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98"/>
  </p:notesMasterIdLst>
  <p:handoutMasterIdLst>
    <p:handoutMasterId r:id="rId99"/>
  </p:handoutMasterIdLst>
  <p:sldIdLst>
    <p:sldId id="268" r:id="rId5"/>
    <p:sldId id="392" r:id="rId6"/>
    <p:sldId id="368" r:id="rId7"/>
    <p:sldId id="369" r:id="rId8"/>
    <p:sldId id="484" r:id="rId9"/>
    <p:sldId id="485" r:id="rId10"/>
    <p:sldId id="487" r:id="rId11"/>
    <p:sldId id="488" r:id="rId12"/>
    <p:sldId id="495" r:id="rId13"/>
    <p:sldId id="490" r:id="rId14"/>
    <p:sldId id="489" r:id="rId15"/>
    <p:sldId id="491" r:id="rId16"/>
    <p:sldId id="492" r:id="rId17"/>
    <p:sldId id="493" r:id="rId18"/>
    <p:sldId id="494" r:id="rId19"/>
    <p:sldId id="520" r:id="rId20"/>
    <p:sldId id="521" r:id="rId21"/>
    <p:sldId id="522" r:id="rId22"/>
    <p:sldId id="523" r:id="rId23"/>
    <p:sldId id="524" r:id="rId24"/>
    <p:sldId id="568" r:id="rId25"/>
    <p:sldId id="569" r:id="rId26"/>
    <p:sldId id="570" r:id="rId27"/>
    <p:sldId id="571" r:id="rId28"/>
    <p:sldId id="496" r:id="rId29"/>
    <p:sldId id="497" r:id="rId30"/>
    <p:sldId id="498" r:id="rId31"/>
    <p:sldId id="499" r:id="rId32"/>
    <p:sldId id="500" r:id="rId33"/>
    <p:sldId id="504" r:id="rId34"/>
    <p:sldId id="507" r:id="rId35"/>
    <p:sldId id="508" r:id="rId36"/>
    <p:sldId id="505" r:id="rId37"/>
    <p:sldId id="501" r:id="rId38"/>
    <p:sldId id="502" r:id="rId39"/>
    <p:sldId id="503" r:id="rId40"/>
    <p:sldId id="572" r:id="rId41"/>
    <p:sldId id="510" r:id="rId42"/>
    <p:sldId id="514" r:id="rId43"/>
    <p:sldId id="515" r:id="rId44"/>
    <p:sldId id="513" r:id="rId45"/>
    <p:sldId id="517" r:id="rId46"/>
    <p:sldId id="518" r:id="rId47"/>
    <p:sldId id="512" r:id="rId48"/>
    <p:sldId id="516" r:id="rId49"/>
    <p:sldId id="527" r:id="rId50"/>
    <p:sldId id="526" r:id="rId51"/>
    <p:sldId id="573" r:id="rId52"/>
    <p:sldId id="519" r:id="rId53"/>
    <p:sldId id="525" r:id="rId54"/>
    <p:sldId id="528" r:id="rId55"/>
    <p:sldId id="529" r:id="rId56"/>
    <p:sldId id="530" r:id="rId57"/>
    <p:sldId id="531" r:id="rId58"/>
    <p:sldId id="533" r:id="rId59"/>
    <p:sldId id="534" r:id="rId60"/>
    <p:sldId id="535" r:id="rId61"/>
    <p:sldId id="532" r:id="rId62"/>
    <p:sldId id="536" r:id="rId63"/>
    <p:sldId id="537" r:id="rId64"/>
    <p:sldId id="538" r:id="rId65"/>
    <p:sldId id="574" r:id="rId66"/>
    <p:sldId id="540" r:id="rId67"/>
    <p:sldId id="541" r:id="rId68"/>
    <p:sldId id="542" r:id="rId69"/>
    <p:sldId id="545" r:id="rId70"/>
    <p:sldId id="544" r:id="rId71"/>
    <p:sldId id="546" r:id="rId72"/>
    <p:sldId id="543" r:id="rId73"/>
    <p:sldId id="547" r:id="rId74"/>
    <p:sldId id="548" r:id="rId75"/>
    <p:sldId id="549" r:id="rId76"/>
    <p:sldId id="550" r:id="rId77"/>
    <p:sldId id="575" r:id="rId78"/>
    <p:sldId id="551" r:id="rId79"/>
    <p:sldId id="552" r:id="rId80"/>
    <p:sldId id="553" r:id="rId81"/>
    <p:sldId id="554" r:id="rId82"/>
    <p:sldId id="555" r:id="rId83"/>
    <p:sldId id="556" r:id="rId84"/>
    <p:sldId id="557" r:id="rId85"/>
    <p:sldId id="558" r:id="rId86"/>
    <p:sldId id="559" r:id="rId87"/>
    <p:sldId id="561" r:id="rId88"/>
    <p:sldId id="560" r:id="rId89"/>
    <p:sldId id="563" r:id="rId90"/>
    <p:sldId id="564" r:id="rId91"/>
    <p:sldId id="565" r:id="rId92"/>
    <p:sldId id="566" r:id="rId93"/>
    <p:sldId id="562" r:id="rId94"/>
    <p:sldId id="567" r:id="rId95"/>
    <p:sldId id="483" r:id="rId96"/>
    <p:sldId id="390"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164866"/>
    <a:srgbClr val="5E2001"/>
    <a:srgbClr val="700000"/>
    <a:srgbClr val="009900"/>
    <a:srgbClr val="4EA5D8"/>
    <a:srgbClr val="9C4E4E"/>
    <a:srgbClr val="133E57"/>
    <a:srgbClr val="184259"/>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1" autoAdjust="0"/>
    <p:restoredTop sz="94652" autoAdjust="0"/>
  </p:normalViewPr>
  <p:slideViewPr>
    <p:cSldViewPr snapToGrid="0">
      <p:cViewPr varScale="1">
        <p:scale>
          <a:sx n="62" d="100"/>
          <a:sy n="62" d="100"/>
        </p:scale>
        <p:origin x="788" y="4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7/15/2023</a:t>
            </a:fld>
            <a:endParaRPr lang="en-US" dirty="0"/>
          </a:p>
        </p:txBody>
      </p:sp>
      <p:sp>
        <p:nvSpPr>
          <p:cNvPr id="4" name="Footer Placeholder 3">
            <a:extLst>
              <a:ext uri="{FF2B5EF4-FFF2-40B4-BE49-F238E27FC236}">
                <a16:creationId xmlns=""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7/15/2023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7/15/2023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7/15/2023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7/15/2023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 xmlns:a16="http://schemas.microsoft.com/office/drawing/2014/main" id="{FC7E2CCC-C53E-454B-9DE0-F2484BA0FF9D}"/>
              </a:ext>
              <a:ext uri="{C183D7F6-B498-43B3-948B-1728B52AA6E4}">
                <adec:decorative xmlns="" xmlns:adec="http://schemas.microsoft.com/office/drawing/2017/decorative" val="1"/>
              </a:ext>
            </a:extLst>
          </p:cNvPr>
          <p:cNvPicPr>
            <a:picLocks/>
          </p:cNvPicPr>
          <p:nvPr/>
        </p:nvPicPr>
        <p:blipFill>
          <a:blip r:embed="rId2"/>
          <a:stretch>
            <a:fillRect/>
          </a:stretch>
        </p:blipFill>
        <p:spPr>
          <a:xfrm>
            <a:off x="9577705" y="1524000"/>
            <a:ext cx="1905000" cy="1905000"/>
          </a:xfrm>
          <a:prstGeom prst="rect">
            <a:avLst/>
          </a:prstGeom>
          <a:ln>
            <a:noFill/>
          </a:ln>
        </p:spPr>
      </p:pic>
      <p:sp>
        <p:nvSpPr>
          <p:cNvPr id="2" name="Title 1">
            <a:extLst>
              <a:ext uri="{FF2B5EF4-FFF2-40B4-BE49-F238E27FC236}">
                <a16:creationId xmlns=""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dirty="0" smtClean="0"/>
              <a:t>The Power of the Exalted Jesus</a:t>
            </a:r>
            <a:br>
              <a:rPr lang="en-US" dirty="0" smtClean="0"/>
            </a:br>
            <a:r>
              <a:rPr lang="en-US" sz="3200" dirty="0" smtClean="0"/>
              <a:t>Lesson 3, 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 xmlns:a16="http://schemas.microsoft.com/office/drawing/2014/main" id="{852A3D91-AB3F-4EDF-B87E-FDDF6C5DC4CF}"/>
              </a:ext>
            </a:extLst>
          </p:cNvPr>
          <p:cNvSpPr>
            <a:spLocks noGrp="1"/>
          </p:cNvSpPr>
          <p:nvPr>
            <p:ph type="subTitle" idx="1"/>
          </p:nvPr>
        </p:nvSpPr>
        <p:spPr/>
        <p:txBody>
          <a:bodyPr/>
          <a:lstStyle/>
          <a:p>
            <a:r>
              <a:rPr lang="en-US" sz="3200" dirty="0" smtClean="0"/>
              <a:t>Ephesians 1:15-23;  3:14-21</a:t>
            </a:r>
            <a:endParaRPr lang="en-US" sz="3200" dirty="0"/>
          </a:p>
          <a:p>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and Thanksgiving:  Paul’s prayers </a:t>
            </a:r>
            <a:br>
              <a:rPr lang="en-US" dirty="0" smtClean="0"/>
            </a:br>
            <a:r>
              <a:rPr lang="en-US" dirty="0" smtClean="0">
                <a:solidFill>
                  <a:schemeClr val="accent1">
                    <a:lumMod val="40000"/>
                    <a:lumOff val="60000"/>
                  </a:schemeClr>
                </a:solidFill>
              </a:rPr>
              <a:t>(Romans)</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Autofit/>
          </a:bodyPr>
          <a:lstStyle/>
          <a:p>
            <a:r>
              <a:rPr lang="en-US" sz="3600" dirty="0"/>
              <a:t>Rom 1:8-10</a:t>
            </a:r>
          </a:p>
          <a:p>
            <a:r>
              <a:rPr lang="en-US" sz="3600" dirty="0"/>
              <a:t>Rom 10:1</a:t>
            </a:r>
          </a:p>
          <a:p>
            <a:r>
              <a:rPr lang="en-US" sz="3600" dirty="0"/>
              <a:t>Rom 12:12</a:t>
            </a:r>
          </a:p>
          <a:p>
            <a:r>
              <a:rPr lang="en-US" sz="3600" dirty="0"/>
              <a:t>Rom 15:5-6</a:t>
            </a:r>
          </a:p>
          <a:p>
            <a:r>
              <a:rPr lang="en-US" sz="3600" dirty="0"/>
              <a:t>Rom 15:13</a:t>
            </a:r>
          </a:p>
          <a:p>
            <a:r>
              <a:rPr lang="en-US" sz="3600" dirty="0"/>
              <a:t>Rom </a:t>
            </a:r>
            <a:r>
              <a:rPr lang="en-US" sz="3600" dirty="0" smtClean="0"/>
              <a:t>15:30-33</a:t>
            </a:r>
            <a:endParaRPr lang="en-US" sz="3600" dirty="0"/>
          </a:p>
        </p:txBody>
      </p:sp>
    </p:spTree>
    <p:extLst>
      <p:ext uri="{BB962C8B-B14F-4D97-AF65-F5344CB8AC3E}">
        <p14:creationId xmlns:p14="http://schemas.microsoft.com/office/powerpoint/2010/main" val="4197135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Prayer and Thanksgiving:  Paul’s prayers </a:t>
            </a:r>
            <a:br>
              <a:rPr lang="en-US" dirty="0" smtClean="0"/>
            </a:br>
            <a:r>
              <a:rPr lang="en-US" dirty="0" smtClean="0">
                <a:solidFill>
                  <a:schemeClr val="accent1">
                    <a:lumMod val="40000"/>
                    <a:lumOff val="60000"/>
                  </a:schemeClr>
                </a:solidFill>
              </a:rPr>
              <a:t>(1&amp;2 Corinthians)</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Autofit/>
          </a:bodyPr>
          <a:lstStyle/>
          <a:p>
            <a:r>
              <a:rPr lang="en-US" sz="3200" dirty="0" smtClean="0"/>
              <a:t>1 </a:t>
            </a:r>
            <a:r>
              <a:rPr lang="en-US" sz="3200" dirty="0" err="1"/>
              <a:t>Cor</a:t>
            </a:r>
            <a:r>
              <a:rPr lang="en-US" sz="3200" dirty="0"/>
              <a:t> 1:4-9</a:t>
            </a:r>
          </a:p>
          <a:p>
            <a:r>
              <a:rPr lang="en-US" sz="3200" dirty="0"/>
              <a:t>1 </a:t>
            </a:r>
            <a:r>
              <a:rPr lang="en-US" sz="3200" dirty="0" err="1"/>
              <a:t>Cor</a:t>
            </a:r>
            <a:r>
              <a:rPr lang="en-US" sz="3200" dirty="0"/>
              <a:t> </a:t>
            </a:r>
            <a:r>
              <a:rPr lang="en-US" sz="3200" dirty="0" smtClean="0"/>
              <a:t>16:23</a:t>
            </a:r>
            <a:endParaRPr lang="en-US" sz="3200" dirty="0"/>
          </a:p>
          <a:p>
            <a:r>
              <a:rPr lang="en-US" sz="3200" dirty="0"/>
              <a:t>2 </a:t>
            </a:r>
            <a:r>
              <a:rPr lang="en-US" sz="3200" dirty="0" err="1"/>
              <a:t>Cor</a:t>
            </a:r>
            <a:r>
              <a:rPr lang="en-US" sz="3200" dirty="0"/>
              <a:t> 1:3-7</a:t>
            </a:r>
          </a:p>
          <a:p>
            <a:r>
              <a:rPr lang="en-US" sz="3200" dirty="0"/>
              <a:t>2 </a:t>
            </a:r>
            <a:r>
              <a:rPr lang="en-US" sz="3200" dirty="0" err="1"/>
              <a:t>Cor</a:t>
            </a:r>
            <a:r>
              <a:rPr lang="en-US" sz="3200" dirty="0"/>
              <a:t> 2:14-16</a:t>
            </a:r>
          </a:p>
          <a:p>
            <a:r>
              <a:rPr lang="en-US" sz="3200" dirty="0"/>
              <a:t>2 </a:t>
            </a:r>
            <a:r>
              <a:rPr lang="en-US" sz="3200" dirty="0" err="1"/>
              <a:t>Cor</a:t>
            </a:r>
            <a:r>
              <a:rPr lang="en-US" sz="3200" dirty="0"/>
              <a:t> 9:12-15</a:t>
            </a:r>
          </a:p>
          <a:p>
            <a:r>
              <a:rPr lang="en-US" sz="3200" dirty="0"/>
              <a:t>2 </a:t>
            </a:r>
            <a:r>
              <a:rPr lang="en-US" sz="3200" dirty="0" err="1"/>
              <a:t>Cor</a:t>
            </a:r>
            <a:r>
              <a:rPr lang="en-US" sz="3200" dirty="0"/>
              <a:t> 12:7-9</a:t>
            </a:r>
          </a:p>
          <a:p>
            <a:r>
              <a:rPr lang="en-US" sz="3200" dirty="0"/>
              <a:t>2 </a:t>
            </a:r>
            <a:r>
              <a:rPr lang="en-US" sz="3200" dirty="0" err="1"/>
              <a:t>Cor</a:t>
            </a:r>
            <a:r>
              <a:rPr lang="en-US" sz="3200" dirty="0"/>
              <a:t> </a:t>
            </a:r>
            <a:r>
              <a:rPr lang="en-US" sz="3200" dirty="0" smtClean="0"/>
              <a:t>13:7-9</a:t>
            </a:r>
            <a:endParaRPr lang="en-US" sz="3200" dirty="0"/>
          </a:p>
        </p:txBody>
      </p:sp>
    </p:spTree>
    <p:extLst>
      <p:ext uri="{BB962C8B-B14F-4D97-AF65-F5344CB8AC3E}">
        <p14:creationId xmlns:p14="http://schemas.microsoft.com/office/powerpoint/2010/main" val="576347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Prayer and Thanksgiving:  Paul’s prayers </a:t>
            </a:r>
            <a:br>
              <a:rPr lang="en-US" dirty="0" smtClean="0"/>
            </a:br>
            <a:r>
              <a:rPr lang="en-US" dirty="0" smtClean="0">
                <a:solidFill>
                  <a:schemeClr val="accent1">
                    <a:lumMod val="40000"/>
                    <a:lumOff val="60000"/>
                  </a:schemeClr>
                </a:solidFill>
              </a:rPr>
              <a:t>(Galatians, Ephesians, Philippians)</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rmAutofit fontScale="25000" lnSpcReduction="20000"/>
          </a:bodyPr>
          <a:lstStyle/>
          <a:p>
            <a:r>
              <a:rPr lang="en-US" sz="12800" dirty="0" smtClean="0"/>
              <a:t>Gal </a:t>
            </a:r>
            <a:r>
              <a:rPr lang="en-US" sz="12800" dirty="0"/>
              <a:t>6:18</a:t>
            </a:r>
          </a:p>
          <a:p>
            <a:r>
              <a:rPr lang="en-US" sz="12800" dirty="0" err="1"/>
              <a:t>Eph</a:t>
            </a:r>
            <a:r>
              <a:rPr lang="en-US" sz="12800" dirty="0"/>
              <a:t> 1:3</a:t>
            </a:r>
          </a:p>
          <a:p>
            <a:r>
              <a:rPr lang="en-US" sz="12800" dirty="0" err="1"/>
              <a:t>Eph</a:t>
            </a:r>
            <a:r>
              <a:rPr lang="en-US" sz="12800" dirty="0"/>
              <a:t> 1:15-23</a:t>
            </a:r>
          </a:p>
          <a:p>
            <a:r>
              <a:rPr lang="en-US" sz="12800" dirty="0" err="1"/>
              <a:t>Eph</a:t>
            </a:r>
            <a:r>
              <a:rPr lang="en-US" sz="12800" dirty="0"/>
              <a:t> 3:14-21</a:t>
            </a:r>
          </a:p>
          <a:p>
            <a:r>
              <a:rPr lang="en-US" sz="12800" dirty="0" err="1"/>
              <a:t>Eph</a:t>
            </a:r>
            <a:r>
              <a:rPr lang="en-US" sz="12800" dirty="0"/>
              <a:t> </a:t>
            </a:r>
            <a:r>
              <a:rPr lang="en-US" sz="12800" dirty="0" smtClean="0"/>
              <a:t>6:19-20</a:t>
            </a:r>
            <a:endParaRPr lang="en-US" sz="12800" dirty="0"/>
          </a:p>
          <a:p>
            <a:r>
              <a:rPr lang="en-US" sz="12800" dirty="0"/>
              <a:t>Phil 1:3-6</a:t>
            </a:r>
          </a:p>
          <a:p>
            <a:r>
              <a:rPr lang="en-US" sz="12800" dirty="0"/>
              <a:t>Phil 1:9-11</a:t>
            </a:r>
          </a:p>
          <a:p>
            <a:r>
              <a:rPr lang="en-US" sz="12800" dirty="0"/>
              <a:t>Phil 4:6-7</a:t>
            </a:r>
          </a:p>
          <a:p>
            <a:r>
              <a:rPr lang="en-US" sz="12800" dirty="0"/>
              <a:t>Phil </a:t>
            </a:r>
            <a:r>
              <a:rPr lang="en-US" sz="12800" dirty="0" smtClean="0"/>
              <a:t>4:23</a:t>
            </a:r>
            <a:endParaRPr lang="en-US" sz="12800" dirty="0"/>
          </a:p>
        </p:txBody>
      </p:sp>
    </p:spTree>
    <p:extLst>
      <p:ext uri="{BB962C8B-B14F-4D97-AF65-F5344CB8AC3E}">
        <p14:creationId xmlns:p14="http://schemas.microsoft.com/office/powerpoint/2010/main" val="35815648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Prayer and Thanksgiving:  Paul’s prayers </a:t>
            </a:r>
            <a:br>
              <a:rPr lang="en-US" dirty="0" smtClean="0"/>
            </a:br>
            <a:r>
              <a:rPr lang="en-US" dirty="0" smtClean="0">
                <a:solidFill>
                  <a:schemeClr val="accent1">
                    <a:lumMod val="40000"/>
                    <a:lumOff val="60000"/>
                  </a:schemeClr>
                </a:solidFill>
              </a:rPr>
              <a:t>(Colossians, 1 Thessalonians)</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rmAutofit fontScale="25000" lnSpcReduction="20000"/>
          </a:bodyPr>
          <a:lstStyle/>
          <a:p>
            <a:r>
              <a:rPr lang="en-US" sz="12800" dirty="0" smtClean="0"/>
              <a:t>Col </a:t>
            </a:r>
            <a:r>
              <a:rPr lang="en-US" sz="12800" dirty="0"/>
              <a:t>1:3-14</a:t>
            </a:r>
          </a:p>
          <a:p>
            <a:r>
              <a:rPr lang="en-US" sz="12800" dirty="0"/>
              <a:t>Col </a:t>
            </a:r>
            <a:r>
              <a:rPr lang="en-US" sz="12800" dirty="0" smtClean="0"/>
              <a:t>4:2-4</a:t>
            </a:r>
          </a:p>
          <a:p>
            <a:pPr marL="0" indent="0">
              <a:buNone/>
            </a:pPr>
            <a:endParaRPr lang="en-US" sz="12800" dirty="0"/>
          </a:p>
          <a:p>
            <a:r>
              <a:rPr lang="en-US" sz="12800" dirty="0"/>
              <a:t>1 </a:t>
            </a:r>
            <a:r>
              <a:rPr lang="en-US" sz="12800" dirty="0" err="1"/>
              <a:t>Thess</a:t>
            </a:r>
            <a:r>
              <a:rPr lang="en-US" sz="12800" dirty="0"/>
              <a:t> 1:2-3</a:t>
            </a:r>
          </a:p>
          <a:p>
            <a:r>
              <a:rPr lang="en-US" sz="12800" dirty="0"/>
              <a:t>1 </a:t>
            </a:r>
            <a:r>
              <a:rPr lang="en-US" sz="12800" dirty="0" err="1"/>
              <a:t>Thess</a:t>
            </a:r>
            <a:r>
              <a:rPr lang="en-US" sz="12800" dirty="0"/>
              <a:t> 2:13-16</a:t>
            </a:r>
          </a:p>
          <a:p>
            <a:r>
              <a:rPr lang="en-US" sz="12800" dirty="0"/>
              <a:t>1 </a:t>
            </a:r>
            <a:r>
              <a:rPr lang="en-US" sz="12800" dirty="0" err="1"/>
              <a:t>Thess</a:t>
            </a:r>
            <a:r>
              <a:rPr lang="en-US" sz="12800" dirty="0"/>
              <a:t> 3:9-13</a:t>
            </a:r>
          </a:p>
          <a:p>
            <a:r>
              <a:rPr lang="en-US" sz="12800" dirty="0"/>
              <a:t>1 </a:t>
            </a:r>
            <a:r>
              <a:rPr lang="en-US" sz="12800" dirty="0" err="1"/>
              <a:t>Thess</a:t>
            </a:r>
            <a:r>
              <a:rPr lang="en-US" sz="12800" dirty="0"/>
              <a:t> 5:23-24</a:t>
            </a:r>
          </a:p>
          <a:p>
            <a:r>
              <a:rPr lang="en-US" sz="12800" dirty="0"/>
              <a:t>1 </a:t>
            </a:r>
            <a:r>
              <a:rPr lang="en-US" sz="12800" dirty="0" err="1"/>
              <a:t>Thess</a:t>
            </a:r>
            <a:r>
              <a:rPr lang="en-US" sz="12800" dirty="0"/>
              <a:t> </a:t>
            </a:r>
            <a:r>
              <a:rPr lang="en-US" sz="12800" dirty="0" smtClean="0"/>
              <a:t>5:28</a:t>
            </a:r>
            <a:endParaRPr lang="en-US" sz="12800" dirty="0"/>
          </a:p>
        </p:txBody>
      </p:sp>
    </p:spTree>
    <p:extLst>
      <p:ext uri="{BB962C8B-B14F-4D97-AF65-F5344CB8AC3E}">
        <p14:creationId xmlns:p14="http://schemas.microsoft.com/office/powerpoint/2010/main" val="4079551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and Thanksgiving:  Paul’s prayers 					    </a:t>
            </a:r>
            <a:r>
              <a:rPr lang="en-US" dirty="0" smtClean="0">
                <a:solidFill>
                  <a:schemeClr val="accent1">
                    <a:lumMod val="40000"/>
                    <a:lumOff val="60000"/>
                  </a:schemeClr>
                </a:solidFill>
              </a:rPr>
              <a:t>(2 Thessalonians, 1 Timothy)  </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Autofit/>
          </a:bodyPr>
          <a:lstStyle/>
          <a:p>
            <a:r>
              <a:rPr lang="en-US" sz="3200" dirty="0" smtClean="0"/>
              <a:t>2 </a:t>
            </a:r>
            <a:r>
              <a:rPr lang="en-US" sz="3200" dirty="0" err="1"/>
              <a:t>Thess</a:t>
            </a:r>
            <a:r>
              <a:rPr lang="en-US" sz="3200" dirty="0"/>
              <a:t> 1:3</a:t>
            </a:r>
          </a:p>
          <a:p>
            <a:r>
              <a:rPr lang="en-US" sz="3200" dirty="0"/>
              <a:t>2 </a:t>
            </a:r>
            <a:r>
              <a:rPr lang="en-US" sz="3200" dirty="0" err="1"/>
              <a:t>Thess</a:t>
            </a:r>
            <a:r>
              <a:rPr lang="en-US" sz="3200" dirty="0"/>
              <a:t> 1:11-12</a:t>
            </a:r>
          </a:p>
          <a:p>
            <a:r>
              <a:rPr lang="en-US" sz="3200" dirty="0"/>
              <a:t>2 </a:t>
            </a:r>
            <a:r>
              <a:rPr lang="en-US" sz="3200" dirty="0" err="1"/>
              <a:t>Thess</a:t>
            </a:r>
            <a:r>
              <a:rPr lang="en-US" sz="3200" dirty="0"/>
              <a:t> 2:16-17</a:t>
            </a:r>
          </a:p>
          <a:p>
            <a:r>
              <a:rPr lang="en-US" sz="3200" dirty="0"/>
              <a:t>2 </a:t>
            </a:r>
            <a:r>
              <a:rPr lang="en-US" sz="3200" dirty="0" err="1"/>
              <a:t>Thess</a:t>
            </a:r>
            <a:r>
              <a:rPr lang="en-US" sz="3200" dirty="0"/>
              <a:t> 3:2-5</a:t>
            </a:r>
          </a:p>
          <a:p>
            <a:r>
              <a:rPr lang="en-US" sz="3200" dirty="0"/>
              <a:t>2 </a:t>
            </a:r>
            <a:r>
              <a:rPr lang="en-US" sz="3200" dirty="0" err="1"/>
              <a:t>Thess</a:t>
            </a:r>
            <a:r>
              <a:rPr lang="en-US" sz="3200" dirty="0"/>
              <a:t> </a:t>
            </a:r>
            <a:r>
              <a:rPr lang="en-US" sz="3200" dirty="0" smtClean="0"/>
              <a:t>3:16</a:t>
            </a:r>
            <a:endParaRPr lang="en-US" sz="3200" dirty="0"/>
          </a:p>
          <a:p>
            <a:r>
              <a:rPr lang="en-US" sz="3200" dirty="0"/>
              <a:t>1 Tim 1:12</a:t>
            </a:r>
          </a:p>
          <a:p>
            <a:r>
              <a:rPr lang="en-US" sz="3200" dirty="0"/>
              <a:t>1 Tim </a:t>
            </a:r>
            <a:r>
              <a:rPr lang="en-US" sz="3200" dirty="0" smtClean="0"/>
              <a:t>2:1</a:t>
            </a:r>
            <a:endParaRPr lang="en-US" sz="3200" dirty="0"/>
          </a:p>
        </p:txBody>
      </p:sp>
    </p:spTree>
    <p:extLst>
      <p:ext uri="{BB962C8B-B14F-4D97-AF65-F5344CB8AC3E}">
        <p14:creationId xmlns:p14="http://schemas.microsoft.com/office/powerpoint/2010/main" val="369681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and Thanksgiving:  Paul’s prayers</a:t>
            </a:r>
            <a:br>
              <a:rPr lang="en-US" dirty="0" smtClean="0"/>
            </a:br>
            <a:r>
              <a:rPr lang="en-US" dirty="0" smtClean="0">
                <a:solidFill>
                  <a:schemeClr val="accent1">
                    <a:lumMod val="40000"/>
                    <a:lumOff val="60000"/>
                  </a:schemeClr>
                </a:solidFill>
              </a:rPr>
              <a:t>(2 Timothy, Titus, Philemon)</a:t>
            </a:r>
            <a:endParaRPr lang="en-US" dirty="0">
              <a:solidFill>
                <a:schemeClr val="accent1">
                  <a:lumMod val="40000"/>
                  <a:lumOff val="60000"/>
                </a:schemeClr>
              </a:solidFill>
            </a:endParaRPr>
          </a:p>
        </p:txBody>
      </p:sp>
      <p:sp>
        <p:nvSpPr>
          <p:cNvPr id="3" name="Content Placeholder 2"/>
          <p:cNvSpPr>
            <a:spLocks noGrp="1"/>
          </p:cNvSpPr>
          <p:nvPr>
            <p:ph idx="1"/>
          </p:nvPr>
        </p:nvSpPr>
        <p:spPr/>
        <p:txBody>
          <a:bodyPr>
            <a:normAutofit fontScale="32500" lnSpcReduction="20000"/>
          </a:bodyPr>
          <a:lstStyle/>
          <a:p>
            <a:r>
              <a:rPr lang="en-US" sz="11200" dirty="0" smtClean="0"/>
              <a:t>2 </a:t>
            </a:r>
            <a:r>
              <a:rPr lang="en-US" sz="11200" dirty="0"/>
              <a:t>Tim 1:3-7</a:t>
            </a:r>
          </a:p>
          <a:p>
            <a:r>
              <a:rPr lang="en-US" sz="11200" dirty="0"/>
              <a:t>2 Tim 1:16-18</a:t>
            </a:r>
          </a:p>
          <a:p>
            <a:r>
              <a:rPr lang="en-US" sz="11200" dirty="0"/>
              <a:t>2 Tim </a:t>
            </a:r>
            <a:r>
              <a:rPr lang="en-US" sz="11200" dirty="0" smtClean="0"/>
              <a:t>4:22</a:t>
            </a:r>
            <a:endParaRPr lang="en-US" sz="11200" dirty="0"/>
          </a:p>
          <a:p>
            <a:r>
              <a:rPr lang="en-US" sz="11200" dirty="0" smtClean="0"/>
              <a:t>Titus 3:15</a:t>
            </a:r>
            <a:endParaRPr lang="en-US" sz="11200" dirty="0"/>
          </a:p>
          <a:p>
            <a:r>
              <a:rPr lang="en-US" sz="11200" dirty="0" smtClean="0"/>
              <a:t>Philemon </a:t>
            </a:r>
            <a:r>
              <a:rPr lang="en-US" sz="11200" dirty="0"/>
              <a:t>1:4-7</a:t>
            </a:r>
          </a:p>
          <a:p>
            <a:r>
              <a:rPr lang="en-US" sz="11200" dirty="0"/>
              <a:t>Philemon </a:t>
            </a:r>
            <a:r>
              <a:rPr lang="en-US" sz="11200" dirty="0" smtClean="0"/>
              <a:t>1:25</a:t>
            </a:r>
            <a:endParaRPr lang="en-US" sz="11200" dirty="0"/>
          </a:p>
        </p:txBody>
      </p:sp>
    </p:spTree>
    <p:extLst>
      <p:ext uri="{BB962C8B-B14F-4D97-AF65-F5344CB8AC3E}">
        <p14:creationId xmlns:p14="http://schemas.microsoft.com/office/powerpoint/2010/main" val="23057614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50472"/>
            <a:ext cx="10840914" cy="856526"/>
          </a:xfrm>
        </p:spPr>
        <p:txBody>
          <a:bodyPr>
            <a:normAutofit/>
          </a:bodyPr>
          <a:lstStyle/>
          <a:p>
            <a:r>
              <a:rPr lang="en-US" sz="3600" dirty="0" smtClean="0">
                <a:solidFill>
                  <a:srgbClr val="66FFFF"/>
                </a:solidFill>
              </a:rPr>
              <a:t>Ephesians 1:15-23</a:t>
            </a:r>
            <a:endParaRPr lang="en-US" sz="3600" dirty="0">
              <a:solidFill>
                <a:srgbClr val="66FFFF"/>
              </a:solidFill>
            </a:endParaRPr>
          </a:p>
        </p:txBody>
      </p:sp>
      <p:sp>
        <p:nvSpPr>
          <p:cNvPr id="3" name="Content Placeholder 2"/>
          <p:cNvSpPr>
            <a:spLocks noGrp="1"/>
          </p:cNvSpPr>
          <p:nvPr>
            <p:ph idx="1"/>
          </p:nvPr>
        </p:nvSpPr>
        <p:spPr>
          <a:xfrm>
            <a:off x="685801" y="1006998"/>
            <a:ext cx="10840914" cy="4784203"/>
          </a:xfrm>
          <a:solidFill>
            <a:schemeClr val="accent3">
              <a:lumMod val="50000"/>
            </a:schemeClr>
          </a:solidFill>
        </p:spPr>
        <p:txBody>
          <a:bodyPr>
            <a:noAutofit/>
          </a:bodyPr>
          <a:lstStyle/>
          <a:p>
            <a:r>
              <a:rPr lang="en-US" sz="3600" b="1" baseline="30000" dirty="0"/>
              <a:t>15 </a:t>
            </a:r>
            <a:r>
              <a:rPr lang="en-US" sz="3600" dirty="0"/>
              <a:t>Wherefore I also, after I heard of your faith in the Lord Jesus, and love unto all the saints,</a:t>
            </a:r>
          </a:p>
          <a:p>
            <a:r>
              <a:rPr lang="en-US" sz="3600" b="1" baseline="30000" dirty="0"/>
              <a:t>16 </a:t>
            </a:r>
            <a:r>
              <a:rPr lang="en-US" sz="3600" dirty="0"/>
              <a:t>Cease not to give thanks for you, making mention of you in my prayers;</a:t>
            </a:r>
          </a:p>
          <a:p>
            <a:r>
              <a:rPr lang="en-US" sz="3600" b="1" baseline="30000" dirty="0"/>
              <a:t>17 </a:t>
            </a:r>
            <a:r>
              <a:rPr lang="en-US" sz="3600" dirty="0"/>
              <a:t>That the God of our Lord Jesus Christ, the Father of glory, may give unto you the spirit of wisdom and revelation in the knowledge of him</a:t>
            </a:r>
            <a:r>
              <a:rPr lang="en-US" sz="3600" dirty="0" smtClean="0"/>
              <a:t>:</a:t>
            </a:r>
            <a:endParaRPr lang="en-US" sz="3600" dirty="0"/>
          </a:p>
        </p:txBody>
      </p:sp>
    </p:spTree>
    <p:extLst>
      <p:ext uri="{BB962C8B-B14F-4D97-AF65-F5344CB8AC3E}">
        <p14:creationId xmlns:p14="http://schemas.microsoft.com/office/powerpoint/2010/main" val="1873448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50472"/>
            <a:ext cx="10840914" cy="856526"/>
          </a:xfrm>
        </p:spPr>
        <p:txBody>
          <a:bodyPr>
            <a:normAutofit/>
          </a:bodyPr>
          <a:lstStyle/>
          <a:p>
            <a:r>
              <a:rPr lang="en-US" sz="3600" dirty="0" smtClean="0">
                <a:solidFill>
                  <a:srgbClr val="66FFFF"/>
                </a:solidFill>
              </a:rPr>
              <a:t>Ephesians 1:18-23</a:t>
            </a:r>
            <a:endParaRPr lang="en-US" sz="3600" dirty="0">
              <a:solidFill>
                <a:srgbClr val="66FFFF"/>
              </a:solidFill>
            </a:endParaRPr>
          </a:p>
        </p:txBody>
      </p:sp>
      <p:sp>
        <p:nvSpPr>
          <p:cNvPr id="3" name="Content Placeholder 2"/>
          <p:cNvSpPr>
            <a:spLocks noGrp="1"/>
          </p:cNvSpPr>
          <p:nvPr>
            <p:ph idx="1"/>
          </p:nvPr>
        </p:nvSpPr>
        <p:spPr>
          <a:xfrm>
            <a:off x="685801" y="1006998"/>
            <a:ext cx="10840914" cy="4784203"/>
          </a:xfrm>
          <a:solidFill>
            <a:schemeClr val="accent3">
              <a:lumMod val="50000"/>
            </a:schemeClr>
          </a:solidFill>
        </p:spPr>
        <p:txBody>
          <a:bodyPr>
            <a:noAutofit/>
          </a:bodyPr>
          <a:lstStyle/>
          <a:p>
            <a:r>
              <a:rPr lang="en-US" sz="3200" b="1" baseline="30000" dirty="0"/>
              <a:t>18 </a:t>
            </a:r>
            <a:r>
              <a:rPr lang="en-US" sz="3200" dirty="0"/>
              <a:t>The eyes of your understanding being enlightened; that ye may know what is the hope of his calling, and what the riches of the glory of his inheritance in the saints,</a:t>
            </a:r>
          </a:p>
          <a:p>
            <a:r>
              <a:rPr lang="en-US" sz="3200" b="1" baseline="30000" dirty="0" smtClean="0"/>
              <a:t>19</a:t>
            </a:r>
            <a:r>
              <a:rPr lang="en-US" sz="3200" b="1" baseline="30000" dirty="0"/>
              <a:t> </a:t>
            </a:r>
            <a:r>
              <a:rPr lang="en-US" sz="3200" dirty="0"/>
              <a:t>And what is the exceeding greatness of his power to us-ward who believe, according to the working of his mighty power,</a:t>
            </a:r>
          </a:p>
          <a:p>
            <a:r>
              <a:rPr lang="en-US" sz="3200" b="1" baseline="30000" dirty="0"/>
              <a:t>20 </a:t>
            </a:r>
            <a:r>
              <a:rPr lang="en-US" sz="3200" dirty="0"/>
              <a:t>Which he wrought in Christ, when he raised him from the dead, and set him at his own right hand in the heavenly places</a:t>
            </a:r>
            <a:r>
              <a:rPr lang="en-US" sz="3200" dirty="0" smtClean="0"/>
              <a:t>,</a:t>
            </a:r>
            <a:endParaRPr lang="en-US" sz="3200" dirty="0"/>
          </a:p>
        </p:txBody>
      </p:sp>
    </p:spTree>
    <p:extLst>
      <p:ext uri="{BB962C8B-B14F-4D97-AF65-F5344CB8AC3E}">
        <p14:creationId xmlns:p14="http://schemas.microsoft.com/office/powerpoint/2010/main" val="76171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50472"/>
            <a:ext cx="10840914" cy="856526"/>
          </a:xfrm>
        </p:spPr>
        <p:txBody>
          <a:bodyPr>
            <a:normAutofit/>
          </a:bodyPr>
          <a:lstStyle/>
          <a:p>
            <a:r>
              <a:rPr lang="en-US" sz="3600" dirty="0" smtClean="0">
                <a:solidFill>
                  <a:srgbClr val="66FFFF"/>
                </a:solidFill>
              </a:rPr>
              <a:t>Ephesians 1:21-23</a:t>
            </a:r>
            <a:endParaRPr lang="en-US" sz="3600" dirty="0">
              <a:solidFill>
                <a:srgbClr val="66FFFF"/>
              </a:solidFill>
            </a:endParaRPr>
          </a:p>
        </p:txBody>
      </p:sp>
      <p:sp>
        <p:nvSpPr>
          <p:cNvPr id="3" name="Content Placeholder 2"/>
          <p:cNvSpPr>
            <a:spLocks noGrp="1"/>
          </p:cNvSpPr>
          <p:nvPr>
            <p:ph idx="1"/>
          </p:nvPr>
        </p:nvSpPr>
        <p:spPr>
          <a:xfrm>
            <a:off x="685801" y="1006998"/>
            <a:ext cx="10840914" cy="4784203"/>
          </a:xfrm>
          <a:solidFill>
            <a:schemeClr val="accent3">
              <a:lumMod val="50000"/>
            </a:schemeClr>
          </a:solidFill>
        </p:spPr>
        <p:txBody>
          <a:bodyPr>
            <a:noAutofit/>
          </a:bodyPr>
          <a:lstStyle/>
          <a:p>
            <a:r>
              <a:rPr lang="en-US" sz="3600" b="1" baseline="30000" dirty="0"/>
              <a:t>21 </a:t>
            </a:r>
            <a:r>
              <a:rPr lang="en-US" sz="3600" dirty="0"/>
              <a:t>Far above all principality, and power, and might, and dominion, and every name that is named, not only in this world, but also in that which is to come:</a:t>
            </a:r>
          </a:p>
          <a:p>
            <a:r>
              <a:rPr lang="en-US" sz="3600" b="1" baseline="30000" dirty="0"/>
              <a:t>22 </a:t>
            </a:r>
            <a:r>
              <a:rPr lang="en-US" sz="3600" dirty="0"/>
              <a:t>And hath put all things under his feet, and gave him to be the head over all things to the church,</a:t>
            </a:r>
          </a:p>
          <a:p>
            <a:r>
              <a:rPr lang="en-US" sz="3600" b="1" baseline="30000" dirty="0"/>
              <a:t>23 </a:t>
            </a:r>
            <a:r>
              <a:rPr lang="en-US" sz="3600" dirty="0"/>
              <a:t>Which is his body, the </a:t>
            </a:r>
            <a:r>
              <a:rPr lang="en-US" sz="3600" dirty="0" err="1"/>
              <a:t>fulness</a:t>
            </a:r>
            <a:r>
              <a:rPr lang="en-US" sz="3600" dirty="0"/>
              <a:t> of him that </a:t>
            </a:r>
            <a:r>
              <a:rPr lang="en-US" sz="3600" dirty="0" err="1"/>
              <a:t>filleth</a:t>
            </a:r>
            <a:r>
              <a:rPr lang="en-US" sz="3600" dirty="0"/>
              <a:t> all in all.</a:t>
            </a:r>
          </a:p>
        </p:txBody>
      </p:sp>
    </p:spTree>
    <p:extLst>
      <p:ext uri="{BB962C8B-B14F-4D97-AF65-F5344CB8AC3E}">
        <p14:creationId xmlns:p14="http://schemas.microsoft.com/office/powerpoint/2010/main" val="350876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50472"/>
            <a:ext cx="10840914" cy="856526"/>
          </a:xfrm>
        </p:spPr>
        <p:txBody>
          <a:bodyPr>
            <a:normAutofit/>
          </a:bodyPr>
          <a:lstStyle/>
          <a:p>
            <a:r>
              <a:rPr lang="en-US" sz="3600" dirty="0" smtClean="0">
                <a:solidFill>
                  <a:schemeClr val="accent1">
                    <a:lumMod val="40000"/>
                    <a:lumOff val="60000"/>
                  </a:schemeClr>
                </a:solidFill>
              </a:rPr>
              <a:t>Ephesians 3:14-21</a:t>
            </a:r>
            <a:endParaRPr lang="en-US" sz="3600" dirty="0">
              <a:solidFill>
                <a:schemeClr val="accent1">
                  <a:lumMod val="40000"/>
                  <a:lumOff val="60000"/>
                </a:schemeClr>
              </a:solidFill>
            </a:endParaRPr>
          </a:p>
        </p:txBody>
      </p:sp>
      <p:sp>
        <p:nvSpPr>
          <p:cNvPr id="3" name="Content Placeholder 2"/>
          <p:cNvSpPr>
            <a:spLocks noGrp="1"/>
          </p:cNvSpPr>
          <p:nvPr>
            <p:ph idx="1"/>
          </p:nvPr>
        </p:nvSpPr>
        <p:spPr>
          <a:xfrm>
            <a:off x="685801" y="1006998"/>
            <a:ext cx="10840914" cy="5492656"/>
          </a:xfrm>
          <a:solidFill>
            <a:schemeClr val="accent5">
              <a:lumMod val="50000"/>
            </a:schemeClr>
          </a:solidFill>
        </p:spPr>
        <p:txBody>
          <a:bodyPr>
            <a:noAutofit/>
          </a:bodyPr>
          <a:lstStyle/>
          <a:p>
            <a:r>
              <a:rPr lang="en-US" sz="3600" b="1" baseline="30000" dirty="0"/>
              <a:t>14 </a:t>
            </a:r>
            <a:r>
              <a:rPr lang="en-US" sz="3600" dirty="0"/>
              <a:t>For this cause I bow my knees unto the Father of our Lord Jesus Christ,</a:t>
            </a:r>
          </a:p>
          <a:p>
            <a:r>
              <a:rPr lang="en-US" sz="3600" b="1" baseline="30000" dirty="0"/>
              <a:t>15 </a:t>
            </a:r>
            <a:r>
              <a:rPr lang="en-US" sz="3600" dirty="0"/>
              <a:t>Of whom the whole family in heaven and earth is named,</a:t>
            </a:r>
          </a:p>
          <a:p>
            <a:r>
              <a:rPr lang="en-US" sz="3600" b="1" baseline="30000" dirty="0"/>
              <a:t>16 </a:t>
            </a:r>
            <a:r>
              <a:rPr lang="en-US" sz="3600" dirty="0"/>
              <a:t>That he would grant you, according to the riches of his glory, to be strengthened with might by his Spirit in the inner man;</a:t>
            </a:r>
          </a:p>
          <a:p>
            <a:r>
              <a:rPr lang="en-US" sz="3600" b="1" baseline="30000" dirty="0"/>
              <a:t>17 </a:t>
            </a:r>
            <a:r>
              <a:rPr lang="en-US" sz="3600" dirty="0"/>
              <a:t>That Christ may dwell in your hearts by faith; that ye, being rooted and grounded in love,</a:t>
            </a:r>
          </a:p>
        </p:txBody>
      </p:sp>
    </p:spTree>
    <p:extLst>
      <p:ext uri="{BB962C8B-B14F-4D97-AF65-F5344CB8AC3E}">
        <p14:creationId xmlns:p14="http://schemas.microsoft.com/office/powerpoint/2010/main" val="294809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1:19-20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a:bodyPr>
          <a:lstStyle/>
          <a:p>
            <a:r>
              <a:rPr lang="en-US" sz="3600" b="1" baseline="30000" dirty="0"/>
              <a:t>19 </a:t>
            </a:r>
            <a:r>
              <a:rPr lang="en-US" sz="3600" dirty="0"/>
              <a:t>And what is the exceeding greatness of his power to us-ward who believe, according to the working of his mighty power,</a:t>
            </a:r>
          </a:p>
          <a:p>
            <a:r>
              <a:rPr lang="en-US" sz="3600" b="1" baseline="30000" dirty="0"/>
              <a:t>20 </a:t>
            </a:r>
            <a:r>
              <a:rPr lang="en-US" sz="3600" dirty="0"/>
              <a:t>Which he wrought in Christ, when he raised him from the dead, and set him at his own right hand in the heavenly places,</a:t>
            </a:r>
          </a:p>
        </p:txBody>
      </p:sp>
      <p:pic>
        <p:nvPicPr>
          <p:cNvPr id="5" name="Picture 2" descr="18 January 2014 - Pastor Joseph Prince Sermon Notes Online - New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747" r="18747"/>
          <a:stretch>
            <a:fillRect/>
          </a:stretch>
        </p:blipFill>
        <p:spPr bwMode="auto">
          <a:xfrm>
            <a:off x="7696200" y="843568"/>
            <a:ext cx="3791140" cy="528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50472"/>
            <a:ext cx="10840914" cy="856526"/>
          </a:xfrm>
        </p:spPr>
        <p:txBody>
          <a:bodyPr>
            <a:normAutofit/>
          </a:bodyPr>
          <a:lstStyle/>
          <a:p>
            <a:r>
              <a:rPr lang="en-US" sz="3600" dirty="0" smtClean="0">
                <a:solidFill>
                  <a:schemeClr val="accent1">
                    <a:lumMod val="40000"/>
                    <a:lumOff val="60000"/>
                  </a:schemeClr>
                </a:solidFill>
              </a:rPr>
              <a:t>Ephesians 3:18-21</a:t>
            </a:r>
            <a:endParaRPr lang="en-US" sz="3600" dirty="0">
              <a:solidFill>
                <a:schemeClr val="accent1">
                  <a:lumMod val="40000"/>
                  <a:lumOff val="60000"/>
                </a:schemeClr>
              </a:solidFill>
            </a:endParaRPr>
          </a:p>
        </p:txBody>
      </p:sp>
      <p:sp>
        <p:nvSpPr>
          <p:cNvPr id="3" name="Content Placeholder 2"/>
          <p:cNvSpPr>
            <a:spLocks noGrp="1"/>
          </p:cNvSpPr>
          <p:nvPr>
            <p:ph idx="1"/>
          </p:nvPr>
        </p:nvSpPr>
        <p:spPr>
          <a:xfrm>
            <a:off x="685801" y="1006998"/>
            <a:ext cx="10840914" cy="4784203"/>
          </a:xfrm>
          <a:solidFill>
            <a:schemeClr val="accent5">
              <a:lumMod val="50000"/>
            </a:schemeClr>
          </a:solidFill>
        </p:spPr>
        <p:txBody>
          <a:bodyPr>
            <a:noAutofit/>
          </a:bodyPr>
          <a:lstStyle/>
          <a:p>
            <a:r>
              <a:rPr lang="en-US" sz="3200" b="1" baseline="30000" dirty="0"/>
              <a:t>18 </a:t>
            </a:r>
            <a:r>
              <a:rPr lang="en-US" sz="3200" dirty="0"/>
              <a:t>May be able to comprehend with all saints what is the breadth, and length, and depth, and height;</a:t>
            </a:r>
          </a:p>
          <a:p>
            <a:r>
              <a:rPr lang="en-US" sz="3200" b="1" baseline="30000" dirty="0"/>
              <a:t>19 </a:t>
            </a:r>
            <a:r>
              <a:rPr lang="en-US" sz="3200" dirty="0"/>
              <a:t>And to know the love of Christ, which </a:t>
            </a:r>
            <a:r>
              <a:rPr lang="en-US" sz="3200" dirty="0" err="1"/>
              <a:t>passeth</a:t>
            </a:r>
            <a:r>
              <a:rPr lang="en-US" sz="3200" dirty="0"/>
              <a:t> knowledge, that ye might be filled with all the </a:t>
            </a:r>
            <a:r>
              <a:rPr lang="en-US" sz="3200" dirty="0" err="1"/>
              <a:t>fulness</a:t>
            </a:r>
            <a:r>
              <a:rPr lang="en-US" sz="3200" dirty="0"/>
              <a:t> of God.</a:t>
            </a:r>
          </a:p>
          <a:p>
            <a:r>
              <a:rPr lang="en-US" sz="3200" b="1" baseline="30000" dirty="0"/>
              <a:t>20 </a:t>
            </a:r>
            <a:r>
              <a:rPr lang="en-US" sz="3200" dirty="0"/>
              <a:t>Now unto him that is able to do exceeding abundantly above all that we ask or think, according to the power that </a:t>
            </a:r>
            <a:r>
              <a:rPr lang="en-US" sz="3200" dirty="0" err="1"/>
              <a:t>worketh</a:t>
            </a:r>
            <a:r>
              <a:rPr lang="en-US" sz="3200" dirty="0"/>
              <a:t> in us,</a:t>
            </a:r>
          </a:p>
          <a:p>
            <a:r>
              <a:rPr lang="en-US" sz="3200" b="1" baseline="30000" dirty="0"/>
              <a:t>21 </a:t>
            </a:r>
            <a:r>
              <a:rPr lang="en-US" sz="3200" dirty="0"/>
              <a:t>Unto him be glory in the church by Christ Jesus throughout all ages, world without end. Amen.</a:t>
            </a:r>
          </a:p>
        </p:txBody>
      </p:sp>
    </p:spTree>
    <p:extLst>
      <p:ext uri="{BB962C8B-B14F-4D97-AF65-F5344CB8AC3E}">
        <p14:creationId xmlns:p14="http://schemas.microsoft.com/office/powerpoint/2010/main" val="4072640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0" y="495300"/>
            <a:ext cx="8683625" cy="3067050"/>
          </a:xfrm>
        </p:spPr>
        <p:txBody>
          <a:bodyPr>
            <a:normAutofit/>
          </a:bodyPr>
          <a:lstStyle/>
          <a:p>
            <a:r>
              <a:rPr lang="en-US" dirty="0" smtClean="0">
                <a:solidFill>
                  <a:srgbClr val="66FFFF"/>
                </a:solidFill>
              </a:rPr>
              <a:t>Do you notice any commonalities between these two prayers?  Some differences?  </a:t>
            </a:r>
            <a:endParaRPr lang="en-US" dirty="0">
              <a:solidFill>
                <a:srgbClr val="66FFFF"/>
              </a:solidFill>
            </a:endParaRPr>
          </a:p>
        </p:txBody>
      </p:sp>
      <p:sp>
        <p:nvSpPr>
          <p:cNvPr id="3" name="Subtitle 2"/>
          <p:cNvSpPr>
            <a:spLocks noGrp="1"/>
          </p:cNvSpPr>
          <p:nvPr>
            <p:ph type="subTitle" idx="1"/>
          </p:nvPr>
        </p:nvSpPr>
        <p:spPr>
          <a:xfrm>
            <a:off x="361950" y="3562350"/>
            <a:ext cx="10798175" cy="2308226"/>
          </a:xfrm>
        </p:spPr>
        <p:txBody>
          <a:bodyPr>
            <a:noAutofit/>
          </a:bodyPr>
          <a:lstStyle/>
          <a:p>
            <a:r>
              <a:rPr lang="en-US" sz="3600" cap="none" dirty="0" smtClean="0"/>
              <a:t>There are too many Pauline prayers for us to examine all of them today, but I’ve picked out a few common ideas between these two in Ephesians which are also referenced in Paul’s other prayers and writings.  </a:t>
            </a:r>
            <a:endParaRPr lang="en-US" sz="3600" cap="none" dirty="0"/>
          </a:p>
        </p:txBody>
      </p:sp>
    </p:spTree>
    <p:extLst>
      <p:ext uri="{BB962C8B-B14F-4D97-AF65-F5344CB8AC3E}">
        <p14:creationId xmlns:p14="http://schemas.microsoft.com/office/powerpoint/2010/main" val="17778481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28600"/>
            <a:ext cx="10840914" cy="552450"/>
          </a:xfrm>
        </p:spPr>
        <p:txBody>
          <a:bodyPr>
            <a:noAutofit/>
          </a:bodyPr>
          <a:lstStyle/>
          <a:p>
            <a:r>
              <a:rPr lang="en-US" sz="4000" b="1" dirty="0" smtClean="0">
                <a:solidFill>
                  <a:srgbClr val="66FFFF"/>
                </a:solidFill>
              </a:rPr>
              <a:t>Paul’s Prayers:  </a:t>
            </a:r>
            <a:r>
              <a:rPr lang="en-US" sz="4000" dirty="0" smtClean="0">
                <a:solidFill>
                  <a:srgbClr val="66FFFF"/>
                </a:solidFill>
              </a:rPr>
              <a:t>Prayer and Practice</a:t>
            </a:r>
            <a:endParaRPr lang="en-US" sz="4000" b="1" dirty="0">
              <a:solidFill>
                <a:srgbClr val="66FFFF"/>
              </a:solidFill>
            </a:endParaRPr>
          </a:p>
        </p:txBody>
      </p:sp>
      <p:sp>
        <p:nvSpPr>
          <p:cNvPr id="3" name="Content Placeholder 2"/>
          <p:cNvSpPr>
            <a:spLocks noGrp="1"/>
          </p:cNvSpPr>
          <p:nvPr>
            <p:ph idx="1"/>
          </p:nvPr>
        </p:nvSpPr>
        <p:spPr>
          <a:xfrm>
            <a:off x="685801" y="971550"/>
            <a:ext cx="10840914" cy="5143500"/>
          </a:xfrm>
        </p:spPr>
        <p:txBody>
          <a:bodyPr>
            <a:noAutofit/>
          </a:bodyPr>
          <a:lstStyle/>
          <a:p>
            <a:pPr marL="0" indent="0">
              <a:buNone/>
            </a:pPr>
            <a:r>
              <a:rPr lang="en-US" sz="3200" dirty="0" smtClean="0"/>
              <a:t>Notice that when looking </a:t>
            </a:r>
            <a:r>
              <a:rPr lang="en-US" sz="3200" dirty="0"/>
              <a:t>at the prayers of Paul is it is not always clear where his teachings stop and his prayers begin. They intertwine seamlessly. For instance, as we read the beginning of Ephesians, we find an awe-inspiring description of God and who He is towards us. Paul starts by declaring praise to the God and Father of our Lord Jesus Christ (Ephesians 1:3). </a:t>
            </a:r>
            <a:r>
              <a:rPr lang="en-US" sz="3200" dirty="0" smtClean="0"/>
              <a:t>It’s a record of one of his prayers, but he also manages to give a summary of the plan of salvation… at the same time!  So we have an example of prayer, but it also covers some serious theology. </a:t>
            </a:r>
            <a:endParaRPr lang="en-US" sz="3200" dirty="0"/>
          </a:p>
        </p:txBody>
      </p:sp>
    </p:spTree>
    <p:extLst>
      <p:ext uri="{BB962C8B-B14F-4D97-AF65-F5344CB8AC3E}">
        <p14:creationId xmlns:p14="http://schemas.microsoft.com/office/powerpoint/2010/main" val="851649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t>Praying with gratitude and joy</a:t>
            </a:r>
          </a:p>
          <a:p>
            <a:r>
              <a:rPr lang="en-US" sz="4000" dirty="0" smtClean="0"/>
              <a:t>Prayer for wisdom founded in love</a:t>
            </a:r>
          </a:p>
          <a:p>
            <a:r>
              <a:rPr lang="en-US" sz="4000" dirty="0" smtClean="0"/>
              <a:t>Prayer for an understanding of our hope</a:t>
            </a:r>
          </a:p>
          <a:p>
            <a:r>
              <a:rPr lang="en-US" sz="4000" dirty="0" smtClean="0"/>
              <a:t>Prayer for spiritual power</a:t>
            </a:r>
          </a:p>
          <a:p>
            <a:r>
              <a:rPr lang="en-US" sz="4000" dirty="0" smtClean="0"/>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35880910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solidFill>
                  <a:schemeClr val="accent1">
                    <a:lumMod val="40000"/>
                    <a:lumOff val="60000"/>
                  </a:schemeClr>
                </a:solidFill>
              </a:rPr>
              <a:t>Praying with gratitude and joy</a:t>
            </a:r>
          </a:p>
          <a:p>
            <a:r>
              <a:rPr lang="en-US" sz="4000" dirty="0" smtClean="0"/>
              <a:t>Prayer for wisdom founded in love</a:t>
            </a:r>
          </a:p>
          <a:p>
            <a:r>
              <a:rPr lang="en-US" sz="4000" dirty="0" smtClean="0"/>
              <a:t>Prayer for an understanding of our hope</a:t>
            </a:r>
          </a:p>
          <a:p>
            <a:r>
              <a:rPr lang="en-US" sz="4000" dirty="0" smtClean="0"/>
              <a:t>Prayer for spiritual power</a:t>
            </a:r>
          </a:p>
          <a:p>
            <a:r>
              <a:rPr lang="en-US" sz="4000" dirty="0" smtClean="0"/>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2929537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Ephesians 1:15-16</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lnSpcReduction="10000"/>
          </a:bodyPr>
          <a:lstStyle/>
          <a:p>
            <a:r>
              <a:rPr lang="en-US" sz="3600" b="1" baseline="30000" dirty="0"/>
              <a:t>15 </a:t>
            </a:r>
            <a:r>
              <a:rPr lang="en-US" sz="3600" dirty="0"/>
              <a:t>Wherefore I also, after I heard of your faith in the Lord Jesus, and love unto all the saints,</a:t>
            </a:r>
          </a:p>
          <a:p>
            <a:r>
              <a:rPr lang="en-US" sz="3600" b="1" baseline="30000" dirty="0"/>
              <a:t>16 </a:t>
            </a:r>
            <a:r>
              <a:rPr lang="en-US" sz="3600" dirty="0"/>
              <a:t>Cease not to give thanks for you, making mention of you in my prayers;</a:t>
            </a:r>
          </a:p>
          <a:p>
            <a:endParaRPr lang="en-US" dirty="0"/>
          </a:p>
        </p:txBody>
      </p:sp>
      <p:pic>
        <p:nvPicPr>
          <p:cNvPr id="2050" name="Picture 2" descr="Saint Paul the Apostle Painting by Marco Pino"/>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95" t="4342" r="295" b="2969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4245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V.6 p.1002</a:t>
            </a:r>
            <a:endParaRPr lang="en-US" sz="3200" dirty="0">
              <a:solidFill>
                <a:srgbClr val="66FFFF"/>
              </a:solidFill>
            </a:endParaRPr>
          </a:p>
        </p:txBody>
      </p:sp>
      <p:sp>
        <p:nvSpPr>
          <p:cNvPr id="4" name="Text Placeholder 3"/>
          <p:cNvSpPr>
            <a:spLocks noGrp="1"/>
          </p:cNvSpPr>
          <p:nvPr>
            <p:ph type="body" sz="half" idx="2"/>
          </p:nvPr>
        </p:nvSpPr>
        <p:spPr>
          <a:xfrm>
            <a:off x="1085849" y="1695236"/>
            <a:ext cx="6610351" cy="4582274"/>
          </a:xfrm>
        </p:spPr>
        <p:txBody>
          <a:bodyPr>
            <a:noAutofit/>
          </a:bodyPr>
          <a:lstStyle/>
          <a:p>
            <a:r>
              <a:rPr lang="en-US" sz="3600" dirty="0"/>
              <a:t>During his imprisonment Paul frequently received messages from, and concerning, the churches he had raised up, and he was both pleased and saddened at the things he heard. The faith of the Ephesians was a source of great encouragement to him.</a:t>
            </a:r>
            <a:endParaRPr lang="en-US" dirty="0"/>
          </a:p>
        </p:txBody>
      </p:sp>
      <p:pic>
        <p:nvPicPr>
          <p:cNvPr id="3074" name="Picture 2" descr="https://sallyparadise.files.wordpress.com/2018/01/paul-praying.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993" r="599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036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V.6 p.1002</a:t>
            </a:r>
            <a:endParaRPr lang="en-US" sz="3200" dirty="0">
              <a:solidFill>
                <a:srgbClr val="66FFFF"/>
              </a:solidFill>
            </a:endParaRPr>
          </a:p>
        </p:txBody>
      </p:sp>
      <p:sp>
        <p:nvSpPr>
          <p:cNvPr id="4" name="Text Placeholder 3"/>
          <p:cNvSpPr>
            <a:spLocks noGrp="1"/>
          </p:cNvSpPr>
          <p:nvPr>
            <p:ph type="body" sz="half" idx="2"/>
          </p:nvPr>
        </p:nvSpPr>
        <p:spPr>
          <a:xfrm>
            <a:off x="1085849" y="1956122"/>
            <a:ext cx="6610351" cy="4321388"/>
          </a:xfrm>
        </p:spPr>
        <p:txBody>
          <a:bodyPr>
            <a:noAutofit/>
          </a:bodyPr>
          <a:lstStyle/>
          <a:p>
            <a:r>
              <a:rPr lang="en-US" sz="3400" dirty="0"/>
              <a:t>Similar statements of thanksgiving are found in Rom. 1 :8; 1 Cor. 1:4; Phil. 1:3; Col. 1:3; 1 Thess. 1:2; 2 Thess. 1:3; 2 Tim. 1:3; Philemon 4, 5. Paul’s spirit of gratitude was “without ceasing,” and found expression on many occasions. </a:t>
            </a:r>
          </a:p>
        </p:txBody>
      </p:sp>
      <p:pic>
        <p:nvPicPr>
          <p:cNvPr id="5122" name="Picture 2" descr="11. Paul's Prayers for the Ephesian Believers (Ephesians 1:15-20; 3:14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533" r="45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563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V.6 p.1002</a:t>
            </a:r>
            <a:endParaRPr lang="en-US" sz="3200" dirty="0">
              <a:solidFill>
                <a:srgbClr val="66FFFF"/>
              </a:solidFill>
            </a:endParaRPr>
          </a:p>
        </p:txBody>
      </p:sp>
      <p:sp>
        <p:nvSpPr>
          <p:cNvPr id="4" name="Text Placeholder 3"/>
          <p:cNvSpPr>
            <a:spLocks noGrp="1"/>
          </p:cNvSpPr>
          <p:nvPr>
            <p:ph type="body" sz="half" idx="2"/>
          </p:nvPr>
        </p:nvSpPr>
        <p:spPr>
          <a:xfrm>
            <a:off x="578735" y="1695236"/>
            <a:ext cx="7117466" cy="4582274"/>
          </a:xfrm>
        </p:spPr>
        <p:txBody>
          <a:bodyPr>
            <a:noAutofit/>
          </a:bodyPr>
          <a:lstStyle/>
          <a:p>
            <a:r>
              <a:rPr lang="en-US" sz="3200" dirty="0" smtClean="0"/>
              <a:t>The </a:t>
            </a:r>
            <a:r>
              <a:rPr lang="en-US" sz="3200" dirty="0"/>
              <a:t>frequency of Paul’s outbursts of thanksgiving is an indication of the joyous and radiant nature of his spirit, without which he could never have endured his various sufferings</a:t>
            </a:r>
            <a:r>
              <a:rPr lang="en-US" sz="3200" dirty="0" smtClean="0"/>
              <a:t>.  The </a:t>
            </a:r>
            <a:r>
              <a:rPr lang="en-US" sz="3200" dirty="0"/>
              <a:t>note of joy and thanksgiving is sadly lacking in many Christian lives; the remedy is partly to be found in the sharing of happy experiences in the religious life</a:t>
            </a:r>
            <a:r>
              <a:rPr lang="en-US" sz="3600" dirty="0"/>
              <a:t>.</a:t>
            </a:r>
            <a:endParaRPr lang="en-US" dirty="0"/>
          </a:p>
        </p:txBody>
      </p:sp>
      <p:pic>
        <p:nvPicPr>
          <p:cNvPr id="4098" name="Picture 2" descr="Prayer for the Year of St. Paul - EWTN Global Catholic Television Networ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64" r="295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600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1 Thessalonians 5:16-18</a:t>
            </a:r>
            <a:endParaRPr lang="en-US" sz="4400" dirty="0">
              <a:solidFill>
                <a:srgbClr val="66FFFF"/>
              </a:solidFill>
            </a:endParaRPr>
          </a:p>
        </p:txBody>
      </p:sp>
      <p:sp>
        <p:nvSpPr>
          <p:cNvPr id="4" name="Text Placeholder 3"/>
          <p:cNvSpPr>
            <a:spLocks noGrp="1"/>
          </p:cNvSpPr>
          <p:nvPr>
            <p:ph type="body" sz="half" idx="2"/>
          </p:nvPr>
        </p:nvSpPr>
        <p:spPr>
          <a:xfrm>
            <a:off x="578735" y="2141316"/>
            <a:ext cx="7117466" cy="4136194"/>
          </a:xfrm>
        </p:spPr>
        <p:txBody>
          <a:bodyPr>
            <a:noAutofit/>
          </a:bodyPr>
          <a:lstStyle/>
          <a:p>
            <a:r>
              <a:rPr lang="en-US" sz="4000" b="1" baseline="30000" dirty="0"/>
              <a:t>16 </a:t>
            </a:r>
            <a:r>
              <a:rPr lang="en-US" sz="4000" dirty="0"/>
              <a:t>Rejoice evermore.</a:t>
            </a:r>
          </a:p>
          <a:p>
            <a:r>
              <a:rPr lang="en-US" sz="4000" b="1" baseline="30000" dirty="0"/>
              <a:t>17 </a:t>
            </a:r>
            <a:r>
              <a:rPr lang="en-US" sz="4000" dirty="0"/>
              <a:t>Pray without ceasing.</a:t>
            </a:r>
          </a:p>
          <a:p>
            <a:r>
              <a:rPr lang="en-US" sz="4000" b="1" baseline="30000" dirty="0"/>
              <a:t>18 </a:t>
            </a:r>
            <a:r>
              <a:rPr lang="en-US" sz="4000" dirty="0"/>
              <a:t>In every thing give thanks: for this is the will of God in Christ Jesus concerning you.</a:t>
            </a:r>
          </a:p>
        </p:txBody>
      </p:sp>
      <p:pic>
        <p:nvPicPr>
          <p:cNvPr id="6146" name="Picture 2" descr="Rejoice evermore - ChristKultur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763" r="4624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738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02714"/>
            <a:ext cx="10840914" cy="636999"/>
          </a:xfrm>
        </p:spPr>
        <p:txBody>
          <a:bodyPr>
            <a:noAutofit/>
          </a:bodyPr>
          <a:lstStyle/>
          <a:p>
            <a:pPr marL="857250" indent="-857250">
              <a:buFont typeface="+mj-lt"/>
              <a:buAutoNum type="romanUcPeriod"/>
            </a:pPr>
            <a:r>
              <a:rPr lang="en-US" sz="3200" dirty="0"/>
              <a:t>Opening Greeting </a:t>
            </a:r>
            <a:r>
              <a:rPr lang="en-US" sz="3200" i="1" dirty="0"/>
              <a:t>(Eph. 1:1, 2</a:t>
            </a:r>
            <a:r>
              <a:rPr lang="en-US" sz="3200" i="1" dirty="0" smtClean="0"/>
              <a:t>)</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
        <p:nvSpPr>
          <p:cNvPr id="5" name="TextBox 4"/>
          <p:cNvSpPr txBox="1"/>
          <p:nvPr/>
        </p:nvSpPr>
        <p:spPr>
          <a:xfrm>
            <a:off x="685801" y="2250040"/>
            <a:ext cx="11427430" cy="4801314"/>
          </a:xfrm>
          <a:prstGeom prst="rect">
            <a:avLst/>
          </a:prstGeom>
          <a:noFill/>
        </p:spPr>
        <p:txBody>
          <a:bodyPr wrap="square" rtlCol="0">
            <a:spAutoFit/>
          </a:bodyPr>
          <a:lstStyle/>
          <a:p>
            <a:pPr marL="857250" indent="-857250">
              <a:buFont typeface="+mj-lt"/>
              <a:buAutoNum type="romanUcPeriod" startAt="2"/>
            </a:pPr>
            <a:r>
              <a:rPr lang="en-US" sz="3200" dirty="0" smtClean="0"/>
              <a:t>Introductory Blessing </a:t>
            </a:r>
            <a:r>
              <a:rPr lang="en-US" sz="3200" i="1" dirty="0" smtClean="0"/>
              <a:t>(Eph. 1:3-14</a:t>
            </a:r>
            <a:r>
              <a:rPr lang="en-US" sz="3200" i="1" dirty="0"/>
              <a:t>)</a:t>
            </a:r>
            <a:endParaRPr lang="en-US" sz="3200" dirty="0"/>
          </a:p>
          <a:p>
            <a:pPr marL="857250" indent="-857250">
              <a:buFont typeface="+mj-lt"/>
              <a:buAutoNum type="romanUcPeriod" startAt="2"/>
            </a:pPr>
            <a:r>
              <a:rPr lang="en-US" sz="3200" dirty="0"/>
              <a:t>Praying for Believers to Receive Christ-Focused Wisdom </a:t>
            </a:r>
            <a:r>
              <a:rPr lang="en-US" sz="3200" i="1" dirty="0"/>
              <a:t>(Eph. 1:15-23)</a:t>
            </a:r>
            <a:endParaRPr lang="en-US" sz="3200" dirty="0"/>
          </a:p>
          <a:p>
            <a:pPr marL="857250" indent="-857250">
              <a:buFont typeface="+mj-lt"/>
              <a:buAutoNum type="romanUcPeriod" startAt="2"/>
            </a:pPr>
            <a:r>
              <a:rPr lang="en-US" sz="3200" dirty="0"/>
              <a:t>Once Spiritually Dead; Now Exalted With Christ </a:t>
            </a:r>
            <a:r>
              <a:rPr lang="en-US" sz="3200" i="1" dirty="0"/>
              <a:t>(Eph. 2:1-10)</a:t>
            </a:r>
          </a:p>
          <a:p>
            <a:pPr marL="857250" indent="-857250">
              <a:buFont typeface="+mj-lt"/>
              <a:buAutoNum type="romanUcPeriod" startAt="2"/>
            </a:pPr>
            <a:r>
              <a:rPr lang="en-US" sz="3200" dirty="0"/>
              <a:t>Christ’s Creation of the Church Out of Jews and Gentiles</a:t>
            </a:r>
            <a:r>
              <a:rPr lang="en-US" sz="3200" i="1" dirty="0"/>
              <a:t> (Eph. 2:11-22)</a:t>
            </a:r>
          </a:p>
          <a:p>
            <a:pPr marL="857250" indent="-857250">
              <a:buFont typeface="+mj-lt"/>
              <a:buAutoNum type="romanUcPeriod" startAt="2"/>
            </a:pPr>
            <a:r>
              <a:rPr lang="en-US" sz="3200" dirty="0"/>
              <a:t>Paul as Preacher of Christ to the Gentiles</a:t>
            </a:r>
            <a:r>
              <a:rPr lang="en-US" sz="3200" i="1" dirty="0"/>
              <a:t> (Eph. 3:1-13)</a:t>
            </a:r>
          </a:p>
          <a:p>
            <a:pPr marL="857250" indent="-857250">
              <a:buFont typeface="+mj-lt"/>
              <a:buAutoNum type="romanUcPeriod" startAt="2"/>
            </a:pPr>
            <a:r>
              <a:rPr lang="en-US" sz="3200" dirty="0"/>
              <a:t>Praying for Believers to Experience the Love of Christ</a:t>
            </a:r>
            <a:r>
              <a:rPr lang="en-US" sz="3200" i="1" dirty="0"/>
              <a:t> (Eph. 3:14-21)</a:t>
            </a:r>
            <a:endParaRPr lang="en-US" sz="3200" dirty="0"/>
          </a:p>
          <a:p>
            <a:pPr marL="400050" indent="-400050">
              <a:buFont typeface="+mj-lt"/>
              <a:buAutoNum type="romanUcPeriod" startAt="2"/>
            </a:pPr>
            <a:endParaRPr lang="en-US" dirty="0"/>
          </a:p>
        </p:txBody>
      </p:sp>
      <p:sp>
        <p:nvSpPr>
          <p:cNvPr id="7" name="Content Placeholder 2"/>
          <p:cNvSpPr txBox="1">
            <a:spLocks/>
          </p:cNvSpPr>
          <p:nvPr/>
        </p:nvSpPr>
        <p:spPr bwMode="white">
          <a:xfrm>
            <a:off x="685801" y="2285540"/>
            <a:ext cx="10840914" cy="636999"/>
          </a:xfrm>
          <a:prstGeom prst="rect">
            <a:avLst/>
          </a:prstGeom>
        </p:spPr>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dirty="0" smtClean="0"/>
              <a:t>II.  Part 1:  The Doctrinal Section (Ephesians 1:3 to 3:21)</a:t>
            </a:r>
            <a:endParaRPr lang="en-US" sz="3200" dirty="0"/>
          </a:p>
        </p:txBody>
      </p:sp>
    </p:spTree>
    <p:extLst>
      <p:ext uri="{BB962C8B-B14F-4D97-AF65-F5344CB8AC3E}">
        <p14:creationId xmlns:p14="http://schemas.microsoft.com/office/powerpoint/2010/main" val="169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Philippians 4:6</a:t>
            </a:r>
            <a:endParaRPr lang="en-US" sz="4400" dirty="0">
              <a:solidFill>
                <a:srgbClr val="66FFFF"/>
              </a:solidFill>
            </a:endParaRPr>
          </a:p>
        </p:txBody>
      </p:sp>
      <p:sp>
        <p:nvSpPr>
          <p:cNvPr id="4" name="Text Placeholder 3"/>
          <p:cNvSpPr>
            <a:spLocks noGrp="1"/>
          </p:cNvSpPr>
          <p:nvPr>
            <p:ph type="body" sz="half" idx="2"/>
          </p:nvPr>
        </p:nvSpPr>
        <p:spPr>
          <a:xfrm>
            <a:off x="578735" y="2141316"/>
            <a:ext cx="7117466" cy="4136194"/>
          </a:xfrm>
        </p:spPr>
        <p:txBody>
          <a:bodyPr>
            <a:noAutofit/>
          </a:bodyPr>
          <a:lstStyle/>
          <a:p>
            <a:r>
              <a:rPr lang="en-US" sz="4000" b="1" baseline="30000" dirty="0"/>
              <a:t>6 </a:t>
            </a:r>
            <a:r>
              <a:rPr lang="en-US" sz="4000" dirty="0"/>
              <a:t>Be careful for nothing; but in every thing by prayer and supplication with thanksgiving let your requests be made known unto God</a:t>
            </a:r>
            <a:r>
              <a:rPr lang="en-US" sz="4000" dirty="0" smtClean="0"/>
              <a:t>.</a:t>
            </a:r>
            <a:endParaRPr lang="en-US" sz="4000" dirty="0"/>
          </a:p>
        </p:txBody>
      </p:sp>
      <p:pic>
        <p:nvPicPr>
          <p:cNvPr id="9218" name="Picture 2" descr="Florist in Clayton, CA Flowers of Jo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274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1 Corinthians 1:4</a:t>
            </a:r>
            <a:endParaRPr lang="en-US" sz="4400" dirty="0">
              <a:solidFill>
                <a:srgbClr val="66FFFF"/>
              </a:solidFill>
            </a:endParaRPr>
          </a:p>
        </p:txBody>
      </p:sp>
      <p:sp>
        <p:nvSpPr>
          <p:cNvPr id="4" name="Text Placeholder 3"/>
          <p:cNvSpPr>
            <a:spLocks noGrp="1"/>
          </p:cNvSpPr>
          <p:nvPr>
            <p:ph type="body" sz="half" idx="2"/>
          </p:nvPr>
        </p:nvSpPr>
        <p:spPr>
          <a:xfrm>
            <a:off x="578735" y="2141316"/>
            <a:ext cx="7117466" cy="4136194"/>
          </a:xfrm>
        </p:spPr>
        <p:txBody>
          <a:bodyPr>
            <a:noAutofit/>
          </a:bodyPr>
          <a:lstStyle/>
          <a:p>
            <a:r>
              <a:rPr lang="en-US" sz="4000" b="1" baseline="30000" dirty="0"/>
              <a:t>4 </a:t>
            </a:r>
            <a:r>
              <a:rPr lang="en-US" sz="4000" dirty="0"/>
              <a:t>I thank my God always on your behalf, for the grace of God which is given you by Jesus Christ</a:t>
            </a:r>
            <a:r>
              <a:rPr lang="en-US" sz="4000" dirty="0" smtClean="0"/>
              <a:t>;</a:t>
            </a:r>
            <a:endParaRPr lang="en-US" sz="4000" dirty="0"/>
          </a:p>
        </p:txBody>
      </p:sp>
      <p:pic>
        <p:nvPicPr>
          <p:cNvPr id="13314" name="Picture 2" descr="Colby Turner — thewordfortheday: Rejoice in the Lord alway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302" r="1730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367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1 Thessalonians 1:2</a:t>
            </a:r>
            <a:endParaRPr lang="en-US" sz="4400" dirty="0">
              <a:solidFill>
                <a:srgbClr val="66FFFF"/>
              </a:solidFill>
            </a:endParaRPr>
          </a:p>
        </p:txBody>
      </p:sp>
      <p:sp>
        <p:nvSpPr>
          <p:cNvPr id="4" name="Text Placeholder 3"/>
          <p:cNvSpPr>
            <a:spLocks noGrp="1"/>
          </p:cNvSpPr>
          <p:nvPr>
            <p:ph type="body" sz="half" idx="2"/>
          </p:nvPr>
        </p:nvSpPr>
        <p:spPr>
          <a:xfrm>
            <a:off x="578735" y="2141316"/>
            <a:ext cx="7117466" cy="4136194"/>
          </a:xfrm>
        </p:spPr>
        <p:txBody>
          <a:bodyPr>
            <a:noAutofit/>
          </a:bodyPr>
          <a:lstStyle/>
          <a:p>
            <a:r>
              <a:rPr lang="en-US" sz="4000" b="1" baseline="30000" dirty="0"/>
              <a:t>2 </a:t>
            </a:r>
            <a:r>
              <a:rPr lang="en-US" sz="4000" dirty="0"/>
              <a:t>We give thanks to God always for you all, making mention of you in our prayers</a:t>
            </a:r>
            <a:r>
              <a:rPr lang="en-US" sz="4000" dirty="0" smtClean="0"/>
              <a:t>;</a:t>
            </a:r>
            <a:endParaRPr lang="en-US" sz="4000" dirty="0"/>
          </a:p>
        </p:txBody>
      </p:sp>
      <p:pic>
        <p:nvPicPr>
          <p:cNvPr id="14338" name="Picture 2" descr="Rejoice... in the Lo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364" r="323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918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4400" dirty="0" smtClean="0">
                <a:solidFill>
                  <a:srgbClr val="66FFFF"/>
                </a:solidFill>
              </a:rPr>
              <a:t>Ephesians 5:19-20</a:t>
            </a:r>
            <a:endParaRPr lang="en-US" sz="4400" dirty="0">
              <a:solidFill>
                <a:srgbClr val="66FFFF"/>
              </a:solidFill>
            </a:endParaRPr>
          </a:p>
        </p:txBody>
      </p:sp>
      <p:sp>
        <p:nvSpPr>
          <p:cNvPr id="4" name="Text Placeholder 3"/>
          <p:cNvSpPr>
            <a:spLocks noGrp="1"/>
          </p:cNvSpPr>
          <p:nvPr>
            <p:ph type="body" sz="half" idx="2"/>
          </p:nvPr>
        </p:nvSpPr>
        <p:spPr>
          <a:xfrm>
            <a:off x="578735" y="2141316"/>
            <a:ext cx="7117466" cy="4136194"/>
          </a:xfrm>
        </p:spPr>
        <p:txBody>
          <a:bodyPr>
            <a:noAutofit/>
          </a:bodyPr>
          <a:lstStyle/>
          <a:p>
            <a:r>
              <a:rPr lang="en-US" sz="3600" b="1" baseline="30000" dirty="0"/>
              <a:t>19 </a:t>
            </a:r>
            <a:r>
              <a:rPr lang="en-US" sz="3600" dirty="0"/>
              <a:t>Speaking to yourselves in psalms and hymns and spiritual songs, singing and making melody in your heart to the Lord;</a:t>
            </a:r>
          </a:p>
          <a:p>
            <a:r>
              <a:rPr lang="en-US" sz="3600" b="1" baseline="30000" dirty="0"/>
              <a:t>20 </a:t>
            </a:r>
            <a:r>
              <a:rPr lang="en-US" sz="3600" dirty="0"/>
              <a:t>Giving thanks always for all things unto God and the Father in the name of our Lord Jesus Christ;</a:t>
            </a:r>
          </a:p>
        </p:txBody>
      </p:sp>
      <p:pic>
        <p:nvPicPr>
          <p:cNvPr id="8194" name="Picture 2" descr="Pin by Dr. Joy on Peace, Joy, &amp; Love | Rose, Flowers, Jo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75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7696200" cy="1238036"/>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V.7 p.255</a:t>
            </a:r>
            <a:endParaRPr lang="en-US" sz="3200" dirty="0">
              <a:solidFill>
                <a:srgbClr val="66FFFF"/>
              </a:solidFill>
            </a:endParaRPr>
          </a:p>
        </p:txBody>
      </p:sp>
      <p:sp>
        <p:nvSpPr>
          <p:cNvPr id="4" name="Text Placeholder 3"/>
          <p:cNvSpPr>
            <a:spLocks noGrp="1"/>
          </p:cNvSpPr>
          <p:nvPr>
            <p:ph type="body" sz="half" idx="2"/>
          </p:nvPr>
        </p:nvSpPr>
        <p:spPr>
          <a:xfrm>
            <a:off x="578735" y="1695236"/>
            <a:ext cx="7117466" cy="4582274"/>
          </a:xfrm>
        </p:spPr>
        <p:txBody>
          <a:bodyPr>
            <a:noAutofit/>
          </a:bodyPr>
          <a:lstStyle/>
          <a:p>
            <a:r>
              <a:rPr lang="en-US" sz="3000" dirty="0"/>
              <a:t> Paul placed value on the ability to be </a:t>
            </a:r>
            <a:r>
              <a:rPr lang="en-US" sz="3000" dirty="0" smtClean="0"/>
              <a:t>happy. </a:t>
            </a:r>
            <a:r>
              <a:rPr lang="en-US" sz="3000" dirty="0"/>
              <a:t>Whether from possession of present good or anticipation of future happiness, the Christian has abundant reason for rejoicing. With forgiveness of his sins his conscience is free, and peace fills his soul. He knows that “all things work together for good” to </a:t>
            </a:r>
            <a:r>
              <a:rPr lang="en-US" sz="3000" dirty="0" smtClean="0"/>
              <a:t>him. </a:t>
            </a:r>
            <a:r>
              <a:rPr lang="en-US" sz="3000" dirty="0"/>
              <a:t>Why should he ever be downcast? Those who are constantly complaining do not have genuine religion (MH 251).</a:t>
            </a:r>
          </a:p>
        </p:txBody>
      </p:sp>
      <p:pic>
        <p:nvPicPr>
          <p:cNvPr id="7170" name="Picture 2" descr="Rejoice Evermore Chalkboard Art Print Bible Verse 8x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22" r="5122"/>
          <a:stretch>
            <a:fillRect/>
          </a:stretch>
        </p:blipFill>
        <p:spPr bwMode="auto">
          <a:xfrm>
            <a:off x="8014199" y="995968"/>
            <a:ext cx="4019839" cy="5601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3160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V.7 p.255</a:t>
            </a:r>
            <a:endParaRPr lang="en-US" sz="3200" dirty="0">
              <a:solidFill>
                <a:srgbClr val="66FFFF"/>
              </a:solidFill>
            </a:endParaRPr>
          </a:p>
        </p:txBody>
      </p:sp>
      <p:sp>
        <p:nvSpPr>
          <p:cNvPr id="4" name="Text Placeholder 3"/>
          <p:cNvSpPr>
            <a:spLocks noGrp="1"/>
          </p:cNvSpPr>
          <p:nvPr>
            <p:ph type="body" sz="half" idx="2"/>
          </p:nvPr>
        </p:nvSpPr>
        <p:spPr>
          <a:xfrm>
            <a:off x="578735" y="1695236"/>
            <a:ext cx="7117466" cy="4582274"/>
          </a:xfrm>
        </p:spPr>
        <p:txBody>
          <a:bodyPr>
            <a:noAutofit/>
          </a:bodyPr>
          <a:lstStyle/>
          <a:p>
            <a:r>
              <a:rPr lang="en-US" sz="3000" dirty="0" smtClean="0"/>
              <a:t>There </a:t>
            </a:r>
            <a:r>
              <a:rPr lang="en-US" sz="3000" dirty="0"/>
              <a:t>should be a constant spirit of prayer breathing through the Christian’s life. Never must the connection with Heaven be </a:t>
            </a:r>
            <a:r>
              <a:rPr lang="en-US" sz="3000" dirty="0" smtClean="0"/>
              <a:t>broken. </a:t>
            </a:r>
            <a:r>
              <a:rPr lang="en-US" sz="3000" dirty="0"/>
              <a:t>Paul labored “night and day” (1 Thess. 2:9); he also prayed “night and day” (</a:t>
            </a:r>
            <a:r>
              <a:rPr lang="en-US" sz="3000" dirty="0" err="1"/>
              <a:t>ch.</a:t>
            </a:r>
            <a:r>
              <a:rPr lang="en-US" sz="3000" dirty="0"/>
              <a:t> 3:10). His many activities did not crowd out his prayers. Active connection with his heavenly Father was always </a:t>
            </a:r>
            <a:r>
              <a:rPr lang="en-US" sz="3000" dirty="0" smtClean="0"/>
              <a:t>maintained. </a:t>
            </a:r>
            <a:r>
              <a:rPr lang="en-US" sz="3000" dirty="0"/>
              <a:t>So it should be with </a:t>
            </a:r>
            <a:r>
              <a:rPr lang="en-US" sz="3000" dirty="0" smtClean="0"/>
              <a:t>us! </a:t>
            </a:r>
            <a:endParaRPr lang="en-US" sz="3000" dirty="0"/>
          </a:p>
        </p:txBody>
      </p:sp>
      <p:pic>
        <p:nvPicPr>
          <p:cNvPr id="7170" name="Picture 2" descr="Rejoice Evermore Chalkboard Art Print Bible Verse 8x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22" r="5122"/>
          <a:stretch>
            <a:fillRect/>
          </a:stretch>
        </p:blipFill>
        <p:spPr bwMode="auto">
          <a:xfrm>
            <a:off x="8014200" y="995968"/>
            <a:ext cx="3970002" cy="553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04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771188"/>
          </a:xfrm>
        </p:spPr>
        <p:txBody>
          <a:bodyPr/>
          <a:lstStyle/>
          <a:p>
            <a:r>
              <a:rPr lang="en-US" sz="3200" dirty="0" smtClean="0">
                <a:solidFill>
                  <a:schemeClr val="accent1">
                    <a:lumMod val="40000"/>
                    <a:lumOff val="60000"/>
                  </a:schemeClr>
                </a:solidFill>
              </a:rPr>
              <a:t>Prayer, Gratitude and Joy</a:t>
            </a:r>
            <a:r>
              <a:rPr lang="en-US" sz="3200" dirty="0" smtClean="0"/>
              <a:t>:</a:t>
            </a:r>
            <a:br>
              <a:rPr lang="en-US" sz="3200" dirty="0" smtClean="0"/>
            </a:br>
            <a:r>
              <a:rPr lang="en-US" sz="3200" dirty="0" smtClean="0">
                <a:solidFill>
                  <a:srgbClr val="66FFFF"/>
                </a:solidFill>
              </a:rPr>
              <a:t>SDABC V.7 p.255</a:t>
            </a:r>
            <a:endParaRPr lang="en-US" sz="3200" dirty="0">
              <a:solidFill>
                <a:srgbClr val="66FFFF"/>
              </a:solidFill>
            </a:endParaRPr>
          </a:p>
        </p:txBody>
      </p:sp>
      <p:sp>
        <p:nvSpPr>
          <p:cNvPr id="4" name="Text Placeholder 3"/>
          <p:cNvSpPr>
            <a:spLocks noGrp="1"/>
          </p:cNvSpPr>
          <p:nvPr>
            <p:ph type="body" sz="half" idx="2"/>
          </p:nvPr>
        </p:nvSpPr>
        <p:spPr>
          <a:xfrm>
            <a:off x="289367" y="1695236"/>
            <a:ext cx="7406834" cy="4582274"/>
          </a:xfrm>
        </p:spPr>
        <p:txBody>
          <a:bodyPr>
            <a:noAutofit/>
          </a:bodyPr>
          <a:lstStyle/>
          <a:p>
            <a:r>
              <a:rPr lang="en-US" sz="3000" dirty="0" smtClean="0"/>
              <a:t>We must also give thanks in all </a:t>
            </a:r>
            <a:r>
              <a:rPr lang="en-US" sz="3000" dirty="0"/>
              <a:t>circumstances, whether of joy or </a:t>
            </a:r>
            <a:r>
              <a:rPr lang="en-US" sz="3000" dirty="0" smtClean="0"/>
              <a:t>sorrow. </a:t>
            </a:r>
            <a:r>
              <a:rPr lang="en-US" sz="3000" dirty="0"/>
              <a:t>Here we have definite assurance that even those things which appear to be against us may work out for our good; for God would not ask us to be thankful for that which would harm us (MH 255). </a:t>
            </a:r>
            <a:r>
              <a:rPr lang="en-US" sz="3000" dirty="0" smtClean="0"/>
              <a:t>Paul </a:t>
            </a:r>
            <a:r>
              <a:rPr lang="en-US" sz="3000" dirty="0"/>
              <a:t>himself has left a striking example of being thankful under the most adverse </a:t>
            </a:r>
            <a:r>
              <a:rPr lang="en-US" sz="3000" dirty="0" smtClean="0"/>
              <a:t>circumstances.   </a:t>
            </a:r>
            <a:r>
              <a:rPr lang="en-US" sz="3000" dirty="0"/>
              <a:t>Thanksgiving should be the Christian’s </a:t>
            </a:r>
            <a:r>
              <a:rPr lang="en-US" sz="3000" dirty="0" smtClean="0"/>
              <a:t>rule</a:t>
            </a:r>
            <a:r>
              <a:rPr lang="en-US" sz="3000" dirty="0"/>
              <a:t>; health and joy are promoted by it (MH 251).</a:t>
            </a:r>
          </a:p>
        </p:txBody>
      </p:sp>
      <p:pic>
        <p:nvPicPr>
          <p:cNvPr id="7170" name="Picture 2" descr="Rejoice Evermore Chalkboard Art Print Bible Verse 8x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22" r="5122"/>
          <a:stretch>
            <a:fillRect/>
          </a:stretch>
        </p:blipFill>
        <p:spPr bwMode="auto">
          <a:xfrm>
            <a:off x="8014199" y="995967"/>
            <a:ext cx="3986614" cy="555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6596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t>Praying with gratitude and joy</a:t>
            </a:r>
          </a:p>
          <a:p>
            <a:r>
              <a:rPr lang="en-US" sz="4000" dirty="0" smtClean="0">
                <a:solidFill>
                  <a:schemeClr val="accent1">
                    <a:lumMod val="40000"/>
                    <a:lumOff val="60000"/>
                  </a:schemeClr>
                </a:solidFill>
              </a:rPr>
              <a:t>Prayer for wisdom founded in love</a:t>
            </a:r>
          </a:p>
          <a:p>
            <a:r>
              <a:rPr lang="en-US" sz="4000" dirty="0" smtClean="0"/>
              <a:t>Prayer for an understanding of our hope</a:t>
            </a:r>
          </a:p>
          <a:p>
            <a:r>
              <a:rPr lang="en-US" sz="4000" dirty="0" smtClean="0"/>
              <a:t>Prayer for spiritual power</a:t>
            </a:r>
          </a:p>
          <a:p>
            <a:r>
              <a:rPr lang="en-US" sz="4000" dirty="0" smtClean="0"/>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4173149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Ephesians </a:t>
            </a:r>
            <a:r>
              <a:rPr lang="en-US" sz="4000" dirty="0" smtClean="0">
                <a:solidFill>
                  <a:srgbClr val="66FFFF"/>
                </a:solidFill>
              </a:rPr>
              <a:t>1:17-18</a:t>
            </a:r>
            <a:endParaRPr lang="en-US" dirty="0"/>
          </a:p>
        </p:txBody>
      </p:sp>
      <p:sp>
        <p:nvSpPr>
          <p:cNvPr id="4" name="Text Placeholder 3"/>
          <p:cNvSpPr>
            <a:spLocks noGrp="1"/>
          </p:cNvSpPr>
          <p:nvPr>
            <p:ph type="body" sz="half" idx="2"/>
          </p:nvPr>
        </p:nvSpPr>
        <p:spPr>
          <a:xfrm>
            <a:off x="4502552" y="1400537"/>
            <a:ext cx="7003647" cy="4592489"/>
          </a:xfrm>
          <a:solidFill>
            <a:schemeClr val="accent3">
              <a:lumMod val="50000"/>
            </a:schemeClr>
          </a:solidFill>
        </p:spPr>
        <p:txBody>
          <a:bodyPr>
            <a:noAutofit/>
          </a:bodyPr>
          <a:lstStyle/>
          <a:p>
            <a:r>
              <a:rPr lang="en-US" sz="3200" b="1" baseline="30000" dirty="0"/>
              <a:t>17 </a:t>
            </a:r>
            <a:r>
              <a:rPr lang="en-US" sz="3200" dirty="0"/>
              <a:t>That the God of our Lord Jesus Christ, the Father of glory, may give unto you the spirit of wisdom and revelation in the knowledge of him:</a:t>
            </a:r>
          </a:p>
          <a:p>
            <a:r>
              <a:rPr lang="en-US" sz="3200" b="1" baseline="30000" dirty="0"/>
              <a:t>18 </a:t>
            </a:r>
            <a:r>
              <a:rPr lang="en-US" sz="3200" dirty="0"/>
              <a:t>The eyes of your understanding being enlightened; that ye may know what is the hope of his calling, and what the riches of the glory of his inheritance in the saints</a:t>
            </a:r>
            <a:r>
              <a:rPr lang="en-US" sz="3200" dirty="0" smtClean="0"/>
              <a:t>,</a:t>
            </a:r>
            <a:endParaRPr lang="en-US" sz="3200" dirty="0"/>
          </a:p>
        </p:txBody>
      </p:sp>
      <p:pic>
        <p:nvPicPr>
          <p:cNvPr id="7" name="Picture 2" descr="Watch for These eight AI Startups Doing Computer Vision - On Dav"/>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786" r="53134"/>
          <a:stretch/>
        </p:blipFill>
        <p:spPr bwMode="auto">
          <a:xfrm>
            <a:off x="727075" y="914400"/>
            <a:ext cx="36369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6758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SDABC V.6 </a:t>
            </a:r>
            <a:r>
              <a:rPr lang="en-US" sz="4000" dirty="0" smtClean="0">
                <a:solidFill>
                  <a:srgbClr val="66FFFF"/>
                </a:solidFill>
              </a:rPr>
              <a:t>p.1003</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“Eyes of your understanding” my be literally read, “</a:t>
            </a:r>
            <a:r>
              <a:rPr lang="en-US" sz="3200" dirty="0"/>
              <a:t>eyes of your heart.” This striking phrase occurs nowhere else in </a:t>
            </a:r>
            <a:r>
              <a:rPr lang="en-US" sz="3200" dirty="0" smtClean="0"/>
              <a:t>the New Testament. </a:t>
            </a:r>
            <a:r>
              <a:rPr lang="en-US" sz="3200" dirty="0"/>
              <a:t>By “heart” the Hebrews represented the seat of the thoughts, will, and </a:t>
            </a:r>
            <a:r>
              <a:rPr lang="en-US" sz="3200" dirty="0" smtClean="0"/>
              <a:t>emotions. This </a:t>
            </a:r>
            <a:r>
              <a:rPr lang="en-US" sz="3200" dirty="0"/>
              <a:t>seems to be Paul’s use of the expression here. </a:t>
            </a:r>
          </a:p>
        </p:txBody>
      </p:sp>
      <p:pic>
        <p:nvPicPr>
          <p:cNvPr id="21510" name="Picture 6" descr="Can Your Heart Affect Your Eyes? The Cardiovascular Link to Eye Health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881" r="293"/>
          <a:stretch/>
        </p:blipFill>
        <p:spPr bwMode="auto">
          <a:xfrm>
            <a:off x="727075" y="914400"/>
            <a:ext cx="36718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971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pPr marL="857250" indent="-857250">
              <a:buFont typeface="+mj-lt"/>
              <a:buAutoNum type="romanUcPeriod" startAt="5"/>
            </a:pPr>
            <a:r>
              <a:rPr lang="en-US" sz="2700" dirty="0"/>
              <a:t>Christ’s Creation of the Church Out of Jews and Gentiles </a:t>
            </a:r>
            <a:r>
              <a:rPr lang="en-US" sz="2700" i="1" dirty="0"/>
              <a:t>(Eph. 2:11-22)</a:t>
            </a:r>
            <a:endParaRPr lang="en-US" sz="2700" dirty="0"/>
          </a:p>
          <a:p>
            <a:pPr marL="857250" indent="-857250">
              <a:buFont typeface="+mj-lt"/>
              <a:buAutoNum type="romanUcPeriod" startAt="5"/>
            </a:pPr>
            <a:r>
              <a:rPr lang="en-US" sz="2700" dirty="0"/>
              <a:t>Paul as Preacher of Christ to the Gentiles </a:t>
            </a:r>
            <a:r>
              <a:rPr lang="en-US" sz="2700" i="1" dirty="0"/>
              <a:t>(Eph. 3:1-13)</a:t>
            </a:r>
            <a:endParaRPr lang="en-US" sz="2700" dirty="0"/>
          </a:p>
          <a:p>
            <a:pPr marL="857250" indent="-857250">
              <a:buFont typeface="+mj-lt"/>
              <a:buAutoNum type="romanUcPeriod" startAt="5"/>
            </a:pPr>
            <a:r>
              <a:rPr lang="en-US" sz="2700" dirty="0"/>
              <a:t>Praying for Believers to Experience the Love of Christ </a:t>
            </a:r>
            <a:r>
              <a:rPr lang="en-US" sz="2700" i="1" dirty="0"/>
              <a:t>(Eph. 3:14-21</a:t>
            </a:r>
            <a:r>
              <a:rPr lang="en-US" sz="2700" i="1" dirty="0" smtClean="0"/>
              <a:t>)</a:t>
            </a:r>
          </a:p>
          <a:p>
            <a:pPr marL="857250" indent="-857250">
              <a:buFont typeface="+mj-lt"/>
              <a:buAutoNum type="romanUcPeriod" startAt="8"/>
            </a:pPr>
            <a:r>
              <a:rPr lang="en-US" sz="2700" dirty="0"/>
              <a:t>Hold On to the Spirit-Inspired Unity of the Church </a:t>
            </a:r>
            <a:r>
              <a:rPr lang="en-US" sz="2700" i="1" dirty="0"/>
              <a:t>(Eph. 4:1-16)</a:t>
            </a:r>
            <a:endParaRPr lang="en-US" sz="2700" dirty="0"/>
          </a:p>
          <a:p>
            <a:pPr marL="857250" indent="-857250">
              <a:buFont typeface="+mj-lt"/>
              <a:buAutoNum type="romanUcPeriod" startAt="8"/>
            </a:pPr>
            <a:r>
              <a:rPr lang="en-US" sz="2700" dirty="0"/>
              <a:t>Live the New, Unity-Nurturing Life </a:t>
            </a:r>
            <a:r>
              <a:rPr lang="en-US" sz="2700" i="1" dirty="0"/>
              <a:t>(Eph. 4:17-32)</a:t>
            </a:r>
            <a:endParaRPr lang="en-US" sz="2700" dirty="0"/>
          </a:p>
          <a:p>
            <a:pPr marL="857250" indent="-857250">
              <a:buFont typeface="+mj-lt"/>
              <a:buAutoNum type="romanUcPeriod" startAt="8"/>
            </a:pPr>
            <a:r>
              <a:rPr lang="en-US" sz="2700" dirty="0"/>
              <a:t>Walk in Love, Light, and Wisdom </a:t>
            </a:r>
            <a:r>
              <a:rPr lang="en-US" sz="2700" i="1" dirty="0"/>
              <a:t>(Eph. </a:t>
            </a:r>
            <a:r>
              <a:rPr lang="en-US" sz="2700" i="1" dirty="0" smtClean="0"/>
              <a:t>5:1-20)</a:t>
            </a:r>
          </a:p>
          <a:p>
            <a:pPr marL="857250" indent="-857250">
              <a:buFont typeface="+mj-lt"/>
              <a:buAutoNum type="romanUcPeriod" startAt="11"/>
            </a:pPr>
            <a:r>
              <a:rPr lang="en-US" sz="2700" dirty="0"/>
              <a:t>Practice Christ-Shaped Life in the Christian Household </a:t>
            </a:r>
            <a:r>
              <a:rPr lang="en-US" sz="2700" i="1" dirty="0"/>
              <a:t>(Eph. 5:21-6:9)</a:t>
            </a:r>
            <a:endParaRPr lang="en-US" sz="2700" dirty="0"/>
          </a:p>
          <a:p>
            <a:pPr marL="857250" indent="-857250">
              <a:buFont typeface="+mj-lt"/>
              <a:buAutoNum type="romanUcPeriod" startAt="11"/>
            </a:pPr>
            <a:r>
              <a:rPr lang="en-US" sz="2700" dirty="0"/>
              <a:t>Stand Together: The Church as the Army of God </a:t>
            </a:r>
            <a:r>
              <a:rPr lang="en-US" sz="2700" i="1" dirty="0"/>
              <a:t>(Eph. 6:10-20</a:t>
            </a:r>
            <a:r>
              <a:rPr lang="en-US" sz="2700" i="1" dirty="0" smtClean="0"/>
              <a:t>)</a:t>
            </a:r>
            <a:endParaRPr lang="en-US" sz="27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
        <p:nvSpPr>
          <p:cNvPr id="7" name="Content Placeholder 2"/>
          <p:cNvSpPr txBox="1">
            <a:spLocks/>
          </p:cNvSpPr>
          <p:nvPr/>
        </p:nvSpPr>
        <p:spPr bwMode="white">
          <a:xfrm>
            <a:off x="685801" y="1900080"/>
            <a:ext cx="10840914" cy="636999"/>
          </a:xfrm>
          <a:prstGeom prst="rect">
            <a:avLst/>
          </a:prstGeom>
        </p:spPr>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571500" indent="-571500">
              <a:buAutoNum type="romanUcPeriod" startAt="3"/>
            </a:pPr>
            <a:r>
              <a:rPr lang="en-US" sz="3200" dirty="0" smtClean="0"/>
              <a:t>Part 2:  The Practical Section (Ephesians 4:1 to 6:20)</a:t>
            </a:r>
          </a:p>
          <a:p>
            <a:pPr marL="571500" indent="-571500">
              <a:buAutoNum type="romanUcPeriod" startAt="3"/>
            </a:pPr>
            <a:r>
              <a:rPr lang="en-US" sz="3200" dirty="0" smtClean="0"/>
              <a:t>Closing Greeting (Ephesians 6:21-24)</a:t>
            </a:r>
            <a:endParaRPr lang="en-US" sz="3200" dirty="0"/>
          </a:p>
        </p:txBody>
      </p:sp>
      <p:sp>
        <p:nvSpPr>
          <p:cNvPr id="8" name="Content Placeholder 2"/>
          <p:cNvSpPr txBox="1">
            <a:spLocks/>
          </p:cNvSpPr>
          <p:nvPr/>
        </p:nvSpPr>
        <p:spPr bwMode="white">
          <a:xfrm>
            <a:off x="685801" y="6040362"/>
            <a:ext cx="10840914" cy="636999"/>
          </a:xfrm>
          <a:prstGeom prst="rect">
            <a:avLst/>
          </a:prstGeom>
        </p:spPr>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571500" indent="-571500">
              <a:buFont typeface="+mj-lt"/>
              <a:buAutoNum type="romanUcPeriod" startAt="13"/>
            </a:pPr>
            <a:r>
              <a:rPr lang="en-US" sz="2700" dirty="0" smtClean="0"/>
              <a:t>    Closing </a:t>
            </a:r>
            <a:r>
              <a:rPr lang="en-US" sz="2700" dirty="0"/>
              <a:t>Greeting </a:t>
            </a:r>
            <a:r>
              <a:rPr lang="en-US" sz="2700" i="1" dirty="0"/>
              <a:t>(Eph. 6:21-24)</a:t>
            </a:r>
            <a:endParaRPr lang="en-US" sz="2700" dirty="0"/>
          </a:p>
          <a:p>
            <a:pPr marL="0" indent="0">
              <a:buNone/>
            </a:pPr>
            <a:endParaRPr lang="en-US" sz="3200" dirty="0"/>
          </a:p>
        </p:txBody>
      </p:sp>
    </p:spTree>
    <p:extLst>
      <p:ext uri="{BB962C8B-B14F-4D97-AF65-F5344CB8AC3E}">
        <p14:creationId xmlns:p14="http://schemas.microsoft.com/office/powerpoint/2010/main" val="20276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3">
                                            <p:txEl>
                                              <p:pRg st="1" end="1"/>
                                            </p:txEl>
                                          </p:spTgt>
                                        </p:tgtEl>
                                      </p:cBhvr>
                                    </p:animEffect>
                                    <p:set>
                                      <p:cBhvr>
                                        <p:cTn id="10" dur="1" fill="hold">
                                          <p:stCondLst>
                                            <p:cond delay="499"/>
                                          </p:stCondLst>
                                        </p:cTn>
                                        <p:tgtEl>
                                          <p:spTgt spid="3">
                                            <p:txEl>
                                              <p:pRg st="1" end="1"/>
                                            </p:txEl>
                                          </p:spTgt>
                                        </p:tgtEl>
                                        <p:attrNameLst>
                                          <p:attrName>style.visibility</p:attrName>
                                        </p:attrNameLst>
                                      </p:cBhvr>
                                      <p:to>
                                        <p:strVal val="hidden"/>
                                      </p:to>
                                    </p:set>
                                  </p:childTnLst>
                                </p:cTn>
                              </p:par>
                              <p:par>
                                <p:cTn id="11" presetID="22" presetClass="exit" presetSubtype="4" fill="hold" nodeType="withEffect">
                                  <p:stCondLst>
                                    <p:cond delay="0"/>
                                  </p:stCondLst>
                                  <p:childTnLst>
                                    <p:animEffect transition="out" filter="wipe(down)">
                                      <p:cBhvr>
                                        <p:cTn id="12" dur="500"/>
                                        <p:tgtEl>
                                          <p:spTgt spid="3">
                                            <p:txEl>
                                              <p:pRg st="2" end="2"/>
                                            </p:txEl>
                                          </p:spTgt>
                                        </p:tgtEl>
                                      </p:cBhvr>
                                    </p:animEffect>
                                    <p:set>
                                      <p:cBhvr>
                                        <p:cTn id="13" dur="1" fill="hold">
                                          <p:stCondLst>
                                            <p:cond delay="499"/>
                                          </p:stCondLst>
                                        </p:cTn>
                                        <p:tgtEl>
                                          <p:spTgt spid="3">
                                            <p:txEl>
                                              <p:pRg st="2" end="2"/>
                                            </p:txEl>
                                          </p:spTgt>
                                        </p:tgtEl>
                                        <p:attrNameLst>
                                          <p:attrName>style.visibility</p:attrName>
                                        </p:attrNameLst>
                                      </p:cBhvr>
                                      <p:to>
                                        <p:strVal val="hidden"/>
                                      </p:to>
                                    </p:set>
                                  </p:childTnLst>
                                </p:cTn>
                              </p:par>
                              <p:par>
                                <p:cTn id="14" presetID="22" presetClass="exit" presetSubtype="4" fill="hold" nodeType="withEffect">
                                  <p:stCondLst>
                                    <p:cond delay="0"/>
                                  </p:stCondLst>
                                  <p:childTnLst>
                                    <p:animEffect transition="out" filter="wipe(down)">
                                      <p:cBhvr>
                                        <p:cTn id="15" dur="500"/>
                                        <p:tgtEl>
                                          <p:spTgt spid="3">
                                            <p:txEl>
                                              <p:pRg st="3" end="3"/>
                                            </p:txEl>
                                          </p:spTgt>
                                        </p:tgtEl>
                                      </p:cBhvr>
                                    </p:animEffect>
                                    <p:set>
                                      <p:cBhvr>
                                        <p:cTn id="16" dur="1" fill="hold">
                                          <p:stCondLst>
                                            <p:cond delay="499"/>
                                          </p:stCondLst>
                                        </p:cTn>
                                        <p:tgtEl>
                                          <p:spTgt spid="3">
                                            <p:txEl>
                                              <p:pRg st="3" end="3"/>
                                            </p:txEl>
                                          </p:spTgt>
                                        </p:tgtEl>
                                        <p:attrNameLst>
                                          <p:attrName>style.visibility</p:attrName>
                                        </p:attrNameLst>
                                      </p:cBhvr>
                                      <p:to>
                                        <p:strVal val="hidden"/>
                                      </p:to>
                                    </p:set>
                                  </p:childTnLst>
                                </p:cTn>
                              </p:par>
                              <p:par>
                                <p:cTn id="17" presetID="22" presetClass="exit" presetSubtype="4" fill="hold" nodeType="withEffect">
                                  <p:stCondLst>
                                    <p:cond delay="0"/>
                                  </p:stCondLst>
                                  <p:childTnLst>
                                    <p:animEffect transition="out" filter="wipe(down)">
                                      <p:cBhvr>
                                        <p:cTn id="18" dur="500"/>
                                        <p:tgtEl>
                                          <p:spTgt spid="3">
                                            <p:txEl>
                                              <p:pRg st="4" end="4"/>
                                            </p:txEl>
                                          </p:spTgt>
                                        </p:tgtEl>
                                      </p:cBhvr>
                                    </p:animEffect>
                                    <p:set>
                                      <p:cBhvr>
                                        <p:cTn id="19" dur="1" fill="hold">
                                          <p:stCondLst>
                                            <p:cond delay="499"/>
                                          </p:stCondLst>
                                        </p:cTn>
                                        <p:tgtEl>
                                          <p:spTgt spid="3">
                                            <p:txEl>
                                              <p:pRg st="4" end="4"/>
                                            </p:txEl>
                                          </p:spTgt>
                                        </p:tgtEl>
                                        <p:attrNameLst>
                                          <p:attrName>style.visibility</p:attrName>
                                        </p:attrNameLst>
                                      </p:cBhvr>
                                      <p:to>
                                        <p:strVal val="hidden"/>
                                      </p:to>
                                    </p:set>
                                  </p:childTnLst>
                                </p:cTn>
                              </p:par>
                              <p:par>
                                <p:cTn id="20" presetID="22" presetClass="exit" presetSubtype="4" fill="hold" nodeType="withEffect">
                                  <p:stCondLst>
                                    <p:cond delay="0"/>
                                  </p:stCondLst>
                                  <p:childTnLst>
                                    <p:animEffect transition="out" filter="wipe(down)">
                                      <p:cBhvr>
                                        <p:cTn id="21" dur="500"/>
                                        <p:tgtEl>
                                          <p:spTgt spid="3">
                                            <p:txEl>
                                              <p:pRg st="5" end="5"/>
                                            </p:txEl>
                                          </p:spTgt>
                                        </p:tgtEl>
                                      </p:cBhvr>
                                    </p:animEffect>
                                    <p:set>
                                      <p:cBhvr>
                                        <p:cTn id="22" dur="1" fill="hold">
                                          <p:stCondLst>
                                            <p:cond delay="499"/>
                                          </p:stCondLst>
                                        </p:cTn>
                                        <p:tgtEl>
                                          <p:spTgt spid="3">
                                            <p:txEl>
                                              <p:pRg st="5" end="5"/>
                                            </p:txEl>
                                          </p:spTgt>
                                        </p:tgtEl>
                                        <p:attrNameLst>
                                          <p:attrName>style.visibility</p:attrName>
                                        </p:attrNameLst>
                                      </p:cBhvr>
                                      <p:to>
                                        <p:strVal val="hidden"/>
                                      </p:to>
                                    </p:set>
                                  </p:childTnLst>
                                </p:cTn>
                              </p:par>
                              <p:par>
                                <p:cTn id="23" presetID="22" presetClass="exit" presetSubtype="4" fill="hold" nodeType="withEffect">
                                  <p:stCondLst>
                                    <p:cond delay="0"/>
                                  </p:stCondLst>
                                  <p:childTnLst>
                                    <p:animEffect transition="out" filter="wipe(down)">
                                      <p:cBhvr>
                                        <p:cTn id="24" dur="500"/>
                                        <p:tgtEl>
                                          <p:spTgt spid="3">
                                            <p:txEl>
                                              <p:pRg st="6" end="6"/>
                                            </p:txEl>
                                          </p:spTgt>
                                        </p:tgtEl>
                                      </p:cBhvr>
                                    </p:animEffect>
                                    <p:set>
                                      <p:cBhvr>
                                        <p:cTn id="25" dur="1" fill="hold">
                                          <p:stCondLst>
                                            <p:cond delay="499"/>
                                          </p:stCondLst>
                                        </p:cTn>
                                        <p:tgtEl>
                                          <p:spTgt spid="3">
                                            <p:txEl>
                                              <p:pRg st="6" end="6"/>
                                            </p:txEl>
                                          </p:spTgt>
                                        </p:tgtEl>
                                        <p:attrNameLst>
                                          <p:attrName>style.visibility</p:attrName>
                                        </p:attrNameLst>
                                      </p:cBhvr>
                                      <p:to>
                                        <p:strVal val="hidden"/>
                                      </p:to>
                                    </p:set>
                                  </p:childTnLst>
                                </p:cTn>
                              </p:par>
                              <p:par>
                                <p:cTn id="26" presetID="22" presetClass="exit" presetSubtype="4" fill="hold" nodeType="withEffect">
                                  <p:stCondLst>
                                    <p:cond delay="0"/>
                                  </p:stCondLst>
                                  <p:childTnLst>
                                    <p:animEffect transition="out" filter="wipe(down)">
                                      <p:cBhvr>
                                        <p:cTn id="27" dur="500"/>
                                        <p:tgtEl>
                                          <p:spTgt spid="3">
                                            <p:txEl>
                                              <p:pRg st="7" end="7"/>
                                            </p:txEl>
                                          </p:spTgt>
                                        </p:tgtEl>
                                      </p:cBhvr>
                                    </p:animEffect>
                                    <p:set>
                                      <p:cBhvr>
                                        <p:cTn id="28" dur="1" fill="hold">
                                          <p:stCondLst>
                                            <p:cond delay="499"/>
                                          </p:stCondLst>
                                        </p:cTn>
                                        <p:tgtEl>
                                          <p:spTgt spid="3">
                                            <p:txEl>
                                              <p:pRg st="7" end="7"/>
                                            </p:txEl>
                                          </p:spTgt>
                                        </p:tgtEl>
                                        <p:attrNameLst>
                                          <p:attrName>style.visibility</p:attrName>
                                        </p:attrNameLst>
                                      </p:cBhvr>
                                      <p:to>
                                        <p:strVal val="hidden"/>
                                      </p:to>
                                    </p:set>
                                  </p:childTnLst>
                                </p:cTn>
                              </p:par>
                              <p:par>
                                <p:cTn id="29" presetID="22" presetClass="exit" presetSubtype="4" fill="hold" grpId="0" nodeType="withEffect">
                                  <p:stCondLst>
                                    <p:cond delay="0"/>
                                  </p:stCondLst>
                                  <p:childTnLst>
                                    <p:animEffect transition="out" filter="wipe(down)">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SDABC V.6 </a:t>
            </a:r>
            <a:r>
              <a:rPr lang="en-US" sz="4000" dirty="0" smtClean="0">
                <a:solidFill>
                  <a:srgbClr val="66FFFF"/>
                </a:solidFill>
              </a:rPr>
              <a:t>p.1003</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a:t>
            </a:r>
            <a:r>
              <a:rPr lang="en-US" sz="3200" dirty="0"/>
              <a:t>Eyes” represent insight, and enlightened eyes, spiritual awareness and moral comprehension. “Eye hath not seen, nor ear heard” what the spiritually opened eyes </a:t>
            </a:r>
            <a:r>
              <a:rPr lang="en-US" sz="3200" dirty="0" smtClean="0"/>
              <a:t>see. </a:t>
            </a:r>
            <a:r>
              <a:rPr lang="en-US" sz="3200" dirty="0"/>
              <a:t>A new and deep illumination takes place that affects the innermost personality. It is not a new faculty or gift; it is a new vision or insight.</a:t>
            </a:r>
          </a:p>
        </p:txBody>
      </p:sp>
      <p:pic>
        <p:nvPicPr>
          <p:cNvPr id="20482" name="Picture 2" descr="&quot;Open the Eyes of My Heart&quot; | Worship | Como Lake United Chur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560" r="21560"/>
          <a:stretch>
            <a:fillRect/>
          </a:stretch>
        </p:blipFill>
        <p:spPr bwMode="auto">
          <a:xfrm>
            <a:off x="727075" y="914400"/>
            <a:ext cx="36591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952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smtClean="0">
                <a:solidFill>
                  <a:srgbClr val="66FFFF"/>
                </a:solidFill>
              </a:rPr>
              <a:t>Colossians 1:9</a:t>
            </a:r>
            <a:endParaRPr lang="en-US" dirty="0"/>
          </a:p>
        </p:txBody>
      </p:sp>
      <p:sp>
        <p:nvSpPr>
          <p:cNvPr id="4" name="Text Placeholder 3"/>
          <p:cNvSpPr>
            <a:spLocks noGrp="1"/>
          </p:cNvSpPr>
          <p:nvPr>
            <p:ph type="body" sz="half" idx="2"/>
          </p:nvPr>
        </p:nvSpPr>
        <p:spPr>
          <a:xfrm>
            <a:off x="4502552" y="1400538"/>
            <a:ext cx="7003647" cy="4791918"/>
          </a:xfrm>
        </p:spPr>
        <p:txBody>
          <a:bodyPr>
            <a:noAutofit/>
          </a:bodyPr>
          <a:lstStyle/>
          <a:p>
            <a:r>
              <a:rPr lang="en-US" sz="3600" b="1" baseline="30000" dirty="0"/>
              <a:t>9 </a:t>
            </a:r>
            <a:r>
              <a:rPr lang="en-US" sz="3600" dirty="0"/>
              <a:t>For this cause we also, since the day we heard it, do not cease to pray for you, and to desire that ye might be filled with the knowledge of his will in all wisdom and spiritual understanding;</a:t>
            </a:r>
          </a:p>
        </p:txBody>
      </p:sp>
      <p:pic>
        <p:nvPicPr>
          <p:cNvPr id="19460" name="Picture 4" descr="Water filling glass stock image. Image of shimmer, water - 9185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525" b="6525"/>
          <a:stretch>
            <a:fillRect/>
          </a:stretch>
        </p:blipFill>
        <p:spPr bwMode="auto">
          <a:xfrm>
            <a:off x="727075" y="914400"/>
            <a:ext cx="36941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0145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smtClean="0">
                <a:solidFill>
                  <a:srgbClr val="66FFFF"/>
                </a:solidFill>
              </a:rPr>
              <a:t>Philippians 1:9-10</a:t>
            </a:r>
            <a:endParaRPr lang="en-US" dirty="0"/>
          </a:p>
        </p:txBody>
      </p:sp>
      <p:sp>
        <p:nvSpPr>
          <p:cNvPr id="4" name="Text Placeholder 3"/>
          <p:cNvSpPr>
            <a:spLocks noGrp="1"/>
          </p:cNvSpPr>
          <p:nvPr>
            <p:ph type="body" sz="half" idx="2"/>
          </p:nvPr>
        </p:nvSpPr>
        <p:spPr>
          <a:xfrm>
            <a:off x="4502552" y="1400538"/>
            <a:ext cx="7003647" cy="4791918"/>
          </a:xfrm>
        </p:spPr>
        <p:txBody>
          <a:bodyPr>
            <a:noAutofit/>
          </a:bodyPr>
          <a:lstStyle/>
          <a:p>
            <a:r>
              <a:rPr lang="en-US" sz="3600" b="1" baseline="30000" dirty="0"/>
              <a:t>9 </a:t>
            </a:r>
            <a:r>
              <a:rPr lang="en-US" sz="3600" dirty="0"/>
              <a:t>And this I pray, that your love may abound yet more and more in knowledge and in all judgment;</a:t>
            </a:r>
          </a:p>
          <a:p>
            <a:r>
              <a:rPr lang="en-US" sz="3600" b="1" baseline="30000" dirty="0"/>
              <a:t>10 </a:t>
            </a:r>
            <a:r>
              <a:rPr lang="en-US" sz="3600" dirty="0"/>
              <a:t>That ye may approve things that are excellent; that ye may be sincere and without offence till the day of Christ</a:t>
            </a:r>
            <a:r>
              <a:rPr lang="en-US" sz="3600" dirty="0" smtClean="0"/>
              <a:t>.</a:t>
            </a:r>
            <a:endParaRPr lang="en-US" sz="3600" dirty="0"/>
          </a:p>
        </p:txBody>
      </p:sp>
      <p:pic>
        <p:nvPicPr>
          <p:cNvPr id="23554" name="Picture 2" descr="abound in love with knowledge and discernment - Endofthematter.co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3442" t="1711" r="33509" b="3187"/>
          <a:stretch/>
        </p:blipFill>
        <p:spPr bwMode="auto">
          <a:xfrm>
            <a:off x="727075" y="914400"/>
            <a:ext cx="3683000" cy="450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68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smtClean="0">
                <a:solidFill>
                  <a:srgbClr val="66FFFF"/>
                </a:solidFill>
              </a:rPr>
              <a:t>2 Thessalonians 1:11-12</a:t>
            </a:r>
            <a:endParaRPr lang="en-US" dirty="0"/>
          </a:p>
        </p:txBody>
      </p:sp>
      <p:sp>
        <p:nvSpPr>
          <p:cNvPr id="4" name="Text Placeholder 3"/>
          <p:cNvSpPr>
            <a:spLocks noGrp="1"/>
          </p:cNvSpPr>
          <p:nvPr>
            <p:ph type="body" sz="half" idx="2"/>
          </p:nvPr>
        </p:nvSpPr>
        <p:spPr>
          <a:xfrm>
            <a:off x="4502552" y="1400538"/>
            <a:ext cx="7003647" cy="4791918"/>
          </a:xfrm>
        </p:spPr>
        <p:txBody>
          <a:bodyPr>
            <a:noAutofit/>
          </a:bodyPr>
          <a:lstStyle/>
          <a:p>
            <a:r>
              <a:rPr lang="en-US" sz="3200" b="1" baseline="30000" dirty="0"/>
              <a:t>11 </a:t>
            </a:r>
            <a:r>
              <a:rPr lang="en-US" sz="3200" dirty="0"/>
              <a:t>Wherefore also we pray always for you, that our God would count you worthy of this calling, and fulfil all the good pleasure of his goodness, and the work of faith with power:</a:t>
            </a:r>
          </a:p>
          <a:p>
            <a:r>
              <a:rPr lang="en-US" sz="3200" b="1" baseline="30000" dirty="0"/>
              <a:t>12 </a:t>
            </a:r>
            <a:r>
              <a:rPr lang="en-US" sz="3200" dirty="0"/>
              <a:t>That the name of our Lord Jesus Christ may be glorified in you, and ye in him, according to the grace of our God and the Lord Jesus Christ.</a:t>
            </a:r>
          </a:p>
        </p:txBody>
      </p:sp>
      <p:pic>
        <p:nvPicPr>
          <p:cNvPr id="24580" name="Picture 4" descr="Who is Christ Ahnsahnghong? - Witness of Ahnsahnghong: Mother Jerusalem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93" r="3893"/>
          <a:stretch>
            <a:fillRect/>
          </a:stretch>
        </p:blipFill>
        <p:spPr bwMode="auto">
          <a:xfrm>
            <a:off x="727075" y="914400"/>
            <a:ext cx="3659188" cy="5081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562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Ephesians 3:17-19</a:t>
            </a:r>
            <a:endParaRPr lang="en-US" dirty="0"/>
          </a:p>
        </p:txBody>
      </p:sp>
      <p:sp>
        <p:nvSpPr>
          <p:cNvPr id="4" name="Text Placeholder 3"/>
          <p:cNvSpPr>
            <a:spLocks noGrp="1"/>
          </p:cNvSpPr>
          <p:nvPr>
            <p:ph type="body" sz="half" idx="2"/>
          </p:nvPr>
        </p:nvSpPr>
        <p:spPr>
          <a:xfrm>
            <a:off x="4502552" y="1400538"/>
            <a:ext cx="7003647" cy="4791918"/>
          </a:xfrm>
          <a:solidFill>
            <a:schemeClr val="accent5">
              <a:lumMod val="50000"/>
            </a:schemeClr>
          </a:solidFill>
        </p:spPr>
        <p:txBody>
          <a:bodyPr>
            <a:noAutofit/>
          </a:bodyPr>
          <a:lstStyle/>
          <a:p>
            <a:r>
              <a:rPr lang="en-US" sz="3200" b="1" baseline="30000" dirty="0"/>
              <a:t>17 </a:t>
            </a:r>
            <a:r>
              <a:rPr lang="en-US" sz="3200" dirty="0"/>
              <a:t>That Christ may dwell in your hearts by faith; that ye, </a:t>
            </a:r>
            <a:r>
              <a:rPr lang="en-US" sz="3200" dirty="0">
                <a:solidFill>
                  <a:schemeClr val="accent1">
                    <a:lumMod val="40000"/>
                    <a:lumOff val="60000"/>
                  </a:schemeClr>
                </a:solidFill>
              </a:rPr>
              <a:t>being rooted and grounded in love</a:t>
            </a:r>
            <a:r>
              <a:rPr lang="en-US" sz="3200" dirty="0"/>
              <a:t>,</a:t>
            </a:r>
          </a:p>
          <a:p>
            <a:r>
              <a:rPr lang="en-US" sz="3200" b="1" baseline="30000" dirty="0"/>
              <a:t>18 </a:t>
            </a:r>
            <a:r>
              <a:rPr lang="en-US" sz="3200" dirty="0"/>
              <a:t>May be able to comprehend with all saints what is the breadth, and length, and depth, and height;</a:t>
            </a:r>
          </a:p>
          <a:p>
            <a:r>
              <a:rPr lang="en-US" sz="3200" b="1" baseline="30000" dirty="0"/>
              <a:t>19 </a:t>
            </a:r>
            <a:r>
              <a:rPr lang="en-US" sz="3200" dirty="0"/>
              <a:t>And to </a:t>
            </a:r>
            <a:r>
              <a:rPr lang="en-US" sz="3200" dirty="0">
                <a:solidFill>
                  <a:schemeClr val="accent1">
                    <a:lumMod val="40000"/>
                    <a:lumOff val="60000"/>
                  </a:schemeClr>
                </a:solidFill>
              </a:rPr>
              <a:t>know the love of Christ, which </a:t>
            </a:r>
            <a:r>
              <a:rPr lang="en-US" sz="3200" dirty="0" err="1">
                <a:solidFill>
                  <a:schemeClr val="accent1">
                    <a:lumMod val="40000"/>
                    <a:lumOff val="60000"/>
                  </a:schemeClr>
                </a:solidFill>
              </a:rPr>
              <a:t>passeth</a:t>
            </a:r>
            <a:r>
              <a:rPr lang="en-US" sz="3200" dirty="0">
                <a:solidFill>
                  <a:schemeClr val="accent1">
                    <a:lumMod val="40000"/>
                    <a:lumOff val="60000"/>
                  </a:schemeClr>
                </a:solidFill>
              </a:rPr>
              <a:t> knowledge</a:t>
            </a:r>
            <a:r>
              <a:rPr lang="en-US" sz="3200" dirty="0"/>
              <a:t>, that ye might be filled with all the </a:t>
            </a:r>
            <a:r>
              <a:rPr lang="en-US" sz="3200" dirty="0" err="1"/>
              <a:t>fulness</a:t>
            </a:r>
            <a:r>
              <a:rPr lang="en-US" sz="3200" dirty="0"/>
              <a:t> of God.</a:t>
            </a:r>
          </a:p>
        </p:txBody>
      </p:sp>
      <p:pic>
        <p:nvPicPr>
          <p:cNvPr id="15362" name="Picture 2" descr="Rooted in Love Painting by Nathan Rhoads - Fine Art Americ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72" r="3272"/>
          <a:stretch>
            <a:fillRect/>
          </a:stretch>
        </p:blipFill>
        <p:spPr bwMode="auto">
          <a:xfrm>
            <a:off x="599754" y="897038"/>
            <a:ext cx="3775075" cy="5138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8482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SDABC V.6 </a:t>
            </a:r>
            <a:r>
              <a:rPr lang="en-US" sz="4000" dirty="0" smtClean="0">
                <a:solidFill>
                  <a:srgbClr val="66FFFF"/>
                </a:solidFill>
              </a:rPr>
              <a:t>p.1018</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a:t>In the Greek </a:t>
            </a:r>
            <a:r>
              <a:rPr lang="en-US" sz="3200" dirty="0" smtClean="0"/>
              <a:t>the words “in love” from Eph. 3:17 </a:t>
            </a:r>
            <a:r>
              <a:rPr lang="en-US" sz="3200" dirty="0"/>
              <a:t>are in the emphatic beginning position. Thus they may be understood as connected with the first part of v. 17, reading literally, “that Christ may dwell through faith in your hearts in love.” Or they may be understood as connected with the words “rooted and grounded,” as the reading “rooted and grounded in love” implies. </a:t>
            </a:r>
          </a:p>
        </p:txBody>
      </p:sp>
      <p:pic>
        <p:nvPicPr>
          <p:cNvPr id="22542" name="Picture 14" descr="Be Rooted and Grounded in Love - Beloved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1813" r="10368" b="5425"/>
          <a:stretch/>
        </p:blipFill>
        <p:spPr bwMode="auto">
          <a:xfrm>
            <a:off x="727075" y="914400"/>
            <a:ext cx="3556000" cy="524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927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SDABC V.6 </a:t>
            </a:r>
            <a:r>
              <a:rPr lang="en-US" sz="4000" dirty="0" smtClean="0">
                <a:solidFill>
                  <a:srgbClr val="66FFFF"/>
                </a:solidFill>
              </a:rPr>
              <a:t>p.1018</a:t>
            </a:r>
            <a:endParaRPr lang="en-US" dirty="0"/>
          </a:p>
        </p:txBody>
      </p:sp>
      <p:sp>
        <p:nvSpPr>
          <p:cNvPr id="4" name="Text Placeholder 3"/>
          <p:cNvSpPr>
            <a:spLocks noGrp="1"/>
          </p:cNvSpPr>
          <p:nvPr>
            <p:ph type="body" sz="half" idx="2"/>
          </p:nvPr>
        </p:nvSpPr>
        <p:spPr>
          <a:xfrm>
            <a:off x="4502552" y="1400537"/>
            <a:ext cx="7373073" cy="4942389"/>
          </a:xfrm>
        </p:spPr>
        <p:txBody>
          <a:bodyPr>
            <a:noAutofit/>
          </a:bodyPr>
          <a:lstStyle/>
          <a:p>
            <a:r>
              <a:rPr lang="en-US" sz="3000" dirty="0" smtClean="0"/>
              <a:t>Love </a:t>
            </a:r>
            <a:r>
              <a:rPr lang="en-US" sz="3000" dirty="0"/>
              <a:t>that is “rooted” goes down deep into the soil of the soul, engaging all the faculties of the mind, while love that is “grounded” is the firm foundation on which a our relationships exist. There is no argument against love of this kind, for there is nothing greater (1 Cor. 13). Love springs directly from the experience of possessing the indwelling Christ, and becomes the rooting and grounding of the unity between God and man, and between man and his fellow </a:t>
            </a:r>
            <a:r>
              <a:rPr lang="en-US" sz="3000" dirty="0" smtClean="0"/>
              <a:t>man.</a:t>
            </a:r>
            <a:endParaRPr lang="en-US" sz="3000" dirty="0"/>
          </a:p>
        </p:txBody>
      </p:sp>
      <p:pic>
        <p:nvPicPr>
          <p:cNvPr id="28674" name="Picture 2" descr="Rooted and Grounded in Love Painting by Testify L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51" r="1051"/>
          <a:stretch>
            <a:fillRect/>
          </a:stretch>
        </p:blipFill>
        <p:spPr bwMode="auto">
          <a:xfrm>
            <a:off x="346156" y="1524864"/>
            <a:ext cx="3659188"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4253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a:solidFill>
                  <a:schemeClr val="accent1">
                    <a:lumMod val="40000"/>
                    <a:lumOff val="60000"/>
                  </a:schemeClr>
                </a:solidFill>
              </a:rPr>
              <a:t>Wisdom and Love</a:t>
            </a:r>
            <a:r>
              <a:rPr lang="en-US" sz="2800" dirty="0"/>
              <a:t>:</a:t>
            </a:r>
            <a:br>
              <a:rPr lang="en-US" sz="2800" dirty="0"/>
            </a:br>
            <a:r>
              <a:rPr lang="en-US" sz="4000" dirty="0">
                <a:solidFill>
                  <a:srgbClr val="66FFFF"/>
                </a:solidFill>
              </a:rPr>
              <a:t>SDABC V.6 </a:t>
            </a:r>
            <a:r>
              <a:rPr lang="en-US" sz="4000" dirty="0" smtClean="0">
                <a:solidFill>
                  <a:srgbClr val="66FFFF"/>
                </a:solidFill>
              </a:rPr>
              <a:t>p.1018</a:t>
            </a:r>
            <a:endParaRPr lang="en-US" dirty="0"/>
          </a:p>
        </p:txBody>
      </p:sp>
      <p:sp>
        <p:nvSpPr>
          <p:cNvPr id="4" name="Text Placeholder 3"/>
          <p:cNvSpPr>
            <a:spLocks noGrp="1"/>
          </p:cNvSpPr>
          <p:nvPr>
            <p:ph type="body" sz="half" idx="2"/>
          </p:nvPr>
        </p:nvSpPr>
        <p:spPr>
          <a:xfrm>
            <a:off x="4676172" y="1400537"/>
            <a:ext cx="7002684" cy="4907665"/>
          </a:xfrm>
        </p:spPr>
        <p:txBody>
          <a:bodyPr>
            <a:noAutofit/>
          </a:bodyPr>
          <a:lstStyle/>
          <a:p>
            <a:r>
              <a:rPr lang="en-US" sz="2800" dirty="0"/>
              <a:t>The subject to be grasped is beyond ordinary comprehension; therefore Paul prays that his hearers may receive a special enabling power for the attainment of it. Christ’s love is beyond the knowledge of human </a:t>
            </a:r>
            <a:r>
              <a:rPr lang="en-US" sz="2800" dirty="0" smtClean="0"/>
              <a:t>kind because </a:t>
            </a:r>
            <a:r>
              <a:rPr lang="en-US" sz="2800" dirty="0"/>
              <a:t>it is infinite and free, never exhausted, and ever presenting new fields of understanding. It is the fountain of our own growing experience of love (1 John 4:19). Men have but touched with their finger tips the power for living to be found in experiencing </a:t>
            </a:r>
            <a:r>
              <a:rPr lang="en-US" sz="2800" dirty="0" smtClean="0"/>
              <a:t>fully </a:t>
            </a:r>
            <a:r>
              <a:rPr lang="en-US" sz="2800" dirty="0"/>
              <a:t>the love of Christ.</a:t>
            </a:r>
          </a:p>
        </p:txBody>
      </p:sp>
      <p:pic>
        <p:nvPicPr>
          <p:cNvPr id="22534" name="Picture 6" descr="Open The Eyes of My Heart by Josh Whiting on Dribbb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619" r="19619"/>
          <a:stretch>
            <a:fillRect/>
          </a:stretch>
        </p:blipFill>
        <p:spPr bwMode="auto">
          <a:xfrm>
            <a:off x="301625" y="914400"/>
            <a:ext cx="4200525" cy="518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7275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t>Praying with gratitude and joy</a:t>
            </a:r>
          </a:p>
          <a:p>
            <a:r>
              <a:rPr lang="en-US" sz="4000" dirty="0" smtClean="0"/>
              <a:t>Prayer for wisdom founded in love</a:t>
            </a:r>
          </a:p>
          <a:p>
            <a:r>
              <a:rPr lang="en-US" sz="4000" dirty="0" smtClean="0">
                <a:solidFill>
                  <a:schemeClr val="accent1">
                    <a:lumMod val="40000"/>
                    <a:lumOff val="60000"/>
                  </a:schemeClr>
                </a:solidFill>
              </a:rPr>
              <a:t>Prayer for an understanding of our hope</a:t>
            </a:r>
          </a:p>
          <a:p>
            <a:r>
              <a:rPr lang="en-US" sz="4000" dirty="0" smtClean="0"/>
              <a:t>Prayer for spiritual power</a:t>
            </a:r>
          </a:p>
          <a:p>
            <a:r>
              <a:rPr lang="en-US" sz="4000" dirty="0" smtClean="0"/>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11709261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Ephesians 1:18</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576032"/>
          </a:xfrm>
          <a:solidFill>
            <a:schemeClr val="accent3">
              <a:lumMod val="50000"/>
            </a:schemeClr>
          </a:solidFill>
        </p:spPr>
        <p:txBody>
          <a:bodyPr>
            <a:noAutofit/>
          </a:bodyPr>
          <a:lstStyle/>
          <a:p>
            <a:r>
              <a:rPr lang="en-US" sz="4000" b="1" baseline="30000" dirty="0"/>
              <a:t>18 </a:t>
            </a:r>
            <a:r>
              <a:rPr lang="en-US" sz="4000" dirty="0"/>
              <a:t>The eyes of your understanding being enlightened; that ye may know what is the </a:t>
            </a:r>
            <a:r>
              <a:rPr lang="en-US" sz="4000" dirty="0">
                <a:solidFill>
                  <a:schemeClr val="accent1">
                    <a:lumMod val="40000"/>
                    <a:lumOff val="60000"/>
                  </a:schemeClr>
                </a:solidFill>
              </a:rPr>
              <a:t>hope</a:t>
            </a:r>
            <a:r>
              <a:rPr lang="en-US" sz="4000" dirty="0"/>
              <a:t> of his calling, and what the riches of the glory of his inheritance in the saints,</a:t>
            </a:r>
          </a:p>
        </p:txBody>
      </p:sp>
      <p:pic>
        <p:nvPicPr>
          <p:cNvPr id="25602" name="Picture 2" descr="The Second Coming of Jesus: Metaphor or Literal? | Reasons for Jesu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11" r="30011"/>
          <a:stretch>
            <a:fillRect/>
          </a:stretch>
        </p:blipFill>
        <p:spPr bwMode="auto">
          <a:xfrm>
            <a:off x="8175625" y="1204913"/>
            <a:ext cx="3492500" cy="4865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867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a:t>
            </a:r>
            <a:r>
              <a:rPr lang="en-US" sz="4200" dirty="0" smtClean="0"/>
              <a:t>Eph. </a:t>
            </a:r>
            <a:r>
              <a:rPr lang="en-US" sz="4200" dirty="0"/>
              <a:t>1:1, </a:t>
            </a:r>
            <a:r>
              <a:rPr lang="en-US" sz="4200" dirty="0" smtClean="0"/>
              <a:t>2)</a:t>
            </a:r>
          </a:p>
          <a:p>
            <a:pPr marL="857250" indent="-857250">
              <a:buFont typeface="+mj-lt"/>
              <a:buAutoNum type="romanUcPeriod"/>
            </a:pPr>
            <a:r>
              <a:rPr lang="en-US" sz="4200" dirty="0" smtClean="0"/>
              <a:t>Part </a:t>
            </a:r>
            <a:r>
              <a:rPr lang="en-US" sz="4200" dirty="0"/>
              <a:t>1:  The Doctrinal Section (</a:t>
            </a:r>
            <a:r>
              <a:rPr lang="en-US" sz="4200" dirty="0" smtClean="0"/>
              <a:t>Eph. 1:3-3:21</a:t>
            </a:r>
            <a:r>
              <a:rPr lang="en-US" sz="4200" dirty="0"/>
              <a:t>)</a:t>
            </a:r>
          </a:p>
          <a:p>
            <a:pPr marL="571500" indent="-571500">
              <a:buAutoNum type="romanUcPeriod" startAt="3"/>
            </a:pPr>
            <a:r>
              <a:rPr lang="en-US" sz="4200" dirty="0" smtClean="0"/>
              <a:t>   Part 2:  </a:t>
            </a:r>
            <a:r>
              <a:rPr lang="en-US" sz="4200" dirty="0"/>
              <a:t>The Practical Section (</a:t>
            </a:r>
            <a:r>
              <a:rPr lang="en-US" sz="4200" dirty="0" smtClean="0"/>
              <a:t>Eph. 4:1-6:20</a:t>
            </a:r>
            <a:r>
              <a:rPr lang="en-US" sz="4200" dirty="0"/>
              <a:t>)</a:t>
            </a:r>
          </a:p>
          <a:p>
            <a:pPr marL="571500" indent="-571500">
              <a:buAutoNum type="romanUcPeriod" startAt="3"/>
            </a:pPr>
            <a:r>
              <a:rPr lang="en-US" sz="4200" dirty="0" smtClean="0"/>
              <a:t>   Closing </a:t>
            </a:r>
            <a:r>
              <a:rPr lang="en-US" sz="4200" dirty="0"/>
              <a:t>Greeting (Ephesians 6:21-24</a:t>
            </a:r>
            <a:r>
              <a:rPr lang="en-US" sz="4200" dirty="0" smtClean="0"/>
              <a:t>)</a:t>
            </a:r>
            <a:endParaRPr lang="en-US" sz="4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1003</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576032"/>
          </a:xfrm>
        </p:spPr>
        <p:txBody>
          <a:bodyPr>
            <a:noAutofit/>
          </a:bodyPr>
          <a:lstStyle/>
          <a:p>
            <a:r>
              <a:rPr lang="en-US" sz="3600" b="1" baseline="30000" dirty="0"/>
              <a:t> </a:t>
            </a:r>
            <a:r>
              <a:rPr lang="en-US" sz="3600" dirty="0"/>
              <a:t>Some commentators believe that in this present passage Paul refers, not to the thing hoped for, but to the principle of hope in the life that is inspired by the divine calling. To have that hope is to have something precious beyond measure</a:t>
            </a:r>
            <a:r>
              <a:rPr lang="en-US" sz="3200" dirty="0"/>
              <a:t>. </a:t>
            </a:r>
          </a:p>
        </p:txBody>
      </p:sp>
      <p:pic>
        <p:nvPicPr>
          <p:cNvPr id="27652" name="Picture 4" descr="Wonderful Bible Verses About Hope - Beautiful Scenes - Bible Verses To Go"/>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7501" t="-422" r="10745" b="42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673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1003</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576032"/>
          </a:xfrm>
        </p:spPr>
        <p:txBody>
          <a:bodyPr>
            <a:noAutofit/>
          </a:bodyPr>
          <a:lstStyle/>
          <a:p>
            <a:r>
              <a:rPr lang="en-US" sz="3200" dirty="0" smtClean="0"/>
              <a:t>Paul’s </a:t>
            </a:r>
            <a:r>
              <a:rPr lang="en-US" sz="3200" dirty="0"/>
              <a:t>readers still did not comprehend the full meaning of their calling, and he was anxious that they should see that the Christian’s hope is based on the facts of redemption, “Christ in you, the hope of glory” (Col. 1 :27, 28). They had forgiveness of sins, they were children of God, but still their </a:t>
            </a:r>
            <a:r>
              <a:rPr lang="en-US" sz="3200" dirty="0" smtClean="0"/>
              <a:t>understanding was limited. </a:t>
            </a:r>
            <a:endParaRPr lang="en-US" sz="3200" dirty="0"/>
          </a:p>
        </p:txBody>
      </p:sp>
      <p:pic>
        <p:nvPicPr>
          <p:cNvPr id="29704" name="Picture 8" descr="Breathing in Grace: { HOPE-filled Monda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9592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1003</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576032"/>
          </a:xfrm>
        </p:spPr>
        <p:txBody>
          <a:bodyPr>
            <a:noAutofit/>
          </a:bodyPr>
          <a:lstStyle/>
          <a:p>
            <a:r>
              <a:rPr lang="en-US" sz="3200" dirty="0" smtClean="0"/>
              <a:t>He </a:t>
            </a:r>
            <a:r>
              <a:rPr lang="en-US" sz="3200" dirty="0"/>
              <a:t>wanted them to have the hope that would suggest to them more than they had dreamed of. Hope is a mixture of faith and assurance, but it looks to the future for its completion. The believer may know that if he is called by God through the Spirit, his whole life will become suffused with the blessed hope</a:t>
            </a:r>
            <a:r>
              <a:rPr lang="en-US" sz="3200" dirty="0" smtClean="0"/>
              <a:t>.</a:t>
            </a:r>
            <a:endParaRPr lang="en-US" sz="3200" dirty="0"/>
          </a:p>
        </p:txBody>
      </p:sp>
      <p:pic>
        <p:nvPicPr>
          <p:cNvPr id="31746" name="Picture 2" descr="350+ Hope Pictures | Download Free Images on Unsplas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1975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1003</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160554"/>
          </a:xfrm>
        </p:spPr>
        <p:txBody>
          <a:bodyPr>
            <a:noAutofit/>
          </a:bodyPr>
          <a:lstStyle/>
          <a:p>
            <a:r>
              <a:rPr lang="en-US" sz="3200" dirty="0"/>
              <a:t>Other commentators hold that by “hope” Paul refers to the end objective of the call of God — the heights of spiritual attainment to which He calls His saints, and the ultimate glorification which will see the saints restored to the estate from which man has fallen.</a:t>
            </a:r>
          </a:p>
        </p:txBody>
      </p:sp>
      <p:pic>
        <p:nvPicPr>
          <p:cNvPr id="30722" name="Picture 2" descr="Thoughts of an Aussie Litho Pagan (Romuvis): Discovering the Spirit of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467" t="-298" r="17725" b="29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7825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Romans 5:3-5</a:t>
            </a:r>
            <a:endParaRPr lang="en-US" sz="4800" dirty="0">
              <a:solidFill>
                <a:srgbClr val="66FFFF"/>
              </a:solidFill>
            </a:endParaRPr>
          </a:p>
        </p:txBody>
      </p:sp>
      <p:sp>
        <p:nvSpPr>
          <p:cNvPr id="4" name="Text Placeholder 3"/>
          <p:cNvSpPr>
            <a:spLocks noGrp="1"/>
          </p:cNvSpPr>
          <p:nvPr>
            <p:ph type="body" sz="half" idx="2"/>
          </p:nvPr>
        </p:nvSpPr>
        <p:spPr>
          <a:xfrm>
            <a:off x="232229" y="1701478"/>
            <a:ext cx="7463972" cy="4576032"/>
          </a:xfrm>
        </p:spPr>
        <p:txBody>
          <a:bodyPr>
            <a:noAutofit/>
          </a:bodyPr>
          <a:lstStyle/>
          <a:p>
            <a:r>
              <a:rPr lang="en-US" sz="3200" b="1" baseline="30000" dirty="0"/>
              <a:t>3 </a:t>
            </a:r>
            <a:r>
              <a:rPr lang="en-US" sz="3200" dirty="0"/>
              <a:t>And not only so, but we glory in tribulations also: knowing that tribulation </a:t>
            </a:r>
            <a:r>
              <a:rPr lang="en-US" sz="3200" dirty="0" err="1"/>
              <a:t>worketh</a:t>
            </a:r>
            <a:r>
              <a:rPr lang="en-US" sz="3200" dirty="0"/>
              <a:t> patience;</a:t>
            </a:r>
          </a:p>
          <a:p>
            <a:r>
              <a:rPr lang="en-US" sz="3200" b="1" baseline="30000" dirty="0"/>
              <a:t>4 </a:t>
            </a:r>
            <a:r>
              <a:rPr lang="en-US" sz="3200" dirty="0"/>
              <a:t>And patience, experience; and experience, </a:t>
            </a:r>
            <a:r>
              <a:rPr lang="en-US" sz="3200" b="1" dirty="0">
                <a:solidFill>
                  <a:schemeClr val="accent1">
                    <a:lumMod val="40000"/>
                    <a:lumOff val="60000"/>
                  </a:schemeClr>
                </a:solidFill>
              </a:rPr>
              <a:t>hope</a:t>
            </a:r>
            <a:r>
              <a:rPr lang="en-US" sz="3200" dirty="0"/>
              <a:t>:</a:t>
            </a:r>
          </a:p>
          <a:p>
            <a:r>
              <a:rPr lang="en-US" sz="3200" b="1" baseline="30000" dirty="0"/>
              <a:t>5 </a:t>
            </a:r>
            <a:r>
              <a:rPr lang="en-US" sz="3200" dirty="0"/>
              <a:t>And hope </a:t>
            </a:r>
            <a:r>
              <a:rPr lang="en-US" sz="3200" dirty="0" err="1"/>
              <a:t>maketh</a:t>
            </a:r>
            <a:r>
              <a:rPr lang="en-US" sz="3200" dirty="0"/>
              <a:t> not ashamed; because the love of God is shed abroad in our hearts by the Holy Ghost which is given unto us.</a:t>
            </a:r>
          </a:p>
        </p:txBody>
      </p:sp>
      <p:pic>
        <p:nvPicPr>
          <p:cNvPr id="32770" name="Picture 2" descr="Saved by the Power of the Holy Spirit… - Lost now Foun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06" r="2600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1445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525</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160554"/>
          </a:xfrm>
        </p:spPr>
        <p:txBody>
          <a:bodyPr>
            <a:noAutofit/>
          </a:bodyPr>
          <a:lstStyle/>
          <a:p>
            <a:r>
              <a:rPr lang="en-US" sz="3200" dirty="0"/>
              <a:t>Patient endurance of tribulation tests, confirms, and refines the Christian’s faith. Out of this comes ever more confident hope. It is the believer’s initial hope of sharing in the glory of </a:t>
            </a:r>
            <a:r>
              <a:rPr lang="en-US" sz="3200" dirty="0" smtClean="0"/>
              <a:t>God </a:t>
            </a:r>
            <a:r>
              <a:rPr lang="en-US" sz="3200" dirty="0"/>
              <a:t>that nerves him to endure, he gains a steady, calm assurance. Hope and faith grow as they are tested and exercised. </a:t>
            </a:r>
          </a:p>
        </p:txBody>
      </p:sp>
      <p:sp>
        <p:nvSpPr>
          <p:cNvPr id="5" name="TextBox 4"/>
          <p:cNvSpPr txBox="1"/>
          <p:nvPr/>
        </p:nvSpPr>
        <p:spPr>
          <a:xfrm>
            <a:off x="8118088" y="669073"/>
            <a:ext cx="3590693" cy="5632311"/>
          </a:xfrm>
          <a:prstGeom prst="rect">
            <a:avLst/>
          </a:prstGeom>
          <a:gradFill flip="none" rotWithShape="1">
            <a:gsLst>
              <a:gs pos="22000">
                <a:srgbClr val="00B0F0"/>
              </a:gs>
              <a:gs pos="80000">
                <a:schemeClr val="accent3">
                  <a:lumMod val="75000"/>
                </a:schemeClr>
              </a:gs>
              <a:gs pos="100000">
                <a:srgbClr val="FFFF00"/>
              </a:gs>
            </a:gsLst>
            <a:lin ang="5400000" scaled="1"/>
            <a:tileRect/>
          </a:gradFill>
          <a:ln>
            <a:solidFill>
              <a:srgbClr val="164866"/>
            </a:solidFill>
          </a:ln>
        </p:spPr>
        <p:txBody>
          <a:bodyPr wrap="square" rtlCol="0">
            <a:spAutoFit/>
          </a:bodyPr>
          <a:lstStyle/>
          <a:p>
            <a:pPr algn="ctr"/>
            <a:r>
              <a:rPr lang="en-US" sz="4000" dirty="0" smtClean="0">
                <a:latin typeface="Gadugi" panose="020B0502040204020203" pitchFamily="34" charset="0"/>
                <a:ea typeface="Gadugi" panose="020B0502040204020203" pitchFamily="34" charset="0"/>
              </a:rPr>
              <a:t>The word “hope” I take for faith; and indeed, hope is nothing else but the constancy of faith.  </a:t>
            </a:r>
          </a:p>
          <a:p>
            <a:pPr algn="ctr"/>
            <a:r>
              <a:rPr lang="en-US" sz="4000" b="1" dirty="0" smtClean="0">
                <a:solidFill>
                  <a:srgbClr val="002060"/>
                </a:solidFill>
                <a:latin typeface="Gadugi" panose="020B0502040204020203" pitchFamily="34" charset="0"/>
                <a:ea typeface="Gadugi" panose="020B0502040204020203" pitchFamily="34" charset="0"/>
              </a:rPr>
              <a:t>-John Calvin</a:t>
            </a:r>
            <a:endParaRPr lang="en-US" sz="4000" b="1" dirty="0">
              <a:solidFill>
                <a:srgbClr val="002060"/>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7494589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525</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160554"/>
          </a:xfrm>
        </p:spPr>
        <p:txBody>
          <a:bodyPr>
            <a:noAutofit/>
          </a:bodyPr>
          <a:lstStyle/>
          <a:p>
            <a:r>
              <a:rPr lang="en-US" sz="3200" dirty="0" smtClean="0"/>
              <a:t>The </a:t>
            </a:r>
            <a:r>
              <a:rPr lang="en-US" sz="3200" dirty="0"/>
              <a:t>experience of Job illustrates how the severe discipline of character can strengthen the faith and hope of a sincere </a:t>
            </a:r>
            <a:r>
              <a:rPr lang="en-US" sz="3200" dirty="0" smtClean="0"/>
              <a:t>believer. The </a:t>
            </a:r>
            <a:r>
              <a:rPr lang="en-US" sz="3200" dirty="0"/>
              <a:t>Christian hope never disgraces, never dishonors. Paul may have been thinking of Ps. 22:5: “They trusted in thee, and were not confounded</a:t>
            </a:r>
            <a:r>
              <a:rPr lang="en-US" sz="3200" dirty="0" smtClean="0"/>
              <a:t>.”</a:t>
            </a:r>
            <a:endParaRPr lang="en-US" sz="3200" dirty="0"/>
          </a:p>
        </p:txBody>
      </p:sp>
      <p:pic>
        <p:nvPicPr>
          <p:cNvPr id="35846" name="Picture 6" descr="All Religions Are Not Equal: The Violence of the Bible and Qura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584" r="235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1192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 525</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160554"/>
          </a:xfrm>
        </p:spPr>
        <p:txBody>
          <a:bodyPr>
            <a:noAutofit/>
          </a:bodyPr>
          <a:lstStyle/>
          <a:p>
            <a:r>
              <a:rPr lang="en-US" sz="3200" dirty="0" smtClean="0"/>
              <a:t>This </a:t>
            </a:r>
            <a:r>
              <a:rPr lang="en-US" sz="3200" dirty="0"/>
              <a:t>is no ordinary hope, for hope is often disappointed. This is the hope that is founded on the consciousness of justification and is endorsed by the presence of the Holy Spirit in the heart (Rom. 8:16). Such hope cannot disappoint or put to shame</a:t>
            </a:r>
            <a:r>
              <a:rPr lang="en-US" sz="3200" dirty="0" smtClean="0"/>
              <a:t>.</a:t>
            </a:r>
            <a:endParaRPr lang="en-US" sz="3200" dirty="0"/>
          </a:p>
        </p:txBody>
      </p:sp>
      <p:pic>
        <p:nvPicPr>
          <p:cNvPr id="34818" name="Picture 2" descr="The Holy Spirit: Our Friend - Malaysia's Christian News Websit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2520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Romans 15:13-14</a:t>
            </a:r>
            <a:endParaRPr lang="en-US" sz="4800" dirty="0">
              <a:solidFill>
                <a:srgbClr val="66FFFF"/>
              </a:solidFill>
            </a:endParaRPr>
          </a:p>
        </p:txBody>
      </p:sp>
      <p:sp>
        <p:nvSpPr>
          <p:cNvPr id="4" name="Text Placeholder 3"/>
          <p:cNvSpPr>
            <a:spLocks noGrp="1"/>
          </p:cNvSpPr>
          <p:nvPr>
            <p:ph type="body" sz="half" idx="2"/>
          </p:nvPr>
        </p:nvSpPr>
        <p:spPr>
          <a:xfrm>
            <a:off x="232229" y="1701478"/>
            <a:ext cx="7463972" cy="4576032"/>
          </a:xfrm>
        </p:spPr>
        <p:txBody>
          <a:bodyPr>
            <a:noAutofit/>
          </a:bodyPr>
          <a:lstStyle/>
          <a:p>
            <a:r>
              <a:rPr lang="en-US" sz="3600" b="1" baseline="30000" dirty="0"/>
              <a:t>13 </a:t>
            </a:r>
            <a:r>
              <a:rPr lang="en-US" sz="3600" dirty="0"/>
              <a:t>Now the God of hope fill you with all joy and peace in believing, that ye may abound in hope, through the power of the Holy Ghost.</a:t>
            </a:r>
          </a:p>
          <a:p>
            <a:r>
              <a:rPr lang="en-US" sz="3600" b="1" baseline="30000" dirty="0"/>
              <a:t>14 </a:t>
            </a:r>
            <a:r>
              <a:rPr lang="en-US" sz="3600" dirty="0"/>
              <a:t>And I myself also am persuaded of you, my brethren, that ye also are full of goodness, filled with all knowledge, able also to admonish one another</a:t>
            </a:r>
            <a:r>
              <a:rPr lang="en-US" sz="3600" dirty="0" smtClean="0"/>
              <a:t>.</a:t>
            </a:r>
            <a:endParaRPr lang="en-US" sz="3600" dirty="0"/>
          </a:p>
        </p:txBody>
      </p:sp>
      <p:pic>
        <p:nvPicPr>
          <p:cNvPr id="33794" name="Picture 2" descr="The Infilling of the Holy Spirit - BAM Crawford Ministri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854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Colossians 1:27 </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600" b="1" baseline="30000" dirty="0"/>
              <a:t>27 </a:t>
            </a:r>
            <a:r>
              <a:rPr lang="en-US" sz="3600" dirty="0"/>
              <a:t>To whom God would make known what is the riches of the glory of this mystery among the Gentiles; which is Christ in you, the hope of glory:</a:t>
            </a:r>
          </a:p>
        </p:txBody>
      </p:sp>
      <p:pic>
        <p:nvPicPr>
          <p:cNvPr id="37890" name="Picture 2" descr="Fr. Broom's Blog: WHO IS THE HOLY SPIRIT??? The forgotten Person of the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1017" t="-762" r="22815" b="762"/>
          <a:stretch/>
        </p:blipFill>
        <p:spPr bwMode="auto">
          <a:xfrm>
            <a:off x="7797113" y="995968"/>
            <a:ext cx="4139513"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488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792480"/>
            <a:ext cx="5213986" cy="1066800"/>
          </a:xfrm>
        </p:spPr>
        <p:txBody>
          <a:bodyPr>
            <a:noAutofit/>
          </a:bodyPr>
          <a:lstStyle/>
          <a:p>
            <a:r>
              <a:rPr lang="en-US" sz="3200" dirty="0" smtClean="0">
                <a:solidFill>
                  <a:srgbClr val="66FFFF"/>
                </a:solidFill>
              </a:rPr>
              <a:t>Prayer &amp; Thanksgiving:  </a:t>
            </a:r>
            <a:br>
              <a:rPr lang="en-US" sz="3200" dirty="0" smtClean="0">
                <a:solidFill>
                  <a:srgbClr val="66FFFF"/>
                </a:solidFill>
              </a:rPr>
            </a:br>
            <a:r>
              <a:rPr lang="en-US" sz="3200" dirty="0" smtClean="0">
                <a:solidFill>
                  <a:srgbClr val="66FFFF"/>
                </a:solidFill>
              </a:rPr>
              <a:t>Quarterly Sun. July 9</a:t>
            </a:r>
            <a:endParaRPr lang="en-US" sz="3200" dirty="0">
              <a:solidFill>
                <a:srgbClr val="66FFFF"/>
              </a:solidFill>
            </a:endParaRPr>
          </a:p>
        </p:txBody>
      </p:sp>
      <p:sp>
        <p:nvSpPr>
          <p:cNvPr id="4" name="Text Placeholder 3"/>
          <p:cNvSpPr>
            <a:spLocks noGrp="1"/>
          </p:cNvSpPr>
          <p:nvPr>
            <p:ph type="body" sz="half" idx="2"/>
          </p:nvPr>
        </p:nvSpPr>
        <p:spPr>
          <a:xfrm>
            <a:off x="6657974" y="1859280"/>
            <a:ext cx="4848225" cy="3873305"/>
          </a:xfrm>
        </p:spPr>
        <p:txBody>
          <a:bodyPr>
            <a:noAutofit/>
          </a:bodyPr>
          <a:lstStyle/>
          <a:p>
            <a:r>
              <a:rPr lang="en-US" sz="3200" dirty="0"/>
              <a:t>Sometimes our default tone in prayer can be doleful, mourning over this challenge or that problem. Paul’s prayer reports in Ephesians suggest that thanksgiving is the native language of prayer. </a:t>
            </a:r>
          </a:p>
        </p:txBody>
      </p:sp>
      <p:pic>
        <p:nvPicPr>
          <p:cNvPr id="2050" name="Picture 2" descr="Why We Should Pray For Our Friend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20" r="102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8541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Ephesians 3:17</a:t>
            </a:r>
            <a:endParaRPr lang="en-US" sz="4800" dirty="0">
              <a:solidFill>
                <a:srgbClr val="66FFFF"/>
              </a:solidFill>
            </a:endParaRPr>
          </a:p>
        </p:txBody>
      </p:sp>
      <p:sp>
        <p:nvSpPr>
          <p:cNvPr id="4" name="Text Placeholder 3"/>
          <p:cNvSpPr>
            <a:spLocks noGrp="1"/>
          </p:cNvSpPr>
          <p:nvPr>
            <p:ph type="body" sz="half" idx="2"/>
          </p:nvPr>
        </p:nvSpPr>
        <p:spPr>
          <a:xfrm>
            <a:off x="2075935" y="1701478"/>
            <a:ext cx="5620265" cy="2425679"/>
          </a:xfrm>
          <a:solidFill>
            <a:schemeClr val="accent5">
              <a:lumMod val="50000"/>
            </a:schemeClr>
          </a:solidFill>
        </p:spPr>
        <p:txBody>
          <a:bodyPr>
            <a:noAutofit/>
          </a:bodyPr>
          <a:lstStyle/>
          <a:p>
            <a:r>
              <a:rPr lang="en-US" sz="3600" b="1" baseline="30000" dirty="0"/>
              <a:t>17 </a:t>
            </a:r>
            <a:r>
              <a:rPr lang="en-US" sz="3600" dirty="0"/>
              <a:t>That Christ may dwell in your hearts by faith; that ye, being rooted and grounded in love,</a:t>
            </a:r>
          </a:p>
        </p:txBody>
      </p:sp>
      <p:pic>
        <p:nvPicPr>
          <p:cNvPr id="38914" name="Picture 2" descr="reflections from a quiet corner of my soul: Jesus is our Valentines Da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676" r="2267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4987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Understanding HOPE</a:t>
            </a:r>
            <a:r>
              <a:rPr lang="en-US" sz="3600" dirty="0" smtClean="0"/>
              <a:t>:</a:t>
            </a:r>
            <a:br>
              <a:rPr lang="en-US" sz="3600" dirty="0" smtClean="0"/>
            </a:br>
            <a:r>
              <a:rPr lang="en-US" sz="4800" dirty="0" smtClean="0">
                <a:solidFill>
                  <a:srgbClr val="66FFFF"/>
                </a:solidFill>
              </a:rPr>
              <a:t>SDABC V.6 p.1016-1017 </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160554"/>
          </a:xfrm>
        </p:spPr>
        <p:txBody>
          <a:bodyPr>
            <a:noAutofit/>
          </a:bodyPr>
          <a:lstStyle/>
          <a:p>
            <a:r>
              <a:rPr lang="en-US" sz="3000" dirty="0"/>
              <a:t>It is faith that opens up the heart of Christ. Faith is a confident trust in God and His promises, and is a continuously sustaining principle of life . We come to Christ in the first instance by faith, and we continue, by faith, to live the life that is called for. We can come to God with boldness only on the basis that we have faith in Christ as our mediator. He has been the only One to bridge the gulf that has separated man from God since the entrance of sin (Isa. 59:1, 2).  </a:t>
            </a:r>
          </a:p>
        </p:txBody>
      </p:sp>
      <p:pic>
        <p:nvPicPr>
          <p:cNvPr id="39938" name="Picture 2" descr="Jesus Is The Bridge | Jesus pictures, Jesus art, Jesu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235" r="7235"/>
          <a:stretch>
            <a:fillRect/>
          </a:stretch>
        </p:blipFill>
        <p:spPr bwMode="auto">
          <a:xfrm>
            <a:off x="8014200" y="995968"/>
            <a:ext cx="4118054" cy="5738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077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t>Praying with gratitude and joy</a:t>
            </a:r>
          </a:p>
          <a:p>
            <a:r>
              <a:rPr lang="en-US" sz="4000" dirty="0" smtClean="0"/>
              <a:t>Prayer for wisdom founded in love</a:t>
            </a:r>
          </a:p>
          <a:p>
            <a:r>
              <a:rPr lang="en-US" sz="4000" dirty="0" smtClean="0"/>
              <a:t>Prayer for an understanding of our hope</a:t>
            </a:r>
          </a:p>
          <a:p>
            <a:r>
              <a:rPr lang="en-US" sz="4000" dirty="0" smtClean="0">
                <a:solidFill>
                  <a:schemeClr val="accent1">
                    <a:lumMod val="40000"/>
                    <a:lumOff val="60000"/>
                  </a:schemeClr>
                </a:solidFill>
              </a:rPr>
              <a:t>Prayer for spiritual power</a:t>
            </a:r>
          </a:p>
          <a:p>
            <a:r>
              <a:rPr lang="en-US" sz="4000" dirty="0" smtClean="0"/>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9106063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3200" dirty="0" smtClean="0">
                <a:solidFill>
                  <a:schemeClr val="accent1">
                    <a:lumMod val="40000"/>
                    <a:lumOff val="60000"/>
                  </a:schemeClr>
                </a:solidFill>
              </a:rPr>
              <a:t>Power and Praise:</a:t>
            </a:r>
            <a:br>
              <a:rPr lang="en-US" sz="3200" dirty="0" smtClean="0">
                <a:solidFill>
                  <a:schemeClr val="accent1">
                    <a:lumMod val="40000"/>
                    <a:lumOff val="60000"/>
                  </a:schemeClr>
                </a:solidFill>
              </a:rPr>
            </a:br>
            <a:r>
              <a:rPr lang="en-US" sz="4400" dirty="0" smtClean="0">
                <a:solidFill>
                  <a:srgbClr val="66FFFF"/>
                </a:solidFill>
              </a:rPr>
              <a:t>Ephesians 1:19</a:t>
            </a:r>
            <a:endParaRPr lang="en-US" sz="3200" dirty="0"/>
          </a:p>
        </p:txBody>
      </p:sp>
      <p:sp>
        <p:nvSpPr>
          <p:cNvPr id="4" name="Text Placeholder 3"/>
          <p:cNvSpPr>
            <a:spLocks noGrp="1"/>
          </p:cNvSpPr>
          <p:nvPr>
            <p:ph type="body" sz="half" idx="2"/>
          </p:nvPr>
        </p:nvSpPr>
        <p:spPr>
          <a:xfrm>
            <a:off x="4502552" y="1931879"/>
            <a:ext cx="6235470" cy="2998468"/>
          </a:xfrm>
          <a:solidFill>
            <a:schemeClr val="accent3">
              <a:lumMod val="50000"/>
            </a:schemeClr>
          </a:solidFill>
        </p:spPr>
        <p:txBody>
          <a:bodyPr>
            <a:noAutofit/>
          </a:bodyPr>
          <a:lstStyle/>
          <a:p>
            <a:r>
              <a:rPr lang="en-US" sz="3600" b="1" baseline="30000" dirty="0"/>
              <a:t>19 </a:t>
            </a:r>
            <a:r>
              <a:rPr lang="en-US" sz="3600" dirty="0"/>
              <a:t>And what is the exceeding greatness of his power to us-ward who believe, according to the working of his mighty power,</a:t>
            </a:r>
          </a:p>
        </p:txBody>
      </p:sp>
      <p:pic>
        <p:nvPicPr>
          <p:cNvPr id="40964" name="Picture 4" descr="A Heart That Forgives | Judith Ingra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371" r="19371"/>
          <a:stretch>
            <a:fillRect/>
          </a:stretch>
        </p:blipFill>
        <p:spPr bwMode="auto">
          <a:xfrm>
            <a:off x="727075" y="914400"/>
            <a:ext cx="3560763" cy="4770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4102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p.1004</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a:t>In addition to knowledge of the “hope” and of the “riches” (v. 18), the apostle prays for experimental knowledge of the power of God in the life. Our feeble natures are revivified and </a:t>
            </a:r>
            <a:r>
              <a:rPr lang="en-US" sz="3200" dirty="0" smtClean="0"/>
              <a:t>transformed </a:t>
            </a:r>
            <a:r>
              <a:rPr lang="en-US" sz="3200" dirty="0"/>
              <a:t>by divine energy in conversion and sanctification. The holding out of “the hope of his calling” (v. 18) would be most tantalizing and unsatisfactory were it not for the accompanying power</a:t>
            </a:r>
            <a:r>
              <a:rPr lang="en-US" sz="3200" dirty="0" smtClean="0"/>
              <a:t>. </a:t>
            </a:r>
            <a:endParaRPr lang="en-US" sz="3200" dirty="0"/>
          </a:p>
        </p:txBody>
      </p:sp>
      <p:pic>
        <p:nvPicPr>
          <p:cNvPr id="44036" name="Picture 4" descr="HEART OF STONE - DON´T CLOSE YOUR HEART! - ARK OF THE CREATO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047" r="28047"/>
          <a:stretch>
            <a:fillRect/>
          </a:stretch>
        </p:blipFill>
        <p:spPr bwMode="auto">
          <a:xfrm>
            <a:off x="603508" y="1161535"/>
            <a:ext cx="3635375" cy="515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484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p.1004</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Faith </a:t>
            </a:r>
            <a:r>
              <a:rPr lang="en-US" sz="3200" dirty="0"/>
              <a:t>is the channel that makes possible the working of divine power. God’s mighty power is displayed in the transformation of a sinner into a saint. This remarkable change is not accomplished by psychology, education, or good works; it is an act of divine grace and power.</a:t>
            </a:r>
          </a:p>
        </p:txBody>
      </p:sp>
      <p:pic>
        <p:nvPicPr>
          <p:cNvPr id="43010" name="Picture 2" descr="Why you Shouldn't &quot;Follow Your Heart&quot; | Lindsey J. Zitzman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726" r="14726"/>
          <a:stretch>
            <a:fillRect/>
          </a:stretch>
        </p:blipFill>
        <p:spPr bwMode="auto">
          <a:xfrm>
            <a:off x="727075" y="914400"/>
            <a:ext cx="3635375" cy="515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965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3200" dirty="0" smtClean="0">
                <a:solidFill>
                  <a:schemeClr val="accent1">
                    <a:lumMod val="40000"/>
                    <a:lumOff val="60000"/>
                  </a:schemeClr>
                </a:solidFill>
              </a:rPr>
              <a:t>Power and Praise:</a:t>
            </a:r>
            <a:br>
              <a:rPr lang="en-US" sz="3200" dirty="0" smtClean="0">
                <a:solidFill>
                  <a:schemeClr val="accent1">
                    <a:lumMod val="40000"/>
                    <a:lumOff val="60000"/>
                  </a:schemeClr>
                </a:solidFill>
              </a:rPr>
            </a:br>
            <a:r>
              <a:rPr lang="en-US" sz="4400" dirty="0" smtClean="0">
                <a:solidFill>
                  <a:srgbClr val="66FFFF"/>
                </a:solidFill>
              </a:rPr>
              <a:t>2 Timothy 1:6-7</a:t>
            </a:r>
            <a:endParaRPr lang="en-US" sz="3200" dirty="0"/>
          </a:p>
        </p:txBody>
      </p:sp>
      <p:sp>
        <p:nvSpPr>
          <p:cNvPr id="4" name="Text Placeholder 3"/>
          <p:cNvSpPr>
            <a:spLocks noGrp="1"/>
          </p:cNvSpPr>
          <p:nvPr>
            <p:ph type="body" sz="half" idx="2"/>
          </p:nvPr>
        </p:nvSpPr>
        <p:spPr>
          <a:xfrm>
            <a:off x="4502552" y="1421027"/>
            <a:ext cx="6235470" cy="5152768"/>
          </a:xfrm>
          <a:noFill/>
        </p:spPr>
        <p:txBody>
          <a:bodyPr>
            <a:noAutofit/>
          </a:bodyPr>
          <a:lstStyle/>
          <a:p>
            <a:r>
              <a:rPr lang="en-US" sz="3200" b="1" baseline="30000" dirty="0"/>
              <a:t>6 </a:t>
            </a:r>
            <a:r>
              <a:rPr lang="en-US" sz="3200" dirty="0"/>
              <a:t>Wherefore I put thee in remembrance that thou stir up the gift of God, which is in thee by the putting on of my hands.</a:t>
            </a:r>
          </a:p>
          <a:p>
            <a:r>
              <a:rPr lang="en-US" sz="3200" b="1" baseline="30000" dirty="0"/>
              <a:t>7 </a:t>
            </a:r>
            <a:r>
              <a:rPr lang="en-US" sz="3200" dirty="0"/>
              <a:t>For God hath not given us the spirit of fear; but of power, and of love, and of a sound mind.</a:t>
            </a:r>
          </a:p>
        </p:txBody>
      </p:sp>
      <p:pic>
        <p:nvPicPr>
          <p:cNvPr id="48130" name="Picture 2" descr="Vive Alive: Be Fruitful in Spite of Your Circumstanc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338" r="11338"/>
          <a:stretch>
            <a:fillRect/>
          </a:stretch>
        </p:blipFill>
        <p:spPr bwMode="auto">
          <a:xfrm>
            <a:off x="727075" y="914400"/>
            <a:ext cx="3659188" cy="473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4403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3200" dirty="0" smtClean="0">
                <a:solidFill>
                  <a:schemeClr val="accent1">
                    <a:lumMod val="40000"/>
                    <a:lumOff val="60000"/>
                  </a:schemeClr>
                </a:solidFill>
              </a:rPr>
              <a:t>Power and Praise:</a:t>
            </a:r>
            <a:br>
              <a:rPr lang="en-US" sz="3200" dirty="0" smtClean="0">
                <a:solidFill>
                  <a:schemeClr val="accent1">
                    <a:lumMod val="40000"/>
                    <a:lumOff val="60000"/>
                  </a:schemeClr>
                </a:solidFill>
              </a:rPr>
            </a:br>
            <a:r>
              <a:rPr lang="en-US" sz="4400" dirty="0" smtClean="0">
                <a:solidFill>
                  <a:srgbClr val="66FFFF"/>
                </a:solidFill>
              </a:rPr>
              <a:t>Colossians 1:10-11</a:t>
            </a:r>
            <a:endParaRPr lang="en-US" sz="3200" dirty="0"/>
          </a:p>
        </p:txBody>
      </p:sp>
      <p:sp>
        <p:nvSpPr>
          <p:cNvPr id="4" name="Text Placeholder 3"/>
          <p:cNvSpPr>
            <a:spLocks noGrp="1"/>
          </p:cNvSpPr>
          <p:nvPr>
            <p:ph type="body" sz="half" idx="2"/>
          </p:nvPr>
        </p:nvSpPr>
        <p:spPr>
          <a:xfrm>
            <a:off x="4502552" y="1421027"/>
            <a:ext cx="6235470" cy="5152768"/>
          </a:xfrm>
          <a:noFill/>
        </p:spPr>
        <p:txBody>
          <a:bodyPr>
            <a:noAutofit/>
          </a:bodyPr>
          <a:lstStyle/>
          <a:p>
            <a:r>
              <a:rPr lang="en-US" sz="3200" b="1" baseline="30000" dirty="0"/>
              <a:t>10 </a:t>
            </a:r>
            <a:r>
              <a:rPr lang="en-US" sz="3200" dirty="0"/>
              <a:t>That ye might walk worthy of the Lord unto all pleasing, being fruitful in every good work, and increasing in the knowledge of God;</a:t>
            </a:r>
          </a:p>
          <a:p>
            <a:r>
              <a:rPr lang="en-US" sz="3200" b="1" baseline="30000" dirty="0"/>
              <a:t>11 </a:t>
            </a:r>
            <a:r>
              <a:rPr lang="en-US" sz="3200" dirty="0">
                <a:solidFill>
                  <a:schemeClr val="accent1">
                    <a:lumMod val="40000"/>
                    <a:lumOff val="60000"/>
                  </a:schemeClr>
                </a:solidFill>
              </a:rPr>
              <a:t>Strengthened with all might, according to his glorious power</a:t>
            </a:r>
            <a:r>
              <a:rPr lang="en-US" sz="3200" dirty="0"/>
              <a:t>, unto all patience and longsuffering with joyfulness;</a:t>
            </a:r>
          </a:p>
        </p:txBody>
      </p:sp>
      <p:pic>
        <p:nvPicPr>
          <p:cNvPr id="46082" name="Picture 2" descr="Southern Fruit Trees: Learn About Fruit You Can Grow In The Sou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115" r="22115"/>
          <a:stretch>
            <a:fillRect/>
          </a:stretch>
        </p:blipFill>
        <p:spPr bwMode="auto">
          <a:xfrm>
            <a:off x="727075" y="914400"/>
            <a:ext cx="3597275" cy="48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4326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3200" dirty="0" smtClean="0">
                <a:solidFill>
                  <a:schemeClr val="accent1">
                    <a:lumMod val="40000"/>
                    <a:lumOff val="60000"/>
                  </a:schemeClr>
                </a:solidFill>
              </a:rPr>
              <a:t>Power and Praise:</a:t>
            </a:r>
            <a:br>
              <a:rPr lang="en-US" sz="3200" dirty="0" smtClean="0">
                <a:solidFill>
                  <a:schemeClr val="accent1">
                    <a:lumMod val="40000"/>
                    <a:lumOff val="60000"/>
                  </a:schemeClr>
                </a:solidFill>
              </a:rPr>
            </a:br>
            <a:r>
              <a:rPr lang="en-US" sz="4400" dirty="0" smtClean="0">
                <a:solidFill>
                  <a:srgbClr val="66FFFF"/>
                </a:solidFill>
              </a:rPr>
              <a:t>Philippians 4:19-20</a:t>
            </a:r>
            <a:endParaRPr lang="en-US" sz="3200" dirty="0"/>
          </a:p>
        </p:txBody>
      </p:sp>
      <p:sp>
        <p:nvSpPr>
          <p:cNvPr id="4" name="Text Placeholder 3"/>
          <p:cNvSpPr>
            <a:spLocks noGrp="1"/>
          </p:cNvSpPr>
          <p:nvPr>
            <p:ph type="body" sz="half" idx="2"/>
          </p:nvPr>
        </p:nvSpPr>
        <p:spPr>
          <a:xfrm>
            <a:off x="4502552" y="1421027"/>
            <a:ext cx="6235470" cy="5152768"/>
          </a:xfrm>
          <a:noFill/>
        </p:spPr>
        <p:txBody>
          <a:bodyPr>
            <a:noAutofit/>
          </a:bodyPr>
          <a:lstStyle/>
          <a:p>
            <a:r>
              <a:rPr lang="en-US" sz="3600" b="1" baseline="30000" dirty="0"/>
              <a:t>19 </a:t>
            </a:r>
            <a:r>
              <a:rPr lang="en-US" sz="3600" dirty="0"/>
              <a:t>But my God shall supply all your need according to his riches in glory by Christ Jesus.</a:t>
            </a:r>
          </a:p>
          <a:p>
            <a:r>
              <a:rPr lang="en-US" sz="3600" b="1" baseline="30000" dirty="0"/>
              <a:t>20 </a:t>
            </a:r>
            <a:r>
              <a:rPr lang="en-US" sz="3600" dirty="0"/>
              <a:t>Now unto God and our Father be glory for ever and ever. Amen.</a:t>
            </a:r>
          </a:p>
        </p:txBody>
      </p:sp>
      <p:pic>
        <p:nvPicPr>
          <p:cNvPr id="49156" name="Picture 4" descr="Su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24" r="2524"/>
          <a:stretch>
            <a:fillRect/>
          </a:stretch>
        </p:blipFill>
        <p:spPr bwMode="auto">
          <a:xfrm>
            <a:off x="654050" y="655638"/>
            <a:ext cx="3621088" cy="4843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9259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smtClean="0"/>
              <a:t>:</a:t>
            </a:r>
            <a:r>
              <a:rPr lang="en-US" sz="2800" dirty="0"/>
              <a:t/>
            </a:r>
            <a:br>
              <a:rPr lang="en-US" sz="2800" dirty="0"/>
            </a:br>
            <a:r>
              <a:rPr lang="en-US" sz="4000" dirty="0">
                <a:solidFill>
                  <a:srgbClr val="66FFFF"/>
                </a:solidFill>
              </a:rPr>
              <a:t>Ephesians </a:t>
            </a:r>
            <a:r>
              <a:rPr lang="en-US" sz="4000" dirty="0" smtClean="0">
                <a:solidFill>
                  <a:srgbClr val="66FFFF"/>
                </a:solidFill>
              </a:rPr>
              <a:t>3:14-16</a:t>
            </a:r>
            <a:endParaRPr lang="en-US" dirty="0"/>
          </a:p>
        </p:txBody>
      </p:sp>
      <p:sp>
        <p:nvSpPr>
          <p:cNvPr id="4" name="Text Placeholder 3"/>
          <p:cNvSpPr>
            <a:spLocks noGrp="1"/>
          </p:cNvSpPr>
          <p:nvPr>
            <p:ph type="body" sz="half" idx="2"/>
          </p:nvPr>
        </p:nvSpPr>
        <p:spPr>
          <a:xfrm>
            <a:off x="4502552" y="1400538"/>
            <a:ext cx="7003647" cy="4791918"/>
          </a:xfrm>
          <a:solidFill>
            <a:schemeClr val="accent5">
              <a:lumMod val="50000"/>
            </a:schemeClr>
          </a:solidFill>
        </p:spPr>
        <p:txBody>
          <a:bodyPr>
            <a:noAutofit/>
          </a:bodyPr>
          <a:lstStyle/>
          <a:p>
            <a:r>
              <a:rPr lang="en-US" sz="3200" b="1" baseline="30000" dirty="0"/>
              <a:t>14 </a:t>
            </a:r>
            <a:r>
              <a:rPr lang="en-US" sz="3200" dirty="0"/>
              <a:t>For this cause I bow my knees unto the Father of our Lord Jesus Christ,</a:t>
            </a:r>
          </a:p>
          <a:p>
            <a:r>
              <a:rPr lang="en-US" sz="3200" b="1" baseline="30000" dirty="0"/>
              <a:t>15 </a:t>
            </a:r>
            <a:r>
              <a:rPr lang="en-US" sz="3200" dirty="0"/>
              <a:t>Of whom the whole family in heaven and earth is named,</a:t>
            </a:r>
          </a:p>
          <a:p>
            <a:r>
              <a:rPr lang="en-US" sz="3200" b="1" baseline="30000" dirty="0"/>
              <a:t>16 </a:t>
            </a:r>
            <a:r>
              <a:rPr lang="en-US" sz="3200" dirty="0"/>
              <a:t>That he would grant you, according to the riches of his glory, to be strengthened with might by his Spirit in the inner man;</a:t>
            </a:r>
          </a:p>
        </p:txBody>
      </p:sp>
      <p:pic>
        <p:nvPicPr>
          <p:cNvPr id="47110" name="Picture 6" descr="Pin on Jeshu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89" b="1089"/>
          <a:stretch>
            <a:fillRect/>
          </a:stretch>
        </p:blipFill>
        <p:spPr bwMode="auto">
          <a:xfrm>
            <a:off x="727075" y="914400"/>
            <a:ext cx="3597275" cy="527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758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792480"/>
            <a:ext cx="5213986" cy="1066800"/>
          </a:xfrm>
        </p:spPr>
        <p:txBody>
          <a:bodyPr>
            <a:noAutofit/>
          </a:bodyPr>
          <a:lstStyle/>
          <a:p>
            <a:r>
              <a:rPr lang="en-US" sz="3200" dirty="0" smtClean="0">
                <a:solidFill>
                  <a:srgbClr val="66FFFF"/>
                </a:solidFill>
              </a:rPr>
              <a:t>Prayer &amp; Thanksgiving:  </a:t>
            </a:r>
            <a:br>
              <a:rPr lang="en-US" sz="3200" dirty="0" smtClean="0">
                <a:solidFill>
                  <a:srgbClr val="66FFFF"/>
                </a:solidFill>
              </a:rPr>
            </a:br>
            <a:r>
              <a:rPr lang="en-US" sz="3200" dirty="0" smtClean="0">
                <a:solidFill>
                  <a:srgbClr val="66FFFF"/>
                </a:solidFill>
              </a:rPr>
              <a:t>Quarterly Sun. July 9</a:t>
            </a:r>
            <a:endParaRPr lang="en-US" sz="3200" dirty="0">
              <a:solidFill>
                <a:srgbClr val="66FFFF"/>
              </a:solidFill>
            </a:endParaRPr>
          </a:p>
        </p:txBody>
      </p:sp>
      <p:sp>
        <p:nvSpPr>
          <p:cNvPr id="4" name="Text Placeholder 3"/>
          <p:cNvSpPr>
            <a:spLocks noGrp="1"/>
          </p:cNvSpPr>
          <p:nvPr>
            <p:ph type="body" sz="half" idx="2"/>
          </p:nvPr>
        </p:nvSpPr>
        <p:spPr>
          <a:xfrm>
            <a:off x="6657974" y="1859280"/>
            <a:ext cx="4848225" cy="3873305"/>
          </a:xfrm>
        </p:spPr>
        <p:txBody>
          <a:bodyPr>
            <a:noAutofit/>
          </a:bodyPr>
          <a:lstStyle/>
          <a:p>
            <a:r>
              <a:rPr lang="en-US" sz="3200" dirty="0"/>
              <a:t>We gather up the blessings of God and thank Him for them. We seek to perceive God at work in difficult circumstances and praise Him for His transforming presence in our lives. </a:t>
            </a:r>
          </a:p>
        </p:txBody>
      </p:sp>
      <p:pic>
        <p:nvPicPr>
          <p:cNvPr id="4100" name="Picture 4" descr="https://external-content.duckduckgo.com/iu/?u=https%3A%2F%2Ftse1.mm.bing.net%2Fth%3Fid%3DOIP.rHvT4e0-0ex_0A0gI7V2CwHaJe%26pid%3DApi&amp;f=1&amp;ipt=8e7cbc536d9b81d14e83c540e73f8bdc7decca63426566879e979361f2c3c3cb&amp;ipo=image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65" t="-185" r="265" b="3464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2776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p.1017</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The “riches of His glory” </a:t>
            </a:r>
            <a:r>
              <a:rPr lang="en-US" sz="3200" dirty="0"/>
              <a:t>is the </a:t>
            </a:r>
            <a:r>
              <a:rPr lang="en-US" sz="3200" dirty="0" smtClean="0"/>
              <a:t>standard </a:t>
            </a:r>
            <a:r>
              <a:rPr lang="en-US" sz="3200" dirty="0"/>
              <a:t>by which God bestows His blessings upon mankind, hence the limitless resources available to the child of God. Man measures by his own weakness and insignificance; God by His unlimited riches and glory. Paul is not satisfied that his converts should become merely nominal Christians. </a:t>
            </a:r>
          </a:p>
        </p:txBody>
      </p:sp>
      <p:pic>
        <p:nvPicPr>
          <p:cNvPr id="51202" name="Picture 2" descr="Physical Strength vs. Spiritual Streng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044" r="27044"/>
          <a:stretch>
            <a:fillRect/>
          </a:stretch>
        </p:blipFill>
        <p:spPr bwMode="auto">
          <a:xfrm>
            <a:off x="727075" y="914400"/>
            <a:ext cx="3659188" cy="531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352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p.1017</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He </a:t>
            </a:r>
            <a:r>
              <a:rPr lang="en-US" sz="3200" dirty="0"/>
              <a:t>wants them to receive abundantly of the graces, to plumb the depths and scale the heights of spiritual life, to partake of the glorious riches of the kingdom of God. </a:t>
            </a:r>
            <a:endParaRPr lang="en-US" sz="3200" dirty="0" smtClean="0"/>
          </a:p>
          <a:p>
            <a:r>
              <a:rPr lang="en-US" sz="3200" dirty="0" smtClean="0"/>
              <a:t>The </a:t>
            </a:r>
            <a:r>
              <a:rPr lang="en-US" sz="3200" dirty="0"/>
              <a:t>might that strengthens is the power of God. The power is conveyed through the operation of the Holy Spirit. </a:t>
            </a:r>
          </a:p>
        </p:txBody>
      </p:sp>
      <p:pic>
        <p:nvPicPr>
          <p:cNvPr id="50180" name="Picture 4" descr="Gaining Spiritual Streng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396" r="22396"/>
          <a:stretch>
            <a:fillRect/>
          </a:stretch>
        </p:blipFill>
        <p:spPr bwMode="auto">
          <a:xfrm>
            <a:off x="727075" y="914400"/>
            <a:ext cx="3544888"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7599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p.1017</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200" dirty="0" smtClean="0"/>
              <a:t>The </a:t>
            </a:r>
            <a:r>
              <a:rPr lang="en-US" sz="3200" dirty="0"/>
              <a:t>same power that converts men must continue in them if there is to be Christian growth. Here is where many Christians fail. They do not recognize that spiritual endurance requires as much of the grace of God as did the initial </a:t>
            </a:r>
            <a:r>
              <a:rPr lang="en-US" sz="3200" dirty="0" smtClean="0"/>
              <a:t>conversion.  </a:t>
            </a:r>
            <a:endParaRPr lang="en-US" sz="3200" dirty="0"/>
          </a:p>
        </p:txBody>
      </p:sp>
      <p:pic>
        <p:nvPicPr>
          <p:cNvPr id="53254" name="Picture 6" descr="Pin by Lisa Tuohy on Images | Perfectly timed photos, Ants, Timed photo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784" r="26784"/>
          <a:stretch>
            <a:fillRect/>
          </a:stretch>
        </p:blipFill>
        <p:spPr bwMode="auto">
          <a:xfrm>
            <a:off x="754063" y="896938"/>
            <a:ext cx="3282950"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116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552" y="266219"/>
            <a:ext cx="7003647" cy="1261639"/>
          </a:xfrm>
        </p:spPr>
        <p:txBody>
          <a:bodyPr>
            <a:normAutofit/>
          </a:bodyPr>
          <a:lstStyle/>
          <a:p>
            <a:r>
              <a:rPr lang="en-US" sz="2800" dirty="0" smtClean="0">
                <a:solidFill>
                  <a:schemeClr val="accent1">
                    <a:lumMod val="40000"/>
                    <a:lumOff val="60000"/>
                  </a:schemeClr>
                </a:solidFill>
              </a:rPr>
              <a:t>Power and Praise</a:t>
            </a:r>
            <a:r>
              <a:rPr lang="en-US" sz="2800" dirty="0"/>
              <a:t/>
            </a:r>
            <a:br>
              <a:rPr lang="en-US" sz="2800" dirty="0"/>
            </a:br>
            <a:r>
              <a:rPr lang="en-US" sz="4000" dirty="0">
                <a:solidFill>
                  <a:srgbClr val="66FFFF"/>
                </a:solidFill>
              </a:rPr>
              <a:t>SDABC V.6 </a:t>
            </a:r>
            <a:r>
              <a:rPr lang="en-US" sz="4000" dirty="0" smtClean="0">
                <a:solidFill>
                  <a:srgbClr val="66FFFF"/>
                </a:solidFill>
              </a:rPr>
              <a:t>p.1017</a:t>
            </a:r>
            <a:endParaRPr lang="en-US" dirty="0"/>
          </a:p>
        </p:txBody>
      </p:sp>
      <p:sp>
        <p:nvSpPr>
          <p:cNvPr id="4" name="Text Placeholder 3"/>
          <p:cNvSpPr>
            <a:spLocks noGrp="1"/>
          </p:cNvSpPr>
          <p:nvPr>
            <p:ph type="body" sz="half" idx="2"/>
          </p:nvPr>
        </p:nvSpPr>
        <p:spPr>
          <a:xfrm>
            <a:off x="4502552" y="1400538"/>
            <a:ext cx="7003647" cy="4332048"/>
          </a:xfrm>
        </p:spPr>
        <p:txBody>
          <a:bodyPr>
            <a:noAutofit/>
          </a:bodyPr>
          <a:lstStyle/>
          <a:p>
            <a:r>
              <a:rPr lang="en-US" sz="3100" dirty="0"/>
              <a:t>The vital spiritual powers within a man </a:t>
            </a:r>
            <a:r>
              <a:rPr lang="en-US" sz="3100" dirty="0" smtClean="0"/>
              <a:t>do not spring from </a:t>
            </a:r>
            <a:r>
              <a:rPr lang="en-US" sz="3100" dirty="0"/>
              <a:t>his own nature; he has nothing of his own to offer, nothing of his own of which to boast</a:t>
            </a:r>
            <a:r>
              <a:rPr lang="en-US" sz="3100" dirty="0" smtClean="0"/>
              <a:t>.  Strength comes from a living connection to God.  </a:t>
            </a:r>
          </a:p>
          <a:p>
            <a:r>
              <a:rPr lang="en-US" sz="3100" dirty="0" smtClean="0"/>
              <a:t>As </a:t>
            </a:r>
            <a:r>
              <a:rPr lang="en-US" sz="3100" dirty="0"/>
              <a:t>the physical strength is increased by food and the intellectual life by thought, so the spiritual life is sustained by the immediate presence and power of the Holy Spirit</a:t>
            </a:r>
            <a:r>
              <a:rPr lang="en-US" sz="3100" dirty="0" smtClean="0"/>
              <a:t>.</a:t>
            </a:r>
          </a:p>
        </p:txBody>
      </p:sp>
      <p:pic>
        <p:nvPicPr>
          <p:cNvPr id="52230" name="Picture 6" descr="Ants lifting a peanut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29" r="30029"/>
          <a:stretch>
            <a:fillRect/>
          </a:stretch>
        </p:blipFill>
        <p:spPr bwMode="auto">
          <a:xfrm>
            <a:off x="727075" y="914400"/>
            <a:ext cx="3775075" cy="5316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6533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66FFFF"/>
                </a:solidFill>
              </a:rPr>
              <a:t>Paul’s Prayers:  </a:t>
            </a:r>
            <a:r>
              <a:rPr lang="en-US" sz="4000" dirty="0" smtClean="0">
                <a:solidFill>
                  <a:srgbClr val="66FFFF"/>
                </a:solidFill>
              </a:rPr>
              <a:t>Ideas in common</a:t>
            </a:r>
            <a:endParaRPr lang="en-US" sz="4000" b="1" dirty="0">
              <a:solidFill>
                <a:srgbClr val="66FFFF"/>
              </a:solidFill>
            </a:endParaRPr>
          </a:p>
        </p:txBody>
      </p:sp>
      <p:sp>
        <p:nvSpPr>
          <p:cNvPr id="3" name="Content Placeholder 2"/>
          <p:cNvSpPr>
            <a:spLocks noGrp="1"/>
          </p:cNvSpPr>
          <p:nvPr>
            <p:ph idx="1"/>
          </p:nvPr>
        </p:nvSpPr>
        <p:spPr/>
        <p:txBody>
          <a:bodyPr>
            <a:normAutofit/>
          </a:bodyPr>
          <a:lstStyle/>
          <a:p>
            <a:r>
              <a:rPr lang="en-US" sz="4000" dirty="0" smtClean="0"/>
              <a:t>Praying with gratitude and joy</a:t>
            </a:r>
          </a:p>
          <a:p>
            <a:r>
              <a:rPr lang="en-US" sz="4000" dirty="0" smtClean="0"/>
              <a:t>Prayer for wisdom founded in love</a:t>
            </a:r>
          </a:p>
          <a:p>
            <a:r>
              <a:rPr lang="en-US" sz="4000" dirty="0" smtClean="0"/>
              <a:t>Prayer for an understanding of our hope</a:t>
            </a:r>
          </a:p>
          <a:p>
            <a:r>
              <a:rPr lang="en-US" sz="4000" dirty="0" smtClean="0"/>
              <a:t>Prayer for spiritual power</a:t>
            </a:r>
          </a:p>
          <a:p>
            <a:r>
              <a:rPr lang="en-US" sz="4000" dirty="0" smtClean="0">
                <a:solidFill>
                  <a:schemeClr val="accent1">
                    <a:lumMod val="40000"/>
                    <a:lumOff val="60000"/>
                  </a:schemeClr>
                </a:solidFill>
              </a:rPr>
              <a:t>Prayer in Christ’s name, recognizing His dominion</a:t>
            </a:r>
          </a:p>
          <a:p>
            <a:endParaRPr lang="en-US" sz="3600" dirty="0" smtClean="0"/>
          </a:p>
          <a:p>
            <a:endParaRPr lang="en-US" sz="3600" dirty="0"/>
          </a:p>
        </p:txBody>
      </p:sp>
    </p:spTree>
    <p:extLst>
      <p:ext uri="{BB962C8B-B14F-4D97-AF65-F5344CB8AC3E}">
        <p14:creationId xmlns:p14="http://schemas.microsoft.com/office/powerpoint/2010/main" val="317412181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Ephesians 1:20-23</a:t>
            </a:r>
            <a:endParaRPr lang="en-US" sz="4800" dirty="0">
              <a:solidFill>
                <a:srgbClr val="66FFFF"/>
              </a:solidFill>
            </a:endParaRPr>
          </a:p>
        </p:txBody>
      </p:sp>
      <p:sp>
        <p:nvSpPr>
          <p:cNvPr id="4" name="Text Placeholder 3"/>
          <p:cNvSpPr>
            <a:spLocks noGrp="1"/>
          </p:cNvSpPr>
          <p:nvPr>
            <p:ph type="body" sz="half" idx="2"/>
          </p:nvPr>
        </p:nvSpPr>
        <p:spPr>
          <a:xfrm>
            <a:off x="578735" y="1701478"/>
            <a:ext cx="7117466" cy="4576032"/>
          </a:xfrm>
          <a:solidFill>
            <a:schemeClr val="accent3">
              <a:lumMod val="50000"/>
            </a:schemeClr>
          </a:solidFill>
        </p:spPr>
        <p:txBody>
          <a:bodyPr>
            <a:noAutofit/>
          </a:bodyPr>
          <a:lstStyle/>
          <a:p>
            <a:r>
              <a:rPr lang="en-US" sz="3200" b="1" baseline="30000" dirty="0"/>
              <a:t>20 </a:t>
            </a:r>
            <a:r>
              <a:rPr lang="en-US" sz="3200" dirty="0"/>
              <a:t>Which he wrought in Christ, when he raised him from the dead, and set him at his own right hand in the heavenly places,</a:t>
            </a:r>
          </a:p>
          <a:p>
            <a:r>
              <a:rPr lang="en-US" sz="3200" b="1" baseline="30000" dirty="0"/>
              <a:t>21 </a:t>
            </a:r>
            <a:r>
              <a:rPr lang="en-US" sz="3200" dirty="0"/>
              <a:t>Far above all principality, and power, and might, and dominion, and every name that is named, not only in this world, but also in that which is to come</a:t>
            </a:r>
            <a:r>
              <a:rPr lang="en-US" sz="3200" dirty="0" smtClean="0"/>
              <a:t>:</a:t>
            </a:r>
            <a:endParaRPr lang="en-US" sz="3200" dirty="0"/>
          </a:p>
        </p:txBody>
      </p:sp>
      <p:pic>
        <p:nvPicPr>
          <p:cNvPr id="55298" name="Picture 2" descr="Christ the King, Christ the Hea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725" r="16725"/>
          <a:stretch>
            <a:fillRect/>
          </a:stretch>
        </p:blipFill>
        <p:spPr bwMode="auto">
          <a:xfrm>
            <a:off x="8013700" y="995363"/>
            <a:ext cx="3492500" cy="5170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28496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a:t>It is a marvelous fact that the same power that wrought the resurrection of Christ now works in the hearts of believers. It was upon Christ’s dead body that the power operated, and it is upon those who are “dead in trespasses and sins” that it again </a:t>
            </a:r>
            <a:r>
              <a:rPr lang="en-US" sz="3200" dirty="0" smtClean="0"/>
              <a:t>works. </a:t>
            </a:r>
            <a:endParaRPr lang="en-US" sz="3200" dirty="0"/>
          </a:p>
        </p:txBody>
      </p:sp>
      <p:pic>
        <p:nvPicPr>
          <p:cNvPr id="57346" name="Picture 2" descr="The Resurrection Of Jesus — Historical Fact or Myth? | by Joseph O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526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smtClean="0"/>
              <a:t>Christ </a:t>
            </a:r>
            <a:r>
              <a:rPr lang="en-US" sz="3200" dirty="0"/>
              <a:t>came forth with a glorified body, and assumed authority at the right hand of God. His resurrection is a pledge of the resurrection of the saints (Rom. 4:25; 1 Cor. 15:20-22), and His exaltation a pledge of the final exaltation of the </a:t>
            </a:r>
            <a:r>
              <a:rPr lang="en-US" sz="3200" dirty="0" smtClean="0"/>
              <a:t>saints.</a:t>
            </a:r>
            <a:endParaRPr lang="en-US" sz="3200" dirty="0"/>
          </a:p>
        </p:txBody>
      </p:sp>
      <p:pic>
        <p:nvPicPr>
          <p:cNvPr id="56322" name="Picture 2" descr="54 Free Paintings of the Passion, Death &amp; Resurrection of Jesus Christ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494" r="549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23758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a:t>Christ is superior to all powers, both heavenly and earthly. He is Sovereign Lord, with supreme and universal </a:t>
            </a:r>
            <a:r>
              <a:rPr lang="en-US" sz="3200" dirty="0" smtClean="0"/>
              <a:t>authority. </a:t>
            </a:r>
            <a:r>
              <a:rPr lang="en-US" sz="3200" dirty="0"/>
              <a:t>Paul is anxious at all times to make clear that Christ should not be regarded as a </a:t>
            </a:r>
            <a:r>
              <a:rPr lang="en-US" sz="3200" dirty="0" smtClean="0"/>
              <a:t>sub-deity</a:t>
            </a:r>
            <a:r>
              <a:rPr lang="en-US" sz="3200" dirty="0"/>
              <a:t>, a concept that might easily be accepted in view of the growing influence of the Gnostic heresy. </a:t>
            </a:r>
          </a:p>
        </p:txBody>
      </p:sp>
      <p:pic>
        <p:nvPicPr>
          <p:cNvPr id="59394" name="Picture 2" descr="Do You Believe In Jesus= &quot;GOD&quot;! Would U Follow Him In This Lif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341" b="6341"/>
          <a:stretch>
            <a:fillRect/>
          </a:stretch>
        </p:blipFill>
        <p:spPr bwMode="auto">
          <a:xfrm>
            <a:off x="8013700" y="995363"/>
            <a:ext cx="3492500" cy="512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66071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smtClean="0"/>
              <a:t>He </a:t>
            </a:r>
            <a:r>
              <a:rPr lang="en-US" sz="3200" dirty="0"/>
              <a:t>uses the terms already familiar in current Jewish teachings </a:t>
            </a:r>
            <a:r>
              <a:rPr lang="en-US" sz="3200" dirty="0" smtClean="0"/>
              <a:t>(see the apocryphal work Enoch 61:10) and </a:t>
            </a:r>
            <a:r>
              <a:rPr lang="en-US" sz="3200" dirty="0"/>
              <a:t>sets forth the truth that Christ is above all other beings, no matter what their real or supposed rank might be.</a:t>
            </a:r>
          </a:p>
        </p:txBody>
      </p:sp>
      <p:pic>
        <p:nvPicPr>
          <p:cNvPr id="58370" name="Picture 2" descr="jesus on his throne clipart 20 free Cliparts | Download images 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990" r="269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Horizontal Scroll 4"/>
          <p:cNvSpPr/>
          <p:nvPr/>
        </p:nvSpPr>
        <p:spPr>
          <a:xfrm rot="1091580">
            <a:off x="555107" y="718542"/>
            <a:ext cx="8573121" cy="5420916"/>
          </a:xfrm>
          <a:prstGeom prst="horizontalScroll">
            <a:avLst/>
          </a:prstGeom>
          <a:blipFill>
            <a:blip r:embed="rId3"/>
            <a:tile tx="0" ty="0" sx="100000" sy="100000" flip="none" algn="tl"/>
          </a:blipFill>
          <a:ln>
            <a:solidFill>
              <a:schemeClr val="accent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smtClean="0">
                <a:solidFill>
                  <a:srgbClr val="164866"/>
                </a:solidFill>
              </a:rPr>
              <a:t>Apocrypha (NOT BIBLE):  Enoch 61:10</a:t>
            </a:r>
          </a:p>
          <a:p>
            <a:pPr algn="ctr"/>
            <a:r>
              <a:rPr lang="en-US" sz="3200" dirty="0" smtClean="0">
                <a:solidFill>
                  <a:srgbClr val="164866"/>
                </a:solidFill>
              </a:rPr>
              <a:t>“And </a:t>
            </a:r>
            <a:r>
              <a:rPr lang="en-US" sz="3200" dirty="0">
                <a:solidFill>
                  <a:srgbClr val="164866"/>
                </a:solidFill>
              </a:rPr>
              <a:t>He will summon all the host of the heavens, and all the holy ones above, and the host of God, the </a:t>
            </a:r>
            <a:r>
              <a:rPr lang="en-US" sz="3200" dirty="0" err="1">
                <a:solidFill>
                  <a:srgbClr val="164866"/>
                </a:solidFill>
              </a:rPr>
              <a:t>Cherubin</a:t>
            </a:r>
            <a:r>
              <a:rPr lang="en-US" sz="3200" dirty="0">
                <a:solidFill>
                  <a:srgbClr val="164866"/>
                </a:solidFill>
              </a:rPr>
              <a:t>, </a:t>
            </a:r>
            <a:r>
              <a:rPr lang="en-US" sz="3200" dirty="0" err="1">
                <a:solidFill>
                  <a:srgbClr val="164866"/>
                </a:solidFill>
              </a:rPr>
              <a:t>Seraphin</a:t>
            </a:r>
            <a:r>
              <a:rPr lang="en-US" sz="3200" dirty="0">
                <a:solidFill>
                  <a:srgbClr val="164866"/>
                </a:solidFill>
              </a:rPr>
              <a:t> and </a:t>
            </a:r>
            <a:r>
              <a:rPr lang="en-US" sz="3200" dirty="0" err="1">
                <a:solidFill>
                  <a:srgbClr val="164866"/>
                </a:solidFill>
              </a:rPr>
              <a:t>Ophannin</a:t>
            </a:r>
            <a:r>
              <a:rPr lang="en-US" sz="3200" dirty="0">
                <a:solidFill>
                  <a:srgbClr val="164866"/>
                </a:solidFill>
              </a:rPr>
              <a:t>, and all the angels of power, and all the angels of principalities, and the Elect One, and the other powers on the earth (and) over the water. </a:t>
            </a:r>
            <a:r>
              <a:rPr lang="en-US" sz="3200" dirty="0" smtClean="0">
                <a:solidFill>
                  <a:srgbClr val="164866"/>
                </a:solidFill>
              </a:rPr>
              <a:t>”</a:t>
            </a:r>
            <a:endParaRPr lang="en-US" sz="3200" dirty="0">
              <a:solidFill>
                <a:srgbClr val="164866"/>
              </a:solidFill>
            </a:endParaRPr>
          </a:p>
        </p:txBody>
      </p:sp>
    </p:spTree>
    <p:extLst>
      <p:ext uri="{BB962C8B-B14F-4D97-AF65-F5344CB8AC3E}">
        <p14:creationId xmlns:p14="http://schemas.microsoft.com/office/powerpoint/2010/main" val="387576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792480"/>
            <a:ext cx="5213986" cy="1066800"/>
          </a:xfrm>
        </p:spPr>
        <p:txBody>
          <a:bodyPr>
            <a:noAutofit/>
          </a:bodyPr>
          <a:lstStyle/>
          <a:p>
            <a:r>
              <a:rPr lang="en-US" sz="3200" dirty="0" smtClean="0">
                <a:solidFill>
                  <a:srgbClr val="66FFFF"/>
                </a:solidFill>
              </a:rPr>
              <a:t>Prayer &amp; Thanksgiving:  </a:t>
            </a:r>
            <a:br>
              <a:rPr lang="en-US" sz="3200" dirty="0" smtClean="0">
                <a:solidFill>
                  <a:srgbClr val="66FFFF"/>
                </a:solidFill>
              </a:rPr>
            </a:br>
            <a:r>
              <a:rPr lang="en-US" sz="3200" dirty="0" smtClean="0">
                <a:solidFill>
                  <a:srgbClr val="66FFFF"/>
                </a:solidFill>
              </a:rPr>
              <a:t>Quarterly Sun. July 9</a:t>
            </a:r>
            <a:endParaRPr lang="en-US" sz="3200" dirty="0">
              <a:solidFill>
                <a:srgbClr val="66FFFF"/>
              </a:solidFill>
            </a:endParaRPr>
          </a:p>
        </p:txBody>
      </p:sp>
      <p:sp>
        <p:nvSpPr>
          <p:cNvPr id="4" name="Text Placeholder 3"/>
          <p:cNvSpPr>
            <a:spLocks noGrp="1"/>
          </p:cNvSpPr>
          <p:nvPr>
            <p:ph type="body" sz="half" idx="2"/>
          </p:nvPr>
        </p:nvSpPr>
        <p:spPr>
          <a:xfrm>
            <a:off x="6657974" y="1859280"/>
            <a:ext cx="5213986" cy="4678680"/>
          </a:xfrm>
        </p:spPr>
        <p:txBody>
          <a:bodyPr>
            <a:noAutofit/>
          </a:bodyPr>
          <a:lstStyle/>
          <a:p>
            <a:r>
              <a:rPr lang="en-US" sz="3200" dirty="0" smtClean="0"/>
              <a:t>Celebrating </a:t>
            </a:r>
            <a:r>
              <a:rPr lang="en-US" sz="3200" dirty="0"/>
              <a:t>the grace and power of the exalted Jesus </a:t>
            </a:r>
            <a:r>
              <a:rPr lang="en-US" sz="3200" i="1" dirty="0"/>
              <a:t>(Eph. 1:20-23)</a:t>
            </a:r>
            <a:r>
              <a:rPr lang="en-US" sz="3200" dirty="0"/>
              <a:t>, we thank Him for blessing those in our circle of influence. Here is Paul’s transforming secret for prayer: </a:t>
            </a:r>
            <a:r>
              <a:rPr lang="en-US" sz="3200" i="1" dirty="0"/>
              <a:t>prayer is the key of praise and thanksgiving.</a:t>
            </a:r>
            <a:endParaRPr lang="en-US" sz="3200" dirty="0"/>
          </a:p>
        </p:txBody>
      </p:sp>
      <p:pic>
        <p:nvPicPr>
          <p:cNvPr id="3074" name="Picture 2" descr="THE REASONS WHY WE SHOULD THANK GOD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514" r="165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80804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smtClean="0"/>
              <a:t>He </a:t>
            </a:r>
            <a:r>
              <a:rPr lang="en-US" sz="3200" dirty="0"/>
              <a:t>uses the terms already familiar in current Jewish teachings </a:t>
            </a:r>
            <a:r>
              <a:rPr lang="en-US" sz="3200" dirty="0" smtClean="0"/>
              <a:t>(see the apocryphal work Enoch 61:10) and </a:t>
            </a:r>
            <a:r>
              <a:rPr lang="en-US" sz="3200" dirty="0"/>
              <a:t>sets forth the truth that Christ is above all other beings, no matter what their real or supposed rank might be.</a:t>
            </a:r>
          </a:p>
        </p:txBody>
      </p:sp>
      <p:pic>
        <p:nvPicPr>
          <p:cNvPr id="58370" name="Picture 2" descr="jesus on his throne clipart 20 free Cliparts | Download images 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990" r="269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30679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smtClean="0"/>
              <a:t>As </a:t>
            </a:r>
            <a:r>
              <a:rPr lang="en-US" sz="3200" dirty="0"/>
              <a:t>a result of His humiliation and His exaltation Christ will be acknowledged as universally supreme not only in this age but also in the age to come. There is no name that can be compared with His because there is no being who can be compared with Him.</a:t>
            </a:r>
          </a:p>
        </p:txBody>
      </p:sp>
      <p:pic>
        <p:nvPicPr>
          <p:cNvPr id="60420" name="Picture 4" descr="Jesus Christ Lord of All - Lesson 6 in &quot;New Life in Christ&quot; Cours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608" r="176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78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Ephesians 1:22-23</a:t>
            </a:r>
            <a:endParaRPr lang="en-US" sz="4800" dirty="0">
              <a:solidFill>
                <a:srgbClr val="66FFFF"/>
              </a:solidFill>
            </a:endParaRPr>
          </a:p>
        </p:txBody>
      </p:sp>
      <p:sp>
        <p:nvSpPr>
          <p:cNvPr id="4" name="Text Placeholder 3"/>
          <p:cNvSpPr>
            <a:spLocks noGrp="1"/>
          </p:cNvSpPr>
          <p:nvPr>
            <p:ph type="body" sz="half" idx="2"/>
          </p:nvPr>
        </p:nvSpPr>
        <p:spPr>
          <a:xfrm>
            <a:off x="578734" y="2109251"/>
            <a:ext cx="7117466" cy="3476003"/>
          </a:xfrm>
          <a:solidFill>
            <a:schemeClr val="accent3">
              <a:lumMod val="50000"/>
            </a:schemeClr>
          </a:solidFill>
        </p:spPr>
        <p:txBody>
          <a:bodyPr>
            <a:noAutofit/>
          </a:bodyPr>
          <a:lstStyle/>
          <a:p>
            <a:r>
              <a:rPr lang="en-US" sz="3600" b="1" baseline="30000" dirty="0"/>
              <a:t>22 </a:t>
            </a:r>
            <a:r>
              <a:rPr lang="en-US" sz="3600" dirty="0"/>
              <a:t>And hath put all things under his feet, and gave him to be the head over all things to the church,</a:t>
            </a:r>
          </a:p>
          <a:p>
            <a:r>
              <a:rPr lang="en-US" sz="3600" b="1" baseline="30000" dirty="0"/>
              <a:t>23 </a:t>
            </a:r>
            <a:r>
              <a:rPr lang="en-US" sz="3600" dirty="0"/>
              <a:t>Which is his body, the </a:t>
            </a:r>
            <a:r>
              <a:rPr lang="en-US" sz="3600" dirty="0" err="1"/>
              <a:t>fulness</a:t>
            </a:r>
            <a:r>
              <a:rPr lang="en-US" sz="3600" dirty="0"/>
              <a:t> of him that </a:t>
            </a:r>
            <a:r>
              <a:rPr lang="en-US" sz="3600" dirty="0" err="1"/>
              <a:t>filleth</a:t>
            </a:r>
            <a:r>
              <a:rPr lang="en-US" sz="3600" dirty="0"/>
              <a:t> all in all.</a:t>
            </a:r>
          </a:p>
        </p:txBody>
      </p:sp>
      <p:pic>
        <p:nvPicPr>
          <p:cNvPr id="62466" name="Picture 2" descr="EUCARISTÍA: septiembre 20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432" r="943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18135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a:t>This relationship implies more than </a:t>
            </a:r>
            <a:r>
              <a:rPr lang="en-US" sz="3200" dirty="0" err="1"/>
              <a:t>rulership</a:t>
            </a:r>
            <a:r>
              <a:rPr lang="en-US" sz="3200" dirty="0"/>
              <a:t>. Headship, as used in this epistle, includes the idea of vital union and relationship (Eph. 4:15, 16; Col. 2:19). The head is the active center of all the operations of the body. Paul is emphasizing the idea of unity, well illustrated in the close relationship that exists between the head and the body.</a:t>
            </a:r>
          </a:p>
        </p:txBody>
      </p:sp>
      <p:pic>
        <p:nvPicPr>
          <p:cNvPr id="63490" name="Picture 2" descr="Step Eleven - Your Place in the Body of Christ - Serve Go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986" r="17986"/>
          <a:stretch>
            <a:fillRect/>
          </a:stretch>
        </p:blipFill>
        <p:spPr bwMode="auto">
          <a:xfrm>
            <a:off x="8013700" y="995363"/>
            <a:ext cx="3492500" cy="545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35665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3200" dirty="0"/>
              <a:t> Christ the Head, is the seat of all authority for the church. The analogy of the church and the human body is very close. While the body is one and the church is one, both are made up of various members, each having his own gifts and temperaments. </a:t>
            </a:r>
          </a:p>
        </p:txBody>
      </p:sp>
      <p:pic>
        <p:nvPicPr>
          <p:cNvPr id="64522" name="Picture 10" descr="A Universal Metaphor - knowtrut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311" r="2395"/>
          <a:stretch/>
        </p:blipFill>
        <p:spPr bwMode="auto">
          <a:xfrm>
            <a:off x="7921625" y="1177925"/>
            <a:ext cx="3932238" cy="414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49533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p.1004-1005</a:t>
            </a:r>
            <a:endParaRPr lang="en-US" sz="4800" dirty="0">
              <a:solidFill>
                <a:srgbClr val="66FFFF"/>
              </a:solidFill>
            </a:endParaRPr>
          </a:p>
        </p:txBody>
      </p:sp>
      <p:sp>
        <p:nvSpPr>
          <p:cNvPr id="4" name="Text Placeholder 3"/>
          <p:cNvSpPr>
            <a:spLocks noGrp="1"/>
          </p:cNvSpPr>
          <p:nvPr>
            <p:ph type="body" sz="half" idx="2"/>
          </p:nvPr>
        </p:nvSpPr>
        <p:spPr>
          <a:xfrm>
            <a:off x="1136821" y="1701478"/>
            <a:ext cx="6559379" cy="4576032"/>
          </a:xfrm>
        </p:spPr>
        <p:txBody>
          <a:bodyPr>
            <a:noAutofit/>
          </a:bodyPr>
          <a:lstStyle/>
          <a:p>
            <a:r>
              <a:rPr lang="en-US" sz="2800" dirty="0" smtClean="0"/>
              <a:t>Although </a:t>
            </a:r>
            <a:r>
              <a:rPr lang="en-US" sz="2800" dirty="0"/>
              <a:t>there is a great diversity of gifts, that does not preclude harmonious association and operation. In fact, the members can </a:t>
            </a:r>
            <a:r>
              <a:rPr lang="en-US" sz="2800" dirty="0" smtClean="0"/>
              <a:t>perform </a:t>
            </a:r>
            <a:r>
              <a:rPr lang="en-US" sz="2800" dirty="0"/>
              <a:t>their proper functions only when </a:t>
            </a:r>
            <a:r>
              <a:rPr lang="en-US" sz="2800" dirty="0" smtClean="0"/>
              <a:t>they do </a:t>
            </a:r>
            <a:r>
              <a:rPr lang="en-US" sz="2800" dirty="0"/>
              <a:t>work together.</a:t>
            </a:r>
          </a:p>
          <a:p>
            <a:r>
              <a:rPr lang="en-US" sz="2800" dirty="0" smtClean="0"/>
              <a:t>Paul </a:t>
            </a:r>
            <a:r>
              <a:rPr lang="en-US" sz="2800" dirty="0"/>
              <a:t>sees the church as the body of Christ filled with the fullness of God (Eph. 3:19). Christ has poured His fullness, His qualities, into the church, filling it with holy life; indeed, with abounding life.  </a:t>
            </a:r>
          </a:p>
        </p:txBody>
      </p:sp>
      <p:pic>
        <p:nvPicPr>
          <p:cNvPr id="65538" name="Picture 2" descr="One Body In Chri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281" r="2328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48732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Colossians 1:16-20 </a:t>
            </a:r>
            <a:endParaRPr lang="en-US" sz="4800" dirty="0">
              <a:solidFill>
                <a:srgbClr val="66FFFF"/>
              </a:solidFill>
            </a:endParaRPr>
          </a:p>
        </p:txBody>
      </p:sp>
      <p:sp>
        <p:nvSpPr>
          <p:cNvPr id="4" name="Text Placeholder 3"/>
          <p:cNvSpPr>
            <a:spLocks noGrp="1"/>
          </p:cNvSpPr>
          <p:nvPr>
            <p:ph type="body" sz="half" idx="2"/>
          </p:nvPr>
        </p:nvSpPr>
        <p:spPr>
          <a:xfrm>
            <a:off x="535259" y="1701478"/>
            <a:ext cx="7160941" cy="4576032"/>
          </a:xfrm>
        </p:spPr>
        <p:txBody>
          <a:bodyPr>
            <a:noAutofit/>
          </a:bodyPr>
          <a:lstStyle/>
          <a:p>
            <a:r>
              <a:rPr lang="en-US" sz="3200" b="1" baseline="30000" dirty="0"/>
              <a:t>16 </a:t>
            </a:r>
            <a:r>
              <a:rPr lang="en-US" sz="3200" dirty="0"/>
              <a:t>For by him were all things created, that are in heaven, and that are in earth, visible and invisible, whether they be thrones, or dominions, or principalities, or powers: all things were created by him, and for him:</a:t>
            </a:r>
          </a:p>
          <a:p>
            <a:r>
              <a:rPr lang="en-US" sz="3200" b="1" baseline="30000" dirty="0"/>
              <a:t>17 </a:t>
            </a:r>
            <a:r>
              <a:rPr lang="en-US" sz="3200" dirty="0"/>
              <a:t>And he is before all things, and by him all things consist</a:t>
            </a:r>
            <a:r>
              <a:rPr lang="en-US" sz="3200" dirty="0" smtClean="0"/>
              <a:t>.</a:t>
            </a:r>
            <a:endParaRPr lang="en-US" sz="3200" dirty="0"/>
          </a:p>
        </p:txBody>
      </p:sp>
      <p:pic>
        <p:nvPicPr>
          <p:cNvPr id="68610" name="Picture 2" descr="jesus creator | jesus life | Pinterest | Jesus and The O'jay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008" r="70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79372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Colossians 1:16-20 </a:t>
            </a:r>
            <a:endParaRPr lang="en-US" sz="4800" dirty="0">
              <a:solidFill>
                <a:srgbClr val="66FFFF"/>
              </a:solidFill>
            </a:endParaRPr>
          </a:p>
        </p:txBody>
      </p:sp>
      <p:sp>
        <p:nvSpPr>
          <p:cNvPr id="4" name="Text Placeholder 3"/>
          <p:cNvSpPr>
            <a:spLocks noGrp="1"/>
          </p:cNvSpPr>
          <p:nvPr>
            <p:ph type="body" sz="half" idx="2"/>
          </p:nvPr>
        </p:nvSpPr>
        <p:spPr>
          <a:xfrm>
            <a:off x="535259" y="1701478"/>
            <a:ext cx="7160941" cy="4576032"/>
          </a:xfrm>
        </p:spPr>
        <p:txBody>
          <a:bodyPr>
            <a:noAutofit/>
          </a:bodyPr>
          <a:lstStyle/>
          <a:p>
            <a:r>
              <a:rPr lang="en-US" sz="3200" b="1" baseline="30000" dirty="0" smtClean="0"/>
              <a:t>18</a:t>
            </a:r>
            <a:r>
              <a:rPr lang="en-US" sz="3200" b="1" baseline="30000" dirty="0"/>
              <a:t> </a:t>
            </a:r>
            <a:r>
              <a:rPr lang="en-US" sz="3200" dirty="0"/>
              <a:t>And he is the head of the body, the church: who is the beginning, the firstborn from the dead; that in all things he might have the preeminence.</a:t>
            </a:r>
          </a:p>
          <a:p>
            <a:r>
              <a:rPr lang="en-US" sz="3200" b="1" baseline="30000" dirty="0"/>
              <a:t>19 </a:t>
            </a:r>
            <a:r>
              <a:rPr lang="en-US" sz="3200" dirty="0"/>
              <a:t>For it pleased the Father that in him should all </a:t>
            </a:r>
            <a:r>
              <a:rPr lang="en-US" sz="3200" dirty="0" err="1"/>
              <a:t>fulness</a:t>
            </a:r>
            <a:r>
              <a:rPr lang="en-US" sz="3200" dirty="0"/>
              <a:t> </a:t>
            </a:r>
            <a:r>
              <a:rPr lang="en-US" sz="3200" dirty="0" smtClean="0"/>
              <a:t>dwell;</a:t>
            </a:r>
          </a:p>
        </p:txBody>
      </p:sp>
      <p:pic>
        <p:nvPicPr>
          <p:cNvPr id="67586" name="Picture 2" descr="God's Called-Out Assembly - Lesson 6 in God's Great Salvat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17" r="151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07935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Colossians 1:16-20 </a:t>
            </a:r>
            <a:endParaRPr lang="en-US" sz="4800" dirty="0">
              <a:solidFill>
                <a:srgbClr val="66FFFF"/>
              </a:solidFill>
            </a:endParaRPr>
          </a:p>
        </p:txBody>
      </p:sp>
      <p:sp>
        <p:nvSpPr>
          <p:cNvPr id="4" name="Text Placeholder 3"/>
          <p:cNvSpPr>
            <a:spLocks noGrp="1"/>
          </p:cNvSpPr>
          <p:nvPr>
            <p:ph type="body" sz="half" idx="2"/>
          </p:nvPr>
        </p:nvSpPr>
        <p:spPr>
          <a:xfrm>
            <a:off x="535259" y="1701478"/>
            <a:ext cx="7160941" cy="4576032"/>
          </a:xfrm>
        </p:spPr>
        <p:txBody>
          <a:bodyPr>
            <a:noAutofit/>
          </a:bodyPr>
          <a:lstStyle/>
          <a:p>
            <a:r>
              <a:rPr lang="en-US" sz="3600" b="1" baseline="30000" dirty="0" smtClean="0"/>
              <a:t>20</a:t>
            </a:r>
            <a:r>
              <a:rPr lang="en-US" sz="3600" b="1" baseline="30000" dirty="0"/>
              <a:t> </a:t>
            </a:r>
            <a:r>
              <a:rPr lang="en-US" sz="3600" dirty="0"/>
              <a:t>And, having made peace through the blood of his cross, by him to reconcile all things unto himself; by him, I say, whether they be things in earth, or things in heaven.</a:t>
            </a:r>
          </a:p>
        </p:txBody>
      </p:sp>
      <p:pic>
        <p:nvPicPr>
          <p:cNvPr id="66566" name="Picture 6" descr="justification - Are You Ready for a Chang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327" r="12327"/>
          <a:stretch>
            <a:fillRect/>
          </a:stretch>
        </p:blipFill>
        <p:spPr bwMode="auto">
          <a:xfrm>
            <a:off x="8013700" y="995363"/>
            <a:ext cx="3492500" cy="3481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34503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Colossians 2:8-10 </a:t>
            </a:r>
            <a:endParaRPr lang="en-US" sz="4800" dirty="0">
              <a:solidFill>
                <a:srgbClr val="66FFFF"/>
              </a:solidFill>
            </a:endParaRPr>
          </a:p>
        </p:txBody>
      </p:sp>
      <p:sp>
        <p:nvSpPr>
          <p:cNvPr id="4" name="Text Placeholder 3"/>
          <p:cNvSpPr>
            <a:spLocks noGrp="1"/>
          </p:cNvSpPr>
          <p:nvPr>
            <p:ph type="body" sz="half" idx="2"/>
          </p:nvPr>
        </p:nvSpPr>
        <p:spPr>
          <a:xfrm>
            <a:off x="535259" y="1701478"/>
            <a:ext cx="7160941" cy="4576032"/>
          </a:xfrm>
        </p:spPr>
        <p:txBody>
          <a:bodyPr>
            <a:noAutofit/>
          </a:bodyPr>
          <a:lstStyle/>
          <a:p>
            <a:r>
              <a:rPr lang="en-US" sz="3200" b="1" baseline="30000" dirty="0"/>
              <a:t>8 </a:t>
            </a:r>
            <a:r>
              <a:rPr lang="en-US" sz="3200" dirty="0"/>
              <a:t>Beware lest any man spoil you through philosophy and vain deceit, after the tradition of men, after the rudiments of the world, and not after Christ.</a:t>
            </a:r>
          </a:p>
          <a:p>
            <a:r>
              <a:rPr lang="en-US" sz="3200" b="1" baseline="30000" dirty="0"/>
              <a:t>9 </a:t>
            </a:r>
            <a:r>
              <a:rPr lang="en-US" sz="3200" dirty="0"/>
              <a:t>For in him </a:t>
            </a:r>
            <a:r>
              <a:rPr lang="en-US" sz="3200" dirty="0" err="1"/>
              <a:t>dwelleth</a:t>
            </a:r>
            <a:r>
              <a:rPr lang="en-US" sz="3200" dirty="0"/>
              <a:t> all the </a:t>
            </a:r>
            <a:r>
              <a:rPr lang="en-US" sz="3200" dirty="0" err="1"/>
              <a:t>fulness</a:t>
            </a:r>
            <a:r>
              <a:rPr lang="en-US" sz="3200" dirty="0"/>
              <a:t> of the Godhead bodily.</a:t>
            </a:r>
          </a:p>
          <a:p>
            <a:r>
              <a:rPr lang="en-US" sz="3200" b="1" baseline="30000" dirty="0"/>
              <a:t>10 </a:t>
            </a:r>
            <a:r>
              <a:rPr lang="en-US" sz="3200" dirty="0"/>
              <a:t>And ye are complete in him, which is the head of all principality and power:</a:t>
            </a:r>
          </a:p>
        </p:txBody>
      </p:sp>
      <p:pic>
        <p:nvPicPr>
          <p:cNvPr id="70658" name="Picture 2" descr="Celebrating Christ The King Sunday In A Democratic Republic | Classica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898" r="2789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44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792480"/>
            <a:ext cx="5213986" cy="1066800"/>
          </a:xfrm>
        </p:spPr>
        <p:txBody>
          <a:bodyPr>
            <a:noAutofit/>
          </a:bodyPr>
          <a:lstStyle/>
          <a:p>
            <a:r>
              <a:rPr lang="en-US" sz="3200" dirty="0" smtClean="0">
                <a:solidFill>
                  <a:srgbClr val="66FFFF"/>
                </a:solidFill>
              </a:rPr>
              <a:t>Prayer &amp; Thanksgiving:  </a:t>
            </a:r>
            <a:endParaRPr lang="en-US" sz="3200" dirty="0">
              <a:solidFill>
                <a:srgbClr val="66FFFF"/>
              </a:solidFill>
            </a:endParaRPr>
          </a:p>
        </p:txBody>
      </p:sp>
      <p:sp>
        <p:nvSpPr>
          <p:cNvPr id="4" name="Text Placeholder 3"/>
          <p:cNvSpPr>
            <a:spLocks noGrp="1"/>
          </p:cNvSpPr>
          <p:nvPr>
            <p:ph type="body" sz="half" idx="2"/>
          </p:nvPr>
        </p:nvSpPr>
        <p:spPr>
          <a:xfrm>
            <a:off x="6657974" y="1859280"/>
            <a:ext cx="5213986" cy="3873305"/>
          </a:xfrm>
        </p:spPr>
        <p:txBody>
          <a:bodyPr>
            <a:noAutofit/>
          </a:bodyPr>
          <a:lstStyle/>
          <a:p>
            <a:r>
              <a:rPr lang="en-US" sz="3200" dirty="0" smtClean="0"/>
              <a:t>Paul writes passionately concerning prayer!  We’re going to focus on Paul’s prayers as recorded in Ephesians, but he wrote down his prayers in many other places.  </a:t>
            </a:r>
            <a:endParaRPr lang="en-US" sz="3200" dirty="0"/>
          </a:p>
        </p:txBody>
      </p:sp>
      <p:pic>
        <p:nvPicPr>
          <p:cNvPr id="1026" name="Picture 2" descr="Pray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737" r="1273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05156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Ephesians 3:20-21</a:t>
            </a:r>
            <a:endParaRPr lang="en-US" sz="4800" dirty="0">
              <a:solidFill>
                <a:srgbClr val="66FFFF"/>
              </a:solidFill>
            </a:endParaRPr>
          </a:p>
        </p:txBody>
      </p:sp>
      <p:sp>
        <p:nvSpPr>
          <p:cNvPr id="4" name="Text Placeholder 3"/>
          <p:cNvSpPr>
            <a:spLocks noGrp="1"/>
          </p:cNvSpPr>
          <p:nvPr>
            <p:ph type="body" sz="half" idx="2"/>
          </p:nvPr>
        </p:nvSpPr>
        <p:spPr>
          <a:xfrm>
            <a:off x="809897" y="1701478"/>
            <a:ext cx="6886303" cy="4160554"/>
          </a:xfrm>
          <a:solidFill>
            <a:schemeClr val="accent5">
              <a:lumMod val="50000"/>
            </a:schemeClr>
          </a:solidFill>
        </p:spPr>
        <p:txBody>
          <a:bodyPr>
            <a:noAutofit/>
          </a:bodyPr>
          <a:lstStyle/>
          <a:p>
            <a:r>
              <a:rPr lang="en-US" sz="3600" b="1" baseline="30000" dirty="0"/>
              <a:t>20 </a:t>
            </a:r>
            <a:r>
              <a:rPr lang="en-US" sz="3600" dirty="0"/>
              <a:t>Now unto him that is able to do exceeding abundantly above all that we ask or think, according to the power that </a:t>
            </a:r>
            <a:r>
              <a:rPr lang="en-US" sz="3600" dirty="0" err="1"/>
              <a:t>worketh</a:t>
            </a:r>
            <a:r>
              <a:rPr lang="en-US" sz="3600" dirty="0"/>
              <a:t> in us,</a:t>
            </a:r>
          </a:p>
          <a:p>
            <a:r>
              <a:rPr lang="en-US" sz="3600" b="1" baseline="30000" dirty="0"/>
              <a:t>21 </a:t>
            </a:r>
            <a:r>
              <a:rPr lang="en-US" sz="3600" dirty="0"/>
              <a:t>Unto him be glory in the church by Christ Jesus throughout all ages, world without end. Amen.</a:t>
            </a:r>
          </a:p>
        </p:txBody>
      </p:sp>
      <p:pic>
        <p:nvPicPr>
          <p:cNvPr id="69634" name="Picture 2" descr="LOVE KING JESUS: KING JESUS WALLPAP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73418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6138"/>
            <a:ext cx="7696200" cy="1215340"/>
          </a:xfrm>
        </p:spPr>
        <p:txBody>
          <a:bodyPr/>
          <a:lstStyle/>
          <a:p>
            <a:r>
              <a:rPr lang="en-US" sz="3600" dirty="0" smtClean="0">
                <a:solidFill>
                  <a:schemeClr val="accent1">
                    <a:lumMod val="40000"/>
                    <a:lumOff val="60000"/>
                  </a:schemeClr>
                </a:solidFill>
              </a:rPr>
              <a:t>Christ’s Dominion</a:t>
            </a:r>
            <a:r>
              <a:rPr lang="en-US" sz="3600" dirty="0" smtClean="0"/>
              <a:t>:</a:t>
            </a:r>
            <a:br>
              <a:rPr lang="en-US" sz="3600" dirty="0" smtClean="0"/>
            </a:br>
            <a:r>
              <a:rPr lang="en-US" sz="4800" dirty="0" smtClean="0">
                <a:solidFill>
                  <a:srgbClr val="66FFFF"/>
                </a:solidFill>
              </a:rPr>
              <a:t>SDABC V.6 p.1019</a:t>
            </a:r>
            <a:endParaRPr lang="en-US" sz="4800" dirty="0">
              <a:solidFill>
                <a:srgbClr val="66FFFF"/>
              </a:solidFill>
            </a:endParaRPr>
          </a:p>
        </p:txBody>
      </p:sp>
      <p:sp>
        <p:nvSpPr>
          <p:cNvPr id="4" name="Text Placeholder 3"/>
          <p:cNvSpPr>
            <a:spLocks noGrp="1"/>
          </p:cNvSpPr>
          <p:nvPr>
            <p:ph type="body" sz="half" idx="2"/>
          </p:nvPr>
        </p:nvSpPr>
        <p:spPr>
          <a:xfrm>
            <a:off x="685801" y="1701478"/>
            <a:ext cx="7010400" cy="4576032"/>
          </a:xfrm>
        </p:spPr>
        <p:txBody>
          <a:bodyPr>
            <a:noAutofit/>
          </a:bodyPr>
          <a:lstStyle/>
          <a:p>
            <a:r>
              <a:rPr lang="en-US" sz="3200" dirty="0"/>
              <a:t>To God alone belongs the credit, recognition, and honor for the saving work of grace. There is no place for the assumption of virtue and glory on the part of the church or its members. The reasons, then, for praising God are found in these two places: in the church, because there His glory is reflected; in Christ, because He is the head of the body, the church.</a:t>
            </a:r>
          </a:p>
        </p:txBody>
      </p:sp>
      <p:pic>
        <p:nvPicPr>
          <p:cNvPr id="71682" name="Picture 2" descr="Jesus - King of Kings and Lord of Lords!!! Judgment and Rapture so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428" r="32428"/>
          <a:stretch>
            <a:fillRect/>
          </a:stretch>
        </p:blipFill>
        <p:spPr bwMode="auto">
          <a:xfrm>
            <a:off x="8013700" y="995363"/>
            <a:ext cx="3492500" cy="5576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80845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6096000" y="5016844"/>
            <a:ext cx="5064125" cy="1625472"/>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smtClean="0"/>
              <a:t>We’ll be looking at the first part of Ephesians 2,</a:t>
            </a:r>
          </a:p>
          <a:p>
            <a:r>
              <a:rPr lang="en-US" sz="4800" dirty="0" smtClean="0"/>
              <a:t> </a:t>
            </a:r>
          </a:p>
          <a:p>
            <a:r>
              <a:rPr lang="en-US" sz="4800" dirty="0" smtClean="0"/>
              <a:t>That is, </a:t>
            </a:r>
            <a:r>
              <a:rPr lang="en-US" sz="4800" b="1" dirty="0" smtClean="0">
                <a:solidFill>
                  <a:schemeClr val="accent3">
                    <a:lumMod val="75000"/>
                  </a:schemeClr>
                </a:solidFill>
              </a:rPr>
              <a:t>Ephesians 2:1-10</a:t>
            </a:r>
            <a:endParaRPr lang="en-US" sz="4800" b="1" dirty="0">
              <a:solidFill>
                <a:schemeClr val="accent3">
                  <a:lumMod val="75000"/>
                </a:schemeClr>
              </a:solidFill>
            </a:endParaRPr>
          </a:p>
        </p:txBody>
      </p:sp>
    </p:spTree>
    <p:extLst>
      <p:ext uri="{BB962C8B-B14F-4D97-AF65-F5344CB8AC3E}">
        <p14:creationId xmlns:p14="http://schemas.microsoft.com/office/powerpoint/2010/main" val="371305382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C94942-C689-461B-8649-1FD863C6BA2B}">
  <ds:schemaRefs>
    <ds:schemaRef ds:uri="http://schemas.microsoft.com/office/2006/metadata/properties"/>
    <ds:schemaRef ds:uri="http://schemas.microsoft.com/office/2006/documentManagement/types"/>
    <ds:schemaRef ds:uri="http://purl.org/dc/dcmitype/"/>
    <ds:schemaRef ds:uri="http://purl.org/dc/elements/1.1/"/>
    <ds:schemaRef ds:uri="http://purl.org/dc/terms/"/>
    <ds:schemaRef ds:uri="http://www.w3.org/XML/1998/namespace"/>
    <ds:schemaRef ds:uri="http://schemas.microsoft.com/office/infopath/2007/PartnerControls"/>
    <ds:schemaRef ds:uri="71af3243-3dd4-4a8d-8c0d-dd76da1f02a5"/>
    <ds:schemaRef ds:uri="http://schemas.openxmlformats.org/package/2006/metadata/core-properties"/>
    <ds:schemaRef ds:uri="16c05727-aa75-4e4a-9b5f-8a80a1165891"/>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3419</Words>
  <Application>Microsoft Office PowerPoint</Application>
  <PresentationFormat>Widescreen</PresentationFormat>
  <Paragraphs>313</Paragraphs>
  <Slides>93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Calibri</vt:lpstr>
      <vt:lpstr>Corbel</vt:lpstr>
      <vt:lpstr>Gadugi</vt:lpstr>
      <vt:lpstr>Celestial</vt:lpstr>
      <vt:lpstr>The Power of the Exalted Jesus Lesson 3, 3rd Quarter 2023</vt:lpstr>
      <vt:lpstr>Memory Text:   Ephesians 1:19-20 </vt:lpstr>
      <vt:lpstr>PowerPoint Presentation</vt:lpstr>
      <vt:lpstr>PowerPoint Presentation</vt:lpstr>
      <vt:lpstr>PowerPoint Presentation</vt:lpstr>
      <vt:lpstr>Prayer &amp; Thanksgiving:   Quarterly Sun. July 9</vt:lpstr>
      <vt:lpstr>Prayer &amp; Thanksgiving:   Quarterly Sun. July 9</vt:lpstr>
      <vt:lpstr>Prayer &amp; Thanksgiving:   Quarterly Sun. July 9</vt:lpstr>
      <vt:lpstr>Prayer &amp; Thanksgiving:  </vt:lpstr>
      <vt:lpstr>Prayer and Thanksgiving:  Paul’s prayers  (Romans)</vt:lpstr>
      <vt:lpstr>Prayer and Thanksgiving:  Paul’s prayers  (1&amp;2 Corinthians)</vt:lpstr>
      <vt:lpstr>Prayer and Thanksgiving:  Paul’s prayers  (Galatians, Ephesians, Philippians)</vt:lpstr>
      <vt:lpstr>Prayer and Thanksgiving:  Paul’s prayers  (Colossians, 1 Thessalonians)</vt:lpstr>
      <vt:lpstr>Prayer and Thanksgiving:  Paul’s prayers          (2 Thessalonians, 1 Timothy)  </vt:lpstr>
      <vt:lpstr>Prayer and Thanksgiving:  Paul’s prayers (2 Timothy, Titus, Philemon)</vt:lpstr>
      <vt:lpstr>Ephesians 1:15-23</vt:lpstr>
      <vt:lpstr>Ephesians 1:18-23</vt:lpstr>
      <vt:lpstr>Ephesians 1:21-23</vt:lpstr>
      <vt:lpstr>Ephesians 3:14-21</vt:lpstr>
      <vt:lpstr>Ephesians 3:18-21</vt:lpstr>
      <vt:lpstr>Do you notice any commonalities between these two prayers?  Some differences?  </vt:lpstr>
      <vt:lpstr>Paul’s Prayers:  Prayer and Practice</vt:lpstr>
      <vt:lpstr>Paul’s Prayers:  Ideas in common</vt:lpstr>
      <vt:lpstr>Paul’s Prayers:  Ideas in common</vt:lpstr>
      <vt:lpstr>Prayer, Gratitude and Joy: Ephesians 1:15-16</vt:lpstr>
      <vt:lpstr>Prayer, Gratitude and Joy: SDABC V.6 p.1002</vt:lpstr>
      <vt:lpstr>Prayer, Gratitude and Joy: SDABC V.6 p.1002</vt:lpstr>
      <vt:lpstr>Prayer, Gratitude and Joy: SDABC V.6 p.1002</vt:lpstr>
      <vt:lpstr>Prayer, Gratitude and Joy: 1 Thessalonians 5:16-18</vt:lpstr>
      <vt:lpstr>Prayer, Gratitude and Joy: Philippians 4:6</vt:lpstr>
      <vt:lpstr>Prayer, Gratitude and Joy: 1 Corinthians 1:4</vt:lpstr>
      <vt:lpstr>Prayer, Gratitude and Joy: 1 Thessalonians 1:2</vt:lpstr>
      <vt:lpstr>Prayer, Gratitude and Joy: Ephesians 5:19-20</vt:lpstr>
      <vt:lpstr>Prayer, Gratitude and Joy: SDABC V.7 p.255</vt:lpstr>
      <vt:lpstr>Prayer, Gratitude and Joy: SDABC V.7 p.255</vt:lpstr>
      <vt:lpstr>Prayer, Gratitude and Joy: SDABC V.7 p.255</vt:lpstr>
      <vt:lpstr>Paul’s Prayers:  Ideas in common</vt:lpstr>
      <vt:lpstr>Wisdom and Love: Ephesians 1:17-18</vt:lpstr>
      <vt:lpstr>Wisdom and Love: SDABC V.6 p.1003</vt:lpstr>
      <vt:lpstr>Wisdom and Love: SDABC V.6 p.1003</vt:lpstr>
      <vt:lpstr>Wisdom and Love: Colossians 1:9</vt:lpstr>
      <vt:lpstr>Wisdom and Love: Philippians 1:9-10</vt:lpstr>
      <vt:lpstr>Wisdom and Love: 2 Thessalonians 1:11-12</vt:lpstr>
      <vt:lpstr>Wisdom and Love: Ephesians 3:17-19</vt:lpstr>
      <vt:lpstr>Wisdom and Love: SDABC V.6 p.1018</vt:lpstr>
      <vt:lpstr>Wisdom and Love: SDABC V.6 p.1018</vt:lpstr>
      <vt:lpstr>Wisdom and Love: SDABC V.6 p.1018</vt:lpstr>
      <vt:lpstr>Paul’s Prayers:  Ideas in common</vt:lpstr>
      <vt:lpstr>Understanding HOPE: Ephesians 1:18</vt:lpstr>
      <vt:lpstr>Understanding HOPE: SDABC V.6 p. 1003</vt:lpstr>
      <vt:lpstr>Understanding HOPE: SDABC V.6 p. 1003</vt:lpstr>
      <vt:lpstr>Understanding HOPE: SDABC V.6 p. 1003</vt:lpstr>
      <vt:lpstr>Understanding HOPE: SDABC V.6 p. 1003</vt:lpstr>
      <vt:lpstr>Understanding HOPE: Romans 5:3-5</vt:lpstr>
      <vt:lpstr>Understanding HOPE: SDABC V.6 p. 525</vt:lpstr>
      <vt:lpstr>Understanding HOPE: SDABC V.6 p. 525</vt:lpstr>
      <vt:lpstr>Understanding HOPE: SDABC V.6 p. 525</vt:lpstr>
      <vt:lpstr>Understanding HOPE: Romans 15:13-14</vt:lpstr>
      <vt:lpstr>Understanding HOPE: Colossians 1:27 </vt:lpstr>
      <vt:lpstr>Understanding HOPE: Ephesians 3:17</vt:lpstr>
      <vt:lpstr>Understanding HOPE: SDABC V.6 p.1016-1017 </vt:lpstr>
      <vt:lpstr>Paul’s Prayers:  Ideas in common</vt:lpstr>
      <vt:lpstr>Power and Praise: Ephesians 1:19</vt:lpstr>
      <vt:lpstr>Power and Praise SDABC V.6 p.1004</vt:lpstr>
      <vt:lpstr>Power and Praise SDABC V.6 p.1004</vt:lpstr>
      <vt:lpstr>Power and Praise: 2 Timothy 1:6-7</vt:lpstr>
      <vt:lpstr>Power and Praise: Colossians 1:10-11</vt:lpstr>
      <vt:lpstr>Power and Praise: Philippians 4:19-20</vt:lpstr>
      <vt:lpstr>Power and Praise: Ephesians 3:14-16</vt:lpstr>
      <vt:lpstr>Power and Praise SDABC V.6 p.1017</vt:lpstr>
      <vt:lpstr>Power and Praise SDABC V.6 p.1017</vt:lpstr>
      <vt:lpstr>Power and Praise SDABC V.6 p.1017</vt:lpstr>
      <vt:lpstr>Power and Praise SDABC V.6 p.1017</vt:lpstr>
      <vt:lpstr>Paul’s Prayers:  Ideas in common</vt:lpstr>
      <vt:lpstr>Christ’s Dominion: Ephesians 1:20-23</vt:lpstr>
      <vt:lpstr>Christ’s Dominion: SDABC V.6 p.1004</vt:lpstr>
      <vt:lpstr>Christ’s Dominion: SDABC V.6 p.1004</vt:lpstr>
      <vt:lpstr>Christ’s Dominion: SDABC V.6 p.1004</vt:lpstr>
      <vt:lpstr>Christ’s Dominion: SDABC V.6 p.1004</vt:lpstr>
      <vt:lpstr>Christ’s Dominion: SDABC V.6 p.1004</vt:lpstr>
      <vt:lpstr>Christ’s Dominion: SDABC V.6 p.1004</vt:lpstr>
      <vt:lpstr>Christ’s Dominion: Ephesians 1:22-23</vt:lpstr>
      <vt:lpstr>Christ’s Dominion: SDABC V.6 p.1004</vt:lpstr>
      <vt:lpstr>Christ’s Dominion: SDABC V.6 p.1004</vt:lpstr>
      <vt:lpstr>Christ’s Dominion: SDABC V.6 p.1004-1005</vt:lpstr>
      <vt:lpstr>Christ’s Dominion: Colossians 1:16-20 </vt:lpstr>
      <vt:lpstr>Christ’s Dominion: Colossians 1:16-20 </vt:lpstr>
      <vt:lpstr>Christ’s Dominion: Colossians 1:16-20 </vt:lpstr>
      <vt:lpstr>Christ’s Dominion: Colossians 2:8-10 </vt:lpstr>
      <vt:lpstr>Christ’s Dominion: Ephesians 3:20-21</vt:lpstr>
      <vt:lpstr>Christ’s Dominion: SDABC V.6 p.1019</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2023-07-15T06:05:20Z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