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113"/>
  </p:notesMasterIdLst>
  <p:handoutMasterIdLst>
    <p:handoutMasterId r:id="rId114"/>
  </p:handoutMasterIdLst>
  <p:sldIdLst>
    <p:sldId id="268" r:id="rId5"/>
    <p:sldId id="392" r:id="rId6"/>
    <p:sldId id="484" r:id="rId7"/>
    <p:sldId id="496" r:id="rId8"/>
    <p:sldId id="485" r:id="rId9"/>
    <p:sldId id="577" r:id="rId10"/>
    <p:sldId id="578" r:id="rId11"/>
    <p:sldId id="582" r:id="rId12"/>
    <p:sldId id="576" r:id="rId13"/>
    <p:sldId id="579" r:id="rId14"/>
    <p:sldId id="580" r:id="rId15"/>
    <p:sldId id="581" r:id="rId16"/>
    <p:sldId id="583" r:id="rId17"/>
    <p:sldId id="585" r:id="rId18"/>
    <p:sldId id="520" r:id="rId19"/>
    <p:sldId id="600" r:id="rId20"/>
    <p:sldId id="586" r:id="rId21"/>
    <p:sldId id="587" r:id="rId22"/>
    <p:sldId id="590" r:id="rId23"/>
    <p:sldId id="591" r:id="rId24"/>
    <p:sldId id="592" r:id="rId25"/>
    <p:sldId id="593" r:id="rId26"/>
    <p:sldId id="594" r:id="rId27"/>
    <p:sldId id="595" r:id="rId28"/>
    <p:sldId id="596" r:id="rId29"/>
    <p:sldId id="597" r:id="rId30"/>
    <p:sldId id="598" r:id="rId31"/>
    <p:sldId id="599" r:id="rId32"/>
    <p:sldId id="601" r:id="rId33"/>
    <p:sldId id="606" r:id="rId34"/>
    <p:sldId id="607" r:id="rId35"/>
    <p:sldId id="609" r:id="rId36"/>
    <p:sldId id="608" r:id="rId37"/>
    <p:sldId id="602" r:id="rId38"/>
    <p:sldId id="604" r:id="rId39"/>
    <p:sldId id="605" r:id="rId40"/>
    <p:sldId id="610" r:id="rId41"/>
    <p:sldId id="611" r:id="rId42"/>
    <p:sldId id="603" r:id="rId43"/>
    <p:sldId id="613" r:id="rId44"/>
    <p:sldId id="612" r:id="rId45"/>
    <p:sldId id="614" r:id="rId46"/>
    <p:sldId id="615" r:id="rId47"/>
    <p:sldId id="616" r:id="rId48"/>
    <p:sldId id="617" r:id="rId49"/>
    <p:sldId id="618" r:id="rId50"/>
    <p:sldId id="620" r:id="rId51"/>
    <p:sldId id="624" r:id="rId52"/>
    <p:sldId id="621" r:id="rId53"/>
    <p:sldId id="622" r:id="rId54"/>
    <p:sldId id="623" r:id="rId55"/>
    <p:sldId id="625" r:id="rId56"/>
    <p:sldId id="626" r:id="rId57"/>
    <p:sldId id="627" r:id="rId58"/>
    <p:sldId id="628" r:id="rId59"/>
    <p:sldId id="629" r:id="rId60"/>
    <p:sldId id="630" r:id="rId61"/>
    <p:sldId id="631" r:id="rId62"/>
    <p:sldId id="632" r:id="rId63"/>
    <p:sldId id="633" r:id="rId64"/>
    <p:sldId id="634" r:id="rId65"/>
    <p:sldId id="635" r:id="rId66"/>
    <p:sldId id="636" r:id="rId67"/>
    <p:sldId id="637" r:id="rId68"/>
    <p:sldId id="638" r:id="rId69"/>
    <p:sldId id="639" r:id="rId70"/>
    <p:sldId id="640" r:id="rId71"/>
    <p:sldId id="641" r:id="rId72"/>
    <p:sldId id="642" r:id="rId73"/>
    <p:sldId id="643" r:id="rId74"/>
    <p:sldId id="644" r:id="rId75"/>
    <p:sldId id="645" r:id="rId76"/>
    <p:sldId id="619" r:id="rId77"/>
    <p:sldId id="646" r:id="rId78"/>
    <p:sldId id="647" r:id="rId79"/>
    <p:sldId id="648" r:id="rId80"/>
    <p:sldId id="649" r:id="rId81"/>
    <p:sldId id="650" r:id="rId82"/>
    <p:sldId id="651" r:id="rId83"/>
    <p:sldId id="652" r:id="rId84"/>
    <p:sldId id="655" r:id="rId85"/>
    <p:sldId id="656" r:id="rId86"/>
    <p:sldId id="658" r:id="rId87"/>
    <p:sldId id="657" r:id="rId88"/>
    <p:sldId id="659" r:id="rId89"/>
    <p:sldId id="660" r:id="rId90"/>
    <p:sldId id="661" r:id="rId91"/>
    <p:sldId id="662" r:id="rId92"/>
    <p:sldId id="663" r:id="rId93"/>
    <p:sldId id="664" r:id="rId94"/>
    <p:sldId id="665" r:id="rId95"/>
    <p:sldId id="666" r:id="rId96"/>
    <p:sldId id="667" r:id="rId97"/>
    <p:sldId id="668" r:id="rId98"/>
    <p:sldId id="669" r:id="rId99"/>
    <p:sldId id="670" r:id="rId100"/>
    <p:sldId id="671" r:id="rId101"/>
    <p:sldId id="672" r:id="rId102"/>
    <p:sldId id="673" r:id="rId103"/>
    <p:sldId id="674" r:id="rId104"/>
    <p:sldId id="675" r:id="rId105"/>
    <p:sldId id="676" r:id="rId106"/>
    <p:sldId id="679" r:id="rId107"/>
    <p:sldId id="677" r:id="rId108"/>
    <p:sldId id="678" r:id="rId109"/>
    <p:sldId id="680" r:id="rId110"/>
    <p:sldId id="483" r:id="rId111"/>
    <p:sldId id="390" r:id="rId1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CCFF99"/>
    <a:srgbClr val="66FFFF"/>
    <a:srgbClr val="5E2001"/>
    <a:srgbClr val="164866"/>
    <a:srgbClr val="700000"/>
    <a:srgbClr val="009900"/>
    <a:srgbClr val="4EA5D8"/>
    <a:srgbClr val="9C4E4E"/>
    <a:srgbClr val="133E57"/>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31" autoAdjust="0"/>
    <p:restoredTop sz="94652" autoAdjust="0"/>
  </p:normalViewPr>
  <p:slideViewPr>
    <p:cSldViewPr snapToGrid="0">
      <p:cViewPr>
        <p:scale>
          <a:sx n="35" d="100"/>
          <a:sy n="35" d="100"/>
        </p:scale>
        <p:origin x="1828" y="636"/>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theme" Target="theme/theme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notesMaster" Target="notesMasters/notesMaster1.xml"/><Relationship Id="rId118" Type="http://schemas.openxmlformats.org/officeDocument/2006/relationships/tableStyles" Target="tableStyle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BF7510-B9ED-40E0-8274-4F64AD62B8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D95E24B0-B97F-4932-93CD-4307D6181D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0AA17F-CB06-445B-ACD3-321E84E51A80}" type="datetimeFigureOut">
              <a:rPr lang="en-US" smtClean="0"/>
              <a:t>7/21/2023</a:t>
            </a:fld>
            <a:endParaRPr lang="en-US" dirty="0"/>
          </a:p>
        </p:txBody>
      </p:sp>
      <p:sp>
        <p:nvSpPr>
          <p:cNvPr id="4" name="Footer Placeholder 3">
            <a:extLst>
              <a:ext uri="{FF2B5EF4-FFF2-40B4-BE49-F238E27FC236}">
                <a16:creationId xmlns:a16="http://schemas.microsoft.com/office/drawing/2014/main" xmlns="" id="{7FC3A0DF-A8A7-4EF4-96E5-757FFFC2A9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22BEC987-E8F6-4FD2-BFB2-04815BD1D2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078EF9-7F2B-4B20-A25C-9E80C16977B9}" type="slidenum">
              <a:rPr lang="en-US" smtClean="0"/>
              <a:t>‹#›</a:t>
            </a:fld>
            <a:endParaRPr lang="en-US" dirty="0"/>
          </a:p>
        </p:txBody>
      </p:sp>
    </p:spTree>
    <p:extLst>
      <p:ext uri="{BB962C8B-B14F-4D97-AF65-F5344CB8AC3E}">
        <p14:creationId xmlns:p14="http://schemas.microsoft.com/office/powerpoint/2010/main" val="250011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141C0-BF72-4A20-AFA7-D05563D549B7}" type="datetimeFigureOut">
              <a:rPr lang="en-US" smtClean="0"/>
              <a:t>7/21/2023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AF9CF-D1E5-49FD-94F7-B246BB67E246}" type="slidenum">
              <a:rPr lang="en-US" smtClean="0"/>
              <a:t>‹#›</a:t>
            </a:fld>
            <a:endParaRPr lang="en-US" dirty="0"/>
          </a:p>
        </p:txBody>
      </p:sp>
    </p:spTree>
    <p:extLst>
      <p:ext uri="{BB962C8B-B14F-4D97-AF65-F5344CB8AC3E}">
        <p14:creationId xmlns:p14="http://schemas.microsoft.com/office/powerpoint/2010/main" val="1629285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chor="ctr" anchorCtr="0">
            <a:normAutofit/>
          </a:bodyPr>
          <a:lstStyle>
            <a:lvl1pPr>
              <a:defRPr sz="3000"/>
            </a:lvl1pPr>
          </a:lstStyle>
          <a:p>
            <a:r>
              <a:rPr lang="en-US" noProof="0" smtClean="0"/>
              <a:t>Click to edit Master title style</a:t>
            </a:r>
            <a:endParaRPr lang="en-US" noProof="0"/>
          </a:p>
        </p:txBody>
      </p:sp>
      <p:sp>
        <p:nvSpPr>
          <p:cNvPr id="3" name="Content Placeholder 2"/>
          <p:cNvSpPr>
            <a:spLocks noGrp="1"/>
          </p:cNvSpPr>
          <p:nvPr>
            <p:ph idx="1"/>
          </p:nvPr>
        </p:nvSpPr>
        <p:spPr>
          <a:xfrm>
            <a:off x="685801" y="1869601"/>
            <a:ext cx="10840914" cy="3921600"/>
          </a:xfrm>
        </p:spPr>
        <p:txBody>
          <a:bodyPr anchor="t" anchorCtr="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10"/>
          </p:nvPr>
        </p:nvSpPr>
        <p:spPr/>
        <p:txBody>
          <a:bodyPr/>
          <a:lstStyle/>
          <a:p>
            <a:fld id="{984B7D2A-0DF8-424B-9572-B79AEBB2D9DC}" type="datetimeFigureOut">
              <a:rPr lang="en-US" noProof="0" smtClean="0"/>
              <a:t>7/21/2023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8" name="Straight Connector 7">
            <a:extLst>
              <a:ext uri="{FF2B5EF4-FFF2-40B4-BE49-F238E27FC236}">
                <a16:creationId xmlns:a16="http://schemas.microsoft.com/office/drawing/2014/main" xmlns="" id="{328F7C25-BFB6-430F-87B6-7D0D2C7493D6}"/>
              </a:ext>
              <a:ext uri="{C183D7F6-B498-43B3-948B-1728B52AA6E4}">
                <adec:decorative xmlns:adec="http://schemas.microsoft.com/office/drawing/2017/decorative" xmlns="" val="1"/>
              </a:ext>
            </a:extLst>
          </p:cNvPr>
          <p:cNvCxnSpPr>
            <a:cxnSpLocks/>
          </p:cNvCxnSpPr>
          <p:nvPr userDrawn="1"/>
        </p:nvCxnSpPr>
        <p:spPr>
          <a:xfrm rot="16200000">
            <a:off x="-185517" y="122343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1026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hasCustomPrompt="1"/>
          </p:nvPr>
        </p:nvSpPr>
        <p:spPr>
          <a:xfrm>
            <a:off x="685801" y="609601"/>
            <a:ext cx="10840913" cy="3124199"/>
          </a:xfrm>
        </p:spPr>
        <p:txBody>
          <a:bodyPr anchor="ctr">
            <a:normAutofit/>
          </a:bodyPr>
          <a:lstStyle>
            <a:lvl1pPr algn="l">
              <a:defRPr sz="3000" b="0" cap="none"/>
            </a:lvl1pPr>
          </a:lstStyle>
          <a:p>
            <a:r>
              <a:rPr lang="en-US" noProof="0"/>
              <a:t>CLICK TO EDIT MASTER TITLE STYLE</a:t>
            </a:r>
          </a:p>
        </p:txBody>
      </p:sp>
      <p:sp>
        <p:nvSpPr>
          <p:cNvPr id="3" name="Text Placeholder 2"/>
          <p:cNvSpPr>
            <a:spLocks noGrp="1"/>
          </p:cNvSpPr>
          <p:nvPr>
            <p:ph type="body" idx="1"/>
          </p:nvPr>
        </p:nvSpPr>
        <p:spPr>
          <a:xfrm>
            <a:off x="685800" y="3733800"/>
            <a:ext cx="10840914" cy="2057400"/>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7/21/2023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32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smtClean="0"/>
              <a:t>Click to edit Master title style</a:t>
            </a:r>
            <a:endParaRPr lang="en-US" noProof="0"/>
          </a:p>
        </p:txBody>
      </p:sp>
      <p:sp>
        <p:nvSpPr>
          <p:cNvPr id="3" name="Date Placeholder 2"/>
          <p:cNvSpPr>
            <a:spLocks noGrp="1"/>
          </p:cNvSpPr>
          <p:nvPr>
            <p:ph type="dt" sz="half" idx="10"/>
          </p:nvPr>
        </p:nvSpPr>
        <p:spPr/>
        <p:txBody>
          <a:bodyPr/>
          <a:lstStyle/>
          <a:p>
            <a:fld id="{984B7D2A-0DF8-424B-9572-B79AEBB2D9DC}" type="datetimeFigureOut">
              <a:rPr lang="en-US" noProof="0" smtClean="0"/>
              <a:t>7/21/2023</a:t>
            </a:fld>
            <a:endParaRPr lang="en-US" noProof="0" dirty="0"/>
          </a:p>
        </p:txBody>
      </p:sp>
      <p:sp>
        <p:nvSpPr>
          <p:cNvPr id="4" name="Footer Placeholder 3"/>
          <p:cNvSpPr>
            <a:spLocks noGrp="1"/>
          </p:cNvSpPr>
          <p:nvPr>
            <p:ph type="ftr" sz="quarter" idx="11"/>
          </p:nvPr>
        </p:nvSpPr>
        <p:spPr/>
        <p:txBody>
          <a:bodyPr/>
          <a:lstStyle/>
          <a:p>
            <a:r>
              <a:rPr lang="en-US" noProof="0" dirty="0"/>
              <a:t>Add a Footer</a:t>
            </a:r>
          </a:p>
        </p:txBody>
      </p:sp>
      <p:sp>
        <p:nvSpPr>
          <p:cNvPr id="5" name="Slide Number Placeholder 4"/>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51064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984B7D2A-0DF8-424B-9572-B79AEBB2D9DC}" type="datetimeFigureOut">
              <a:rPr lang="en-US" noProof="0" smtClean="0"/>
              <a:t>7/21/2023</a:t>
            </a:fld>
            <a:endParaRPr lang="en-US" noProof="0" dirty="0"/>
          </a:p>
        </p:txBody>
      </p:sp>
      <p:sp>
        <p:nvSpPr>
          <p:cNvPr id="3" name="Footer Placeholder 2"/>
          <p:cNvSpPr>
            <a:spLocks noGrp="1"/>
          </p:cNvSpPr>
          <p:nvPr>
            <p:ph type="ftr" sz="quarter" idx="11"/>
          </p:nvPr>
        </p:nvSpPr>
        <p:spPr/>
        <p:txBody>
          <a:bodyPr/>
          <a:lstStyle/>
          <a:p>
            <a:r>
              <a:rPr lang="en-US" noProof="0" dirty="0"/>
              <a:t>Add a Footer</a:t>
            </a:r>
          </a:p>
        </p:txBody>
      </p:sp>
      <p:sp>
        <p:nvSpPr>
          <p:cNvPr id="4" name="Slide Number Placeholder 3"/>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453706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1786"/>
            <a:ext cx="12188825" cy="6856214"/>
          </a:xfrm>
          <a:prstGeom prst="rect">
            <a:avLst/>
          </a:prstGeom>
        </p:spPr>
      </p:pic>
      <p:sp>
        <p:nvSpPr>
          <p:cNvPr id="2" name="Title 1"/>
          <p:cNvSpPr>
            <a:spLocks noGrp="1"/>
          </p:cNvSpPr>
          <p:nvPr>
            <p:ph type="ctrTitle"/>
          </p:nvPr>
        </p:nvSpPr>
        <p:spPr>
          <a:xfrm>
            <a:off x="2476500" y="2716272"/>
            <a:ext cx="8683625" cy="2421464"/>
          </a:xfrm>
        </p:spPr>
        <p:txBody>
          <a:bodyPr anchor="b">
            <a:normAutofit/>
          </a:bodyPr>
          <a:lstStyle>
            <a:lvl1pPr algn="r">
              <a:defRPr sz="4800">
                <a:effectLst/>
              </a:defRPr>
            </a:lvl1pPr>
          </a:lstStyle>
          <a:p>
            <a:r>
              <a:rPr lang="en-US" noProof="0" smtClean="0"/>
              <a:t>Click to edit Master title style</a:t>
            </a:r>
            <a:endParaRPr lang="en-US" noProof="0"/>
          </a:p>
        </p:txBody>
      </p:sp>
      <p:sp>
        <p:nvSpPr>
          <p:cNvPr id="3" name="Subtitle 2"/>
          <p:cNvSpPr>
            <a:spLocks noGrp="1"/>
          </p:cNvSpPr>
          <p:nvPr>
            <p:ph type="subTitle" idx="1"/>
          </p:nvPr>
        </p:nvSpPr>
        <p:spPr>
          <a:xfrm>
            <a:off x="2476500" y="5137736"/>
            <a:ext cx="8683625" cy="732840"/>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a:p>
        </p:txBody>
      </p:sp>
      <p:sp>
        <p:nvSpPr>
          <p:cNvPr id="4" name="Date Placeholder 3"/>
          <p:cNvSpPr>
            <a:spLocks noGrp="1"/>
          </p:cNvSpPr>
          <p:nvPr>
            <p:ph type="dt" sz="half" idx="10"/>
          </p:nvPr>
        </p:nvSpPr>
        <p:spPr>
          <a:xfrm>
            <a:off x="8932558" y="5870575"/>
            <a:ext cx="1600200" cy="377825"/>
          </a:xfrm>
        </p:spPr>
        <p:txBody>
          <a:bodyPr/>
          <a:lstStyle/>
          <a:p>
            <a:fld id="{984B7D2A-0DF8-424B-9572-B79AEBB2D9DC}" type="datetimeFigureOut">
              <a:rPr lang="en-US" noProof="0" smtClean="0"/>
              <a:t>7/21/2023</a:t>
            </a:fld>
            <a:endParaRPr lang="en-US" noProof="0" dirty="0"/>
          </a:p>
        </p:txBody>
      </p:sp>
      <p:sp>
        <p:nvSpPr>
          <p:cNvPr id="5" name="Footer Placeholder 4"/>
          <p:cNvSpPr>
            <a:spLocks noGrp="1"/>
          </p:cNvSpPr>
          <p:nvPr>
            <p:ph type="ftr" sz="quarter" idx="11"/>
          </p:nvPr>
        </p:nvSpPr>
        <p:spPr>
          <a:xfrm>
            <a:off x="3962399" y="5870575"/>
            <a:ext cx="4893958" cy="377825"/>
          </a:xfrm>
        </p:spPr>
        <p:txBody>
          <a:bodyPr/>
          <a:lstStyle/>
          <a:p>
            <a:r>
              <a:rPr lang="en-US" noProof="0" dirty="0"/>
              <a:t>Add a Footer</a:t>
            </a:r>
          </a:p>
        </p:txBody>
      </p:sp>
      <p:sp>
        <p:nvSpPr>
          <p:cNvPr id="6" name="Slide Number Placeholder 5"/>
          <p:cNvSpPr>
            <a:spLocks noGrp="1"/>
          </p:cNvSpPr>
          <p:nvPr>
            <p:ph type="sldNum" sz="quarter" idx="12"/>
          </p:nvPr>
        </p:nvSpPr>
        <p:spPr>
          <a:xfrm>
            <a:off x="10608958" y="5870575"/>
            <a:ext cx="551167" cy="377825"/>
          </a:xfrm>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406293711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552450" y="1874308"/>
            <a:ext cx="3814235" cy="1260000"/>
          </a:xfrm>
        </p:spPr>
        <p:txBody>
          <a:bodyPr anchor="ctr" anchorCtr="0">
            <a:noAutofit/>
          </a:bodyPr>
          <a:lstStyle>
            <a:lvl1pPr algn="r">
              <a:defRPr sz="3000" b="0"/>
            </a:lvl1pPr>
          </a:lstStyle>
          <a:p>
            <a:r>
              <a:rPr lang="en-US" noProof="0" smtClean="0"/>
              <a:t>Click to edit Master title style</a:t>
            </a:r>
            <a:endParaRPr lang="en-US" noProof="0"/>
          </a:p>
        </p:txBody>
      </p:sp>
      <p:sp>
        <p:nvSpPr>
          <p:cNvPr id="3" name="Content Placeholder 2"/>
          <p:cNvSpPr>
            <a:spLocks noGrp="1"/>
          </p:cNvSpPr>
          <p:nvPr>
            <p:ph idx="1"/>
          </p:nvPr>
        </p:nvSpPr>
        <p:spPr>
          <a:xfrm>
            <a:off x="4648200" y="0"/>
            <a:ext cx="7543800" cy="6856214"/>
          </a:xfrm>
        </p:spPr>
        <p:txBody>
          <a:bodyPr anchor="ctr">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ext Placeholder 3"/>
          <p:cNvSpPr>
            <a:spLocks noGrp="1"/>
          </p:cNvSpPr>
          <p:nvPr>
            <p:ph type="body" sz="half" idx="2"/>
          </p:nvPr>
        </p:nvSpPr>
        <p:spPr>
          <a:xfrm>
            <a:off x="552450" y="3134308"/>
            <a:ext cx="3814235" cy="2016600"/>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7/21/2023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006338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Description and Conent">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xmlns=""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840914" cy="1260000"/>
          </a:xfrm>
        </p:spPr>
        <p:txBody>
          <a:bodyPr anchor="ctr" anchorCtr="0">
            <a:normAutofit/>
          </a:bodyPr>
          <a:lstStyle>
            <a:lvl1pPr>
              <a:defRPr sz="3000"/>
            </a:lvl1pPr>
          </a:lstStyle>
          <a:p>
            <a:r>
              <a:rPr lang="en-US" noProof="0" smtClean="0"/>
              <a:t>Click to edit Master title style</a:t>
            </a:r>
            <a:endParaRPr lang="en-US" noProof="0"/>
          </a:p>
        </p:txBody>
      </p:sp>
      <p:sp>
        <p:nvSpPr>
          <p:cNvPr id="3" name="Text Placeholder 2"/>
          <p:cNvSpPr>
            <a:spLocks noGrp="1"/>
          </p:cNvSpPr>
          <p:nvPr>
            <p:ph type="body" idx="1"/>
          </p:nvPr>
        </p:nvSpPr>
        <p:spPr>
          <a:xfrm>
            <a:off x="685799" y="1881824"/>
            <a:ext cx="10840914" cy="1032826"/>
          </a:xfrm>
        </p:spPr>
        <p:txBody>
          <a:bodyPr anchor="t" anchorCtr="0">
            <a:no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7" name="Date Placeholder 6"/>
          <p:cNvSpPr>
            <a:spLocks noGrp="1"/>
          </p:cNvSpPr>
          <p:nvPr>
            <p:ph type="dt" sz="half" idx="10"/>
          </p:nvPr>
        </p:nvSpPr>
        <p:spPr/>
        <p:txBody>
          <a:bodyPr/>
          <a:lstStyle/>
          <a:p>
            <a:fld id="{984B7D2A-0DF8-424B-9572-B79AEBB2D9DC}" type="datetimeFigureOut">
              <a:rPr lang="en-US" noProof="0" smtClean="0"/>
              <a:t>7/21/2023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6" name="Text Placeholder 5">
            <a:extLst>
              <a:ext uri="{FF2B5EF4-FFF2-40B4-BE49-F238E27FC236}">
                <a16:creationId xmlns:a16="http://schemas.microsoft.com/office/drawing/2014/main" xmlns="" id="{B47DAE59-9D63-4159-8F3E-560C31F19A89}"/>
              </a:ext>
            </a:extLst>
          </p:cNvPr>
          <p:cNvSpPr>
            <a:spLocks noGrp="1"/>
          </p:cNvSpPr>
          <p:nvPr>
            <p:ph type="body" sz="quarter" idx="14"/>
          </p:nvPr>
        </p:nvSpPr>
        <p:spPr>
          <a:xfrm>
            <a:off x="1216192"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sp>
        <p:nvSpPr>
          <p:cNvPr id="12" name="Text Placeholder 2">
            <a:extLst>
              <a:ext uri="{FF2B5EF4-FFF2-40B4-BE49-F238E27FC236}">
                <a16:creationId xmlns:a16="http://schemas.microsoft.com/office/drawing/2014/main" xmlns="" id="{4249143D-80A5-4E4C-BBFD-F253500CE226}"/>
              </a:ext>
            </a:extLst>
          </p:cNvPr>
          <p:cNvSpPr>
            <a:spLocks noGrp="1"/>
          </p:cNvSpPr>
          <p:nvPr>
            <p:ph type="body" idx="13"/>
          </p:nvPr>
        </p:nvSpPr>
        <p:spPr>
          <a:xfrm>
            <a:off x="685799" y="2914650"/>
            <a:ext cx="10840914" cy="502126"/>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20" name="Text Placeholder 5">
            <a:extLst>
              <a:ext uri="{FF2B5EF4-FFF2-40B4-BE49-F238E27FC236}">
                <a16:creationId xmlns:a16="http://schemas.microsoft.com/office/drawing/2014/main" xmlns="" id="{B06123F0-984B-4EF8-9945-3621C401B7AD}"/>
              </a:ext>
            </a:extLst>
          </p:cNvPr>
          <p:cNvSpPr>
            <a:spLocks noGrp="1"/>
          </p:cNvSpPr>
          <p:nvPr>
            <p:ph type="body" sz="quarter" idx="17"/>
          </p:nvPr>
        </p:nvSpPr>
        <p:spPr>
          <a:xfrm>
            <a:off x="7465366"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21" name="Text Placeholder 5">
            <a:extLst>
              <a:ext uri="{FF2B5EF4-FFF2-40B4-BE49-F238E27FC236}">
                <a16:creationId xmlns:a16="http://schemas.microsoft.com/office/drawing/2014/main" xmlns="" id="{A669C074-A9BE-4B07-ACEE-3B34AAC8B9E7}"/>
              </a:ext>
            </a:extLst>
          </p:cNvPr>
          <p:cNvSpPr>
            <a:spLocks noGrp="1"/>
          </p:cNvSpPr>
          <p:nvPr>
            <p:ph type="body" sz="quarter" idx="18"/>
          </p:nvPr>
        </p:nvSpPr>
        <p:spPr>
          <a:xfrm>
            <a:off x="9548424"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19" name="Text Placeholder 5">
            <a:extLst>
              <a:ext uri="{FF2B5EF4-FFF2-40B4-BE49-F238E27FC236}">
                <a16:creationId xmlns:a16="http://schemas.microsoft.com/office/drawing/2014/main" xmlns="" id="{84A40D78-D6DD-41A7-A132-9D48DF8649A9}"/>
              </a:ext>
            </a:extLst>
          </p:cNvPr>
          <p:cNvSpPr>
            <a:spLocks noGrp="1"/>
          </p:cNvSpPr>
          <p:nvPr>
            <p:ph type="body" sz="quarter" idx="16"/>
          </p:nvPr>
        </p:nvSpPr>
        <p:spPr>
          <a:xfrm>
            <a:off x="5382308"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sp>
        <p:nvSpPr>
          <p:cNvPr id="18" name="Text Placeholder 5">
            <a:extLst>
              <a:ext uri="{FF2B5EF4-FFF2-40B4-BE49-F238E27FC236}">
                <a16:creationId xmlns:a16="http://schemas.microsoft.com/office/drawing/2014/main" xmlns="" id="{4A9CFAA7-850F-4C92-A9BE-56452E5CA04D}"/>
              </a:ext>
            </a:extLst>
          </p:cNvPr>
          <p:cNvSpPr>
            <a:spLocks noGrp="1"/>
          </p:cNvSpPr>
          <p:nvPr>
            <p:ph type="body" sz="quarter" idx="15"/>
          </p:nvPr>
        </p:nvSpPr>
        <p:spPr>
          <a:xfrm>
            <a:off x="3299250"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smtClean="0"/>
              <a:t>Click to edit Master text styles</a:t>
            </a:r>
          </a:p>
        </p:txBody>
      </p:sp>
      <p:cxnSp>
        <p:nvCxnSpPr>
          <p:cNvPr id="14" name="Straight Connector 13">
            <a:extLst>
              <a:ext uri="{FF2B5EF4-FFF2-40B4-BE49-F238E27FC236}">
                <a16:creationId xmlns:a16="http://schemas.microsoft.com/office/drawing/2014/main" xmlns="" id="{CC5A0CF1-9FE7-4149-97DC-5221639144C8}"/>
              </a:ext>
              <a:ext uri="{C183D7F6-B498-43B3-948B-1728B52AA6E4}">
                <adec:decorative xmlns:adec="http://schemas.microsoft.com/office/drawing/2017/decorative" xmlns="" val="1"/>
              </a:ext>
            </a:extLst>
          </p:cNvPr>
          <p:cNvCxnSpPr>
            <a:cxnSpLocks/>
          </p:cNvCxnSpPr>
          <p:nvPr userDrawn="1"/>
        </p:nvCxnSpPr>
        <p:spPr>
          <a:xfrm rot="16200000">
            <a:off x="-185517" y="124248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9363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1457326" y="995967"/>
            <a:ext cx="6238874" cy="1260000"/>
          </a:xfrm>
        </p:spPr>
        <p:txBody>
          <a:bodyPr anchor="ctr" anchorCtr="0">
            <a:noAutofit/>
          </a:bodyPr>
          <a:lstStyle>
            <a:lvl1pPr algn="r">
              <a:defRPr sz="3000" b="0"/>
            </a:lvl1pPr>
          </a:lstStyle>
          <a:p>
            <a:r>
              <a:rPr lang="en-US" noProof="0" smtClean="0"/>
              <a:t>Click to edit Master title style</a:t>
            </a:r>
            <a:endParaRPr lang="en-US" noProof="0"/>
          </a:p>
        </p:txBody>
      </p:sp>
      <p:sp>
        <p:nvSpPr>
          <p:cNvPr id="14" name="Picture Placeholder 2"/>
          <p:cNvSpPr>
            <a:spLocks noGrp="1" noChangeAspect="1"/>
          </p:cNvSpPr>
          <p:nvPr>
            <p:ph type="pic" idx="1"/>
          </p:nvPr>
        </p:nvSpPr>
        <p:spPr bwMode="blackGray">
          <a:xfrm>
            <a:off x="8014200" y="995968"/>
            <a:ext cx="3492000" cy="4866064"/>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smtClean="0"/>
              <a:t>Click icon to add picture</a:t>
            </a:r>
            <a:endParaRPr lang="en-US" noProof="0" dirty="0"/>
          </a:p>
        </p:txBody>
      </p:sp>
      <p:sp>
        <p:nvSpPr>
          <p:cNvPr id="4" name="Text Placeholder 3"/>
          <p:cNvSpPr>
            <a:spLocks noGrp="1"/>
          </p:cNvSpPr>
          <p:nvPr>
            <p:ph type="body" sz="half" idx="2"/>
          </p:nvPr>
        </p:nvSpPr>
        <p:spPr>
          <a:xfrm>
            <a:off x="1085849" y="2255967"/>
            <a:ext cx="6610351" cy="3476618"/>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7/21/2023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969382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Righ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6657974" y="995968"/>
            <a:ext cx="4848225" cy="1260000"/>
          </a:xfrm>
        </p:spPr>
        <p:txBody>
          <a:bodyPr anchor="ctr" anchorCtr="0">
            <a:normAutofit/>
          </a:bodyPr>
          <a:lstStyle>
            <a:lvl1pPr algn="l">
              <a:defRPr sz="3000" b="0"/>
            </a:lvl1pPr>
          </a:lstStyle>
          <a:p>
            <a:r>
              <a:rPr lang="en-US" noProof="0" smtClean="0"/>
              <a:t>Click to edit Master title style</a:t>
            </a:r>
            <a:endParaRPr lang="en-US" noProof="0"/>
          </a:p>
        </p:txBody>
      </p:sp>
      <p:sp>
        <p:nvSpPr>
          <p:cNvPr id="14" name="Picture Placeholder 2"/>
          <p:cNvSpPr>
            <a:spLocks noGrp="1" noChangeAspect="1"/>
          </p:cNvSpPr>
          <p:nvPr>
            <p:ph type="pic" idx="1"/>
          </p:nvPr>
        </p:nvSpPr>
        <p:spPr bwMode="blackGray">
          <a:xfrm>
            <a:off x="727574" y="914400"/>
            <a:ext cx="5749425" cy="4818185"/>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smtClean="0"/>
              <a:t>Click icon to add picture</a:t>
            </a:r>
            <a:endParaRPr lang="en-US" noProof="0" dirty="0"/>
          </a:p>
        </p:txBody>
      </p:sp>
      <p:sp>
        <p:nvSpPr>
          <p:cNvPr id="4" name="Text Placeholder 3"/>
          <p:cNvSpPr>
            <a:spLocks noGrp="1"/>
          </p:cNvSpPr>
          <p:nvPr>
            <p:ph type="body" sz="half" idx="2"/>
          </p:nvPr>
        </p:nvSpPr>
        <p:spPr>
          <a:xfrm>
            <a:off x="6657974" y="2255968"/>
            <a:ext cx="4848225" cy="3476617"/>
          </a:xfrm>
        </p:spPr>
        <p:txBody>
          <a:bodyPr anchor="t">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7/21/2023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295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bwMode="white">
          <a:xfrm>
            <a:off x="10571243"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11" name="TextBox 10"/>
          <p:cNvSpPr txBox="1"/>
          <p:nvPr/>
        </p:nvSpPr>
        <p:spPr bwMode="white">
          <a:xfrm>
            <a:off x="100262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2" name="Title 1"/>
          <p:cNvSpPr>
            <a:spLocks noGrp="1"/>
          </p:cNvSpPr>
          <p:nvPr>
            <p:ph type="title" hasCustomPrompt="1"/>
          </p:nvPr>
        </p:nvSpPr>
        <p:spPr>
          <a:xfrm>
            <a:off x="1320801" y="609601"/>
            <a:ext cx="9550399" cy="2743199"/>
          </a:xfrm>
        </p:spPr>
        <p:txBody>
          <a:bodyPr anchor="ctr">
            <a:normAutofit/>
          </a:bodyPr>
          <a:lstStyle>
            <a:lvl1pPr algn="ctr">
              <a:defRPr sz="3000" b="0" i="1" cap="none">
                <a:solidFill>
                  <a:schemeClr val="tx1"/>
                </a:solidFill>
              </a:defRPr>
            </a:lvl1pPr>
          </a:lstStyle>
          <a:p>
            <a:r>
              <a:rPr lang="en-US" noProof="0"/>
              <a:t>CLICK TO EDIT MASTER TITLE STYLE</a:t>
            </a:r>
          </a:p>
        </p:txBody>
      </p:sp>
      <p:sp>
        <p:nvSpPr>
          <p:cNvPr id="10" name="Text Placeholder 9"/>
          <p:cNvSpPr>
            <a:spLocks noGrp="1"/>
          </p:cNvSpPr>
          <p:nvPr>
            <p:ph type="body" sz="quarter" idx="13"/>
          </p:nvPr>
        </p:nvSpPr>
        <p:spPr>
          <a:xfrm>
            <a:off x="1426408" y="3352800"/>
            <a:ext cx="9339184" cy="381000"/>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noProof="0" smtClean="0"/>
              <a:t>Click to edit Master text styles</a:t>
            </a:r>
          </a:p>
        </p:txBody>
      </p:sp>
      <p:sp>
        <p:nvSpPr>
          <p:cNvPr id="7" name="Rectangle: Rounded Corners 6">
            <a:extLst>
              <a:ext uri="{FF2B5EF4-FFF2-40B4-BE49-F238E27FC236}">
                <a16:creationId xmlns:a16="http://schemas.microsoft.com/office/drawing/2014/main" xmlns="" id="{1AD7857E-8E0E-4AC1-ABDC-E42462C788DE}"/>
              </a:ext>
            </a:extLst>
          </p:cNvPr>
          <p:cNvSpPr/>
          <p:nvPr userDrawn="1"/>
        </p:nvSpPr>
        <p:spPr>
          <a:xfrm>
            <a:off x="1750844" y="3962401"/>
            <a:ext cx="8690313" cy="1908173"/>
          </a:xfrm>
          <a:prstGeom prst="roundRect">
            <a:avLst>
              <a:gd name="adj" fmla="val 6552"/>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Text Placeholder 2"/>
          <p:cNvSpPr>
            <a:spLocks noGrp="1"/>
          </p:cNvSpPr>
          <p:nvPr>
            <p:ph type="body" idx="1"/>
          </p:nvPr>
        </p:nvSpPr>
        <p:spPr>
          <a:xfrm>
            <a:off x="1857375" y="4021138"/>
            <a:ext cx="8486775" cy="1760537"/>
          </a:xfrm>
        </p:spPr>
        <p:txBody>
          <a:bodyPr anchor="ctr">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7/21/2023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15340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xmlns=""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599"/>
            <a:ext cx="10840914" cy="1260000"/>
          </a:xfrm>
        </p:spPr>
        <p:txBody>
          <a:bodyPr>
            <a:normAutofit/>
          </a:bodyPr>
          <a:lstStyle>
            <a:lvl1pPr>
              <a:defRPr sz="3000"/>
            </a:lvl1pPr>
          </a:lstStyle>
          <a:p>
            <a:r>
              <a:rPr lang="en-US" noProof="0" smtClean="0"/>
              <a:t>Click to edit Master title style</a:t>
            </a:r>
            <a:endParaRPr lang="en-US" noProof="0"/>
          </a:p>
        </p:txBody>
      </p:sp>
      <p:sp>
        <p:nvSpPr>
          <p:cNvPr id="3" name="Text Placeholder 2"/>
          <p:cNvSpPr>
            <a:spLocks noGrp="1"/>
          </p:cNvSpPr>
          <p:nvPr>
            <p:ph type="body" idx="1"/>
          </p:nvPr>
        </p:nvSpPr>
        <p:spPr>
          <a:xfrm>
            <a:off x="685799" y="1869599"/>
            <a:ext cx="5202071"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4" name="Content Placeholder 3"/>
          <p:cNvSpPr>
            <a:spLocks noGrp="1"/>
          </p:cNvSpPr>
          <p:nvPr>
            <p:ph sz="half" idx="2"/>
          </p:nvPr>
        </p:nvSpPr>
        <p:spPr>
          <a:xfrm>
            <a:off x="685800" y="2870201"/>
            <a:ext cx="5202071" cy="2916000"/>
          </a:xfrm>
          <a:prstGeom prst="roundRect">
            <a:avLst>
              <a:gd name="adj" fmla="val 2496"/>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Text Placeholder 4"/>
          <p:cNvSpPr>
            <a:spLocks noGrp="1"/>
          </p:cNvSpPr>
          <p:nvPr>
            <p:ph type="body" sz="quarter" idx="3"/>
          </p:nvPr>
        </p:nvSpPr>
        <p:spPr>
          <a:xfrm>
            <a:off x="6298270" y="1869599"/>
            <a:ext cx="5228444"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6" name="Content Placeholder 5"/>
          <p:cNvSpPr>
            <a:spLocks noGrp="1"/>
          </p:cNvSpPr>
          <p:nvPr>
            <p:ph sz="quarter" idx="4"/>
          </p:nvPr>
        </p:nvSpPr>
        <p:spPr>
          <a:xfrm>
            <a:off x="6298270" y="2870201"/>
            <a:ext cx="5202071" cy="2916000"/>
          </a:xfrm>
          <a:prstGeom prst="roundRect">
            <a:avLst>
              <a:gd name="adj" fmla="val 2798"/>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7" name="Date Placeholder 6"/>
          <p:cNvSpPr>
            <a:spLocks noGrp="1"/>
          </p:cNvSpPr>
          <p:nvPr>
            <p:ph type="dt" sz="half" idx="10"/>
          </p:nvPr>
        </p:nvSpPr>
        <p:spPr/>
        <p:txBody>
          <a:bodyPr/>
          <a:lstStyle/>
          <a:p>
            <a:fld id="{984B7D2A-0DF8-424B-9572-B79AEBB2D9DC}" type="datetimeFigureOut">
              <a:rPr lang="en-US" noProof="0" smtClean="0"/>
              <a:t>7/21/2023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2" name="Straight Connector 11">
            <a:extLst>
              <a:ext uri="{FF2B5EF4-FFF2-40B4-BE49-F238E27FC236}">
                <a16:creationId xmlns:a16="http://schemas.microsoft.com/office/drawing/2014/main" xmlns="" id="{8031B0A9-3E16-4C5B-A6CE-045BCB91A008}"/>
              </a:ext>
              <a:ext uri="{C183D7F6-B498-43B3-948B-1728B52AA6E4}">
                <adec:decorative xmlns:adec="http://schemas.microsoft.com/office/drawing/2017/decorative" xmlns="" val="1"/>
              </a:ext>
            </a:extLst>
          </p:cNvPr>
          <p:cNvCxnSpPr>
            <a:cxnSpLocks/>
          </p:cNvCxnSpPr>
          <p:nvPr userDrawn="1"/>
        </p:nvCxnSpPr>
        <p:spPr>
          <a:xfrm flipV="1">
            <a:off x="57150" y="93976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66961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smtClean="0"/>
              <a:t>Click to edit Master title style</a:t>
            </a:r>
            <a:endParaRPr lang="en-US" noProof="0"/>
          </a:p>
        </p:txBody>
      </p:sp>
      <p:sp>
        <p:nvSpPr>
          <p:cNvPr id="9" name="Rectangle: Rounded Corners 8">
            <a:extLst>
              <a:ext uri="{FF2B5EF4-FFF2-40B4-BE49-F238E27FC236}">
                <a16:creationId xmlns:a16="http://schemas.microsoft.com/office/drawing/2014/main" xmlns="" id="{E44449DE-635B-4B23-9B8B-C95A5B8764DB}"/>
              </a:ext>
            </a:extLst>
          </p:cNvPr>
          <p:cNvSpPr/>
          <p:nvPr userDrawn="1"/>
        </p:nvSpPr>
        <p:spPr>
          <a:xfrm>
            <a:off x="663356" y="1790228"/>
            <a:ext cx="10863358" cy="4080348"/>
          </a:xfrm>
          <a:prstGeom prst="roundRect">
            <a:avLst>
              <a:gd name="adj" fmla="val 2634"/>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p:cNvSpPr>
            <a:spLocks noGrp="1"/>
          </p:cNvSpPr>
          <p:nvPr>
            <p:ph sz="half" idx="1"/>
          </p:nvPr>
        </p:nvSpPr>
        <p:spPr>
          <a:xfrm>
            <a:off x="685802" y="1869600"/>
            <a:ext cx="5040000" cy="3921601"/>
          </a:xfrm>
          <a:prstGeom prst="roundRect">
            <a:avLst>
              <a:gd name="adj" fmla="val 1970"/>
            </a:avLst>
          </a:prstGeom>
          <a:ln w="28575">
            <a:noFill/>
          </a:ln>
          <a:effectLst/>
        </p:spPr>
        <p:txBody>
          <a:bodyPr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Content Placeholder 3"/>
          <p:cNvSpPr>
            <a:spLocks noGrp="1"/>
          </p:cNvSpPr>
          <p:nvPr>
            <p:ph sz="half" idx="2"/>
          </p:nvPr>
        </p:nvSpPr>
        <p:spPr>
          <a:xfrm>
            <a:off x="6488644" y="1869601"/>
            <a:ext cx="5040000" cy="3921600"/>
          </a:xfrm>
          <a:prstGeom prst="roundRect">
            <a:avLst>
              <a:gd name="adj" fmla="val 2211"/>
            </a:avLst>
          </a:prstGeom>
          <a:ln w="28575">
            <a:noFill/>
          </a:ln>
          <a:effectLst/>
        </p:spPr>
        <p:txBody>
          <a:bodyPr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5" name="Date Placeholder 4"/>
          <p:cNvSpPr>
            <a:spLocks noGrp="1"/>
          </p:cNvSpPr>
          <p:nvPr>
            <p:ph type="dt" sz="half" idx="10"/>
          </p:nvPr>
        </p:nvSpPr>
        <p:spPr/>
        <p:txBody>
          <a:bodyPr/>
          <a:lstStyle/>
          <a:p>
            <a:fld id="{984B7D2A-0DF8-424B-9572-B79AEBB2D9DC}" type="datetimeFigureOut">
              <a:rPr lang="en-US" noProof="0" smtClean="0"/>
              <a:t>7/21/2023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0" name="Straight Connector 9">
            <a:extLst>
              <a:ext uri="{FF2B5EF4-FFF2-40B4-BE49-F238E27FC236}">
                <a16:creationId xmlns:a16="http://schemas.microsoft.com/office/drawing/2014/main" xmlns="" id="{E8539E0A-8009-4A6E-A7A1-5AEFA52206C3}"/>
              </a:ext>
              <a:ext uri="{C183D7F6-B498-43B3-948B-1728B52AA6E4}">
                <adec:decorative xmlns:adec="http://schemas.microsoft.com/office/drawing/2017/decorative" xmlns="" val="1"/>
              </a:ext>
            </a:extLst>
          </p:cNvPr>
          <p:cNvCxnSpPr>
            <a:cxnSpLocks/>
          </p:cNvCxnSpPr>
          <p:nvPr userDrawn="1"/>
        </p:nvCxnSpPr>
        <p:spPr>
          <a:xfrm flipV="1">
            <a:off x="57150" y="99691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2352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white">
          <a:xfrm>
            <a:off x="685801" y="609600"/>
            <a:ext cx="10840914" cy="1456267"/>
          </a:xfrm>
          <a:prstGeom prst="rect">
            <a:avLst/>
          </a:prstGeom>
          <a:effectLst/>
        </p:spPr>
        <p:txBody>
          <a:bodyPr vert="horz" lIns="91440" tIns="45720" rIns="91440" bIns="45720" rtlCol="0" anchor="ctr">
            <a:normAutofit/>
          </a:bodyPr>
          <a:lstStyle/>
          <a:p>
            <a:r>
              <a:rPr lang="en-US" noProof="0" smtClean="0"/>
              <a:t>Click to edit Master title style</a:t>
            </a:r>
            <a:endParaRPr lang="en-US" noProof="0"/>
          </a:p>
        </p:txBody>
      </p:sp>
      <p:sp>
        <p:nvSpPr>
          <p:cNvPr id="3" name="Text Placeholder 2"/>
          <p:cNvSpPr>
            <a:spLocks noGrp="1"/>
          </p:cNvSpPr>
          <p:nvPr>
            <p:ph type="body" idx="1"/>
          </p:nvPr>
        </p:nvSpPr>
        <p:spPr bwMode="white">
          <a:xfrm>
            <a:off x="685801" y="2142067"/>
            <a:ext cx="10840914" cy="3649133"/>
          </a:xfrm>
          <a:prstGeom prst="rect">
            <a:avLst/>
          </a:prstGeom>
        </p:spPr>
        <p:txBody>
          <a:bodyPr vert="horz" lIns="91440" tIns="45720" rIns="91440" bIns="45720" rtlCol="0" anchor="ctr">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84B7D2A-0DF8-424B-9572-B79AEBB2D9DC}" type="datetimeFigureOut">
              <a:rPr lang="en-US" noProof="0" smtClean="0"/>
              <a:t>7/21/2023</a:t>
            </a:fld>
            <a:endParaRPr lang="en-US" noProof="0"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noProof="0" dirty="0"/>
              <a:t>Add a Footer</a:t>
            </a:r>
          </a:p>
        </p:txBody>
      </p:sp>
      <p:sp>
        <p:nvSpPr>
          <p:cNvPr id="6" name="Slide Number Placeholder 5"/>
          <p:cNvSpPr>
            <a:spLocks noGrp="1"/>
          </p:cNvSpPr>
          <p:nvPr>
            <p:ph type="sldNum" sz="quarter" idx="4"/>
          </p:nvPr>
        </p:nvSpPr>
        <p:spPr>
          <a:xfrm>
            <a:off x="10266059" y="5870575"/>
            <a:ext cx="1260655"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009069978"/>
      </p:ext>
    </p:extLst>
  </p:cSld>
  <p:clrMap bg1="dk1" tx1="lt1" bg2="dk2" tx2="lt2" accent1="accent1" accent2="accent2" accent3="accent3" accent4="accent4" accent5="accent5" accent6="accent6" hlink="hlink" folHlink="folHlink"/>
  <p:sldLayoutIdLst>
    <p:sldLayoutId id="2147483662" r:id="rId1"/>
    <p:sldLayoutId id="2147483661" r:id="rId2"/>
    <p:sldLayoutId id="2147483668" r:id="rId3"/>
    <p:sldLayoutId id="2147483679" r:id="rId4"/>
    <p:sldLayoutId id="2147483669" r:id="rId5"/>
    <p:sldLayoutId id="2147483680" r:id="rId6"/>
    <p:sldLayoutId id="2147483672" r:id="rId7"/>
    <p:sldLayoutId id="2147483665" r:id="rId8"/>
    <p:sldLayoutId id="2147483664" r:id="rId9"/>
    <p:sldLayoutId id="2147483671" r:id="rId10"/>
    <p:sldLayoutId id="2147483666" r:id="rId11"/>
    <p:sldLayoutId id="2147483667" r:id="rId12"/>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m.egwwritings.org/en/book/1965.56761#56761" TargetMode="Externa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illar icon">
            <a:extLst>
              <a:ext uri="{FF2B5EF4-FFF2-40B4-BE49-F238E27FC236}">
                <a16:creationId xmlns:a16="http://schemas.microsoft.com/office/drawing/2014/main" xmlns="" id="{FC7E2CCC-C53E-454B-9DE0-F2484BA0FF9D}"/>
              </a:ext>
              <a:ext uri="{C183D7F6-B498-43B3-948B-1728B52AA6E4}">
                <adec:decorative xmlns:adec="http://schemas.microsoft.com/office/drawing/2017/decorative" xmlns="" val="1"/>
              </a:ext>
            </a:extLst>
          </p:cNvPr>
          <p:cNvPicPr>
            <a:picLocks/>
          </p:cNvPicPr>
          <p:nvPr/>
        </p:nvPicPr>
        <p:blipFill>
          <a:blip r:embed="rId2"/>
          <a:stretch>
            <a:fillRect/>
          </a:stretch>
        </p:blipFill>
        <p:spPr>
          <a:xfrm>
            <a:off x="9577705" y="1524000"/>
            <a:ext cx="1905000" cy="1905000"/>
          </a:xfrm>
          <a:prstGeom prst="rect">
            <a:avLst/>
          </a:prstGeom>
          <a:ln>
            <a:noFill/>
          </a:ln>
        </p:spPr>
      </p:pic>
      <p:sp>
        <p:nvSpPr>
          <p:cNvPr id="2" name="Title 1">
            <a:extLst>
              <a:ext uri="{FF2B5EF4-FFF2-40B4-BE49-F238E27FC236}">
                <a16:creationId xmlns:a16="http://schemas.microsoft.com/office/drawing/2014/main" xmlns="" id="{7635B398-1E7F-44AD-8356-8345134C958C}"/>
              </a:ext>
            </a:extLst>
          </p:cNvPr>
          <p:cNvSpPr>
            <a:spLocks noGrp="1"/>
          </p:cNvSpPr>
          <p:nvPr>
            <p:ph type="ctrTitle"/>
          </p:nvPr>
        </p:nvSpPr>
        <p:spPr>
          <a:xfrm>
            <a:off x="184936" y="2716272"/>
            <a:ext cx="10975190" cy="2421464"/>
          </a:xfrm>
        </p:spPr>
        <p:txBody>
          <a:bodyPr/>
          <a:lstStyle/>
          <a:p>
            <a:r>
              <a:rPr lang="en-US" dirty="0" smtClean="0"/>
              <a:t>How God Rescues us</a:t>
            </a:r>
            <a:br>
              <a:rPr lang="en-US" dirty="0" smtClean="0"/>
            </a:br>
            <a:r>
              <a:rPr lang="en-US" sz="3200" dirty="0" smtClean="0"/>
              <a:t>Lesson 4, </a:t>
            </a:r>
            <a:r>
              <a:rPr lang="en-US" sz="3200" dirty="0" smtClean="0"/>
              <a:t>3</a:t>
            </a:r>
            <a:r>
              <a:rPr lang="en-US" sz="3200" baseline="30000" dirty="0" smtClean="0"/>
              <a:t>rd</a:t>
            </a:r>
            <a:r>
              <a:rPr lang="en-US" sz="3200" dirty="0" smtClean="0"/>
              <a:t> Quarter 2023</a:t>
            </a:r>
            <a:endParaRPr lang="en-US" sz="3200" dirty="0"/>
          </a:p>
        </p:txBody>
      </p:sp>
      <p:sp>
        <p:nvSpPr>
          <p:cNvPr id="3" name="Subtitle 2">
            <a:extLst>
              <a:ext uri="{FF2B5EF4-FFF2-40B4-BE49-F238E27FC236}">
                <a16:creationId xmlns:a16="http://schemas.microsoft.com/office/drawing/2014/main" xmlns="" id="{852A3D91-AB3F-4EDF-B87E-FDDF6C5DC4CF}"/>
              </a:ext>
            </a:extLst>
          </p:cNvPr>
          <p:cNvSpPr>
            <a:spLocks noGrp="1"/>
          </p:cNvSpPr>
          <p:nvPr>
            <p:ph type="subTitle" idx="1"/>
          </p:nvPr>
        </p:nvSpPr>
        <p:spPr/>
        <p:txBody>
          <a:bodyPr/>
          <a:lstStyle/>
          <a:p>
            <a:r>
              <a:rPr lang="en-US" sz="3200" dirty="0" smtClean="0"/>
              <a:t>Ephesians </a:t>
            </a:r>
            <a:r>
              <a:rPr lang="en-US" sz="3200" dirty="0" smtClean="0"/>
              <a:t>2:1-10</a:t>
            </a:r>
            <a:endParaRPr lang="en-US" dirty="0"/>
          </a:p>
        </p:txBody>
      </p:sp>
    </p:spTree>
    <p:extLst>
      <p:ext uri="{BB962C8B-B14F-4D97-AF65-F5344CB8AC3E}">
        <p14:creationId xmlns:p14="http://schemas.microsoft.com/office/powerpoint/2010/main" val="23527490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3274" y="201882"/>
            <a:ext cx="6468686" cy="831272"/>
          </a:xfrm>
        </p:spPr>
        <p:txBody>
          <a:bodyPr>
            <a:noAutofit/>
          </a:bodyPr>
          <a:lstStyle/>
          <a:p>
            <a:r>
              <a:rPr lang="en-US" sz="3600" b="1" dirty="0" smtClean="0">
                <a:solidFill>
                  <a:srgbClr val="66FFFF"/>
                </a:solidFill>
              </a:rPr>
              <a:t>Quickened:  </a:t>
            </a:r>
            <a:endParaRPr lang="en-US" sz="3600" b="1" dirty="0">
              <a:solidFill>
                <a:srgbClr val="66FFFF"/>
              </a:solidFill>
            </a:endParaRPr>
          </a:p>
        </p:txBody>
      </p:sp>
      <p:sp>
        <p:nvSpPr>
          <p:cNvPr id="4" name="Text Placeholder 3"/>
          <p:cNvSpPr>
            <a:spLocks noGrp="1"/>
          </p:cNvSpPr>
          <p:nvPr>
            <p:ph type="body" sz="half" idx="2"/>
          </p:nvPr>
        </p:nvSpPr>
        <p:spPr>
          <a:xfrm>
            <a:off x="5403274" y="914400"/>
            <a:ext cx="6102926" cy="4818185"/>
          </a:xfrm>
        </p:spPr>
        <p:txBody>
          <a:bodyPr>
            <a:noAutofit/>
          </a:bodyPr>
          <a:lstStyle/>
          <a:p>
            <a:r>
              <a:rPr lang="en-US" sz="3200" dirty="0" smtClean="0"/>
              <a:t>Conversion </a:t>
            </a:r>
            <a:r>
              <a:rPr lang="en-US" sz="3200" dirty="0"/>
              <a:t>is a miracle that happens when </a:t>
            </a:r>
            <a:r>
              <a:rPr lang="en-US" sz="3200" dirty="0" smtClean="0"/>
              <a:t>God is accepted into a human life. </a:t>
            </a:r>
            <a:r>
              <a:rPr lang="en-US" sz="3200" dirty="0"/>
              <a:t>Once God enters the picture, your life will never be the same again. Until then, you may be religious and you may be </a:t>
            </a:r>
            <a:r>
              <a:rPr lang="en-US" sz="3200" dirty="0" smtClean="0"/>
              <a:t>sort of a </a:t>
            </a:r>
            <a:r>
              <a:rPr lang="en-US" sz="3200" dirty="0"/>
              <a:t>good person and you </a:t>
            </a:r>
            <a:r>
              <a:rPr lang="en-US" sz="3200" dirty="0" smtClean="0"/>
              <a:t>may think you’re obeying some set of behavioral guidelines, </a:t>
            </a:r>
            <a:r>
              <a:rPr lang="en-US" sz="3200" dirty="0"/>
              <a:t>but you have not been converted.</a:t>
            </a:r>
            <a:endParaRPr lang="en-US" sz="3200" dirty="0"/>
          </a:p>
        </p:txBody>
      </p:sp>
      <p:pic>
        <p:nvPicPr>
          <p:cNvPr id="7170" name="Picture 2" descr="sun coming through clouds - Google 搜尋 | Clouds, Dark mountains, Sky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3132" b="13132"/>
          <a:stretch>
            <a:fillRect/>
          </a:stretch>
        </p:blipFill>
        <p:spPr bwMode="auto">
          <a:xfrm>
            <a:off x="727075" y="914400"/>
            <a:ext cx="4356100" cy="481806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27574" y="6341424"/>
            <a:ext cx="10957745" cy="307777"/>
          </a:xfrm>
          <a:prstGeom prst="rect">
            <a:avLst/>
          </a:prstGeom>
          <a:noFill/>
        </p:spPr>
        <p:txBody>
          <a:bodyPr wrap="square" rtlCol="0">
            <a:spAutoFit/>
          </a:bodyPr>
          <a:lstStyle/>
          <a:p>
            <a:r>
              <a:rPr lang="en-US" sz="1400" dirty="0"/>
              <a:t>https://www.keepbelieving.com/sermon/how-a-terrorist-became-an-evangelist-the-amazing-story-of-pauls-conversion/</a:t>
            </a:r>
          </a:p>
        </p:txBody>
      </p:sp>
    </p:spTree>
    <p:extLst>
      <p:ext uri="{BB962C8B-B14F-4D97-AF65-F5344CB8AC3E}">
        <p14:creationId xmlns:p14="http://schemas.microsoft.com/office/powerpoint/2010/main" val="420200601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123)</a:t>
            </a:r>
            <a:endParaRPr lang="en-US" sz="3600" b="1" dirty="0">
              <a:solidFill>
                <a:srgbClr val="66FFFF"/>
              </a:solidFill>
            </a:endParaRPr>
          </a:p>
        </p:txBody>
      </p:sp>
      <p:sp>
        <p:nvSpPr>
          <p:cNvPr id="4" name="Text Placeholder 3"/>
          <p:cNvSpPr>
            <a:spLocks noGrp="1"/>
          </p:cNvSpPr>
          <p:nvPr>
            <p:ph type="body" sz="half" idx="2"/>
          </p:nvPr>
        </p:nvSpPr>
        <p:spPr>
          <a:xfrm>
            <a:off x="4425950" y="948690"/>
            <a:ext cx="7023100" cy="5465965"/>
          </a:xfrm>
        </p:spPr>
        <p:txBody>
          <a:bodyPr>
            <a:noAutofit/>
          </a:bodyPr>
          <a:lstStyle/>
          <a:p>
            <a:r>
              <a:rPr lang="en-US" sz="3600" dirty="0" smtClean="0"/>
              <a:t>“</a:t>
            </a:r>
            <a:r>
              <a:rPr lang="en-US" sz="3600" dirty="0"/>
              <a:t>And last of all,” Paul added, “He was seen of me also, as of one born out of due time.” 1 Corinthians 15:3, 4, 8. His arguments from prophecy were so conclusive, and his efforts were so manifestly attended by the power of God, that the Jews were confounded and unable to answer him</a:t>
            </a:r>
            <a:r>
              <a:rPr lang="en-US" sz="3600" dirty="0" smtClean="0"/>
              <a:t>.</a:t>
            </a:r>
            <a:endParaRPr lang="en-US" sz="3600" dirty="0"/>
          </a:p>
        </p:txBody>
      </p:sp>
      <p:pic>
        <p:nvPicPr>
          <p:cNvPr id="78852" name="Picture 4" descr="Saul powerfully explained to them that Jesus is the Messiah. A few days later some Jews who were against Jesus plotted to kill Saul. – Slide 18"/>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775" r="45569"/>
          <a:stretch/>
        </p:blipFill>
        <p:spPr bwMode="auto">
          <a:xfrm>
            <a:off x="727075" y="914400"/>
            <a:ext cx="35464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13194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124)</a:t>
            </a:r>
            <a:endParaRPr lang="en-US" sz="3600" b="1" dirty="0">
              <a:solidFill>
                <a:srgbClr val="66FFFF"/>
              </a:solidFill>
            </a:endParaRPr>
          </a:p>
        </p:txBody>
      </p:sp>
      <p:sp>
        <p:nvSpPr>
          <p:cNvPr id="4" name="Text Placeholder 3"/>
          <p:cNvSpPr>
            <a:spLocks noGrp="1"/>
          </p:cNvSpPr>
          <p:nvPr>
            <p:ph type="body" sz="half" idx="2"/>
          </p:nvPr>
        </p:nvSpPr>
        <p:spPr>
          <a:xfrm>
            <a:off x="4425950" y="1125415"/>
            <a:ext cx="7023100" cy="5289240"/>
          </a:xfrm>
        </p:spPr>
        <p:txBody>
          <a:bodyPr>
            <a:noAutofit/>
          </a:bodyPr>
          <a:lstStyle/>
          <a:p>
            <a:r>
              <a:rPr lang="en-US" sz="3600" dirty="0"/>
              <a:t>Paul had formerly been known as a zealous defender of the Jewish religion and an untiring persecutor of the followers of Jesus. Courageous, independent, persevering, his talents and training would have enabled him to serve in almost any capacity. </a:t>
            </a:r>
          </a:p>
        </p:txBody>
      </p:sp>
      <p:pic>
        <p:nvPicPr>
          <p:cNvPr id="77828" name="Picture 4" descr="Paul teamed up with Silas and the church in Antioch and entrusted them to God’s care as they set off. – Slide 4"/>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718" r="22718"/>
          <a:stretch>
            <a:fillRect/>
          </a:stretch>
        </p:blipFill>
        <p:spPr bwMode="auto">
          <a:xfrm>
            <a:off x="727075" y="914400"/>
            <a:ext cx="350520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361281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124)</a:t>
            </a:r>
            <a:endParaRPr lang="en-US" sz="3600" b="1" dirty="0">
              <a:solidFill>
                <a:srgbClr val="66FFFF"/>
              </a:solidFill>
            </a:endParaRPr>
          </a:p>
        </p:txBody>
      </p:sp>
      <p:sp>
        <p:nvSpPr>
          <p:cNvPr id="4" name="Text Placeholder 3"/>
          <p:cNvSpPr>
            <a:spLocks noGrp="1"/>
          </p:cNvSpPr>
          <p:nvPr>
            <p:ph type="body" sz="half" idx="2"/>
          </p:nvPr>
        </p:nvSpPr>
        <p:spPr>
          <a:xfrm>
            <a:off x="4425950" y="1125415"/>
            <a:ext cx="7023100" cy="5289240"/>
          </a:xfrm>
        </p:spPr>
        <p:txBody>
          <a:bodyPr>
            <a:noAutofit/>
          </a:bodyPr>
          <a:lstStyle/>
          <a:p>
            <a:r>
              <a:rPr lang="en-US" sz="3600" dirty="0"/>
              <a:t>He could reason with extraordinary clearness, and by his withering sarcasm could place an opponent in no enviable </a:t>
            </a:r>
            <a:r>
              <a:rPr lang="en-US" sz="3600" dirty="0" smtClean="0"/>
              <a:t>light.  And </a:t>
            </a:r>
            <a:r>
              <a:rPr lang="en-US" sz="3600" dirty="0"/>
              <a:t>now the Jews saw this young man of unusual promise united with those whom he formerly persecuted, and fearlessly preaching in the name of Jesus. </a:t>
            </a:r>
          </a:p>
        </p:txBody>
      </p:sp>
      <p:pic>
        <p:nvPicPr>
          <p:cNvPr id="76802" name="Picture 2" descr="‘God commands everyone to repent of their sins and turn to Him. For He has set a day when the world will be judged by Jesus whom He has raised from the dead.’ – Slide 11"/>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0809" r="15323"/>
          <a:stretch/>
        </p:blipFill>
        <p:spPr bwMode="auto">
          <a:xfrm>
            <a:off x="547688" y="1125538"/>
            <a:ext cx="3698875" cy="514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28201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561672"/>
          </a:xfrm>
          <a:solidFill>
            <a:schemeClr val="accent3">
              <a:lumMod val="50000"/>
            </a:schemeClr>
          </a:solidFill>
        </p:spPr>
        <p:txBody>
          <a:bodyPr/>
          <a:lstStyle/>
          <a:p>
            <a:r>
              <a:rPr lang="en-US" sz="4000" b="1" dirty="0" smtClean="0">
                <a:solidFill>
                  <a:schemeClr val="accent1">
                    <a:lumMod val="40000"/>
                    <a:lumOff val="60000"/>
                  </a:schemeClr>
                </a:solidFill>
              </a:rPr>
              <a:t>Saved by Grace</a:t>
            </a:r>
            <a:br>
              <a:rPr lang="en-US" sz="4000" b="1" dirty="0" smtClean="0">
                <a:solidFill>
                  <a:schemeClr val="accent1">
                    <a:lumMod val="40000"/>
                    <a:lumOff val="60000"/>
                  </a:schemeClr>
                </a:solidFill>
              </a:rPr>
            </a:br>
            <a:r>
              <a:rPr lang="en-US" sz="3200" dirty="0" smtClean="0"/>
              <a:t>2 Corinthians 12:17-18</a:t>
            </a:r>
            <a:endParaRPr lang="en-US" sz="3600" dirty="0"/>
          </a:p>
        </p:txBody>
      </p:sp>
      <p:sp>
        <p:nvSpPr>
          <p:cNvPr id="4" name="Text Placeholder 3"/>
          <p:cNvSpPr>
            <a:spLocks noGrp="1"/>
          </p:cNvSpPr>
          <p:nvPr>
            <p:ph type="body" sz="half" idx="2"/>
          </p:nvPr>
        </p:nvSpPr>
        <p:spPr>
          <a:xfrm>
            <a:off x="400693" y="2167846"/>
            <a:ext cx="7295508" cy="4078841"/>
          </a:xfrm>
          <a:noFill/>
        </p:spPr>
        <p:txBody>
          <a:bodyPr>
            <a:noAutofit/>
          </a:bodyPr>
          <a:lstStyle/>
          <a:p>
            <a:r>
              <a:rPr lang="en-US" sz="3600" b="1" baseline="30000" dirty="0"/>
              <a:t>9 </a:t>
            </a:r>
            <a:r>
              <a:rPr lang="en-US" sz="3600" dirty="0"/>
              <a:t>And he said unto me, My grace is sufficient for thee: for my strength is made perfect in weakness. Most gladly therefore will I rather glory in my infirmities, that the power of Christ may rest upon me</a:t>
            </a:r>
            <a:r>
              <a:rPr lang="en-US" sz="3600" dirty="0" smtClean="0"/>
              <a:t>.</a:t>
            </a:r>
            <a:endParaRPr lang="en-US" sz="3600" dirty="0"/>
          </a:p>
        </p:txBody>
      </p:sp>
      <p:pic>
        <p:nvPicPr>
          <p:cNvPr id="97282" name="Picture 2" descr="Researchers examine the role of muscle strength in aging cognitive healt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050" r="2805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021017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561672"/>
          </a:xfrm>
          <a:solidFill>
            <a:schemeClr val="accent3">
              <a:lumMod val="50000"/>
            </a:schemeClr>
          </a:solidFill>
        </p:spPr>
        <p:txBody>
          <a:bodyPr/>
          <a:lstStyle/>
          <a:p>
            <a:r>
              <a:rPr lang="en-US" sz="4000" b="1" dirty="0" smtClean="0">
                <a:solidFill>
                  <a:schemeClr val="accent1">
                    <a:lumMod val="40000"/>
                    <a:lumOff val="60000"/>
                  </a:schemeClr>
                </a:solidFill>
              </a:rPr>
              <a:t>Saved by Grace</a:t>
            </a:r>
            <a:br>
              <a:rPr lang="en-US" sz="4000" b="1" dirty="0" smtClean="0">
                <a:solidFill>
                  <a:schemeClr val="accent1">
                    <a:lumMod val="40000"/>
                    <a:lumOff val="60000"/>
                  </a:schemeClr>
                </a:solidFill>
              </a:rPr>
            </a:br>
            <a:r>
              <a:rPr lang="en-US" sz="3200" dirty="0" smtClean="0"/>
              <a:t>2 Corinthians 12:17-18</a:t>
            </a:r>
            <a:endParaRPr lang="en-US" sz="3600" dirty="0"/>
          </a:p>
        </p:txBody>
      </p:sp>
      <p:sp>
        <p:nvSpPr>
          <p:cNvPr id="4" name="Text Placeholder 3"/>
          <p:cNvSpPr>
            <a:spLocks noGrp="1"/>
          </p:cNvSpPr>
          <p:nvPr>
            <p:ph type="body" sz="half" idx="2"/>
          </p:nvPr>
        </p:nvSpPr>
        <p:spPr>
          <a:xfrm>
            <a:off x="824459" y="2167846"/>
            <a:ext cx="6871742" cy="4078841"/>
          </a:xfrm>
          <a:noFill/>
        </p:spPr>
        <p:txBody>
          <a:bodyPr>
            <a:noAutofit/>
          </a:bodyPr>
          <a:lstStyle/>
          <a:p>
            <a:r>
              <a:rPr lang="en-US" sz="3600" b="1" baseline="30000" dirty="0" smtClean="0"/>
              <a:t>10</a:t>
            </a:r>
            <a:r>
              <a:rPr lang="en-US" sz="3600" b="1" baseline="30000" dirty="0"/>
              <a:t> </a:t>
            </a:r>
            <a:r>
              <a:rPr lang="en-US" sz="3600" dirty="0"/>
              <a:t>Therefore I take pleasure in infirmities, in reproaches, in necessities, in persecutions, in distresses for Christ's sake: for when I am weak, then am I strong.</a:t>
            </a:r>
          </a:p>
        </p:txBody>
      </p:sp>
      <p:pic>
        <p:nvPicPr>
          <p:cNvPr id="95236" name="Picture 4" descr="Strength Training &amp; Weight Training 101: How to Get Strong | Nerd Fitness"/>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5948" t="-376" r="26510" b="376"/>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8031695"/>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561672"/>
          </a:xfrm>
          <a:solidFill>
            <a:schemeClr val="accent3">
              <a:lumMod val="50000"/>
            </a:schemeClr>
          </a:solidFill>
        </p:spPr>
        <p:txBody>
          <a:bodyPr/>
          <a:lstStyle/>
          <a:p>
            <a:r>
              <a:rPr lang="en-US" sz="4000" b="1" dirty="0" smtClean="0">
                <a:solidFill>
                  <a:schemeClr val="accent1">
                    <a:lumMod val="40000"/>
                    <a:lumOff val="60000"/>
                  </a:schemeClr>
                </a:solidFill>
              </a:rPr>
              <a:t>Saved by Grace</a:t>
            </a:r>
            <a:br>
              <a:rPr lang="en-US" sz="4000" b="1" dirty="0" smtClean="0">
                <a:solidFill>
                  <a:schemeClr val="accent1">
                    <a:lumMod val="40000"/>
                    <a:lumOff val="60000"/>
                  </a:schemeClr>
                </a:solidFill>
              </a:rPr>
            </a:br>
            <a:r>
              <a:rPr lang="en-US" sz="3200" dirty="0" smtClean="0"/>
              <a:t>James 4:6-10 </a:t>
            </a:r>
            <a:endParaRPr lang="en-US" sz="3600" dirty="0"/>
          </a:p>
        </p:txBody>
      </p:sp>
      <p:sp>
        <p:nvSpPr>
          <p:cNvPr id="4" name="Text Placeholder 3"/>
          <p:cNvSpPr>
            <a:spLocks noGrp="1"/>
          </p:cNvSpPr>
          <p:nvPr>
            <p:ph type="body" sz="half" idx="2"/>
          </p:nvPr>
        </p:nvSpPr>
        <p:spPr>
          <a:xfrm>
            <a:off x="400693" y="2167846"/>
            <a:ext cx="7295508" cy="4078841"/>
          </a:xfrm>
          <a:noFill/>
        </p:spPr>
        <p:txBody>
          <a:bodyPr>
            <a:noAutofit/>
          </a:bodyPr>
          <a:lstStyle/>
          <a:p>
            <a:r>
              <a:rPr lang="en-US" sz="3400" b="1" baseline="30000" dirty="0"/>
              <a:t>6 </a:t>
            </a:r>
            <a:r>
              <a:rPr lang="en-US" sz="3400" dirty="0"/>
              <a:t>But he giveth more grace. Wherefore he </a:t>
            </a:r>
            <a:r>
              <a:rPr lang="en-US" sz="3400" dirty="0" err="1"/>
              <a:t>saith</a:t>
            </a:r>
            <a:r>
              <a:rPr lang="en-US" sz="3400" dirty="0"/>
              <a:t>, God </a:t>
            </a:r>
            <a:r>
              <a:rPr lang="en-US" sz="3400" dirty="0" err="1"/>
              <a:t>resisteth</a:t>
            </a:r>
            <a:r>
              <a:rPr lang="en-US" sz="3400" dirty="0"/>
              <a:t> the proud, but giveth grace unto the humble.</a:t>
            </a:r>
          </a:p>
          <a:p>
            <a:r>
              <a:rPr lang="en-US" sz="3400" b="1" baseline="30000" dirty="0"/>
              <a:t>7 </a:t>
            </a:r>
            <a:r>
              <a:rPr lang="en-US" sz="3400" dirty="0"/>
              <a:t>Submit yourselves therefore to God. Resist the devil, and he will flee from you</a:t>
            </a:r>
            <a:r>
              <a:rPr lang="en-US" sz="3400" dirty="0" smtClean="0"/>
              <a:t>.</a:t>
            </a:r>
            <a:endParaRPr lang="en-US" sz="3400" dirty="0"/>
          </a:p>
        </p:txBody>
      </p:sp>
      <p:pic>
        <p:nvPicPr>
          <p:cNvPr id="98306" name="Picture 2" descr="Preparing for the Lord's Coming - Sunday Homily and Mass Reading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082" r="2608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97891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561672"/>
          </a:xfrm>
          <a:solidFill>
            <a:schemeClr val="accent3">
              <a:lumMod val="50000"/>
            </a:schemeClr>
          </a:solidFill>
        </p:spPr>
        <p:txBody>
          <a:bodyPr/>
          <a:lstStyle/>
          <a:p>
            <a:r>
              <a:rPr lang="en-US" sz="4000" b="1" dirty="0" smtClean="0">
                <a:solidFill>
                  <a:schemeClr val="accent1">
                    <a:lumMod val="40000"/>
                    <a:lumOff val="60000"/>
                  </a:schemeClr>
                </a:solidFill>
              </a:rPr>
              <a:t>Saved by Grace</a:t>
            </a:r>
            <a:br>
              <a:rPr lang="en-US" sz="4000" b="1" dirty="0" smtClean="0">
                <a:solidFill>
                  <a:schemeClr val="accent1">
                    <a:lumMod val="40000"/>
                    <a:lumOff val="60000"/>
                  </a:schemeClr>
                </a:solidFill>
              </a:rPr>
            </a:br>
            <a:r>
              <a:rPr lang="en-US" sz="3200" dirty="0" smtClean="0"/>
              <a:t>James 4:6-10 </a:t>
            </a:r>
            <a:endParaRPr lang="en-US" sz="3600" dirty="0"/>
          </a:p>
        </p:txBody>
      </p:sp>
      <p:sp>
        <p:nvSpPr>
          <p:cNvPr id="4" name="Text Placeholder 3"/>
          <p:cNvSpPr>
            <a:spLocks noGrp="1"/>
          </p:cNvSpPr>
          <p:nvPr>
            <p:ph type="body" sz="half" idx="2"/>
          </p:nvPr>
        </p:nvSpPr>
        <p:spPr>
          <a:xfrm>
            <a:off x="400693" y="2167846"/>
            <a:ext cx="7295508" cy="4078841"/>
          </a:xfrm>
          <a:noFill/>
        </p:spPr>
        <p:txBody>
          <a:bodyPr>
            <a:noAutofit/>
          </a:bodyPr>
          <a:lstStyle/>
          <a:p>
            <a:r>
              <a:rPr lang="en-US" sz="3200" b="1" baseline="30000" dirty="0" smtClean="0"/>
              <a:t>8</a:t>
            </a:r>
            <a:r>
              <a:rPr lang="en-US" sz="3200" b="1" baseline="30000" dirty="0"/>
              <a:t> </a:t>
            </a:r>
            <a:r>
              <a:rPr lang="en-US" sz="3200" dirty="0"/>
              <a:t>Draw nigh to God, and he will draw nigh to you. Cleanse your hands, ye sinners; and purify your hearts, ye double minded.</a:t>
            </a:r>
          </a:p>
          <a:p>
            <a:r>
              <a:rPr lang="en-US" sz="3200" b="1" baseline="30000" dirty="0"/>
              <a:t>9 </a:t>
            </a:r>
            <a:r>
              <a:rPr lang="en-US" sz="3200" dirty="0"/>
              <a:t>Be afflicted, and mourn, and weep: let your laughter be turned to mourning, and your joy to heaviness.</a:t>
            </a:r>
          </a:p>
          <a:p>
            <a:r>
              <a:rPr lang="en-US" sz="3200" b="1" baseline="30000" dirty="0"/>
              <a:t>10 </a:t>
            </a:r>
            <a:r>
              <a:rPr lang="en-US" sz="3200" dirty="0"/>
              <a:t>Humble yourselves in the sight of the Lord, and he shall lift you up.</a:t>
            </a:r>
          </a:p>
        </p:txBody>
      </p:sp>
      <p:pic>
        <p:nvPicPr>
          <p:cNvPr id="96258" name="Picture 2" descr="Praise-and-Worship.com - The Second Coming of Jesus Chris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444" r="27444"/>
          <a:stretch>
            <a:fillRect/>
          </a:stretch>
        </p:blipFill>
        <p:spPr bwMode="auto">
          <a:xfrm>
            <a:off x="7849309" y="861055"/>
            <a:ext cx="3887990" cy="5250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88174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6562" y="407774"/>
            <a:ext cx="11504141" cy="2656702"/>
          </a:xfrm>
          <a:solidFill>
            <a:schemeClr val="accent1">
              <a:lumMod val="60000"/>
              <a:lumOff val="40000"/>
            </a:schemeClr>
          </a:solidFill>
        </p:spPr>
        <p:txBody>
          <a:bodyPr/>
          <a:lstStyle/>
          <a:p>
            <a:r>
              <a:rPr lang="en-US" sz="5400" b="1" dirty="0" smtClean="0">
                <a:solidFill>
                  <a:schemeClr val="accent3">
                    <a:lumMod val="75000"/>
                  </a:schemeClr>
                </a:solidFill>
              </a:rPr>
              <a:t>Take a few moments to prepare for Sabbath school next week!  </a:t>
            </a:r>
            <a:endParaRPr lang="en-US" b="1" dirty="0">
              <a:solidFill>
                <a:schemeClr val="accent3">
                  <a:lumMod val="75000"/>
                </a:schemeClr>
              </a:solidFill>
            </a:endParaRPr>
          </a:p>
        </p:txBody>
      </p:sp>
      <p:sp>
        <p:nvSpPr>
          <p:cNvPr id="5" name="Up Arrow Callout 4"/>
          <p:cNvSpPr/>
          <p:nvPr/>
        </p:nvSpPr>
        <p:spPr>
          <a:xfrm>
            <a:off x="5870448" y="5016844"/>
            <a:ext cx="5289677" cy="1625472"/>
          </a:xfrm>
          <a:prstGeom prst="upArrowCallout">
            <a:avLst/>
          </a:prstGeom>
          <a:solidFill>
            <a:schemeClr val="accent1">
              <a:lumMod val="60000"/>
              <a:lumOff val="40000"/>
            </a:schemeClr>
          </a:solidFill>
          <a:ln>
            <a:solidFill>
              <a:srgbClr val="FFC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2476500" y="3385751"/>
            <a:ext cx="8683625" cy="2484825"/>
          </a:xfrm>
        </p:spPr>
        <p:txBody>
          <a:bodyPr>
            <a:noAutofit/>
          </a:bodyPr>
          <a:lstStyle/>
          <a:p>
            <a:r>
              <a:rPr lang="en-US" sz="4800" dirty="0" smtClean="0"/>
              <a:t>We’ll be looking at the </a:t>
            </a:r>
            <a:r>
              <a:rPr lang="en-US" sz="4800" dirty="0" smtClean="0"/>
              <a:t>Second </a:t>
            </a:r>
            <a:r>
              <a:rPr lang="en-US" sz="4800" dirty="0" smtClean="0"/>
              <a:t>part of Ephesians 2,</a:t>
            </a:r>
          </a:p>
          <a:p>
            <a:r>
              <a:rPr lang="en-US" sz="4800" dirty="0" smtClean="0"/>
              <a:t> </a:t>
            </a:r>
          </a:p>
          <a:p>
            <a:r>
              <a:rPr lang="en-US" sz="4800" dirty="0" smtClean="0"/>
              <a:t>That is, </a:t>
            </a:r>
            <a:r>
              <a:rPr lang="en-US" sz="4800" b="1" dirty="0" smtClean="0">
                <a:solidFill>
                  <a:schemeClr val="accent3">
                    <a:lumMod val="75000"/>
                  </a:schemeClr>
                </a:solidFill>
              </a:rPr>
              <a:t>Ephesians </a:t>
            </a:r>
            <a:r>
              <a:rPr lang="en-US" sz="4800" b="1" dirty="0" smtClean="0">
                <a:solidFill>
                  <a:schemeClr val="accent3">
                    <a:lumMod val="75000"/>
                  </a:schemeClr>
                </a:solidFill>
              </a:rPr>
              <a:t>2:11-22</a:t>
            </a:r>
            <a:endParaRPr lang="en-US" sz="4800" b="1" dirty="0">
              <a:solidFill>
                <a:schemeClr val="accent3">
                  <a:lumMod val="75000"/>
                </a:schemeClr>
              </a:solidFill>
            </a:endParaRPr>
          </a:p>
        </p:txBody>
      </p:sp>
    </p:spTree>
    <p:extLst>
      <p:ext uri="{BB962C8B-B14F-4D97-AF65-F5344CB8AC3E}">
        <p14:creationId xmlns:p14="http://schemas.microsoft.com/office/powerpoint/2010/main" val="371305382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Autofit/>
          </a:bodyPr>
          <a:lstStyle/>
          <a:p>
            <a:r>
              <a:rPr lang="en-US" sz="6600" dirty="0" smtClean="0"/>
              <a:t>And Happy Sabbath!!</a:t>
            </a:r>
            <a:endParaRPr lang="en-US" sz="6600" dirty="0"/>
          </a:p>
        </p:txBody>
      </p:sp>
    </p:spTree>
    <p:extLst>
      <p:ext uri="{BB962C8B-B14F-4D97-AF65-F5344CB8AC3E}">
        <p14:creationId xmlns:p14="http://schemas.microsoft.com/office/powerpoint/2010/main" val="39460038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7974" y="201882"/>
            <a:ext cx="5213986" cy="831272"/>
          </a:xfrm>
        </p:spPr>
        <p:txBody>
          <a:bodyPr>
            <a:noAutofit/>
          </a:bodyPr>
          <a:lstStyle/>
          <a:p>
            <a:r>
              <a:rPr lang="en-US" sz="3600" b="1" dirty="0" smtClean="0">
                <a:solidFill>
                  <a:srgbClr val="66FFFF"/>
                </a:solidFill>
              </a:rPr>
              <a:t>Quickened:  </a:t>
            </a:r>
            <a:endParaRPr lang="en-US" sz="3600" b="1" dirty="0">
              <a:solidFill>
                <a:srgbClr val="66FFFF"/>
              </a:solidFill>
            </a:endParaRPr>
          </a:p>
        </p:txBody>
      </p:sp>
      <p:sp>
        <p:nvSpPr>
          <p:cNvPr id="4" name="Text Placeholder 3"/>
          <p:cNvSpPr>
            <a:spLocks noGrp="1"/>
          </p:cNvSpPr>
          <p:nvPr>
            <p:ph type="body" sz="half" idx="2"/>
          </p:nvPr>
        </p:nvSpPr>
        <p:spPr>
          <a:xfrm>
            <a:off x="6657974" y="914400"/>
            <a:ext cx="4848226" cy="4818185"/>
          </a:xfrm>
        </p:spPr>
        <p:txBody>
          <a:bodyPr>
            <a:noAutofit/>
          </a:bodyPr>
          <a:lstStyle/>
          <a:p>
            <a:r>
              <a:rPr lang="en-US" sz="3200" dirty="0"/>
              <a:t>Religion is one thing; conversion is something else entirely. It is the conviction that long-held prejudices can be overcome, lifetime habits can be broken, and deeply ingrained patterns of sin can be erased over time. </a:t>
            </a:r>
            <a:endParaRPr lang="en-US" sz="3200" dirty="0"/>
          </a:p>
        </p:txBody>
      </p:sp>
      <p:sp>
        <p:nvSpPr>
          <p:cNvPr id="6" name="TextBox 5"/>
          <p:cNvSpPr txBox="1"/>
          <p:nvPr/>
        </p:nvSpPr>
        <p:spPr>
          <a:xfrm>
            <a:off x="727574" y="6341424"/>
            <a:ext cx="10957745" cy="307777"/>
          </a:xfrm>
          <a:prstGeom prst="rect">
            <a:avLst/>
          </a:prstGeom>
          <a:noFill/>
        </p:spPr>
        <p:txBody>
          <a:bodyPr wrap="square" rtlCol="0">
            <a:spAutoFit/>
          </a:bodyPr>
          <a:lstStyle/>
          <a:p>
            <a:r>
              <a:rPr lang="en-US" sz="1400" dirty="0"/>
              <a:t>https://www.keepbelieving.com/sermon/how-a-terrorist-became-an-evangelist-the-amazing-story-of-pauls-conversion/</a:t>
            </a:r>
          </a:p>
        </p:txBody>
      </p:sp>
      <p:pic>
        <p:nvPicPr>
          <p:cNvPr id="9218" name="Picture 2" descr="sun-rays-through-clouds - Saint Ambrose Catholic Paris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346" r="1034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98829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7974" y="807522"/>
            <a:ext cx="5213986" cy="617517"/>
          </a:xfrm>
        </p:spPr>
        <p:txBody>
          <a:bodyPr>
            <a:noAutofit/>
          </a:bodyPr>
          <a:lstStyle/>
          <a:p>
            <a:r>
              <a:rPr lang="en-US" sz="3600" b="1" dirty="0" smtClean="0">
                <a:solidFill>
                  <a:srgbClr val="66FFFF"/>
                </a:solidFill>
              </a:rPr>
              <a:t>Quickened:  </a:t>
            </a:r>
            <a:endParaRPr lang="en-US" sz="3600" b="1" dirty="0">
              <a:solidFill>
                <a:srgbClr val="66FFFF"/>
              </a:solidFill>
            </a:endParaRPr>
          </a:p>
        </p:txBody>
      </p:sp>
      <p:sp>
        <p:nvSpPr>
          <p:cNvPr id="4" name="Text Placeholder 3"/>
          <p:cNvSpPr>
            <a:spLocks noGrp="1"/>
          </p:cNvSpPr>
          <p:nvPr>
            <p:ph type="body" sz="half" idx="2"/>
          </p:nvPr>
        </p:nvSpPr>
        <p:spPr>
          <a:xfrm>
            <a:off x="6657974" y="1258784"/>
            <a:ext cx="4848226" cy="4473801"/>
          </a:xfrm>
        </p:spPr>
        <p:txBody>
          <a:bodyPr>
            <a:noAutofit/>
          </a:bodyPr>
          <a:lstStyle/>
          <a:p>
            <a:r>
              <a:rPr lang="en-US" sz="3200" dirty="0" smtClean="0"/>
              <a:t>Conversion </a:t>
            </a:r>
            <a:r>
              <a:rPr lang="en-US" sz="3200" dirty="0"/>
              <a:t>is the certainty that what you were does not determine what you are, and what you are does not determine what you will be. You can be changed, you can be different, your life can move in an entirely new direction.</a:t>
            </a:r>
            <a:endParaRPr lang="en-US" sz="3200" dirty="0"/>
          </a:p>
        </p:txBody>
      </p:sp>
      <p:sp>
        <p:nvSpPr>
          <p:cNvPr id="5" name="TextBox 4"/>
          <p:cNvSpPr txBox="1"/>
          <p:nvPr/>
        </p:nvSpPr>
        <p:spPr>
          <a:xfrm>
            <a:off x="727574" y="6341424"/>
            <a:ext cx="10957745" cy="307777"/>
          </a:xfrm>
          <a:prstGeom prst="rect">
            <a:avLst/>
          </a:prstGeom>
          <a:noFill/>
        </p:spPr>
        <p:txBody>
          <a:bodyPr wrap="square" rtlCol="0">
            <a:spAutoFit/>
          </a:bodyPr>
          <a:lstStyle/>
          <a:p>
            <a:r>
              <a:rPr lang="en-US" sz="1400" dirty="0"/>
              <a:t>https://www.keepbelieving.com/sermon/how-a-terrorist-became-an-evangelist-the-amazing-story-of-pauls-conversion/</a:t>
            </a:r>
          </a:p>
        </p:txBody>
      </p:sp>
      <p:pic>
        <p:nvPicPr>
          <p:cNvPr id="8194" name="Picture 2" descr="The Weekly Parashah - Articles - Psalm11918.or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310" r="531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886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7974" y="807522"/>
            <a:ext cx="5213986" cy="617517"/>
          </a:xfrm>
        </p:spPr>
        <p:txBody>
          <a:bodyPr>
            <a:noAutofit/>
          </a:bodyPr>
          <a:lstStyle/>
          <a:p>
            <a:r>
              <a:rPr lang="en-US" sz="3600" b="1" dirty="0" smtClean="0">
                <a:solidFill>
                  <a:srgbClr val="66FFFF"/>
                </a:solidFill>
              </a:rPr>
              <a:t>Quickened:  </a:t>
            </a:r>
            <a:endParaRPr lang="en-US" sz="3600" b="1" dirty="0">
              <a:solidFill>
                <a:srgbClr val="66FFFF"/>
              </a:solidFill>
            </a:endParaRPr>
          </a:p>
        </p:txBody>
      </p:sp>
      <p:sp>
        <p:nvSpPr>
          <p:cNvPr id="4" name="Text Placeholder 3"/>
          <p:cNvSpPr>
            <a:spLocks noGrp="1"/>
          </p:cNvSpPr>
          <p:nvPr>
            <p:ph type="body" sz="half" idx="2"/>
          </p:nvPr>
        </p:nvSpPr>
        <p:spPr>
          <a:xfrm>
            <a:off x="6657974" y="1543792"/>
            <a:ext cx="4848226" cy="4188793"/>
          </a:xfrm>
        </p:spPr>
        <p:txBody>
          <a:bodyPr>
            <a:noAutofit/>
          </a:bodyPr>
          <a:lstStyle/>
          <a:p>
            <a:r>
              <a:rPr lang="en-US" sz="3200" dirty="0"/>
              <a:t>If you take that truth away from Christianity, it ceases to be a supernatural religion. If the possibility of real change is gone, then we have nothing to offer but a set of rules. Can the leopard change his spots? </a:t>
            </a:r>
            <a:endParaRPr lang="en-US" sz="3200" dirty="0"/>
          </a:p>
        </p:txBody>
      </p:sp>
      <p:sp>
        <p:nvSpPr>
          <p:cNvPr id="5" name="TextBox 4"/>
          <p:cNvSpPr txBox="1"/>
          <p:nvPr/>
        </p:nvSpPr>
        <p:spPr>
          <a:xfrm>
            <a:off x="727574" y="6341424"/>
            <a:ext cx="10957745" cy="307777"/>
          </a:xfrm>
          <a:prstGeom prst="rect">
            <a:avLst/>
          </a:prstGeom>
          <a:noFill/>
        </p:spPr>
        <p:txBody>
          <a:bodyPr wrap="square" rtlCol="0">
            <a:spAutoFit/>
          </a:bodyPr>
          <a:lstStyle/>
          <a:p>
            <a:r>
              <a:rPr lang="en-US" sz="1400" dirty="0"/>
              <a:t>https://www.keepbelieving.com/sermon/how-a-terrorist-became-an-evangelist-the-amazing-story-of-pauls-conversion/</a:t>
            </a:r>
          </a:p>
        </p:txBody>
      </p:sp>
      <p:pic>
        <p:nvPicPr>
          <p:cNvPr id="12290" name="Picture 2" descr="What Kind of Political Change Leader Are You? | Inc.com"/>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9183" t="493" r="23845" b="-493"/>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9013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7974" y="807522"/>
            <a:ext cx="5213986" cy="617517"/>
          </a:xfrm>
        </p:spPr>
        <p:txBody>
          <a:bodyPr>
            <a:noAutofit/>
          </a:bodyPr>
          <a:lstStyle/>
          <a:p>
            <a:r>
              <a:rPr lang="en-US" sz="3600" b="1" dirty="0" smtClean="0">
                <a:solidFill>
                  <a:srgbClr val="66FFFF"/>
                </a:solidFill>
              </a:rPr>
              <a:t>Quickened:  </a:t>
            </a:r>
            <a:endParaRPr lang="en-US" sz="3600" b="1" dirty="0">
              <a:solidFill>
                <a:srgbClr val="66FFFF"/>
              </a:solidFill>
            </a:endParaRPr>
          </a:p>
        </p:txBody>
      </p:sp>
      <p:sp>
        <p:nvSpPr>
          <p:cNvPr id="4" name="Text Placeholder 3"/>
          <p:cNvSpPr>
            <a:spLocks noGrp="1"/>
          </p:cNvSpPr>
          <p:nvPr>
            <p:ph type="body" sz="half" idx="2"/>
          </p:nvPr>
        </p:nvSpPr>
        <p:spPr>
          <a:xfrm>
            <a:off x="6657974" y="1543792"/>
            <a:ext cx="4848226" cy="4188793"/>
          </a:xfrm>
        </p:spPr>
        <p:txBody>
          <a:bodyPr>
            <a:noAutofit/>
          </a:bodyPr>
          <a:lstStyle/>
          <a:p>
            <a:r>
              <a:rPr lang="en-US" sz="3200" dirty="0"/>
              <a:t>In himself and by himself, the leopard can never change his spots, but with God all things are possible.</a:t>
            </a:r>
            <a:endParaRPr lang="en-US" sz="3200" dirty="0"/>
          </a:p>
        </p:txBody>
      </p:sp>
      <p:sp>
        <p:nvSpPr>
          <p:cNvPr id="5" name="TextBox 4"/>
          <p:cNvSpPr txBox="1"/>
          <p:nvPr/>
        </p:nvSpPr>
        <p:spPr>
          <a:xfrm>
            <a:off x="727574" y="6341424"/>
            <a:ext cx="10957745" cy="307777"/>
          </a:xfrm>
          <a:prstGeom prst="rect">
            <a:avLst/>
          </a:prstGeom>
          <a:noFill/>
        </p:spPr>
        <p:txBody>
          <a:bodyPr wrap="square" rtlCol="0">
            <a:spAutoFit/>
          </a:bodyPr>
          <a:lstStyle/>
          <a:p>
            <a:r>
              <a:rPr lang="en-US" sz="1400" dirty="0"/>
              <a:t>https://www.keepbelieving.com/sermon/how-a-terrorist-became-an-evangelist-the-amazing-story-of-pauls-conversion/</a:t>
            </a:r>
          </a:p>
        </p:txBody>
      </p:sp>
      <p:pic>
        <p:nvPicPr>
          <p:cNvPr id="13316" name="Picture 4" descr="Let Us Help Save Our Planet!: Amur Leopard - A Critically Endangered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599" b="59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138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3148" y="934278"/>
            <a:ext cx="10319658" cy="5249352"/>
          </a:xfrm>
          <a:noFill/>
        </p:spPr>
        <p:txBody>
          <a:bodyPr>
            <a:noAutofit/>
          </a:bodyPr>
          <a:lstStyle/>
          <a:p>
            <a:pPr marL="0" indent="0">
              <a:buNone/>
            </a:pPr>
            <a:r>
              <a:rPr lang="en-US" sz="4400" dirty="0" smtClean="0"/>
              <a:t>The </a:t>
            </a:r>
            <a:r>
              <a:rPr lang="en-US" sz="4400" dirty="0"/>
              <a:t>three sections of </a:t>
            </a:r>
            <a:r>
              <a:rPr lang="en-US" sz="4400" dirty="0" smtClean="0"/>
              <a:t>Ephesians 2:1-10 are </a:t>
            </a:r>
            <a:r>
              <a:rPr lang="en-US" sz="4400" dirty="0"/>
              <a:t>summarized neatly in the phrases of Ephesians 2:5: </a:t>
            </a:r>
            <a:endParaRPr lang="en-US" sz="4400" dirty="0" smtClean="0"/>
          </a:p>
          <a:p>
            <a:pPr marL="742950" indent="-742950">
              <a:buFont typeface="+mj-lt"/>
              <a:buAutoNum type="arabicPeriod"/>
            </a:pPr>
            <a:r>
              <a:rPr lang="en-US" sz="4400" dirty="0" smtClean="0">
                <a:solidFill>
                  <a:srgbClr val="66FFFF"/>
                </a:solidFill>
              </a:rPr>
              <a:t>“</a:t>
            </a:r>
            <a:r>
              <a:rPr lang="en-US" sz="4400" dirty="0">
                <a:solidFill>
                  <a:srgbClr val="66FFFF"/>
                </a:solidFill>
              </a:rPr>
              <a:t>we were dead in our trespasses”; </a:t>
            </a:r>
            <a:endParaRPr lang="en-US" sz="4400" dirty="0" smtClean="0">
              <a:solidFill>
                <a:srgbClr val="66FFFF"/>
              </a:solidFill>
            </a:endParaRPr>
          </a:p>
          <a:p>
            <a:pPr marL="742950" indent="-742950">
              <a:buFont typeface="+mj-lt"/>
              <a:buAutoNum type="arabicPeriod"/>
            </a:pPr>
            <a:r>
              <a:rPr lang="en-US" sz="4400" dirty="0" smtClean="0">
                <a:solidFill>
                  <a:srgbClr val="66FFFF"/>
                </a:solidFill>
              </a:rPr>
              <a:t>God </a:t>
            </a:r>
            <a:r>
              <a:rPr lang="en-US" sz="4400" dirty="0">
                <a:solidFill>
                  <a:srgbClr val="66FFFF"/>
                </a:solidFill>
              </a:rPr>
              <a:t>“made us alive together with Christ”; </a:t>
            </a:r>
            <a:endParaRPr lang="en-US" sz="4400" dirty="0" smtClean="0">
              <a:solidFill>
                <a:srgbClr val="66FFFF"/>
              </a:solidFill>
            </a:endParaRPr>
          </a:p>
          <a:p>
            <a:pPr marL="742950" indent="-742950">
              <a:buFont typeface="+mj-lt"/>
              <a:buAutoNum type="arabicPeriod"/>
            </a:pPr>
            <a:r>
              <a:rPr lang="en-US" sz="4400" dirty="0" smtClean="0">
                <a:solidFill>
                  <a:srgbClr val="66FFFF"/>
                </a:solidFill>
              </a:rPr>
              <a:t>“</a:t>
            </a:r>
            <a:r>
              <a:rPr lang="en-US" sz="4400" dirty="0">
                <a:solidFill>
                  <a:srgbClr val="66FFFF"/>
                </a:solidFill>
              </a:rPr>
              <a:t>by grace you have been saved</a:t>
            </a:r>
            <a:r>
              <a:rPr lang="en-US" sz="4400" dirty="0" smtClean="0">
                <a:solidFill>
                  <a:srgbClr val="66FFFF"/>
                </a:solidFill>
              </a:rPr>
              <a:t>”.</a:t>
            </a:r>
            <a:endParaRPr lang="en-US" sz="4400" dirty="0">
              <a:solidFill>
                <a:srgbClr val="66FFFF"/>
              </a:solidFill>
            </a:endParaRPr>
          </a:p>
        </p:txBody>
      </p:sp>
    </p:spTree>
    <p:extLst>
      <p:ext uri="{BB962C8B-B14F-4D97-AF65-F5344CB8AC3E}">
        <p14:creationId xmlns:p14="http://schemas.microsoft.com/office/powerpoint/2010/main" val="1873448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3148" y="934278"/>
            <a:ext cx="10319658" cy="5249352"/>
          </a:xfrm>
          <a:noFill/>
        </p:spPr>
        <p:txBody>
          <a:bodyPr>
            <a:noAutofit/>
          </a:bodyPr>
          <a:lstStyle/>
          <a:p>
            <a:pPr marL="0" indent="0">
              <a:buNone/>
            </a:pPr>
            <a:r>
              <a:rPr lang="en-US" sz="4400" dirty="0" smtClean="0"/>
              <a:t>The </a:t>
            </a:r>
            <a:r>
              <a:rPr lang="en-US" sz="4400" dirty="0"/>
              <a:t>three sections of </a:t>
            </a:r>
            <a:r>
              <a:rPr lang="en-US" sz="4400" dirty="0" smtClean="0"/>
              <a:t>Ephesians 2:1-10 are </a:t>
            </a:r>
            <a:r>
              <a:rPr lang="en-US" sz="4400" dirty="0"/>
              <a:t>summarized neatly in the phrases of Ephesians 2:5: </a:t>
            </a:r>
            <a:endParaRPr lang="en-US" sz="4400" dirty="0" smtClean="0"/>
          </a:p>
          <a:p>
            <a:pPr marL="742950" indent="-742950">
              <a:buFont typeface="+mj-lt"/>
              <a:buAutoNum type="arabicPeriod"/>
            </a:pPr>
            <a:r>
              <a:rPr lang="en-US" sz="4400" dirty="0" smtClean="0">
                <a:solidFill>
                  <a:srgbClr val="66FFFF"/>
                </a:solidFill>
              </a:rPr>
              <a:t>“</a:t>
            </a:r>
            <a:r>
              <a:rPr lang="en-US" sz="4400" dirty="0"/>
              <a:t>we were dead in our trespasses</a:t>
            </a:r>
            <a:r>
              <a:rPr lang="en-US" sz="4400" dirty="0">
                <a:solidFill>
                  <a:srgbClr val="66FFFF"/>
                </a:solidFill>
              </a:rPr>
              <a:t>”; </a:t>
            </a:r>
            <a:endParaRPr lang="en-US" sz="4400" dirty="0" smtClean="0">
              <a:solidFill>
                <a:srgbClr val="66FFFF"/>
              </a:solidFill>
            </a:endParaRPr>
          </a:p>
          <a:p>
            <a:pPr marL="742950" indent="-742950">
              <a:buFont typeface="+mj-lt"/>
              <a:buAutoNum type="arabicPeriod"/>
            </a:pPr>
            <a:r>
              <a:rPr lang="en-US" sz="4400" dirty="0" smtClean="0">
                <a:solidFill>
                  <a:srgbClr val="66FFFF"/>
                </a:solidFill>
              </a:rPr>
              <a:t>God </a:t>
            </a:r>
            <a:r>
              <a:rPr lang="en-US" sz="4400" dirty="0">
                <a:solidFill>
                  <a:srgbClr val="66FFFF"/>
                </a:solidFill>
              </a:rPr>
              <a:t>“made us alive together with Christ”; </a:t>
            </a:r>
            <a:endParaRPr lang="en-US" sz="4400" dirty="0" smtClean="0">
              <a:solidFill>
                <a:srgbClr val="66FFFF"/>
              </a:solidFill>
            </a:endParaRPr>
          </a:p>
          <a:p>
            <a:pPr marL="742950" indent="-742950">
              <a:buFont typeface="+mj-lt"/>
              <a:buAutoNum type="arabicPeriod"/>
            </a:pPr>
            <a:r>
              <a:rPr lang="en-US" sz="4400" dirty="0" smtClean="0">
                <a:solidFill>
                  <a:srgbClr val="66FFFF"/>
                </a:solidFill>
              </a:rPr>
              <a:t>“</a:t>
            </a:r>
            <a:r>
              <a:rPr lang="en-US" sz="4400" dirty="0">
                <a:solidFill>
                  <a:srgbClr val="66FFFF"/>
                </a:solidFill>
              </a:rPr>
              <a:t>by grace you have been saved</a:t>
            </a:r>
            <a:r>
              <a:rPr lang="en-US" sz="4400" dirty="0" smtClean="0">
                <a:solidFill>
                  <a:srgbClr val="66FFFF"/>
                </a:solidFill>
              </a:rPr>
              <a:t>”.</a:t>
            </a:r>
            <a:endParaRPr lang="en-US" sz="4400" dirty="0">
              <a:solidFill>
                <a:srgbClr val="66FFFF"/>
              </a:solidFill>
            </a:endParaRPr>
          </a:p>
        </p:txBody>
      </p:sp>
    </p:spTree>
    <p:extLst>
      <p:ext uri="{BB962C8B-B14F-4D97-AF65-F5344CB8AC3E}">
        <p14:creationId xmlns:p14="http://schemas.microsoft.com/office/powerpoint/2010/main" val="32353408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1260000"/>
          </a:xfrm>
        </p:spPr>
        <p:txBody>
          <a:bodyPr/>
          <a:lstStyle/>
          <a:p>
            <a:r>
              <a:rPr lang="en-US" sz="3200" dirty="0" smtClean="0">
                <a:solidFill>
                  <a:schemeClr val="accent1">
                    <a:lumMod val="40000"/>
                    <a:lumOff val="60000"/>
                  </a:schemeClr>
                </a:solidFill>
              </a:rPr>
              <a:t>Dead in our Trespasses</a:t>
            </a:r>
            <a:br>
              <a:rPr lang="en-US" sz="3200" dirty="0" smtClean="0">
                <a:solidFill>
                  <a:schemeClr val="accent1">
                    <a:lumMod val="40000"/>
                    <a:lumOff val="60000"/>
                  </a:schemeClr>
                </a:solidFill>
              </a:rPr>
            </a:br>
            <a:r>
              <a:rPr lang="en-US" sz="4400" dirty="0" smtClean="0">
                <a:solidFill>
                  <a:srgbClr val="66FFFF"/>
                </a:solidFill>
              </a:rPr>
              <a:t>Ephesians 2:1-3</a:t>
            </a:r>
            <a:endParaRPr lang="en-US" sz="4400" dirty="0">
              <a:solidFill>
                <a:srgbClr val="66FFFF"/>
              </a:solidFill>
            </a:endParaRPr>
          </a:p>
        </p:txBody>
      </p:sp>
      <p:sp>
        <p:nvSpPr>
          <p:cNvPr id="4" name="Text Placeholder 3"/>
          <p:cNvSpPr>
            <a:spLocks noGrp="1"/>
          </p:cNvSpPr>
          <p:nvPr>
            <p:ph type="body" sz="half" idx="2"/>
          </p:nvPr>
        </p:nvSpPr>
        <p:spPr>
          <a:solidFill>
            <a:schemeClr val="accent3">
              <a:lumMod val="50000"/>
            </a:schemeClr>
          </a:solidFill>
        </p:spPr>
        <p:txBody>
          <a:bodyPr>
            <a:normAutofit fontScale="92500" lnSpcReduction="10000"/>
          </a:bodyPr>
          <a:lstStyle/>
          <a:p>
            <a:r>
              <a:rPr lang="en-US" sz="3600" b="1" dirty="0"/>
              <a:t>2 </a:t>
            </a:r>
            <a:r>
              <a:rPr lang="en-US" sz="3600" dirty="0"/>
              <a:t>And you hath he quickened, who were dead in trespasses and sins;</a:t>
            </a:r>
          </a:p>
          <a:p>
            <a:r>
              <a:rPr lang="en-US" sz="3600" b="1" baseline="30000" dirty="0"/>
              <a:t>2 </a:t>
            </a:r>
            <a:r>
              <a:rPr lang="en-US" sz="3600" dirty="0"/>
              <a:t>Wherein in time past ye walked according to the course of this world, according to the prince of the power of the air, the spirit that now </a:t>
            </a:r>
            <a:r>
              <a:rPr lang="en-US" sz="3600" dirty="0" err="1"/>
              <a:t>worketh</a:t>
            </a:r>
            <a:r>
              <a:rPr lang="en-US" sz="3600" dirty="0"/>
              <a:t> in the children of disobedience</a:t>
            </a:r>
            <a:r>
              <a:rPr lang="en-US" sz="3600" dirty="0" smtClean="0"/>
              <a:t>:</a:t>
            </a:r>
            <a:endParaRPr lang="en-US" sz="3600" dirty="0"/>
          </a:p>
        </p:txBody>
      </p:sp>
      <p:pic>
        <p:nvPicPr>
          <p:cNvPr id="14340" name="Picture 4" descr="Historical Medieval Astronomical Clock In Old Town Square Stock Photo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157" r="2615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8307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1260000"/>
          </a:xfrm>
        </p:spPr>
        <p:txBody>
          <a:bodyPr/>
          <a:lstStyle/>
          <a:p>
            <a:r>
              <a:rPr lang="en-US" sz="3200" dirty="0" smtClean="0">
                <a:solidFill>
                  <a:schemeClr val="accent1">
                    <a:lumMod val="40000"/>
                    <a:lumOff val="60000"/>
                  </a:schemeClr>
                </a:solidFill>
              </a:rPr>
              <a:t>Dead in our Trespasses</a:t>
            </a:r>
            <a:br>
              <a:rPr lang="en-US" sz="3200" dirty="0" smtClean="0">
                <a:solidFill>
                  <a:schemeClr val="accent1">
                    <a:lumMod val="40000"/>
                    <a:lumOff val="60000"/>
                  </a:schemeClr>
                </a:solidFill>
              </a:rPr>
            </a:br>
            <a:r>
              <a:rPr lang="en-US" sz="4400" dirty="0" smtClean="0">
                <a:solidFill>
                  <a:srgbClr val="66FFFF"/>
                </a:solidFill>
              </a:rPr>
              <a:t>Ephesians 2:3</a:t>
            </a:r>
            <a:endParaRPr lang="en-US" sz="4400" dirty="0">
              <a:solidFill>
                <a:srgbClr val="66FFFF"/>
              </a:solidFill>
            </a:endParaRPr>
          </a:p>
        </p:txBody>
      </p:sp>
      <p:sp>
        <p:nvSpPr>
          <p:cNvPr id="4" name="Text Placeholder 3"/>
          <p:cNvSpPr>
            <a:spLocks noGrp="1"/>
          </p:cNvSpPr>
          <p:nvPr>
            <p:ph type="body" sz="half" idx="2"/>
          </p:nvPr>
        </p:nvSpPr>
        <p:spPr>
          <a:solidFill>
            <a:schemeClr val="accent3">
              <a:lumMod val="50000"/>
            </a:schemeClr>
          </a:solidFill>
        </p:spPr>
        <p:txBody>
          <a:bodyPr>
            <a:normAutofit/>
          </a:bodyPr>
          <a:lstStyle/>
          <a:p>
            <a:r>
              <a:rPr lang="en-US" sz="3600" b="1" baseline="30000" dirty="0"/>
              <a:t>3 </a:t>
            </a:r>
            <a:r>
              <a:rPr lang="en-US" sz="3600" dirty="0"/>
              <a:t>Among whom also we all had our conversation in times past in the lusts of our flesh, fulfilling the desires of the flesh and of the mind; and were by nature the children of wrath, even as others.</a:t>
            </a:r>
          </a:p>
        </p:txBody>
      </p:sp>
      <p:pic>
        <p:nvPicPr>
          <p:cNvPr id="15366" name="Picture 6" descr="What Kind Of Person Is A Cancerian / Is Your Life Salty, Or Do You Make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309" r="2630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4059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075" y="331173"/>
            <a:ext cx="11181715" cy="617517"/>
          </a:xfrm>
        </p:spPr>
        <p:txBody>
          <a:bodyPr>
            <a:noAutofit/>
          </a:bodyPr>
          <a:lstStyle/>
          <a:p>
            <a:r>
              <a:rPr lang="en-US" sz="3600" b="1" dirty="0" smtClean="0">
                <a:solidFill>
                  <a:srgbClr val="66FFFF"/>
                </a:solidFill>
              </a:rPr>
              <a:t>Dead in our Trespasses  (AA 112)</a:t>
            </a:r>
            <a:endParaRPr lang="en-US" sz="3600" b="1" dirty="0">
              <a:solidFill>
                <a:srgbClr val="66FFFF"/>
              </a:solidFill>
            </a:endParaRPr>
          </a:p>
        </p:txBody>
      </p:sp>
      <p:sp>
        <p:nvSpPr>
          <p:cNvPr id="4" name="Text Placeholder 3"/>
          <p:cNvSpPr>
            <a:spLocks noGrp="1"/>
          </p:cNvSpPr>
          <p:nvPr>
            <p:ph type="body" sz="half" idx="2"/>
          </p:nvPr>
        </p:nvSpPr>
        <p:spPr>
          <a:xfrm>
            <a:off x="4425950" y="948690"/>
            <a:ext cx="7023100" cy="4994910"/>
          </a:xfrm>
        </p:spPr>
        <p:txBody>
          <a:bodyPr>
            <a:noAutofit/>
          </a:bodyPr>
          <a:lstStyle/>
          <a:p>
            <a:r>
              <a:rPr lang="en-US" sz="3200" dirty="0"/>
              <a:t>Prominent among the Jewish leaders who became thoroughly aroused by the success attending the proclamation of the gospel, was Saul of Tarsus. A Roman citizen by birth, Saul was nevertheless a Jew by descent and had been educated in Jerusalem by the most eminent of the rabbis. “Of the stock of Israel, of the tribe of Benjamin,” Saul was “a Hebrew of the Hebrews; </a:t>
            </a:r>
            <a:endParaRPr lang="en-US" sz="3200" dirty="0"/>
          </a:p>
        </p:txBody>
      </p:sp>
      <p:pic>
        <p:nvPicPr>
          <p:cNvPr id="21506" name="Picture 2" descr="They kept watch at the city gates hoping to kill him. But Saul learnt of their plans. – Slide 19"/>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52" t="-214" r="51450" b="214"/>
          <a:stretch/>
        </p:blipFill>
        <p:spPr bwMode="auto">
          <a:xfrm>
            <a:off x="727075" y="914400"/>
            <a:ext cx="3451225" cy="5337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59018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611" y="320041"/>
            <a:ext cx="7064589" cy="1325880"/>
          </a:xfrm>
        </p:spPr>
        <p:txBody>
          <a:bodyPr/>
          <a:lstStyle/>
          <a:p>
            <a:r>
              <a:rPr lang="en-US" sz="4800" dirty="0" smtClean="0"/>
              <a:t>Memory Text:  </a:t>
            </a:r>
            <a:br>
              <a:rPr lang="en-US" sz="4800" dirty="0" smtClean="0"/>
            </a:br>
            <a:r>
              <a:rPr lang="en-US" sz="4000" dirty="0" smtClean="0">
                <a:solidFill>
                  <a:schemeClr val="accent1">
                    <a:lumMod val="40000"/>
                    <a:lumOff val="60000"/>
                  </a:schemeClr>
                </a:solidFill>
              </a:rPr>
              <a:t>Ephesians </a:t>
            </a:r>
            <a:r>
              <a:rPr lang="en-US" sz="4000" dirty="0" smtClean="0">
                <a:solidFill>
                  <a:schemeClr val="accent1">
                    <a:lumMod val="40000"/>
                    <a:lumOff val="60000"/>
                  </a:schemeClr>
                </a:solidFill>
              </a:rPr>
              <a:t>2:4-5 </a:t>
            </a:r>
            <a:endParaRPr lang="en-US" sz="4000" dirty="0">
              <a:solidFill>
                <a:schemeClr val="accent1">
                  <a:lumMod val="40000"/>
                  <a:lumOff val="60000"/>
                </a:schemeClr>
              </a:solidFill>
            </a:endParaRPr>
          </a:p>
        </p:txBody>
      </p:sp>
      <p:sp>
        <p:nvSpPr>
          <p:cNvPr id="4" name="Text Placeholder 3"/>
          <p:cNvSpPr>
            <a:spLocks noGrp="1"/>
          </p:cNvSpPr>
          <p:nvPr>
            <p:ph type="body" sz="half" idx="2"/>
          </p:nvPr>
        </p:nvSpPr>
        <p:spPr>
          <a:xfrm>
            <a:off x="631611" y="1645922"/>
            <a:ext cx="7064589" cy="4632958"/>
          </a:xfrm>
          <a:solidFill>
            <a:schemeClr val="accent3">
              <a:lumMod val="50000"/>
            </a:schemeClr>
          </a:solidFill>
        </p:spPr>
        <p:txBody>
          <a:bodyPr>
            <a:normAutofit/>
          </a:bodyPr>
          <a:lstStyle/>
          <a:p>
            <a:r>
              <a:rPr lang="en-US" sz="4000" b="1" baseline="30000" dirty="0"/>
              <a:t>4 </a:t>
            </a:r>
            <a:r>
              <a:rPr lang="en-US" sz="4000" dirty="0"/>
              <a:t>But God, who is rich in mercy, for his great love wherewith he loved us,</a:t>
            </a:r>
          </a:p>
          <a:p>
            <a:r>
              <a:rPr lang="en-US" sz="4000" b="1" baseline="30000" dirty="0"/>
              <a:t>5 </a:t>
            </a:r>
            <a:r>
              <a:rPr lang="en-US" sz="4000" dirty="0"/>
              <a:t>Even when we were dead in sins, hath quickened us together with Christ, (by grace ye are saved;)</a:t>
            </a:r>
          </a:p>
        </p:txBody>
      </p:sp>
      <p:pic>
        <p:nvPicPr>
          <p:cNvPr id="1028" name="Picture 4" descr="Who are the Gods of love and can your psychic communicate with them?"/>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946" r="24946"/>
          <a:stretch>
            <a:fillRect/>
          </a:stretch>
        </p:blipFill>
        <p:spPr bwMode="auto">
          <a:xfrm>
            <a:off x="8014200" y="995968"/>
            <a:ext cx="3791140" cy="5282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0198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075" y="331173"/>
            <a:ext cx="11181715" cy="617517"/>
          </a:xfrm>
        </p:spPr>
        <p:txBody>
          <a:bodyPr>
            <a:noAutofit/>
          </a:bodyPr>
          <a:lstStyle/>
          <a:p>
            <a:r>
              <a:rPr lang="en-US" sz="3600" b="1" dirty="0" smtClean="0">
                <a:solidFill>
                  <a:srgbClr val="66FFFF"/>
                </a:solidFill>
              </a:rPr>
              <a:t>Dead in our Trespasses  (AA 112)</a:t>
            </a:r>
            <a:endParaRPr lang="en-US" sz="3600" b="1" dirty="0">
              <a:solidFill>
                <a:srgbClr val="66FFFF"/>
              </a:solidFill>
            </a:endParaRPr>
          </a:p>
        </p:txBody>
      </p:sp>
      <p:sp>
        <p:nvSpPr>
          <p:cNvPr id="4" name="Text Placeholder 3"/>
          <p:cNvSpPr>
            <a:spLocks noGrp="1"/>
          </p:cNvSpPr>
          <p:nvPr>
            <p:ph type="body" sz="half" idx="2"/>
          </p:nvPr>
        </p:nvSpPr>
        <p:spPr>
          <a:xfrm>
            <a:off x="4425950" y="948690"/>
            <a:ext cx="7023100" cy="4994910"/>
          </a:xfrm>
        </p:spPr>
        <p:txBody>
          <a:bodyPr>
            <a:noAutofit/>
          </a:bodyPr>
          <a:lstStyle/>
          <a:p>
            <a:r>
              <a:rPr lang="en-US" sz="3200" dirty="0" smtClean="0"/>
              <a:t>… as </a:t>
            </a:r>
            <a:r>
              <a:rPr lang="en-US" sz="3200" dirty="0"/>
              <a:t>touching the law, a Pharisee; concerning zeal, persecuting the church; touching the righteousness which is in the law, blameless.” Philippians 3:5, 6. He was regarded by the rabbis as a young man of great promise, and high hopes were cherished concerning him as an able and zealous defender of the ancient faith. His elevation to membership in the Sanhedrin council placed him in a position of power. </a:t>
            </a:r>
            <a:endParaRPr lang="en-US" sz="3200" dirty="0"/>
          </a:p>
        </p:txBody>
      </p:sp>
      <p:pic>
        <p:nvPicPr>
          <p:cNvPr id="20484" name="Picture 4" descr="Acts 7:58 A key person involved in the death of Stephen was a young man called Saul. Those stoning Stephen took off their coats and left them at the feet of Saul. – Slide 1"/>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50341" t="-629" r="649" b="629"/>
          <a:stretch/>
        </p:blipFill>
        <p:spPr bwMode="auto">
          <a:xfrm>
            <a:off x="727075" y="914400"/>
            <a:ext cx="3562350" cy="5451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2381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075" y="331173"/>
            <a:ext cx="11181715" cy="617517"/>
          </a:xfrm>
        </p:spPr>
        <p:txBody>
          <a:bodyPr>
            <a:noAutofit/>
          </a:bodyPr>
          <a:lstStyle/>
          <a:p>
            <a:r>
              <a:rPr lang="en-US" sz="3600" b="1" dirty="0" smtClean="0">
                <a:solidFill>
                  <a:srgbClr val="66FFFF"/>
                </a:solidFill>
              </a:rPr>
              <a:t>Dead in our Trespasses  (AA 112)</a:t>
            </a:r>
            <a:endParaRPr lang="en-US" sz="3600" b="1" dirty="0">
              <a:solidFill>
                <a:srgbClr val="66FFFF"/>
              </a:solidFill>
            </a:endParaRPr>
          </a:p>
        </p:txBody>
      </p:sp>
      <p:sp>
        <p:nvSpPr>
          <p:cNvPr id="4" name="Text Placeholder 3"/>
          <p:cNvSpPr>
            <a:spLocks noGrp="1"/>
          </p:cNvSpPr>
          <p:nvPr>
            <p:ph type="body" sz="half" idx="2"/>
          </p:nvPr>
        </p:nvSpPr>
        <p:spPr>
          <a:xfrm>
            <a:off x="5360670" y="948690"/>
            <a:ext cx="6088380" cy="4994910"/>
          </a:xfrm>
        </p:spPr>
        <p:txBody>
          <a:bodyPr>
            <a:noAutofit/>
          </a:bodyPr>
          <a:lstStyle/>
          <a:p>
            <a:r>
              <a:rPr lang="en-US" sz="3200" dirty="0"/>
              <a:t>Saul had taken a prominent part in the trial and conviction of Stephen, and the striking evidences of God's presence with the martyr had led Saul to doubt the righteousness of the cause he had espoused against the followers of Jesus. His mind was deeply stirred. </a:t>
            </a:r>
            <a:r>
              <a:rPr lang="en-US" sz="3200" dirty="0" smtClean="0"/>
              <a:t>In his perplexity he appealed to those in whose wisdom and judgment he had full confidence. </a:t>
            </a:r>
            <a:endParaRPr lang="en-US" sz="3200" dirty="0"/>
          </a:p>
        </p:txBody>
      </p:sp>
      <p:pic>
        <p:nvPicPr>
          <p:cNvPr id="19466" name="Picture 10" descr="Acts 7:58 A key person involved in the death of Stephen was a young man called Saul. Those stoning Stephen took off their coats and left them at the feet of Saul. – Slide 1"/>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8139" t="-220" r="29257" b="220"/>
          <a:stretch/>
        </p:blipFill>
        <p:spPr bwMode="auto">
          <a:xfrm>
            <a:off x="727075" y="1125538"/>
            <a:ext cx="4337050" cy="5195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7023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 y="228303"/>
            <a:ext cx="11691620" cy="617517"/>
          </a:xfrm>
        </p:spPr>
        <p:txBody>
          <a:bodyPr>
            <a:noAutofit/>
          </a:bodyPr>
          <a:lstStyle/>
          <a:p>
            <a:r>
              <a:rPr lang="en-US" sz="3600" b="1" dirty="0" smtClean="0">
                <a:solidFill>
                  <a:srgbClr val="66FFFF"/>
                </a:solidFill>
              </a:rPr>
              <a:t>Dead in our Trespasses  (AA 112)</a:t>
            </a:r>
            <a:endParaRPr lang="en-US" sz="3600" b="1" dirty="0">
              <a:solidFill>
                <a:srgbClr val="66FFFF"/>
              </a:solidFill>
            </a:endParaRPr>
          </a:p>
        </p:txBody>
      </p:sp>
      <p:sp>
        <p:nvSpPr>
          <p:cNvPr id="4" name="Text Placeholder 3"/>
          <p:cNvSpPr>
            <a:spLocks noGrp="1"/>
          </p:cNvSpPr>
          <p:nvPr>
            <p:ph type="body" sz="half" idx="2"/>
          </p:nvPr>
        </p:nvSpPr>
        <p:spPr>
          <a:xfrm>
            <a:off x="5772150" y="925830"/>
            <a:ext cx="5768340" cy="4434840"/>
          </a:xfrm>
        </p:spPr>
        <p:txBody>
          <a:bodyPr>
            <a:noAutofit/>
          </a:bodyPr>
          <a:lstStyle/>
          <a:p>
            <a:r>
              <a:rPr lang="en-US" sz="3600" dirty="0"/>
              <a:t>The arguments of the priests and rulers finally convinced him that Stephen was a blasphemer, that the Christ whom the martyred disciple had preached was an impostor, and that those ministering in holy office must be right. </a:t>
            </a:r>
            <a:endParaRPr lang="en-US" sz="3600" dirty="0" smtClean="0"/>
          </a:p>
        </p:txBody>
      </p:sp>
      <p:pic>
        <p:nvPicPr>
          <p:cNvPr id="18436" name="Picture 4" descr="Saul returned to Jerusalem where he tried to join the disciples. But they were all afraid of him, not believing that he really was a disciple. – Slide 21"/>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836" r="10836"/>
          <a:stretch>
            <a:fillRect/>
          </a:stretch>
        </p:blipFill>
        <p:spPr bwMode="auto">
          <a:xfrm>
            <a:off x="339725" y="925830"/>
            <a:ext cx="5192713" cy="497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707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Dead in our Trespasses  (AA 113)</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p:spPr>
        <p:txBody>
          <a:bodyPr>
            <a:noAutofit/>
          </a:bodyPr>
          <a:lstStyle/>
          <a:p>
            <a:r>
              <a:rPr lang="en-US" sz="3200" dirty="0"/>
              <a:t>Not without severe trial did Saul come to this conclusion. But in the end his education and prejudices, his respect for his former teachers, and his pride of popularity braced him to rebel against the voice of conscience and the grace of God. And having fully decided that the priests and scribes were right, Saul became very bitter in his opposition to the doctrines taught by the disciples of Jesus. </a:t>
            </a:r>
            <a:endParaRPr lang="en-US" sz="3200" dirty="0" smtClean="0"/>
          </a:p>
        </p:txBody>
      </p:sp>
      <p:pic>
        <p:nvPicPr>
          <p:cNvPr id="17410" name="Picture 2" descr="However Barnabas explained that Saul was now a Christian, and how he had preached in Damascus that Jesus is the Son of God.  So the Apostles welcomed Saul who started speaking boldly about Jesus in Jerusalem – Slide 22"/>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7315" t="-214" r="14187" b="214"/>
          <a:stretch/>
        </p:blipFill>
        <p:spPr bwMode="auto">
          <a:xfrm>
            <a:off x="727075" y="914400"/>
            <a:ext cx="3451225" cy="5337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7788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Dead in our Trespasses  (AA 113)</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p:spPr>
        <p:txBody>
          <a:bodyPr>
            <a:noAutofit/>
          </a:bodyPr>
          <a:lstStyle/>
          <a:p>
            <a:r>
              <a:rPr lang="en-US" sz="3600" dirty="0" smtClean="0"/>
              <a:t>His </a:t>
            </a:r>
            <a:r>
              <a:rPr lang="en-US" sz="3600" dirty="0"/>
              <a:t>activity in causing holy men and women to be dragged before tribunals, where some were condemned to imprisonment and some even to death, solely because of their faith in Jesus, brought sadness and gloom to the newly organized church, and caused many to seek safety in flight. </a:t>
            </a:r>
            <a:endParaRPr lang="en-US" sz="3600" dirty="0" smtClean="0"/>
          </a:p>
        </p:txBody>
      </p:sp>
      <p:pic>
        <p:nvPicPr>
          <p:cNvPr id="16386" name="Picture 2" descr="Acts 8v1 After the death of Stephen, Christians in Jerusalem suffered so much that many left to find new places to live. Some travelled north to the city of Damascus. – Slid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751" r="25751"/>
          <a:stretch>
            <a:fillRect/>
          </a:stretch>
        </p:blipFill>
        <p:spPr bwMode="auto">
          <a:xfrm>
            <a:off x="727075" y="914400"/>
            <a:ext cx="3451225" cy="5337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34865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Dead in our Trespasses  (AA 113)</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5589270"/>
          </a:xfrm>
        </p:spPr>
        <p:txBody>
          <a:bodyPr>
            <a:noAutofit/>
          </a:bodyPr>
          <a:lstStyle/>
          <a:p>
            <a:r>
              <a:rPr lang="en-US" sz="3200" dirty="0"/>
              <a:t>The priests and rulers had hoped that by vigilant effort and stern persecution the heresy might be suppressed. Now they felt that they must carry forward in other places the decided measures taken in Jerusalem against the new teaching. For the special work that they desired to have done at Damascus, Saul offered his services. </a:t>
            </a:r>
            <a:r>
              <a:rPr lang="en-US" sz="3200" dirty="0"/>
              <a:t>“Breathing out </a:t>
            </a:r>
            <a:r>
              <a:rPr lang="en-US" sz="3200" dirty="0" err="1"/>
              <a:t>threatenings</a:t>
            </a:r>
            <a:r>
              <a:rPr lang="en-US" sz="3200" dirty="0"/>
              <a:t> and slaughter against the disciples of the Lord,” he “went unto the high priest, </a:t>
            </a:r>
            <a:r>
              <a:rPr lang="en-US" sz="3200" dirty="0" smtClean="0"/>
              <a:t>and</a:t>
            </a:r>
          </a:p>
        </p:txBody>
      </p:sp>
      <p:pic>
        <p:nvPicPr>
          <p:cNvPr id="23554" name="Picture 2" descr="The papers were handed to Saul and he set off to Damascus, making murderous threats about those who believed Jesus was ‘The Way’ to God. – Slide 4"/>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2295" t="642" r="9207" b="-642"/>
          <a:stretch/>
        </p:blipFill>
        <p:spPr bwMode="auto">
          <a:xfrm>
            <a:off x="864735" y="1165860"/>
            <a:ext cx="3451225" cy="5337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903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Dead in our Trespasses  (AA 113)</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p:spPr>
        <p:txBody>
          <a:bodyPr>
            <a:noAutofit/>
          </a:bodyPr>
          <a:lstStyle/>
          <a:p>
            <a:r>
              <a:rPr lang="en-US" sz="3000" dirty="0" smtClean="0"/>
              <a:t>… desired </a:t>
            </a:r>
            <a:r>
              <a:rPr lang="en-US" sz="3000" dirty="0"/>
              <a:t>of him letters to Damascus to the synagogues, that if he found any of this way, whether they were men or women, he might bring them bound unto Jerusalem.” Thus “with authority and commission from the chief priests” (</a:t>
            </a:r>
            <a:r>
              <a:rPr lang="en-US" sz="3000" dirty="0">
                <a:hlinkClick r:id="rId2"/>
              </a:rPr>
              <a:t>Acts 26:12</a:t>
            </a:r>
            <a:r>
              <a:rPr lang="en-US" sz="3000" dirty="0"/>
              <a:t>), Saul of Tarsus, in the strength and vigor of manhood, and fired with mistaken zeal, set out on that memorable journey, the strange occurrences of which were to change the whole current of his life. </a:t>
            </a:r>
          </a:p>
        </p:txBody>
      </p:sp>
      <p:pic>
        <p:nvPicPr>
          <p:cNvPr id="22530" name="Picture 2" descr="Acts 9. Saul went to the High Priest and asked for papers giving him permission to go to Damascus and arrest any belonging to ‘The Way’ (as Christians were known). – Slide 3"/>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46150" t="-214" r="5352" b="214"/>
          <a:stretch/>
        </p:blipFill>
        <p:spPr bwMode="auto">
          <a:xfrm>
            <a:off x="727075" y="914400"/>
            <a:ext cx="3451225" cy="5337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02130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1260000"/>
          </a:xfrm>
        </p:spPr>
        <p:txBody>
          <a:bodyPr/>
          <a:lstStyle/>
          <a:p>
            <a:r>
              <a:rPr lang="en-US" sz="3200" dirty="0" smtClean="0">
                <a:solidFill>
                  <a:schemeClr val="accent1">
                    <a:lumMod val="40000"/>
                    <a:lumOff val="60000"/>
                  </a:schemeClr>
                </a:solidFill>
              </a:rPr>
              <a:t>Dead in our Trespasses</a:t>
            </a:r>
            <a:br>
              <a:rPr lang="en-US" sz="3200" dirty="0" smtClean="0">
                <a:solidFill>
                  <a:schemeClr val="accent1">
                    <a:lumMod val="40000"/>
                    <a:lumOff val="60000"/>
                  </a:schemeClr>
                </a:solidFill>
              </a:rPr>
            </a:br>
            <a:r>
              <a:rPr lang="en-US" sz="4400" dirty="0" smtClean="0">
                <a:solidFill>
                  <a:srgbClr val="66FFFF"/>
                </a:solidFill>
              </a:rPr>
              <a:t>Romans 5:12</a:t>
            </a:r>
            <a:endParaRPr lang="en-US" sz="4400" dirty="0">
              <a:solidFill>
                <a:srgbClr val="66FFFF"/>
              </a:solidFill>
            </a:endParaRPr>
          </a:p>
        </p:txBody>
      </p:sp>
      <p:sp>
        <p:nvSpPr>
          <p:cNvPr id="4" name="Text Placeholder 3"/>
          <p:cNvSpPr>
            <a:spLocks noGrp="1"/>
          </p:cNvSpPr>
          <p:nvPr>
            <p:ph type="body" sz="half" idx="2"/>
          </p:nvPr>
        </p:nvSpPr>
        <p:spPr>
          <a:solidFill>
            <a:schemeClr val="accent3">
              <a:lumMod val="50000"/>
            </a:schemeClr>
          </a:solidFill>
        </p:spPr>
        <p:txBody>
          <a:bodyPr>
            <a:normAutofit/>
          </a:bodyPr>
          <a:lstStyle/>
          <a:p>
            <a:r>
              <a:rPr lang="en-US" sz="4000" b="1" baseline="30000" dirty="0"/>
              <a:t>12 </a:t>
            </a:r>
            <a:r>
              <a:rPr lang="en-US" sz="4000" dirty="0"/>
              <a:t>Wherefore, as by one man sin entered into the world, and death by sin; and so death passed upon all men, for that all have sinned:</a:t>
            </a:r>
          </a:p>
        </p:txBody>
      </p:sp>
      <p:pic>
        <p:nvPicPr>
          <p:cNvPr id="24578" name="Picture 2" descr="Adam, Eve, and the Mimetics of Being Human: The Bible Explained, Part 6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311" r="2731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9610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6050" y="160020"/>
            <a:ext cx="5010151" cy="835343"/>
          </a:xfrm>
        </p:spPr>
        <p:txBody>
          <a:bodyPr/>
          <a:lstStyle/>
          <a:p>
            <a:r>
              <a:rPr lang="en-US" sz="3200" dirty="0" smtClean="0">
                <a:solidFill>
                  <a:schemeClr val="accent1">
                    <a:lumMod val="40000"/>
                    <a:lumOff val="60000"/>
                  </a:schemeClr>
                </a:solidFill>
              </a:rPr>
              <a:t>Dead in our Trespasses</a:t>
            </a:r>
            <a:br>
              <a:rPr lang="en-US" sz="3200" dirty="0" smtClean="0">
                <a:solidFill>
                  <a:schemeClr val="accent1">
                    <a:lumMod val="40000"/>
                    <a:lumOff val="60000"/>
                  </a:schemeClr>
                </a:solidFill>
              </a:rPr>
            </a:br>
            <a:r>
              <a:rPr lang="en-US" sz="4400" dirty="0" smtClean="0">
                <a:solidFill>
                  <a:srgbClr val="66FFFF"/>
                </a:solidFill>
              </a:rPr>
              <a:t>Romans 6:21-23</a:t>
            </a:r>
            <a:endParaRPr lang="en-US" sz="4400" dirty="0">
              <a:solidFill>
                <a:srgbClr val="66FFFF"/>
              </a:solidFill>
            </a:endParaRPr>
          </a:p>
        </p:txBody>
      </p:sp>
      <p:sp>
        <p:nvSpPr>
          <p:cNvPr id="4" name="Text Placeholder 3"/>
          <p:cNvSpPr>
            <a:spLocks noGrp="1"/>
          </p:cNvSpPr>
          <p:nvPr>
            <p:ph type="body" sz="half" idx="2"/>
          </p:nvPr>
        </p:nvSpPr>
        <p:spPr>
          <a:xfrm>
            <a:off x="720091" y="1143000"/>
            <a:ext cx="6976110" cy="5166360"/>
          </a:xfrm>
          <a:solidFill>
            <a:schemeClr val="accent3">
              <a:lumMod val="50000"/>
            </a:schemeClr>
          </a:solidFill>
        </p:spPr>
        <p:txBody>
          <a:bodyPr>
            <a:noAutofit/>
          </a:bodyPr>
          <a:lstStyle/>
          <a:p>
            <a:r>
              <a:rPr lang="en-US" sz="3200" b="1" baseline="30000" dirty="0"/>
              <a:t>21 </a:t>
            </a:r>
            <a:r>
              <a:rPr lang="en-US" sz="3200" dirty="0"/>
              <a:t>What fruit had ye then in those things whereof ye are now ashamed? for the end of those things is death.</a:t>
            </a:r>
          </a:p>
          <a:p>
            <a:r>
              <a:rPr lang="en-US" sz="3200" b="1" baseline="30000" dirty="0"/>
              <a:t>22 </a:t>
            </a:r>
            <a:r>
              <a:rPr lang="en-US" sz="3200" dirty="0"/>
              <a:t>But now being made free from sin, and become servants to God, ye have your fruit unto holiness, and the end everlasting life.</a:t>
            </a:r>
          </a:p>
          <a:p>
            <a:r>
              <a:rPr lang="en-US" sz="3200" b="1" baseline="30000" dirty="0"/>
              <a:t>23 </a:t>
            </a:r>
            <a:r>
              <a:rPr lang="en-US" sz="3200" dirty="0"/>
              <a:t>For the wages of sin is death; but the gift of God is eternal life through Jesus Christ our Lord.</a:t>
            </a:r>
          </a:p>
        </p:txBody>
      </p:sp>
      <p:pic>
        <p:nvPicPr>
          <p:cNvPr id="25602" name="Picture 2" descr="The Original Sin - A Myth Whose Time is Up"/>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3037" r="33037"/>
          <a:stretch>
            <a:fillRect/>
          </a:stretch>
        </p:blipFill>
        <p:spPr bwMode="auto">
          <a:xfrm>
            <a:off x="8013700" y="995363"/>
            <a:ext cx="3492500" cy="5313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046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3148" y="934278"/>
            <a:ext cx="10319658" cy="5249352"/>
          </a:xfrm>
          <a:noFill/>
        </p:spPr>
        <p:txBody>
          <a:bodyPr>
            <a:noAutofit/>
          </a:bodyPr>
          <a:lstStyle/>
          <a:p>
            <a:pPr marL="0" indent="0">
              <a:buNone/>
            </a:pPr>
            <a:r>
              <a:rPr lang="en-US" sz="4400" dirty="0" smtClean="0"/>
              <a:t>The </a:t>
            </a:r>
            <a:r>
              <a:rPr lang="en-US" sz="4400" dirty="0"/>
              <a:t>three sections of </a:t>
            </a:r>
            <a:r>
              <a:rPr lang="en-US" sz="4400" dirty="0" smtClean="0"/>
              <a:t>Ephesians 2:1-10 are </a:t>
            </a:r>
            <a:r>
              <a:rPr lang="en-US" sz="4400" dirty="0"/>
              <a:t>summarized neatly in the phrases of Ephesians 2:5: </a:t>
            </a:r>
            <a:endParaRPr lang="en-US" sz="4400" dirty="0" smtClean="0"/>
          </a:p>
          <a:p>
            <a:pPr marL="742950" indent="-742950">
              <a:buFont typeface="+mj-lt"/>
              <a:buAutoNum type="arabicPeriod"/>
            </a:pPr>
            <a:r>
              <a:rPr lang="en-US" sz="4400" dirty="0" smtClean="0">
                <a:solidFill>
                  <a:srgbClr val="66FFFF"/>
                </a:solidFill>
              </a:rPr>
              <a:t>“</a:t>
            </a:r>
            <a:r>
              <a:rPr lang="en-US" sz="4400" dirty="0">
                <a:solidFill>
                  <a:srgbClr val="66FFFF"/>
                </a:solidFill>
              </a:rPr>
              <a:t>we were </a:t>
            </a:r>
            <a:r>
              <a:rPr lang="en-US" sz="4400" dirty="0"/>
              <a:t>dead in our trespasses</a:t>
            </a:r>
            <a:r>
              <a:rPr lang="en-US" sz="4400" dirty="0">
                <a:solidFill>
                  <a:srgbClr val="66FFFF"/>
                </a:solidFill>
              </a:rPr>
              <a:t>”; </a:t>
            </a:r>
            <a:endParaRPr lang="en-US" sz="4400" dirty="0" smtClean="0">
              <a:solidFill>
                <a:srgbClr val="66FFFF"/>
              </a:solidFill>
            </a:endParaRPr>
          </a:p>
          <a:p>
            <a:pPr marL="742950" indent="-742950">
              <a:buFont typeface="+mj-lt"/>
              <a:buAutoNum type="arabicPeriod"/>
            </a:pPr>
            <a:r>
              <a:rPr lang="en-US" sz="4400" dirty="0" smtClean="0">
                <a:solidFill>
                  <a:srgbClr val="66FFFF"/>
                </a:solidFill>
              </a:rPr>
              <a:t>God </a:t>
            </a:r>
            <a:r>
              <a:rPr lang="en-US" sz="4400" dirty="0">
                <a:solidFill>
                  <a:srgbClr val="66FFFF"/>
                </a:solidFill>
              </a:rPr>
              <a:t>“made us alive together with Christ”; </a:t>
            </a:r>
            <a:endParaRPr lang="en-US" sz="4400" dirty="0" smtClean="0">
              <a:solidFill>
                <a:srgbClr val="66FFFF"/>
              </a:solidFill>
            </a:endParaRPr>
          </a:p>
          <a:p>
            <a:pPr marL="742950" indent="-742950">
              <a:buFont typeface="+mj-lt"/>
              <a:buAutoNum type="arabicPeriod"/>
            </a:pPr>
            <a:r>
              <a:rPr lang="en-US" sz="4400" dirty="0" smtClean="0">
                <a:solidFill>
                  <a:srgbClr val="66FFFF"/>
                </a:solidFill>
              </a:rPr>
              <a:t>“</a:t>
            </a:r>
            <a:r>
              <a:rPr lang="en-US" sz="4400" dirty="0">
                <a:solidFill>
                  <a:srgbClr val="66FFFF"/>
                </a:solidFill>
              </a:rPr>
              <a:t>by grace you have been saved</a:t>
            </a:r>
            <a:r>
              <a:rPr lang="en-US" sz="4400" dirty="0" smtClean="0">
                <a:solidFill>
                  <a:srgbClr val="66FFFF"/>
                </a:solidFill>
              </a:rPr>
              <a:t>”.</a:t>
            </a:r>
            <a:endParaRPr lang="en-US" sz="4400" dirty="0">
              <a:solidFill>
                <a:srgbClr val="66FFFF"/>
              </a:solidFill>
            </a:endParaRPr>
          </a:p>
        </p:txBody>
      </p:sp>
    </p:spTree>
    <p:extLst>
      <p:ext uri="{BB962C8B-B14F-4D97-AF65-F5344CB8AC3E}">
        <p14:creationId xmlns:p14="http://schemas.microsoft.com/office/powerpoint/2010/main" val="27235293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153234"/>
            <a:ext cx="10840914" cy="4201846"/>
          </a:xfrm>
        </p:spPr>
        <p:txBody>
          <a:bodyPr>
            <a:noAutofit/>
          </a:bodyPr>
          <a:lstStyle/>
          <a:p>
            <a:pPr marL="857250" indent="-857250">
              <a:buFont typeface="+mj-lt"/>
              <a:buAutoNum type="romanUcPeriod"/>
            </a:pPr>
            <a:r>
              <a:rPr lang="en-US" sz="4200" dirty="0"/>
              <a:t>Opening Greeting (</a:t>
            </a:r>
            <a:r>
              <a:rPr lang="en-US" sz="4200" dirty="0" smtClean="0"/>
              <a:t>Eph. </a:t>
            </a:r>
            <a:r>
              <a:rPr lang="en-US" sz="4200" dirty="0"/>
              <a:t>1:1, </a:t>
            </a:r>
            <a:r>
              <a:rPr lang="en-US" sz="4200" dirty="0" smtClean="0"/>
              <a:t>2)</a:t>
            </a:r>
          </a:p>
          <a:p>
            <a:pPr marL="857250" indent="-857250">
              <a:buFont typeface="+mj-lt"/>
              <a:buAutoNum type="romanUcPeriod"/>
            </a:pPr>
            <a:r>
              <a:rPr lang="en-US" sz="4200" dirty="0" smtClean="0">
                <a:solidFill>
                  <a:srgbClr val="66FFFF"/>
                </a:solidFill>
              </a:rPr>
              <a:t>Part </a:t>
            </a:r>
            <a:r>
              <a:rPr lang="en-US" sz="4200" dirty="0">
                <a:solidFill>
                  <a:srgbClr val="66FFFF"/>
                </a:solidFill>
              </a:rPr>
              <a:t>1:  The Doctrinal Section (</a:t>
            </a:r>
            <a:r>
              <a:rPr lang="en-US" sz="4200" dirty="0" smtClean="0">
                <a:solidFill>
                  <a:srgbClr val="66FFFF"/>
                </a:solidFill>
              </a:rPr>
              <a:t>Eph. 1:3-3:21</a:t>
            </a:r>
            <a:r>
              <a:rPr lang="en-US" sz="4200" dirty="0">
                <a:solidFill>
                  <a:srgbClr val="66FFFF"/>
                </a:solidFill>
              </a:rPr>
              <a:t>)</a:t>
            </a:r>
          </a:p>
          <a:p>
            <a:pPr marL="571500" indent="-571500">
              <a:buAutoNum type="romanUcPeriod" startAt="3"/>
            </a:pPr>
            <a:r>
              <a:rPr lang="en-US" sz="4200" dirty="0" smtClean="0"/>
              <a:t>   Part 2:  </a:t>
            </a:r>
            <a:r>
              <a:rPr lang="en-US" sz="4200" dirty="0"/>
              <a:t>The Practical Section (</a:t>
            </a:r>
            <a:r>
              <a:rPr lang="en-US" sz="4200" dirty="0" smtClean="0"/>
              <a:t>Eph. 4:1-6:20</a:t>
            </a:r>
            <a:r>
              <a:rPr lang="en-US" sz="4200" dirty="0"/>
              <a:t>)</a:t>
            </a:r>
          </a:p>
          <a:p>
            <a:pPr marL="571500" indent="-571500">
              <a:buAutoNum type="romanUcPeriod" startAt="3"/>
            </a:pPr>
            <a:r>
              <a:rPr lang="en-US" sz="4200" dirty="0" smtClean="0"/>
              <a:t>   Closing </a:t>
            </a:r>
            <a:r>
              <a:rPr lang="en-US" sz="4200" dirty="0"/>
              <a:t>Greeting (Ephesians 6:21-24</a:t>
            </a:r>
            <a:r>
              <a:rPr lang="en-US" sz="4200" dirty="0" smtClean="0"/>
              <a:t>)</a:t>
            </a:r>
            <a:endParaRPr lang="en-US" sz="4200" dirty="0"/>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p>
        </p:txBody>
      </p:sp>
      <p:pic>
        <p:nvPicPr>
          <p:cNvPr id="6" name="Picture 5" descr="curled page">
            <a:extLst>
              <a:ext uri="{FF2B5EF4-FFF2-40B4-BE49-F238E27FC236}">
                <a16:creationId xmlns:a16="http://schemas.microsoft.com/office/drawing/2014/main" xmlns="" id="{F54CE4C8-2431-43FB-87C3-391A3BFF806C}"/>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4177230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Protestants decline, more have no religion in a sharply shifting ..."/>
          <p:cNvPicPr>
            <a:picLocks noChangeAspect="1" noChangeArrowheads="1"/>
          </p:cNvPicPr>
          <p:nvPr/>
        </p:nvPicPr>
        <p:blipFill rotWithShape="1">
          <a:blip r:embed="rId2">
            <a:extLst>
              <a:ext uri="{28A0092B-C50C-407E-A947-70E740481C1C}">
                <a14:useLocalDpi xmlns:a14="http://schemas.microsoft.com/office/drawing/2010/main" val="0"/>
              </a:ext>
            </a:extLst>
          </a:blip>
          <a:srcRect t="10070" b="6566"/>
          <a:stretch/>
        </p:blipFill>
        <p:spPr bwMode="auto">
          <a:xfrm>
            <a:off x="716327" y="0"/>
            <a:ext cx="10674927" cy="6927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5775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s://assets.weforum.org/editor/-dtQOyBGuwHqZDLWhayAvswDUMWBmJBVdqAPZdBB_0A.png"/>
          <p:cNvPicPr>
            <a:picLocks noChangeAspect="1" noChangeArrowheads="1"/>
          </p:cNvPicPr>
          <p:nvPr/>
        </p:nvPicPr>
        <p:blipFill rotWithShape="1">
          <a:blip r:embed="rId2">
            <a:extLst>
              <a:ext uri="{28A0092B-C50C-407E-A947-70E740481C1C}">
                <a14:useLocalDpi xmlns:a14="http://schemas.microsoft.com/office/drawing/2010/main" val="0"/>
              </a:ext>
            </a:extLst>
          </a:blip>
          <a:srcRect t="2405" b="13743"/>
          <a:stretch/>
        </p:blipFill>
        <p:spPr bwMode="auto">
          <a:xfrm>
            <a:off x="3950787" y="-4913"/>
            <a:ext cx="3935913" cy="6845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4170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s://assets.weforum.org/editor/GU0YIVT_ElpFfpw6SwMbqbG4XUYMF2KyNmWBYqjO5W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2367" y="-404038"/>
            <a:ext cx="7918563" cy="15811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0285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s://assets.weforum.org/editor/mbq07JDSIGwykoIofvE0_R6_MtOojIQVpUTPDD1fXAs.png"/>
          <p:cNvPicPr>
            <a:picLocks noChangeAspect="1" noChangeArrowheads="1"/>
          </p:cNvPicPr>
          <p:nvPr/>
        </p:nvPicPr>
        <p:blipFill rotWithShape="1">
          <a:blip r:embed="rId2">
            <a:extLst>
              <a:ext uri="{28A0092B-C50C-407E-A947-70E740481C1C}">
                <a14:useLocalDpi xmlns:a14="http://schemas.microsoft.com/office/drawing/2010/main" val="0"/>
              </a:ext>
            </a:extLst>
          </a:blip>
          <a:srcRect l="-636" t="632" r="636" b="11017"/>
          <a:stretch/>
        </p:blipFill>
        <p:spPr bwMode="auto">
          <a:xfrm>
            <a:off x="3004737" y="-100014"/>
            <a:ext cx="6388166" cy="6958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1781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descr="2015 Stress in America Snapsh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1394" y="0"/>
            <a:ext cx="10085705" cy="8532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21318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Mental Health by the Numbers [INFOGRAPHIC]"/>
          <p:cNvPicPr>
            <a:picLocks noChangeAspect="1" noChangeArrowheads="1"/>
          </p:cNvPicPr>
          <p:nvPr/>
        </p:nvPicPr>
        <p:blipFill rotWithShape="1">
          <a:blip r:embed="rId2">
            <a:extLst>
              <a:ext uri="{28A0092B-C50C-407E-A947-70E740481C1C}">
                <a14:useLocalDpi xmlns:a14="http://schemas.microsoft.com/office/drawing/2010/main" val="0"/>
              </a:ext>
            </a:extLst>
          </a:blip>
          <a:srcRect t="17409" b="43586"/>
          <a:stretch/>
        </p:blipFill>
        <p:spPr bwMode="auto">
          <a:xfrm>
            <a:off x="439071" y="0"/>
            <a:ext cx="114045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80243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Mental Health by the Numbers [INFOGRAPHIC]"/>
          <p:cNvPicPr>
            <a:picLocks noChangeAspect="1" noChangeArrowheads="1"/>
          </p:cNvPicPr>
          <p:nvPr/>
        </p:nvPicPr>
        <p:blipFill rotWithShape="1">
          <a:blip r:embed="rId2">
            <a:extLst>
              <a:ext uri="{28A0092B-C50C-407E-A947-70E740481C1C}">
                <a14:useLocalDpi xmlns:a14="http://schemas.microsoft.com/office/drawing/2010/main" val="0"/>
              </a:ext>
            </a:extLst>
          </a:blip>
          <a:srcRect t="56189" b="12059"/>
          <a:stretch/>
        </p:blipFill>
        <p:spPr bwMode="auto">
          <a:xfrm>
            <a:off x="304800" y="701040"/>
            <a:ext cx="11457129" cy="5608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04818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s://assets.weforum.org/editor/ZSFZxqKmhJnyDxWP29vRfRp9oVf1RPHH1p4Lk94qMEM.png"/>
          <p:cNvPicPr>
            <a:picLocks noChangeAspect="1" noChangeArrowheads="1"/>
          </p:cNvPicPr>
          <p:nvPr/>
        </p:nvPicPr>
        <p:blipFill rotWithShape="1">
          <a:blip r:embed="rId2">
            <a:extLst>
              <a:ext uri="{28A0092B-C50C-407E-A947-70E740481C1C}">
                <a14:useLocalDpi xmlns:a14="http://schemas.microsoft.com/office/drawing/2010/main" val="0"/>
              </a:ext>
            </a:extLst>
          </a:blip>
          <a:srcRect b="57646"/>
          <a:stretch/>
        </p:blipFill>
        <p:spPr bwMode="auto">
          <a:xfrm>
            <a:off x="474914" y="0"/>
            <a:ext cx="11441482" cy="6599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96465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s://assets.weforum.org/editor/ZSFZxqKmhJnyDxWP29vRfRp9oVf1RPHH1p4Lk94qMEM.png"/>
          <p:cNvPicPr>
            <a:picLocks noChangeAspect="1" noChangeArrowheads="1"/>
          </p:cNvPicPr>
          <p:nvPr/>
        </p:nvPicPr>
        <p:blipFill rotWithShape="1">
          <a:blip r:embed="rId2">
            <a:extLst>
              <a:ext uri="{28A0092B-C50C-407E-A947-70E740481C1C}">
                <a14:useLocalDpi xmlns:a14="http://schemas.microsoft.com/office/drawing/2010/main" val="0"/>
              </a:ext>
            </a:extLst>
          </a:blip>
          <a:srcRect t="41526" b="14526"/>
          <a:stretch/>
        </p:blipFill>
        <p:spPr bwMode="auto">
          <a:xfrm>
            <a:off x="393318" y="0"/>
            <a:ext cx="1145794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9691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Picture 4" descr="Covid: Depression rises in young and women during second peak - BBC New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6904" y="0"/>
            <a:ext cx="9388006" cy="7317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4332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1260000"/>
          </a:xfrm>
        </p:spPr>
        <p:txBody>
          <a:bodyPr/>
          <a:lstStyle/>
          <a:p>
            <a:r>
              <a:rPr lang="en-US" sz="3200" dirty="0" smtClean="0">
                <a:solidFill>
                  <a:schemeClr val="accent1">
                    <a:lumMod val="40000"/>
                    <a:lumOff val="60000"/>
                  </a:schemeClr>
                </a:solidFill>
              </a:rPr>
              <a:t>Dead in our Trespasses</a:t>
            </a:r>
            <a:br>
              <a:rPr lang="en-US" sz="3200" dirty="0" smtClean="0">
                <a:solidFill>
                  <a:schemeClr val="accent1">
                    <a:lumMod val="40000"/>
                    <a:lumOff val="60000"/>
                  </a:schemeClr>
                </a:solidFill>
              </a:rPr>
            </a:br>
            <a:r>
              <a:rPr lang="en-US" sz="4400" dirty="0" smtClean="0">
                <a:solidFill>
                  <a:srgbClr val="66FFFF"/>
                </a:solidFill>
              </a:rPr>
              <a:t>Ephesians 2:1</a:t>
            </a:r>
            <a:endParaRPr lang="en-US" sz="4400" dirty="0">
              <a:solidFill>
                <a:srgbClr val="66FFFF"/>
              </a:solidFill>
            </a:endParaRPr>
          </a:p>
        </p:txBody>
      </p:sp>
      <p:sp>
        <p:nvSpPr>
          <p:cNvPr id="4" name="Text Placeholder 3"/>
          <p:cNvSpPr>
            <a:spLocks noGrp="1"/>
          </p:cNvSpPr>
          <p:nvPr>
            <p:ph type="body" sz="half" idx="2"/>
          </p:nvPr>
        </p:nvSpPr>
        <p:spPr>
          <a:solidFill>
            <a:schemeClr val="accent3">
              <a:lumMod val="50000"/>
            </a:schemeClr>
          </a:solidFill>
        </p:spPr>
        <p:txBody>
          <a:bodyPr>
            <a:normAutofit/>
          </a:bodyPr>
          <a:lstStyle/>
          <a:p>
            <a:r>
              <a:rPr lang="en-US" sz="5400" b="1" dirty="0"/>
              <a:t>2 </a:t>
            </a:r>
            <a:r>
              <a:rPr lang="en-US" sz="5400" dirty="0"/>
              <a:t>And you hath he quickened, who were dead in trespasses and sins;</a:t>
            </a:r>
            <a:endParaRPr lang="en-US" sz="3200" dirty="0"/>
          </a:p>
        </p:txBody>
      </p:sp>
      <p:pic>
        <p:nvPicPr>
          <p:cNvPr id="5" name="Picture 2" descr="I am quickened? What does that mean? — Jim &amp; Julie's Plac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082" r="2608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34245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s://assets.weforum.org/editor/pYBCZ3snTnIhTqp1cPL8EbsPK85NK7rrxC-N0RYESKA.png"/>
          <p:cNvPicPr>
            <a:picLocks noChangeAspect="1" noChangeArrowheads="1"/>
          </p:cNvPicPr>
          <p:nvPr/>
        </p:nvPicPr>
        <p:blipFill rotWithShape="1">
          <a:blip r:embed="rId2">
            <a:extLst>
              <a:ext uri="{28A0092B-C50C-407E-A947-70E740481C1C}">
                <a14:useLocalDpi xmlns:a14="http://schemas.microsoft.com/office/drawing/2010/main" val="0"/>
              </a:ext>
            </a:extLst>
          </a:blip>
          <a:srcRect t="4079" b="27653"/>
          <a:stretch/>
        </p:blipFill>
        <p:spPr bwMode="auto">
          <a:xfrm>
            <a:off x="1050096" y="6818"/>
            <a:ext cx="10280512" cy="6851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5710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4" name="Picture 4" descr="https://assets.weforum.org/editor/Zax7RLdSAIXhlzEEyMr34rdV7MYB1-c2K3bMePZrrxw.png"/>
          <p:cNvPicPr>
            <a:picLocks noChangeAspect="1" noChangeArrowheads="1"/>
          </p:cNvPicPr>
          <p:nvPr/>
        </p:nvPicPr>
        <p:blipFill rotWithShape="1">
          <a:blip r:embed="rId2">
            <a:extLst>
              <a:ext uri="{28A0092B-C50C-407E-A947-70E740481C1C}">
                <a14:useLocalDpi xmlns:a14="http://schemas.microsoft.com/office/drawing/2010/main" val="0"/>
              </a:ext>
            </a:extLst>
          </a:blip>
          <a:srcRect t="3394" b="26092"/>
          <a:stretch/>
        </p:blipFill>
        <p:spPr bwMode="auto">
          <a:xfrm>
            <a:off x="1626567" y="0"/>
            <a:ext cx="9147452" cy="6772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04113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Matthew Dowling: Dead In Your Transgress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7419" y="0"/>
            <a:ext cx="889969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7036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3148" y="934278"/>
            <a:ext cx="10319658" cy="5249352"/>
          </a:xfrm>
          <a:noFill/>
        </p:spPr>
        <p:txBody>
          <a:bodyPr>
            <a:noAutofit/>
          </a:bodyPr>
          <a:lstStyle/>
          <a:p>
            <a:pPr marL="0" indent="0">
              <a:buNone/>
            </a:pPr>
            <a:r>
              <a:rPr lang="en-US" sz="4400" dirty="0" smtClean="0"/>
              <a:t>The </a:t>
            </a:r>
            <a:r>
              <a:rPr lang="en-US" sz="4400" dirty="0"/>
              <a:t>three sections of </a:t>
            </a:r>
            <a:r>
              <a:rPr lang="en-US" sz="4400" dirty="0" smtClean="0"/>
              <a:t>Ephesians 2:1-10 are </a:t>
            </a:r>
            <a:r>
              <a:rPr lang="en-US" sz="4400" dirty="0"/>
              <a:t>summarized neatly in the phrases of Ephesians 2:5: </a:t>
            </a:r>
            <a:endParaRPr lang="en-US" sz="4400" dirty="0" smtClean="0"/>
          </a:p>
          <a:p>
            <a:pPr marL="742950" indent="-742950">
              <a:buFont typeface="+mj-lt"/>
              <a:buAutoNum type="arabicPeriod"/>
            </a:pPr>
            <a:r>
              <a:rPr lang="en-US" sz="4400" dirty="0" smtClean="0">
                <a:solidFill>
                  <a:srgbClr val="66FFFF"/>
                </a:solidFill>
              </a:rPr>
              <a:t>“</a:t>
            </a:r>
            <a:r>
              <a:rPr lang="en-US" sz="4400" dirty="0">
                <a:solidFill>
                  <a:srgbClr val="66FFFF"/>
                </a:solidFill>
              </a:rPr>
              <a:t>we were dead in our trespasses”; </a:t>
            </a:r>
            <a:endParaRPr lang="en-US" sz="4400" dirty="0" smtClean="0">
              <a:solidFill>
                <a:srgbClr val="66FFFF"/>
              </a:solidFill>
            </a:endParaRPr>
          </a:p>
          <a:p>
            <a:pPr marL="742950" indent="-742950">
              <a:buFont typeface="+mj-lt"/>
              <a:buAutoNum type="arabicPeriod"/>
            </a:pPr>
            <a:r>
              <a:rPr lang="en-US" sz="4400" dirty="0" smtClean="0">
                <a:solidFill>
                  <a:srgbClr val="66FFFF"/>
                </a:solidFill>
              </a:rPr>
              <a:t>God </a:t>
            </a:r>
            <a:r>
              <a:rPr lang="en-US" sz="4400" dirty="0">
                <a:solidFill>
                  <a:srgbClr val="66FFFF"/>
                </a:solidFill>
              </a:rPr>
              <a:t>“made us alive together with Christ”; </a:t>
            </a:r>
            <a:endParaRPr lang="en-US" sz="4400" dirty="0" smtClean="0">
              <a:solidFill>
                <a:srgbClr val="66FFFF"/>
              </a:solidFill>
            </a:endParaRPr>
          </a:p>
          <a:p>
            <a:pPr marL="742950" indent="-742950">
              <a:buFont typeface="+mj-lt"/>
              <a:buAutoNum type="arabicPeriod"/>
            </a:pPr>
            <a:r>
              <a:rPr lang="en-US" sz="4400" dirty="0" smtClean="0">
                <a:solidFill>
                  <a:srgbClr val="66FFFF"/>
                </a:solidFill>
              </a:rPr>
              <a:t>“</a:t>
            </a:r>
            <a:r>
              <a:rPr lang="en-US" sz="4400" dirty="0">
                <a:solidFill>
                  <a:srgbClr val="66FFFF"/>
                </a:solidFill>
              </a:rPr>
              <a:t>by grace you have been saved</a:t>
            </a:r>
            <a:r>
              <a:rPr lang="en-US" sz="4400" dirty="0" smtClean="0">
                <a:solidFill>
                  <a:srgbClr val="66FFFF"/>
                </a:solidFill>
              </a:rPr>
              <a:t>”.</a:t>
            </a:r>
            <a:endParaRPr lang="en-US" sz="4400" dirty="0">
              <a:solidFill>
                <a:srgbClr val="66FFFF"/>
              </a:solidFill>
            </a:endParaRPr>
          </a:p>
        </p:txBody>
      </p:sp>
    </p:spTree>
    <p:extLst>
      <p:ext uri="{BB962C8B-B14F-4D97-AF65-F5344CB8AC3E}">
        <p14:creationId xmlns:p14="http://schemas.microsoft.com/office/powerpoint/2010/main" val="5583065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3148" y="934278"/>
            <a:ext cx="10319658" cy="5249352"/>
          </a:xfrm>
          <a:noFill/>
        </p:spPr>
        <p:txBody>
          <a:bodyPr>
            <a:noAutofit/>
          </a:bodyPr>
          <a:lstStyle/>
          <a:p>
            <a:pPr marL="0" indent="0">
              <a:buNone/>
            </a:pPr>
            <a:r>
              <a:rPr lang="en-US" sz="4400" dirty="0" smtClean="0"/>
              <a:t>The </a:t>
            </a:r>
            <a:r>
              <a:rPr lang="en-US" sz="4400" dirty="0"/>
              <a:t>three sections of </a:t>
            </a:r>
            <a:r>
              <a:rPr lang="en-US" sz="4400" dirty="0" smtClean="0"/>
              <a:t>Ephesians 2:1-10 are </a:t>
            </a:r>
            <a:r>
              <a:rPr lang="en-US" sz="4400" dirty="0"/>
              <a:t>summarized neatly in the phrases of Ephesians 2:5: </a:t>
            </a:r>
            <a:endParaRPr lang="en-US" sz="4400" dirty="0" smtClean="0"/>
          </a:p>
          <a:p>
            <a:pPr marL="742950" indent="-742950">
              <a:buFont typeface="+mj-lt"/>
              <a:buAutoNum type="arabicPeriod"/>
            </a:pPr>
            <a:r>
              <a:rPr lang="en-US" sz="4400" dirty="0" smtClean="0">
                <a:solidFill>
                  <a:srgbClr val="66FFFF"/>
                </a:solidFill>
              </a:rPr>
              <a:t>“</a:t>
            </a:r>
            <a:r>
              <a:rPr lang="en-US" sz="4400" dirty="0">
                <a:solidFill>
                  <a:srgbClr val="66FFFF"/>
                </a:solidFill>
              </a:rPr>
              <a:t>we were dead in our trespasses”; </a:t>
            </a:r>
            <a:endParaRPr lang="en-US" sz="4400" dirty="0" smtClean="0">
              <a:solidFill>
                <a:srgbClr val="66FFFF"/>
              </a:solidFill>
            </a:endParaRPr>
          </a:p>
          <a:p>
            <a:pPr marL="742950" indent="-742950">
              <a:buFont typeface="+mj-lt"/>
              <a:buAutoNum type="arabicPeriod"/>
            </a:pPr>
            <a:r>
              <a:rPr lang="en-US" sz="4400" dirty="0" smtClean="0"/>
              <a:t>God </a:t>
            </a:r>
            <a:r>
              <a:rPr lang="en-US" sz="4400" dirty="0"/>
              <a:t>“made us alive together with Christ”; </a:t>
            </a:r>
            <a:endParaRPr lang="en-US" sz="4400" dirty="0" smtClean="0"/>
          </a:p>
          <a:p>
            <a:pPr marL="742950" indent="-742950">
              <a:buFont typeface="+mj-lt"/>
              <a:buAutoNum type="arabicPeriod"/>
            </a:pPr>
            <a:r>
              <a:rPr lang="en-US" sz="4400" dirty="0" smtClean="0">
                <a:solidFill>
                  <a:srgbClr val="66FFFF"/>
                </a:solidFill>
              </a:rPr>
              <a:t>“</a:t>
            </a:r>
            <a:r>
              <a:rPr lang="en-US" sz="4400" dirty="0">
                <a:solidFill>
                  <a:srgbClr val="66FFFF"/>
                </a:solidFill>
              </a:rPr>
              <a:t>by grace you have been saved</a:t>
            </a:r>
            <a:r>
              <a:rPr lang="en-US" sz="4400" dirty="0" smtClean="0">
                <a:solidFill>
                  <a:srgbClr val="66FFFF"/>
                </a:solidFill>
              </a:rPr>
              <a:t>”.</a:t>
            </a:r>
            <a:endParaRPr lang="en-US" sz="4400" dirty="0">
              <a:solidFill>
                <a:srgbClr val="66FFFF"/>
              </a:solidFill>
            </a:endParaRPr>
          </a:p>
        </p:txBody>
      </p:sp>
    </p:spTree>
    <p:extLst>
      <p:ext uri="{BB962C8B-B14F-4D97-AF65-F5344CB8AC3E}">
        <p14:creationId xmlns:p14="http://schemas.microsoft.com/office/powerpoint/2010/main" val="20850849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1260000"/>
          </a:xfrm>
        </p:spPr>
        <p:txBody>
          <a:bodyPr/>
          <a:lstStyle/>
          <a:p>
            <a:r>
              <a:rPr lang="en-US" sz="3200" dirty="0" smtClean="0">
                <a:solidFill>
                  <a:schemeClr val="accent1">
                    <a:lumMod val="40000"/>
                    <a:lumOff val="60000"/>
                  </a:schemeClr>
                </a:solidFill>
              </a:rPr>
              <a:t>Alive Together With Christ</a:t>
            </a:r>
            <a:br>
              <a:rPr lang="en-US" sz="3200" dirty="0" smtClean="0">
                <a:solidFill>
                  <a:schemeClr val="accent1">
                    <a:lumMod val="40000"/>
                    <a:lumOff val="60000"/>
                  </a:schemeClr>
                </a:solidFill>
              </a:rPr>
            </a:br>
            <a:r>
              <a:rPr lang="en-US" sz="4400" dirty="0" smtClean="0">
                <a:solidFill>
                  <a:srgbClr val="66FFFF"/>
                </a:solidFill>
              </a:rPr>
              <a:t>Ephesians 2:4-6</a:t>
            </a:r>
            <a:endParaRPr lang="en-US" sz="4400" dirty="0">
              <a:solidFill>
                <a:srgbClr val="66FFFF"/>
              </a:solidFill>
            </a:endParaRPr>
          </a:p>
        </p:txBody>
      </p:sp>
      <p:sp>
        <p:nvSpPr>
          <p:cNvPr id="4" name="Text Placeholder 3"/>
          <p:cNvSpPr>
            <a:spLocks noGrp="1"/>
          </p:cNvSpPr>
          <p:nvPr>
            <p:ph type="body" sz="half" idx="2"/>
          </p:nvPr>
        </p:nvSpPr>
        <p:spPr>
          <a:solidFill>
            <a:schemeClr val="accent3">
              <a:lumMod val="50000"/>
            </a:schemeClr>
          </a:solidFill>
        </p:spPr>
        <p:txBody>
          <a:bodyPr>
            <a:normAutofit lnSpcReduction="10000"/>
          </a:bodyPr>
          <a:lstStyle/>
          <a:p>
            <a:r>
              <a:rPr lang="en-US" sz="3600" b="1" baseline="30000" dirty="0"/>
              <a:t>4 </a:t>
            </a:r>
            <a:r>
              <a:rPr lang="en-US" sz="3600" dirty="0"/>
              <a:t>But God, who is rich in mercy, for his great love wherewith he loved us,</a:t>
            </a:r>
          </a:p>
          <a:p>
            <a:r>
              <a:rPr lang="en-US" sz="3600" b="1" baseline="30000" dirty="0"/>
              <a:t>5 </a:t>
            </a:r>
            <a:r>
              <a:rPr lang="en-US" sz="3600" dirty="0"/>
              <a:t>Even when we were </a:t>
            </a:r>
            <a:r>
              <a:rPr lang="en-US" sz="3600" dirty="0">
                <a:solidFill>
                  <a:schemeClr val="accent3">
                    <a:lumMod val="20000"/>
                    <a:lumOff val="80000"/>
                  </a:schemeClr>
                </a:solidFill>
              </a:rPr>
              <a:t>dead in sins</a:t>
            </a:r>
            <a:r>
              <a:rPr lang="en-US" sz="3600" dirty="0"/>
              <a:t>, hath quickened us together with Christ, (by grace ye are saved;)</a:t>
            </a:r>
          </a:p>
        </p:txBody>
      </p:sp>
      <p:pic>
        <p:nvPicPr>
          <p:cNvPr id="40962" name="Picture 2" descr="How Do Seeds Sprout? | Wonderopolis"/>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1571" t="633" r="20593" b="-633"/>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578234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24048"/>
            <a:ext cx="7696200" cy="1260000"/>
          </a:xfrm>
        </p:spPr>
        <p:txBody>
          <a:bodyPr/>
          <a:lstStyle/>
          <a:p>
            <a:r>
              <a:rPr lang="en-US" sz="3200" dirty="0" smtClean="0">
                <a:solidFill>
                  <a:schemeClr val="accent1">
                    <a:lumMod val="40000"/>
                    <a:lumOff val="60000"/>
                  </a:schemeClr>
                </a:solidFill>
              </a:rPr>
              <a:t>Alive Together With Christ</a:t>
            </a:r>
            <a:br>
              <a:rPr lang="en-US" sz="3200" dirty="0" smtClean="0">
                <a:solidFill>
                  <a:schemeClr val="accent1">
                    <a:lumMod val="40000"/>
                    <a:lumOff val="60000"/>
                  </a:schemeClr>
                </a:solidFill>
              </a:rPr>
            </a:br>
            <a:r>
              <a:rPr lang="en-US" sz="4400" dirty="0" smtClean="0">
                <a:solidFill>
                  <a:srgbClr val="66FFFF"/>
                </a:solidFill>
              </a:rPr>
              <a:t>Ephesians 2:4-6</a:t>
            </a:r>
            <a:endParaRPr lang="en-US" sz="4400" dirty="0">
              <a:solidFill>
                <a:srgbClr val="66FFFF"/>
              </a:solidFill>
            </a:endParaRPr>
          </a:p>
        </p:txBody>
      </p:sp>
      <p:sp>
        <p:nvSpPr>
          <p:cNvPr id="4" name="Text Placeholder 3"/>
          <p:cNvSpPr>
            <a:spLocks noGrp="1"/>
          </p:cNvSpPr>
          <p:nvPr>
            <p:ph type="body" sz="half" idx="2"/>
          </p:nvPr>
        </p:nvSpPr>
        <p:spPr>
          <a:xfrm>
            <a:off x="1085849" y="2630184"/>
            <a:ext cx="6610351" cy="2609636"/>
          </a:xfrm>
          <a:solidFill>
            <a:schemeClr val="accent3">
              <a:lumMod val="50000"/>
            </a:schemeClr>
          </a:solidFill>
        </p:spPr>
        <p:txBody>
          <a:bodyPr>
            <a:noAutofit/>
          </a:bodyPr>
          <a:lstStyle/>
          <a:p>
            <a:r>
              <a:rPr lang="en-US" sz="4000" b="1" baseline="30000" dirty="0"/>
              <a:t>6 </a:t>
            </a:r>
            <a:r>
              <a:rPr lang="en-US" sz="4000" dirty="0"/>
              <a:t>And hath </a:t>
            </a:r>
            <a:r>
              <a:rPr lang="en-US" sz="4000" dirty="0">
                <a:solidFill>
                  <a:schemeClr val="accent3">
                    <a:lumMod val="20000"/>
                    <a:lumOff val="80000"/>
                  </a:schemeClr>
                </a:solidFill>
              </a:rPr>
              <a:t>raised us up </a:t>
            </a:r>
            <a:r>
              <a:rPr lang="en-US" sz="4000" dirty="0"/>
              <a:t>together, and made us sit together in heavenly places in Christ Jesus:</a:t>
            </a:r>
          </a:p>
        </p:txBody>
      </p:sp>
      <p:pic>
        <p:nvPicPr>
          <p:cNvPr id="39942" name="Picture 6" descr="Jesus Christ - the only-begotten god | Jehovah's Watchma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423" r="284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286189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561672"/>
          </a:xfrm>
          <a:solidFill>
            <a:schemeClr val="accent3">
              <a:lumMod val="50000"/>
            </a:schemeClr>
          </a:solidFill>
        </p:spPr>
        <p:txBody>
          <a:bodyPr/>
          <a:lstStyle/>
          <a:p>
            <a:r>
              <a:rPr lang="en-US" sz="3200" b="1" dirty="0" smtClean="0">
                <a:solidFill>
                  <a:schemeClr val="accent1">
                    <a:lumMod val="40000"/>
                    <a:lumOff val="60000"/>
                  </a:schemeClr>
                </a:solidFill>
              </a:rPr>
              <a:t>God Chose </a:t>
            </a:r>
            <a:r>
              <a:rPr lang="en-US" sz="3200" b="1" dirty="0" smtClean="0">
                <a:solidFill>
                  <a:schemeClr val="accent1">
                    <a:lumMod val="40000"/>
                    <a:lumOff val="60000"/>
                  </a:schemeClr>
                </a:solidFill>
              </a:rPr>
              <a:t>to Rescue Us before the foundation of the world!  </a:t>
            </a:r>
            <a:br>
              <a:rPr lang="en-US" sz="3200" b="1" dirty="0" smtClean="0">
                <a:solidFill>
                  <a:schemeClr val="accent1">
                    <a:lumMod val="40000"/>
                    <a:lumOff val="60000"/>
                  </a:schemeClr>
                </a:solidFill>
              </a:rPr>
            </a:br>
            <a:r>
              <a:rPr lang="en-US" sz="3600" dirty="0" smtClean="0"/>
              <a:t>Galatians 1:3-4</a:t>
            </a:r>
            <a:endParaRPr lang="en-US" sz="3600" dirty="0"/>
          </a:p>
        </p:txBody>
      </p:sp>
      <p:sp>
        <p:nvSpPr>
          <p:cNvPr id="4" name="Text Placeholder 3"/>
          <p:cNvSpPr>
            <a:spLocks noGrp="1"/>
          </p:cNvSpPr>
          <p:nvPr>
            <p:ph type="body" sz="half" idx="2"/>
          </p:nvPr>
        </p:nvSpPr>
        <p:spPr>
          <a:xfrm>
            <a:off x="400693" y="2167846"/>
            <a:ext cx="7295508" cy="4078841"/>
          </a:xfrm>
          <a:noFill/>
        </p:spPr>
        <p:txBody>
          <a:bodyPr>
            <a:noAutofit/>
          </a:bodyPr>
          <a:lstStyle/>
          <a:p>
            <a:r>
              <a:rPr lang="en-US" sz="3200" b="1" baseline="30000" dirty="0"/>
              <a:t>3 </a:t>
            </a:r>
            <a:r>
              <a:rPr lang="en-US" sz="3200" dirty="0"/>
              <a:t>Grace be to you and peace from God the Father, and from our Lord Jesus Christ,</a:t>
            </a:r>
          </a:p>
          <a:p>
            <a:r>
              <a:rPr lang="en-US" sz="3200" b="1" baseline="30000" dirty="0"/>
              <a:t>4 </a:t>
            </a:r>
            <a:r>
              <a:rPr lang="en-US" sz="3200" dirty="0"/>
              <a:t>Who gave himself for our sins, that he might deliver us from this present evil world, according to the will of God and our Father:</a:t>
            </a:r>
          </a:p>
        </p:txBody>
      </p:sp>
      <p:pic>
        <p:nvPicPr>
          <p:cNvPr id="43014" name="Picture 6" descr="Misconception of the Similitude of God to His Creation - International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1731" r="31731"/>
          <a:stretch>
            <a:fillRect/>
          </a:stretch>
        </p:blipFill>
        <p:spPr bwMode="auto">
          <a:xfrm>
            <a:off x="8013700" y="498475"/>
            <a:ext cx="3492500" cy="5364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42998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561672"/>
          </a:xfrm>
          <a:solidFill>
            <a:schemeClr val="accent3">
              <a:lumMod val="50000"/>
            </a:schemeClr>
          </a:solidFill>
        </p:spPr>
        <p:txBody>
          <a:bodyPr/>
          <a:lstStyle/>
          <a:p>
            <a:r>
              <a:rPr lang="en-US" sz="3200" b="1" dirty="0" smtClean="0">
                <a:solidFill>
                  <a:schemeClr val="accent1">
                    <a:lumMod val="40000"/>
                    <a:lumOff val="60000"/>
                  </a:schemeClr>
                </a:solidFill>
              </a:rPr>
              <a:t>God Chose </a:t>
            </a:r>
            <a:r>
              <a:rPr lang="en-US" sz="3200" b="1" dirty="0" smtClean="0">
                <a:solidFill>
                  <a:schemeClr val="accent1">
                    <a:lumMod val="40000"/>
                    <a:lumOff val="60000"/>
                  </a:schemeClr>
                </a:solidFill>
              </a:rPr>
              <a:t>to Rescue Us before the foundation of the world!  </a:t>
            </a:r>
            <a:br>
              <a:rPr lang="en-US" sz="3200" b="1" dirty="0" smtClean="0">
                <a:solidFill>
                  <a:schemeClr val="accent1">
                    <a:lumMod val="40000"/>
                    <a:lumOff val="60000"/>
                  </a:schemeClr>
                </a:solidFill>
              </a:rPr>
            </a:br>
            <a:r>
              <a:rPr lang="en-US" sz="3600" dirty="0" smtClean="0"/>
              <a:t>Ephesians 1:4, 5, 11</a:t>
            </a:r>
            <a:endParaRPr lang="en-US" sz="3600" dirty="0"/>
          </a:p>
        </p:txBody>
      </p:sp>
      <p:sp>
        <p:nvSpPr>
          <p:cNvPr id="4" name="Text Placeholder 3"/>
          <p:cNvSpPr>
            <a:spLocks noGrp="1"/>
          </p:cNvSpPr>
          <p:nvPr>
            <p:ph type="body" sz="half" idx="2"/>
          </p:nvPr>
        </p:nvSpPr>
        <p:spPr>
          <a:xfrm>
            <a:off x="400693" y="2167846"/>
            <a:ext cx="7295508" cy="4078841"/>
          </a:xfrm>
          <a:noFill/>
        </p:spPr>
        <p:txBody>
          <a:bodyPr>
            <a:noAutofit/>
          </a:bodyPr>
          <a:lstStyle/>
          <a:p>
            <a:r>
              <a:rPr lang="en-US" sz="3200" b="1" baseline="30000" dirty="0">
                <a:solidFill>
                  <a:schemeClr val="accent3">
                    <a:lumMod val="20000"/>
                    <a:lumOff val="80000"/>
                  </a:schemeClr>
                </a:solidFill>
              </a:rPr>
              <a:t>4 </a:t>
            </a:r>
            <a:r>
              <a:rPr lang="en-US" sz="3200" dirty="0">
                <a:solidFill>
                  <a:schemeClr val="accent3">
                    <a:lumMod val="20000"/>
                    <a:lumOff val="80000"/>
                  </a:schemeClr>
                </a:solidFill>
              </a:rPr>
              <a:t>According as he hath chosen us in him before the foundation of the world, that we should be holy and without blame before him in love:</a:t>
            </a:r>
          </a:p>
          <a:p>
            <a:r>
              <a:rPr lang="en-US" sz="3200" b="1" baseline="30000" dirty="0">
                <a:solidFill>
                  <a:schemeClr val="accent3">
                    <a:lumMod val="20000"/>
                    <a:lumOff val="80000"/>
                  </a:schemeClr>
                </a:solidFill>
              </a:rPr>
              <a:t>5 </a:t>
            </a:r>
            <a:r>
              <a:rPr lang="en-US" sz="3200" dirty="0">
                <a:solidFill>
                  <a:schemeClr val="accent3">
                    <a:lumMod val="20000"/>
                    <a:lumOff val="80000"/>
                  </a:schemeClr>
                </a:solidFill>
              </a:rPr>
              <a:t>Having predestinated us unto the adoption of children by Jesus Christ to himself, according to the good pleasure of his will,</a:t>
            </a:r>
          </a:p>
        </p:txBody>
      </p:sp>
      <p:pic>
        <p:nvPicPr>
          <p:cNvPr id="43012" name="Picture 4" descr="Jesus hand reaching into water Hand of Jesus Jesus Christ | Ets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653" r="27653"/>
          <a:stretch>
            <a:fillRect/>
          </a:stretch>
        </p:blipFill>
        <p:spPr bwMode="auto">
          <a:xfrm>
            <a:off x="7931150" y="606425"/>
            <a:ext cx="3781425" cy="5640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46750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561672"/>
          </a:xfrm>
          <a:solidFill>
            <a:schemeClr val="accent3">
              <a:lumMod val="50000"/>
            </a:schemeClr>
          </a:solidFill>
        </p:spPr>
        <p:txBody>
          <a:bodyPr/>
          <a:lstStyle/>
          <a:p>
            <a:r>
              <a:rPr lang="en-US" sz="3200" b="1" dirty="0" smtClean="0">
                <a:solidFill>
                  <a:schemeClr val="accent1">
                    <a:lumMod val="40000"/>
                    <a:lumOff val="60000"/>
                  </a:schemeClr>
                </a:solidFill>
              </a:rPr>
              <a:t>God Chose </a:t>
            </a:r>
            <a:r>
              <a:rPr lang="en-US" sz="3200" b="1" dirty="0" smtClean="0">
                <a:solidFill>
                  <a:schemeClr val="accent1">
                    <a:lumMod val="40000"/>
                    <a:lumOff val="60000"/>
                  </a:schemeClr>
                </a:solidFill>
              </a:rPr>
              <a:t>to Rescue Us before the foundation of the world!  </a:t>
            </a:r>
            <a:br>
              <a:rPr lang="en-US" sz="3200" b="1" dirty="0" smtClean="0">
                <a:solidFill>
                  <a:schemeClr val="accent1">
                    <a:lumMod val="40000"/>
                    <a:lumOff val="60000"/>
                  </a:schemeClr>
                </a:solidFill>
              </a:rPr>
            </a:br>
            <a:r>
              <a:rPr lang="en-US" sz="3600" dirty="0" smtClean="0"/>
              <a:t>Ephesians 1:4, 5, 11</a:t>
            </a:r>
            <a:endParaRPr lang="en-US" sz="3600" dirty="0"/>
          </a:p>
        </p:txBody>
      </p:sp>
      <p:sp>
        <p:nvSpPr>
          <p:cNvPr id="4" name="Text Placeholder 3"/>
          <p:cNvSpPr>
            <a:spLocks noGrp="1"/>
          </p:cNvSpPr>
          <p:nvPr>
            <p:ph type="body" sz="half" idx="2"/>
          </p:nvPr>
        </p:nvSpPr>
        <p:spPr>
          <a:xfrm>
            <a:off x="400693" y="2167846"/>
            <a:ext cx="7295508" cy="4078841"/>
          </a:xfrm>
          <a:noFill/>
        </p:spPr>
        <p:txBody>
          <a:bodyPr>
            <a:noAutofit/>
          </a:bodyPr>
          <a:lstStyle/>
          <a:p>
            <a:r>
              <a:rPr lang="en-US" sz="4000" b="1" baseline="30000" dirty="0"/>
              <a:t>11 </a:t>
            </a:r>
            <a:r>
              <a:rPr lang="en-US" sz="4000" dirty="0"/>
              <a:t>In whom also we have obtained an inheritance, being predestinated according to the purpose of him who </a:t>
            </a:r>
            <a:r>
              <a:rPr lang="en-US" sz="4000" dirty="0" err="1"/>
              <a:t>worketh</a:t>
            </a:r>
            <a:r>
              <a:rPr lang="en-US" sz="4000" dirty="0"/>
              <a:t> all things after the counsel of his own will:</a:t>
            </a:r>
            <a:endParaRPr lang="en-US" sz="4000" dirty="0">
              <a:solidFill>
                <a:schemeClr val="accent3">
                  <a:lumMod val="20000"/>
                  <a:lumOff val="80000"/>
                </a:schemeClr>
              </a:solidFill>
            </a:endParaRPr>
          </a:p>
        </p:txBody>
      </p:sp>
      <p:pic>
        <p:nvPicPr>
          <p:cNvPr id="44036" name="Picture 4" descr="Open Bible With Sunset Christian Worship Loop Video - YouTub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1356" r="31356"/>
          <a:stretch>
            <a:fillRect/>
          </a:stretch>
        </p:blipFill>
        <p:spPr bwMode="auto">
          <a:xfrm>
            <a:off x="8013700" y="606425"/>
            <a:ext cx="3492500" cy="5256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7344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0119" y="257642"/>
            <a:ext cx="5854195" cy="579120"/>
          </a:xfrm>
        </p:spPr>
        <p:txBody>
          <a:bodyPr>
            <a:noAutofit/>
          </a:bodyPr>
          <a:lstStyle/>
          <a:p>
            <a:r>
              <a:rPr lang="en-US" sz="4000" b="1" dirty="0" smtClean="0">
                <a:solidFill>
                  <a:srgbClr val="66FFFF"/>
                </a:solidFill>
              </a:rPr>
              <a:t>Quickened: </a:t>
            </a:r>
            <a:r>
              <a:rPr lang="en-US" sz="2400" b="1" dirty="0" smtClean="0">
                <a:solidFill>
                  <a:srgbClr val="66FFFF"/>
                </a:solidFill>
              </a:rPr>
              <a:t>SDABC  V6 p1007</a:t>
            </a:r>
            <a:endParaRPr lang="en-US" sz="2400" b="1" dirty="0">
              <a:solidFill>
                <a:srgbClr val="66FFFF"/>
              </a:solidFill>
            </a:endParaRPr>
          </a:p>
        </p:txBody>
      </p:sp>
      <p:sp>
        <p:nvSpPr>
          <p:cNvPr id="4" name="Text Placeholder 3"/>
          <p:cNvSpPr>
            <a:spLocks noGrp="1"/>
          </p:cNvSpPr>
          <p:nvPr>
            <p:ph type="body" sz="half" idx="2"/>
          </p:nvPr>
        </p:nvSpPr>
        <p:spPr>
          <a:xfrm>
            <a:off x="4370119" y="914400"/>
            <a:ext cx="7136081" cy="5438899"/>
          </a:xfrm>
        </p:spPr>
        <p:txBody>
          <a:bodyPr>
            <a:noAutofit/>
          </a:bodyPr>
          <a:lstStyle/>
          <a:p>
            <a:r>
              <a:rPr lang="en-US" sz="3200" dirty="0" smtClean="0"/>
              <a:t>Gr</a:t>
            </a:r>
            <a:r>
              <a:rPr lang="en-US" sz="3200" dirty="0"/>
              <a:t>. </a:t>
            </a:r>
            <a:r>
              <a:rPr lang="en-US" sz="3200" i="1" dirty="0" err="1"/>
              <a:t>suzdopoied</a:t>
            </a:r>
            <a:r>
              <a:rPr lang="en-US" sz="3200" dirty="0"/>
              <a:t> “to make alive together</a:t>
            </a:r>
            <a:r>
              <a:rPr lang="en-US" sz="3200" dirty="0" smtClean="0"/>
              <a:t>”. </a:t>
            </a:r>
            <a:r>
              <a:rPr lang="en-US" sz="3200" dirty="0"/>
              <a:t>This word is </a:t>
            </a:r>
            <a:r>
              <a:rPr lang="en-US" sz="3200" dirty="0" smtClean="0"/>
              <a:t>used in </a:t>
            </a:r>
            <a:r>
              <a:rPr lang="en-US" sz="3200" dirty="0"/>
              <a:t>the NT only here and in Col. 2:13. It and its simpler </a:t>
            </a:r>
            <a:r>
              <a:rPr lang="en-US" sz="3200" dirty="0" smtClean="0"/>
              <a:t>form, </a:t>
            </a:r>
            <a:r>
              <a:rPr lang="en-US" sz="3200" i="1" dirty="0" err="1"/>
              <a:t>zoopoieo</a:t>
            </a:r>
            <a:r>
              <a:rPr lang="en-US" sz="3200" dirty="0"/>
              <a:t>, “to make alive,” are used 14 times in the NT, and refer to a change from death to life, a rebirth, a new life. As Christ was quickened from the grave, so man is quickened from spiritual death. It is God’s purpose to bring man into a new sphere, a new relationship in which he is governed by new principles.</a:t>
            </a:r>
            <a:endParaRPr lang="en-US" sz="3200" dirty="0"/>
          </a:p>
        </p:txBody>
      </p:sp>
      <p:pic>
        <p:nvPicPr>
          <p:cNvPr id="3074" name="Picture 2" descr="Fall 2018 Wheat Planting Decision — Kentucky Small Grain Growers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3771" t="436" r="46669" b="-436"/>
          <a:stretch/>
        </p:blipFill>
        <p:spPr bwMode="auto">
          <a:xfrm>
            <a:off x="727075" y="914400"/>
            <a:ext cx="3227388" cy="543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485418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402735"/>
          </a:xfrm>
          <a:solidFill>
            <a:schemeClr val="accent3">
              <a:lumMod val="50000"/>
            </a:schemeClr>
          </a:solidFill>
        </p:spPr>
        <p:txBody>
          <a:bodyPr/>
          <a:lstStyle/>
          <a:p>
            <a:r>
              <a:rPr lang="en-US" sz="4400" b="1" dirty="0" smtClean="0">
                <a:solidFill>
                  <a:schemeClr val="accent1">
                    <a:lumMod val="40000"/>
                    <a:lumOff val="60000"/>
                  </a:schemeClr>
                </a:solidFill>
              </a:rPr>
              <a:t>Quickening</a:t>
            </a:r>
            <a:br>
              <a:rPr lang="en-US" sz="4400" b="1" dirty="0" smtClean="0">
                <a:solidFill>
                  <a:schemeClr val="accent1">
                    <a:lumMod val="40000"/>
                    <a:lumOff val="60000"/>
                  </a:schemeClr>
                </a:solidFill>
              </a:rPr>
            </a:br>
            <a:r>
              <a:rPr lang="en-US" sz="3600" dirty="0" smtClean="0"/>
              <a:t>Romans 5:16-18</a:t>
            </a:r>
            <a:endParaRPr lang="en-US" sz="3600" dirty="0"/>
          </a:p>
        </p:txBody>
      </p:sp>
      <p:sp>
        <p:nvSpPr>
          <p:cNvPr id="4" name="Text Placeholder 3"/>
          <p:cNvSpPr>
            <a:spLocks noGrp="1"/>
          </p:cNvSpPr>
          <p:nvPr>
            <p:ph type="body" sz="half" idx="2"/>
          </p:nvPr>
        </p:nvSpPr>
        <p:spPr>
          <a:xfrm>
            <a:off x="400693" y="2167846"/>
            <a:ext cx="7295508" cy="4078841"/>
          </a:xfrm>
          <a:noFill/>
        </p:spPr>
        <p:txBody>
          <a:bodyPr>
            <a:noAutofit/>
          </a:bodyPr>
          <a:lstStyle/>
          <a:p>
            <a:r>
              <a:rPr lang="en-US" sz="4000" b="1" baseline="30000" dirty="0"/>
              <a:t>16 </a:t>
            </a:r>
            <a:r>
              <a:rPr lang="en-US" sz="4000" dirty="0"/>
              <a:t>Know ye not, that to whom ye yield yourselves servants to obey, his servants ye are to whom ye obey; whether of sin unto death, or of obedience unto righteousness</a:t>
            </a:r>
            <a:r>
              <a:rPr lang="en-US" sz="4000" dirty="0" smtClean="0"/>
              <a:t>?</a:t>
            </a:r>
            <a:endParaRPr lang="en-US" sz="4000" dirty="0"/>
          </a:p>
        </p:txBody>
      </p:sp>
      <p:pic>
        <p:nvPicPr>
          <p:cNvPr id="46082" name="Picture 2" descr="&quot;For in him we live, and move, and have our being...&quot;: A Servant of the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2618" r="32618"/>
          <a:stretch>
            <a:fillRect/>
          </a:stretch>
        </p:blipFill>
        <p:spPr bwMode="auto">
          <a:xfrm>
            <a:off x="8013700" y="606425"/>
            <a:ext cx="3492500" cy="5256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05215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561672"/>
          </a:xfrm>
          <a:solidFill>
            <a:schemeClr val="accent3">
              <a:lumMod val="50000"/>
            </a:schemeClr>
          </a:solidFill>
        </p:spPr>
        <p:txBody>
          <a:bodyPr/>
          <a:lstStyle/>
          <a:p>
            <a:r>
              <a:rPr lang="en-US" sz="4000" b="1" dirty="0">
                <a:solidFill>
                  <a:schemeClr val="accent1">
                    <a:lumMod val="40000"/>
                    <a:lumOff val="60000"/>
                  </a:schemeClr>
                </a:solidFill>
              </a:rPr>
              <a:t>Quickening</a:t>
            </a:r>
            <a:br>
              <a:rPr lang="en-US" sz="4000" b="1" dirty="0">
                <a:solidFill>
                  <a:schemeClr val="accent1">
                    <a:lumMod val="40000"/>
                    <a:lumOff val="60000"/>
                  </a:schemeClr>
                </a:solidFill>
              </a:rPr>
            </a:br>
            <a:r>
              <a:rPr lang="en-US" sz="3200" dirty="0"/>
              <a:t>Romans 5:16-18</a:t>
            </a:r>
            <a:endParaRPr lang="en-US" sz="3600" dirty="0"/>
          </a:p>
        </p:txBody>
      </p:sp>
      <p:sp>
        <p:nvSpPr>
          <p:cNvPr id="4" name="Text Placeholder 3"/>
          <p:cNvSpPr>
            <a:spLocks noGrp="1"/>
          </p:cNvSpPr>
          <p:nvPr>
            <p:ph type="body" sz="half" idx="2"/>
          </p:nvPr>
        </p:nvSpPr>
        <p:spPr>
          <a:xfrm>
            <a:off x="400693" y="2167846"/>
            <a:ext cx="7295508" cy="4078841"/>
          </a:xfrm>
          <a:noFill/>
        </p:spPr>
        <p:txBody>
          <a:bodyPr>
            <a:noAutofit/>
          </a:bodyPr>
          <a:lstStyle/>
          <a:p>
            <a:r>
              <a:rPr lang="en-US" sz="3200" b="1" baseline="30000" dirty="0" smtClean="0"/>
              <a:t>17</a:t>
            </a:r>
            <a:r>
              <a:rPr lang="en-US" sz="3200" b="1" baseline="30000" dirty="0"/>
              <a:t> </a:t>
            </a:r>
            <a:r>
              <a:rPr lang="en-US" sz="3200" dirty="0"/>
              <a:t>But God be thanked, that ye were the servants of sin, but ye have obeyed from the heart that form of doctrine which was delivered you.</a:t>
            </a:r>
          </a:p>
          <a:p>
            <a:r>
              <a:rPr lang="en-US" sz="3200" b="1" baseline="30000" dirty="0"/>
              <a:t>18 </a:t>
            </a:r>
            <a:r>
              <a:rPr lang="en-US" sz="3200" dirty="0"/>
              <a:t>Being then made free from sin, ye became the servants of righteousness.</a:t>
            </a:r>
          </a:p>
        </p:txBody>
      </p:sp>
      <p:pic>
        <p:nvPicPr>
          <p:cNvPr id="45058" name="Picture 2" descr="Jesus The Servant"/>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44" t="-264" r="49992" b="264"/>
          <a:stretch/>
        </p:blipFill>
        <p:spPr bwMode="auto">
          <a:xfrm>
            <a:off x="8013700" y="606425"/>
            <a:ext cx="3492500" cy="5256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579161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561672"/>
          </a:xfrm>
          <a:solidFill>
            <a:schemeClr val="accent3">
              <a:lumMod val="50000"/>
            </a:schemeClr>
          </a:solidFill>
        </p:spPr>
        <p:txBody>
          <a:bodyPr/>
          <a:lstStyle/>
          <a:p>
            <a:r>
              <a:rPr lang="en-US" sz="4000" b="1" dirty="0">
                <a:solidFill>
                  <a:schemeClr val="accent1">
                    <a:lumMod val="40000"/>
                    <a:lumOff val="60000"/>
                  </a:schemeClr>
                </a:solidFill>
              </a:rPr>
              <a:t>Quickening</a:t>
            </a:r>
            <a:br>
              <a:rPr lang="en-US" sz="4000" b="1" dirty="0">
                <a:solidFill>
                  <a:schemeClr val="accent1">
                    <a:lumMod val="40000"/>
                    <a:lumOff val="60000"/>
                  </a:schemeClr>
                </a:solidFill>
              </a:rPr>
            </a:br>
            <a:r>
              <a:rPr lang="en-US" sz="3200" dirty="0" smtClean="0"/>
              <a:t>Isaiah 55:6-9</a:t>
            </a:r>
            <a:endParaRPr lang="en-US" sz="3600" dirty="0"/>
          </a:p>
        </p:txBody>
      </p:sp>
      <p:sp>
        <p:nvSpPr>
          <p:cNvPr id="4" name="Text Placeholder 3"/>
          <p:cNvSpPr>
            <a:spLocks noGrp="1"/>
          </p:cNvSpPr>
          <p:nvPr>
            <p:ph type="body" sz="half" idx="2"/>
          </p:nvPr>
        </p:nvSpPr>
        <p:spPr>
          <a:xfrm>
            <a:off x="400693" y="2167846"/>
            <a:ext cx="7295508" cy="4078841"/>
          </a:xfrm>
          <a:noFill/>
        </p:spPr>
        <p:txBody>
          <a:bodyPr>
            <a:noAutofit/>
          </a:bodyPr>
          <a:lstStyle/>
          <a:p>
            <a:r>
              <a:rPr lang="en-US" sz="3200" b="1" baseline="30000" dirty="0"/>
              <a:t>6 </a:t>
            </a:r>
            <a:r>
              <a:rPr lang="en-US" sz="3200" dirty="0"/>
              <a:t>Seek ye the </a:t>
            </a:r>
            <a:r>
              <a:rPr lang="en-US" sz="3200" cap="small" dirty="0"/>
              <a:t>Lord</a:t>
            </a:r>
            <a:r>
              <a:rPr lang="en-US" sz="3200" dirty="0"/>
              <a:t> while he may be found, call ye upon him while he is near:</a:t>
            </a:r>
          </a:p>
          <a:p>
            <a:r>
              <a:rPr lang="en-US" sz="3200" b="1" baseline="30000" dirty="0"/>
              <a:t>7 </a:t>
            </a:r>
            <a:r>
              <a:rPr lang="en-US" sz="3200" dirty="0"/>
              <a:t>Let the wicked forsake his way, and the unrighteous man his thoughts: and let him return unto the </a:t>
            </a:r>
            <a:r>
              <a:rPr lang="en-US" sz="3200" cap="small" dirty="0"/>
              <a:t>Lord</a:t>
            </a:r>
            <a:r>
              <a:rPr lang="en-US" sz="3200" dirty="0"/>
              <a:t>, and he will have mercy upon him; and to our God, for he will abundantly pardon</a:t>
            </a:r>
            <a:r>
              <a:rPr lang="en-US" sz="3200" dirty="0" smtClean="0"/>
              <a:t>.</a:t>
            </a:r>
            <a:endParaRPr lang="en-US" sz="3200" dirty="0"/>
          </a:p>
        </p:txBody>
      </p:sp>
      <p:pic>
        <p:nvPicPr>
          <p:cNvPr id="49154" name="Picture 2" descr="Pin on NeXt the BOOK"/>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470" r="3470"/>
          <a:stretch>
            <a:fillRect/>
          </a:stretch>
        </p:blipFill>
        <p:spPr bwMode="auto">
          <a:xfrm>
            <a:off x="8013700" y="606425"/>
            <a:ext cx="3492500" cy="5256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01014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561672"/>
          </a:xfrm>
          <a:solidFill>
            <a:schemeClr val="accent3">
              <a:lumMod val="50000"/>
            </a:schemeClr>
          </a:solidFill>
        </p:spPr>
        <p:txBody>
          <a:bodyPr/>
          <a:lstStyle/>
          <a:p>
            <a:r>
              <a:rPr lang="en-US" sz="4000" b="1" dirty="0">
                <a:solidFill>
                  <a:schemeClr val="accent1">
                    <a:lumMod val="40000"/>
                    <a:lumOff val="60000"/>
                  </a:schemeClr>
                </a:solidFill>
              </a:rPr>
              <a:t>Quickening</a:t>
            </a:r>
            <a:br>
              <a:rPr lang="en-US" sz="4000" b="1" dirty="0">
                <a:solidFill>
                  <a:schemeClr val="accent1">
                    <a:lumMod val="40000"/>
                    <a:lumOff val="60000"/>
                  </a:schemeClr>
                </a:solidFill>
              </a:rPr>
            </a:br>
            <a:r>
              <a:rPr lang="en-US" sz="3200" dirty="0"/>
              <a:t>Isaiah 55:6-9</a:t>
            </a:r>
            <a:endParaRPr lang="en-US" sz="3600" dirty="0"/>
          </a:p>
        </p:txBody>
      </p:sp>
      <p:sp>
        <p:nvSpPr>
          <p:cNvPr id="4" name="Text Placeholder 3"/>
          <p:cNvSpPr>
            <a:spLocks noGrp="1"/>
          </p:cNvSpPr>
          <p:nvPr>
            <p:ph type="body" sz="half" idx="2"/>
          </p:nvPr>
        </p:nvSpPr>
        <p:spPr>
          <a:xfrm>
            <a:off x="400693" y="2167846"/>
            <a:ext cx="7295508" cy="4078841"/>
          </a:xfrm>
          <a:noFill/>
        </p:spPr>
        <p:txBody>
          <a:bodyPr>
            <a:noAutofit/>
          </a:bodyPr>
          <a:lstStyle/>
          <a:p>
            <a:r>
              <a:rPr lang="en-US" sz="3200" b="1" baseline="30000" dirty="0" smtClean="0"/>
              <a:t>8</a:t>
            </a:r>
            <a:r>
              <a:rPr lang="en-US" sz="3200" b="1" baseline="30000" dirty="0"/>
              <a:t> </a:t>
            </a:r>
            <a:r>
              <a:rPr lang="en-US" sz="3200" dirty="0"/>
              <a:t>For my thoughts are not your thoughts, neither are your ways my ways, </a:t>
            </a:r>
            <a:r>
              <a:rPr lang="en-US" sz="3200" dirty="0" err="1"/>
              <a:t>saith</a:t>
            </a:r>
            <a:r>
              <a:rPr lang="en-US" sz="3200" dirty="0"/>
              <a:t> the </a:t>
            </a:r>
            <a:r>
              <a:rPr lang="en-US" sz="3200" cap="small" dirty="0"/>
              <a:t>Lord</a:t>
            </a:r>
            <a:r>
              <a:rPr lang="en-US" sz="3200" dirty="0"/>
              <a:t>.</a:t>
            </a:r>
          </a:p>
          <a:p>
            <a:r>
              <a:rPr lang="en-US" sz="3200" b="1" baseline="30000" dirty="0"/>
              <a:t>9 </a:t>
            </a:r>
            <a:r>
              <a:rPr lang="en-US" sz="3200" dirty="0"/>
              <a:t>For as the heavens are higher than the earth, so are my ways higher than your ways, and my thoughts than your thoughts.</a:t>
            </a:r>
          </a:p>
        </p:txBody>
      </p:sp>
      <p:pic>
        <p:nvPicPr>
          <p:cNvPr id="48130" name="Picture 2" descr="What God Said Tonight: April 201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5124" r="15124"/>
          <a:stretch>
            <a:fillRect/>
          </a:stretch>
        </p:blipFill>
        <p:spPr bwMode="auto">
          <a:xfrm>
            <a:off x="7986713" y="606425"/>
            <a:ext cx="3492500" cy="5281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451749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Alive Together With Christ  (AA 114)</a:t>
            </a:r>
            <a:endParaRPr lang="en-US" sz="3600" b="1" dirty="0">
              <a:solidFill>
                <a:srgbClr val="66FFFF"/>
              </a:solidFill>
            </a:endParaRPr>
          </a:p>
        </p:txBody>
      </p:sp>
      <p:sp>
        <p:nvSpPr>
          <p:cNvPr id="4" name="Text Placeholder 3"/>
          <p:cNvSpPr>
            <a:spLocks noGrp="1"/>
          </p:cNvSpPr>
          <p:nvPr>
            <p:ph type="body" sz="half" idx="2"/>
          </p:nvPr>
        </p:nvSpPr>
        <p:spPr>
          <a:xfrm>
            <a:off x="3796145" y="1028700"/>
            <a:ext cx="7652905" cy="4914900"/>
          </a:xfrm>
        </p:spPr>
        <p:txBody>
          <a:bodyPr>
            <a:noAutofit/>
          </a:bodyPr>
          <a:lstStyle/>
          <a:p>
            <a:r>
              <a:rPr lang="en-US" sz="3200" dirty="0"/>
              <a:t>On the last day of the journey, “at midday,” as the weary travelers neared Damascus, they came within full view of broad stretches of fertile lands, beautiful gardens, and fruitful orchards, watered by cool streams from the surrounding mountains. After the long journey over desolate wastes such scenes were refreshing indeed. While Saul, with his companions, gazed with admiration on the fruitful plain and the fair city </a:t>
            </a:r>
            <a:r>
              <a:rPr lang="en-US" sz="3200" dirty="0" smtClean="0"/>
              <a:t>below…</a:t>
            </a:r>
            <a:endParaRPr lang="en-US" sz="3200" dirty="0"/>
          </a:p>
        </p:txBody>
      </p:sp>
      <p:pic>
        <p:nvPicPr>
          <p:cNvPr id="64514" name="Picture 2" descr="Saul returned to Jerusalem where he tried to join the disciples. But they were all afraid of him, not believing that he really was a disciple. – Slide 21"/>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58774" t="-267" r="-9808" b="267"/>
          <a:stretch/>
        </p:blipFill>
        <p:spPr bwMode="auto">
          <a:xfrm flipH="1">
            <a:off x="131330" y="948690"/>
            <a:ext cx="3525838"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45508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Alive Together With Christ  (AA 114)</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p:spPr>
        <p:txBody>
          <a:bodyPr>
            <a:noAutofit/>
          </a:bodyPr>
          <a:lstStyle/>
          <a:p>
            <a:r>
              <a:rPr lang="en-US" sz="3100" dirty="0" smtClean="0"/>
              <a:t>Suddenly</a:t>
            </a:r>
            <a:r>
              <a:rPr lang="en-US" sz="3100" dirty="0"/>
              <a:t>,” as he afterward declared, there shone “round about me and them which journeyed with me” “a light from heaven, above the brightness of the sun” (Acts 26:13), too glorious for mortal eyes to bear. Blinded and bewildered, Saul fell prostrate to the ground. </a:t>
            </a:r>
            <a:endParaRPr lang="en-US" sz="3100" dirty="0" smtClean="0"/>
          </a:p>
          <a:p>
            <a:r>
              <a:rPr lang="en-US" sz="3100" dirty="0"/>
              <a:t>While the light continued to shine round about them, Saul heard, “a voice speaking ... in the Hebrew tongue” (Acts 26:14</a:t>
            </a:r>
            <a:r>
              <a:rPr lang="en-US" sz="3100" dirty="0" smtClean="0"/>
              <a:t>)…</a:t>
            </a:r>
            <a:endParaRPr lang="en-US" sz="3100" dirty="0"/>
          </a:p>
        </p:txBody>
      </p:sp>
      <p:pic>
        <p:nvPicPr>
          <p:cNvPr id="63490" name="Picture 2" descr="As he got near to the city, suddenly a light from heaven flashed around him and he fell to the ground. He heard a voice: ‘Saul, Saul, why do you persecute me?’ – Slide 5"/>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483" r="24483"/>
          <a:stretch>
            <a:fillRect/>
          </a:stretch>
        </p:blipFill>
        <p:spPr bwMode="auto">
          <a:xfrm>
            <a:off x="727075" y="914400"/>
            <a:ext cx="3525838"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59446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Alive Together With Christ  (AA 114-115)</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p:spPr>
        <p:txBody>
          <a:bodyPr>
            <a:noAutofit/>
          </a:bodyPr>
          <a:lstStyle/>
          <a:p>
            <a:r>
              <a:rPr lang="en-US" sz="3200" dirty="0" smtClean="0"/>
              <a:t>…“Saying </a:t>
            </a:r>
            <a:r>
              <a:rPr lang="en-US" sz="3200" dirty="0"/>
              <a:t>unto him, Saul, Saul, why </a:t>
            </a:r>
            <a:r>
              <a:rPr lang="en-US" sz="3200" dirty="0" err="1"/>
              <a:t>persecutest</a:t>
            </a:r>
            <a:r>
              <a:rPr lang="en-US" sz="3200" dirty="0"/>
              <a:t> thou Me? And he said, Who art Thou, Lord? And the Lord said, I am Jesus whom thou </a:t>
            </a:r>
            <a:r>
              <a:rPr lang="en-US" sz="3200" dirty="0" err="1"/>
              <a:t>persecutest</a:t>
            </a:r>
            <a:r>
              <a:rPr lang="en-US" sz="3200" dirty="0"/>
              <a:t>: it is hard for thee to kick against the pricks.” </a:t>
            </a:r>
            <a:endParaRPr lang="en-US" sz="3200" dirty="0" smtClean="0"/>
          </a:p>
          <a:p>
            <a:r>
              <a:rPr lang="en-US" sz="3200" dirty="0"/>
              <a:t>Filled with fear, and almost blinded by the intensity of the light, the companions of Saul heard a voice, but saw no man. </a:t>
            </a:r>
          </a:p>
        </p:txBody>
      </p:sp>
      <p:pic>
        <p:nvPicPr>
          <p:cNvPr id="62466" name="Picture 2" descr=" ‘Who are you, Lord?’ Saul asked. ‘I am Jesus, whom you are persecuting,’ the voice replied. ‘Now get up and go into the city, and you will be told what you must do.’ – Slide 6"/>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4055" t="535" r="34911" b="-535"/>
          <a:stretch/>
        </p:blipFill>
        <p:spPr bwMode="auto">
          <a:xfrm>
            <a:off x="727075" y="914400"/>
            <a:ext cx="3525838"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552603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Alive Together With Christ  (AA 115)</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p:spPr>
        <p:txBody>
          <a:bodyPr>
            <a:noAutofit/>
          </a:bodyPr>
          <a:lstStyle/>
          <a:p>
            <a:r>
              <a:rPr lang="en-US" sz="3200" dirty="0" smtClean="0"/>
              <a:t>But </a:t>
            </a:r>
            <a:r>
              <a:rPr lang="en-US" sz="3200" dirty="0"/>
              <a:t>Saul understood the words that were spoken, and to him was clearly revealed the One who spoke—even the Son of God. In the glorious Being who stood before him he saw the Crucified One. Upon the soul of the stricken Jew the image of the </a:t>
            </a:r>
            <a:r>
              <a:rPr lang="en-US" sz="3200" dirty="0" err="1"/>
              <a:t>Saviour's</a:t>
            </a:r>
            <a:r>
              <a:rPr lang="en-US" sz="3200" dirty="0"/>
              <a:t> countenance was imprinted forever. The words spoken struck home to his heart with appalling force. </a:t>
            </a:r>
          </a:p>
        </p:txBody>
      </p:sp>
      <p:pic>
        <p:nvPicPr>
          <p:cNvPr id="61442" name="Picture 2" descr="The earth shook and the rocks were split apart. The tombs were opened and the bodies of many saints who had died were raised. – Slide 7"/>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483" r="24483"/>
          <a:stretch>
            <a:fillRect/>
          </a:stretch>
        </p:blipFill>
        <p:spPr bwMode="auto">
          <a:xfrm>
            <a:off x="727075" y="914400"/>
            <a:ext cx="3525838"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47003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Alive Together With Christ  (AA 115)</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p:spPr>
        <p:txBody>
          <a:bodyPr>
            <a:noAutofit/>
          </a:bodyPr>
          <a:lstStyle/>
          <a:p>
            <a:r>
              <a:rPr lang="en-US" sz="3200" dirty="0"/>
              <a:t>Into the darkened chambers of his mind there poured a flood of light, revealing the ignorance and error of his former life and his present need of the </a:t>
            </a:r>
            <a:r>
              <a:rPr lang="en-US" sz="3200" dirty="0" err="1" smtClean="0"/>
              <a:t>enlightement</a:t>
            </a:r>
            <a:r>
              <a:rPr lang="en-US" sz="3200" dirty="0" smtClean="0"/>
              <a:t> </a:t>
            </a:r>
            <a:r>
              <a:rPr lang="en-US" sz="3200" dirty="0"/>
              <a:t>of the Holy Spirit. </a:t>
            </a:r>
            <a:endParaRPr lang="en-US" sz="3200" dirty="0" smtClean="0"/>
          </a:p>
          <a:p>
            <a:r>
              <a:rPr lang="en-US" sz="3200" dirty="0" smtClean="0"/>
              <a:t>Saul </a:t>
            </a:r>
            <a:r>
              <a:rPr lang="en-US" sz="3200" dirty="0"/>
              <a:t>now saw that in persecuting the followers of Jesus he had in reality been doing the work of Satan. </a:t>
            </a:r>
          </a:p>
        </p:txBody>
      </p:sp>
      <p:pic>
        <p:nvPicPr>
          <p:cNvPr id="5" name="Picture 2" descr="As he got near to the city, suddenly a light from heaven flashed around him and he fell to the ground. He heard a voice: ‘Saul, Saul, why do you persecute me?’ – Slide 5"/>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5713" t="-267" r="13254" b="267"/>
          <a:stretch/>
        </p:blipFill>
        <p:spPr bwMode="auto">
          <a:xfrm flipH="1">
            <a:off x="727075" y="914400"/>
            <a:ext cx="3525838"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787414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Alive Together With Christ  (AA 115)</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p:spPr>
        <p:txBody>
          <a:bodyPr>
            <a:noAutofit/>
          </a:bodyPr>
          <a:lstStyle/>
          <a:p>
            <a:r>
              <a:rPr lang="en-US" sz="3200" dirty="0"/>
              <a:t>He saw that his convictions of right and of his own duty had been based largely on his implicit confidence in the priests and rulers. He had believed them when they told him that the story of the resurrection was an artful fabrication of the disciples. Now that Jesus Himself stood revealed, Saul was convinced of the truthfulness of the claims made by the disciples. </a:t>
            </a:r>
          </a:p>
        </p:txBody>
      </p:sp>
      <p:pic>
        <p:nvPicPr>
          <p:cNvPr id="59394" name="Picture 2" descr="‘Yet on the third day He will rise again.’ – Slide 4"/>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5512" r="13454"/>
          <a:stretch/>
        </p:blipFill>
        <p:spPr bwMode="auto">
          <a:xfrm>
            <a:off x="727075" y="914400"/>
            <a:ext cx="3525838"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6977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1433" y="914400"/>
            <a:ext cx="5029201" cy="653143"/>
          </a:xfrm>
        </p:spPr>
        <p:txBody>
          <a:bodyPr>
            <a:noAutofit/>
          </a:bodyPr>
          <a:lstStyle/>
          <a:p>
            <a:r>
              <a:rPr lang="en-US" sz="3600" b="1" dirty="0" smtClean="0">
                <a:solidFill>
                  <a:srgbClr val="66FFFF"/>
                </a:solidFill>
              </a:rPr>
              <a:t>1 Corinthians 15:36</a:t>
            </a:r>
            <a:endParaRPr lang="en-US" sz="3600" b="1" dirty="0">
              <a:solidFill>
                <a:srgbClr val="66FFFF"/>
              </a:solidFill>
            </a:endParaRPr>
          </a:p>
        </p:txBody>
      </p:sp>
      <p:sp>
        <p:nvSpPr>
          <p:cNvPr id="4" name="Text Placeholder 3"/>
          <p:cNvSpPr>
            <a:spLocks noGrp="1"/>
          </p:cNvSpPr>
          <p:nvPr>
            <p:ph type="body" sz="half" idx="2"/>
          </p:nvPr>
        </p:nvSpPr>
        <p:spPr>
          <a:xfrm>
            <a:off x="6721434" y="1567544"/>
            <a:ext cx="4784766" cy="4785756"/>
          </a:xfrm>
        </p:spPr>
        <p:txBody>
          <a:bodyPr>
            <a:noAutofit/>
          </a:bodyPr>
          <a:lstStyle/>
          <a:p>
            <a:r>
              <a:rPr lang="en-US" sz="4800" b="1" baseline="30000" dirty="0"/>
              <a:t>36 </a:t>
            </a:r>
            <a:r>
              <a:rPr lang="en-US" sz="4800" dirty="0"/>
              <a:t>Thou fool, that which thou </a:t>
            </a:r>
            <a:r>
              <a:rPr lang="en-US" sz="4800" dirty="0" err="1"/>
              <a:t>sowest</a:t>
            </a:r>
            <a:r>
              <a:rPr lang="en-US" sz="4800" dirty="0"/>
              <a:t> is not quickened, except it die:</a:t>
            </a:r>
            <a:endParaRPr lang="en-US" sz="4800" dirty="0"/>
          </a:p>
        </p:txBody>
      </p:sp>
      <p:pic>
        <p:nvPicPr>
          <p:cNvPr id="4098" name="Picture 2" descr="Seed Sprouting Workshop - Cultivate Waltham Fores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7521" r="1752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74288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Alive Together With Christ  (AA 115)</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p:spPr>
        <p:txBody>
          <a:bodyPr>
            <a:noAutofit/>
          </a:bodyPr>
          <a:lstStyle/>
          <a:p>
            <a:r>
              <a:rPr lang="en-US" sz="3200" dirty="0"/>
              <a:t>In that hour of heavenly illumination Saul's mind acted with remarkable rapidity. The prophetic records of Holy Writ were opened to his understanding. He saw that the rejection of Jesus by the Jews, His crucifixion, resurrection, and ascension, had been foretold by the prophets and proved Him to be the promised Messiah. </a:t>
            </a:r>
          </a:p>
        </p:txBody>
      </p:sp>
      <p:pic>
        <p:nvPicPr>
          <p:cNvPr id="58370" name="Picture 2" descr="While they were still talking, Jesus himself stood among them and said, ‘Peace be with you.’ They thought they were seeing a ghost and were frightened. – Slide 2"/>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2531" r="6435"/>
          <a:stretch/>
        </p:blipFill>
        <p:spPr bwMode="auto">
          <a:xfrm>
            <a:off x="727075" y="914400"/>
            <a:ext cx="3525838"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333745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Alive Together With Christ  (AA 115)</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p:spPr>
        <p:txBody>
          <a:bodyPr>
            <a:noAutofit/>
          </a:bodyPr>
          <a:lstStyle/>
          <a:p>
            <a:r>
              <a:rPr lang="en-US" sz="3200" dirty="0"/>
              <a:t>Stephen's sermon at the time of his martyrdom was brought forcibly to Saul's mind, and he realized that the martyr had indeed beheld “the glory of God” when he said, “Behold, I see the heavens opened, and the Son of man standing on the right hand of God.” Acts 7:55, 56. The priests had pronounced these words blasphemy, but Saul now knew them to be truth. </a:t>
            </a:r>
            <a:endParaRPr lang="en-US" sz="3200" dirty="0"/>
          </a:p>
        </p:txBody>
      </p:sp>
      <p:pic>
        <p:nvPicPr>
          <p:cNvPr id="57346" name="Picture 2" descr="While they were stoning him Stephen prayed, ‘Lord Jesus, receive my spirit.’ Then he fell on his knees and cried out, ‘Lord, do not hold this sin against them.’ – Slide 16"/>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483" r="24483"/>
          <a:stretch>
            <a:fillRect/>
          </a:stretch>
        </p:blipFill>
        <p:spPr bwMode="auto">
          <a:xfrm>
            <a:off x="727075" y="914400"/>
            <a:ext cx="3525838"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14452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Alive Together With Christ  (AA 116)</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p:spPr>
        <p:txBody>
          <a:bodyPr>
            <a:noAutofit/>
          </a:bodyPr>
          <a:lstStyle/>
          <a:p>
            <a:r>
              <a:rPr lang="en-US" sz="3200" dirty="0"/>
              <a:t>What a revelation was all this to the persecutor! Now Saul knew for a certainty that the promised Messiah had come to this earth as Jesus of Nazareth and that He had been rejected and crucified by those whom He came to save. He knew also that the </a:t>
            </a:r>
            <a:r>
              <a:rPr lang="en-US" sz="3200" dirty="0" err="1"/>
              <a:t>Saviour</a:t>
            </a:r>
            <a:r>
              <a:rPr lang="en-US" sz="3200" dirty="0"/>
              <a:t> had risen in triumph from the tomb and had ascended into the heavens. </a:t>
            </a:r>
          </a:p>
        </p:txBody>
      </p:sp>
      <p:pic>
        <p:nvPicPr>
          <p:cNvPr id="56322" name="Picture 2" descr="After He said this, He was taken up before their very eyes, and a cloud hid Him from their sight. – Slide 1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483" r="24483"/>
          <a:stretch>
            <a:fillRect/>
          </a:stretch>
        </p:blipFill>
        <p:spPr bwMode="auto">
          <a:xfrm>
            <a:off x="727075" y="914400"/>
            <a:ext cx="3525838"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056729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Alive Together With Christ  (AA 116)</a:t>
            </a:r>
            <a:endParaRPr lang="en-US" sz="3600" b="1" dirty="0">
              <a:solidFill>
                <a:srgbClr val="66FFFF"/>
              </a:solidFill>
            </a:endParaRPr>
          </a:p>
        </p:txBody>
      </p:sp>
      <p:sp>
        <p:nvSpPr>
          <p:cNvPr id="4" name="Text Placeholder 3"/>
          <p:cNvSpPr>
            <a:spLocks noGrp="1"/>
          </p:cNvSpPr>
          <p:nvPr>
            <p:ph type="body" sz="half" idx="2"/>
          </p:nvPr>
        </p:nvSpPr>
        <p:spPr>
          <a:xfrm>
            <a:off x="6123708" y="1028700"/>
            <a:ext cx="5325341" cy="4914900"/>
          </a:xfrm>
        </p:spPr>
        <p:txBody>
          <a:bodyPr>
            <a:noAutofit/>
          </a:bodyPr>
          <a:lstStyle/>
          <a:p>
            <a:r>
              <a:rPr lang="en-US" sz="3200" dirty="0"/>
              <a:t>In that moment of divine revelation Saul remembered with terror that Stephen, who had borne witness of a crucified and risen </a:t>
            </a:r>
            <a:r>
              <a:rPr lang="en-US" sz="3200" dirty="0" err="1"/>
              <a:t>Saviour</a:t>
            </a:r>
            <a:r>
              <a:rPr lang="en-US" sz="3200" dirty="0"/>
              <a:t>, had been sacrificed by his consent, and that later, through his instrumentality, many other worthy followers of Jesus had met their death by cruel persecution. </a:t>
            </a:r>
            <a:endParaRPr lang="en-US" sz="3200" dirty="0"/>
          </a:p>
        </p:txBody>
      </p:sp>
      <p:pic>
        <p:nvPicPr>
          <p:cNvPr id="55298" name="Picture 2" descr="When he had prayed this his spirit went to be with Jesus. He was the first Christian to be martyred. – Slide 17"/>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144" r="12144"/>
          <a:stretch>
            <a:fillRect/>
          </a:stretch>
        </p:blipFill>
        <p:spPr bwMode="auto">
          <a:xfrm>
            <a:off x="727575" y="1178213"/>
            <a:ext cx="5230813"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946207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Alive Together With Christ  (AA 116)</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p:spPr>
        <p:txBody>
          <a:bodyPr>
            <a:noAutofit/>
          </a:bodyPr>
          <a:lstStyle/>
          <a:p>
            <a:r>
              <a:rPr lang="en-US" sz="3200" dirty="0"/>
              <a:t>The </a:t>
            </a:r>
            <a:r>
              <a:rPr lang="en-US" sz="3200" dirty="0" err="1"/>
              <a:t>Saviour</a:t>
            </a:r>
            <a:r>
              <a:rPr lang="en-US" sz="3200" dirty="0"/>
              <a:t> had spoken to Saul through Stephen, whose clear reasoning could not be controverted. The learned Jew had seen the face of the martyr reflecting the light of Christ's glory—appearing as if “it had been the face of an angel.” Acts 6:15. He had witnessed Stephen's forbearance toward his enemies and his forgiveness of them. </a:t>
            </a:r>
          </a:p>
        </p:txBody>
      </p:sp>
      <p:pic>
        <p:nvPicPr>
          <p:cNvPr id="54274" name="Picture 2" descr="Stephen explained how the Jews had refused to listen to Moses and the prophets who declared that God would send a Saviour. They had then betrayed and killed Jesus, the Saviour God had sent.’ The leaders were so furious they snarled and gnashed their teeth. – Slide 13"/>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9750" r="-784"/>
          <a:stretch/>
        </p:blipFill>
        <p:spPr bwMode="auto">
          <a:xfrm>
            <a:off x="727075" y="914400"/>
            <a:ext cx="3525838"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71044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Alive Together With Christ  (AA 116)</a:t>
            </a:r>
            <a:endParaRPr lang="en-US" sz="3600" b="1" dirty="0">
              <a:solidFill>
                <a:srgbClr val="66FFFF"/>
              </a:solidFill>
            </a:endParaRPr>
          </a:p>
        </p:txBody>
      </p:sp>
      <p:sp>
        <p:nvSpPr>
          <p:cNvPr id="4" name="Text Placeholder 3"/>
          <p:cNvSpPr>
            <a:spLocks noGrp="1"/>
          </p:cNvSpPr>
          <p:nvPr>
            <p:ph type="body" sz="half" idx="2"/>
          </p:nvPr>
        </p:nvSpPr>
        <p:spPr>
          <a:xfrm>
            <a:off x="4425950" y="914400"/>
            <a:ext cx="7023100" cy="5029200"/>
          </a:xfrm>
        </p:spPr>
        <p:txBody>
          <a:bodyPr>
            <a:noAutofit/>
          </a:bodyPr>
          <a:lstStyle/>
          <a:p>
            <a:r>
              <a:rPr lang="en-US" sz="3200" dirty="0"/>
              <a:t>He had also witnessed the fortitude and cheerful resignation of many whom he had caused to be tormented and afflicted. He had seen some yield up even their lives with rejoicing for the sake of their faith. </a:t>
            </a:r>
          </a:p>
          <a:p>
            <a:r>
              <a:rPr lang="en-US" sz="3200" dirty="0"/>
              <a:t>All these things had appealed loudly to Saul and at times had thrust upon his mind an almost overwhelming conviction that Jesus was the promised Messiah. </a:t>
            </a:r>
            <a:endParaRPr lang="en-US" sz="3200" dirty="0"/>
          </a:p>
        </p:txBody>
      </p:sp>
      <p:pic>
        <p:nvPicPr>
          <p:cNvPr id="53252" name="Picture 4" descr="Gamaliel’s speech persuaded the Jewish leaders not to kill the Apostles. Instead the Apostles were brought back in and flogged. Then they were ordered once more not to speak in the name of Jesus. – Slide 10"/>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7083" t="255" r="4225" b="-255"/>
          <a:stretch/>
        </p:blipFill>
        <p:spPr bwMode="auto">
          <a:xfrm>
            <a:off x="727075" y="914400"/>
            <a:ext cx="3525838" cy="5430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69397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Alive Together With Christ  (AA 116-117)</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p:spPr>
        <p:txBody>
          <a:bodyPr>
            <a:noAutofit/>
          </a:bodyPr>
          <a:lstStyle/>
          <a:p>
            <a:r>
              <a:rPr lang="en-US" sz="3200" dirty="0" smtClean="0"/>
              <a:t>At </a:t>
            </a:r>
            <a:r>
              <a:rPr lang="en-US" sz="3200" dirty="0"/>
              <a:t>such times he had struggled for entire nights against this conviction, and always he had ended the matter by avowing his belief that Jesus was not the Messiah and that His followers were deluded fanatics. </a:t>
            </a:r>
            <a:endParaRPr lang="en-US" sz="3200" dirty="0" smtClean="0"/>
          </a:p>
          <a:p>
            <a:r>
              <a:rPr lang="en-US" sz="3200" dirty="0"/>
              <a:t>Now Christ had spoken to Saul with His own voice, saying, “Saul, Saul, why </a:t>
            </a:r>
            <a:r>
              <a:rPr lang="en-US" sz="3200" dirty="0" err="1"/>
              <a:t>persecutest</a:t>
            </a:r>
            <a:r>
              <a:rPr lang="en-US" sz="3200" dirty="0"/>
              <a:t> thou Me</a:t>
            </a:r>
            <a:r>
              <a:rPr lang="en-US" sz="3200" dirty="0" smtClean="0"/>
              <a:t>?”</a:t>
            </a:r>
            <a:endParaRPr lang="en-US" sz="3200" dirty="0"/>
          </a:p>
        </p:txBody>
      </p:sp>
      <p:pic>
        <p:nvPicPr>
          <p:cNvPr id="52228" name="Picture 4" descr="When the Jewish leaders heard this they were so furious they wanted to put the Apostles to death. – Slide 8"/>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097" t="-863" r="44661" b="863"/>
          <a:stretch/>
        </p:blipFill>
        <p:spPr bwMode="auto">
          <a:xfrm>
            <a:off x="727075" y="914400"/>
            <a:ext cx="3484563"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354018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Alive Together With Christ  (AA 117)</a:t>
            </a:r>
            <a:endParaRPr lang="en-US" sz="3600" b="1" dirty="0">
              <a:solidFill>
                <a:srgbClr val="66FFFF"/>
              </a:solidFill>
            </a:endParaRPr>
          </a:p>
        </p:txBody>
      </p:sp>
      <p:sp>
        <p:nvSpPr>
          <p:cNvPr id="4" name="Text Placeholder 3"/>
          <p:cNvSpPr>
            <a:spLocks noGrp="1"/>
          </p:cNvSpPr>
          <p:nvPr>
            <p:ph type="body" sz="half" idx="2"/>
          </p:nvPr>
        </p:nvSpPr>
        <p:spPr>
          <a:xfrm>
            <a:off x="5264726" y="1028700"/>
            <a:ext cx="6184323" cy="4914900"/>
          </a:xfrm>
        </p:spPr>
        <p:txBody>
          <a:bodyPr>
            <a:noAutofit/>
          </a:bodyPr>
          <a:lstStyle/>
          <a:p>
            <a:r>
              <a:rPr lang="en-US" sz="3200" dirty="0"/>
              <a:t>And the question, “Who art Thou, Lord?” was answered by the same voice, “I am Jesus whom thou </a:t>
            </a:r>
            <a:r>
              <a:rPr lang="en-US" sz="3200" dirty="0" err="1"/>
              <a:t>persecutest</a:t>
            </a:r>
            <a:r>
              <a:rPr lang="en-US" sz="3200" dirty="0"/>
              <a:t>.” Christ here identifies Himself with His people. In persecuting the followers of Jesus, Saul had struck directly against the Lord of heaven. In falsely accusing and testifying against them, he had falsely accused and testified against the </a:t>
            </a:r>
            <a:r>
              <a:rPr lang="en-US" sz="3200" dirty="0" err="1"/>
              <a:t>Saviour</a:t>
            </a:r>
            <a:r>
              <a:rPr lang="en-US" sz="3200" dirty="0"/>
              <a:t> of the world. </a:t>
            </a:r>
            <a:endParaRPr lang="en-US" sz="3200" dirty="0" smtClean="0"/>
          </a:p>
        </p:txBody>
      </p:sp>
      <p:pic>
        <p:nvPicPr>
          <p:cNvPr id="10" name="Picture 4" descr="Gamaliel’s speech persuaded the Jewish leaders not to kill the Apostles. Instead the Apostles were brought back in and flogged. Then they were ordered once more not to speak in the name of Jesus. – Slide 10"/>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9481" t="286" r="333" b="-286"/>
          <a:stretch/>
        </p:blipFill>
        <p:spPr bwMode="auto">
          <a:xfrm>
            <a:off x="519257" y="1219489"/>
            <a:ext cx="4537075" cy="484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79782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Alive Together With Christ  (AA 117)</a:t>
            </a:r>
            <a:endParaRPr lang="en-US" sz="3600" b="1" dirty="0">
              <a:solidFill>
                <a:srgbClr val="66FFFF"/>
              </a:solidFill>
            </a:endParaRPr>
          </a:p>
        </p:txBody>
      </p:sp>
      <p:sp>
        <p:nvSpPr>
          <p:cNvPr id="4" name="Text Placeholder 3"/>
          <p:cNvSpPr>
            <a:spLocks noGrp="1"/>
          </p:cNvSpPr>
          <p:nvPr>
            <p:ph type="body" sz="half" idx="2"/>
          </p:nvPr>
        </p:nvSpPr>
        <p:spPr>
          <a:xfrm>
            <a:off x="4425950" y="1028700"/>
            <a:ext cx="7023100" cy="4914900"/>
          </a:xfrm>
        </p:spPr>
        <p:txBody>
          <a:bodyPr>
            <a:noAutofit/>
          </a:bodyPr>
          <a:lstStyle/>
          <a:p>
            <a:r>
              <a:rPr lang="en-US" sz="3200" dirty="0" smtClean="0"/>
              <a:t>No </a:t>
            </a:r>
            <a:r>
              <a:rPr lang="en-US" sz="3200" dirty="0"/>
              <a:t>doubt entered the mind of Saul that the One who spoke to him was Jesus of Nazareth, the long-looked-for Messiah, the Consolation and Redeemer of Israel. “Trembling and astonished,” he inquired, “Lord, what wilt Thou have me to do? And the Lord said unto him, Arise, and go into the city, and it shall be told thee what thou must do.” </a:t>
            </a:r>
          </a:p>
        </p:txBody>
      </p:sp>
      <p:pic>
        <p:nvPicPr>
          <p:cNvPr id="50178" name="Picture 2" descr=" ‘Who are you, Lord?’ Saul asked. ‘I am Jesus, whom you are persecuting,’ the voice replied. ‘Now get up and go into the city, and you will be told what you must do.’ – Slide 6"/>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4135" t="535" r="4831" b="-535"/>
          <a:stretch/>
        </p:blipFill>
        <p:spPr bwMode="auto">
          <a:xfrm>
            <a:off x="727075" y="914400"/>
            <a:ext cx="3525838"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59436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561672"/>
          </a:xfrm>
          <a:solidFill>
            <a:schemeClr val="accent3">
              <a:lumMod val="50000"/>
            </a:schemeClr>
          </a:solidFill>
        </p:spPr>
        <p:txBody>
          <a:bodyPr/>
          <a:lstStyle/>
          <a:p>
            <a:r>
              <a:rPr lang="en-US" sz="4000" b="1" dirty="0" smtClean="0">
                <a:solidFill>
                  <a:schemeClr val="accent1">
                    <a:lumMod val="40000"/>
                    <a:lumOff val="60000"/>
                  </a:schemeClr>
                </a:solidFill>
              </a:rPr>
              <a:t>Alive together with Christ</a:t>
            </a:r>
            <a:br>
              <a:rPr lang="en-US" sz="4000" b="1" dirty="0" smtClean="0">
                <a:solidFill>
                  <a:schemeClr val="accent1">
                    <a:lumMod val="40000"/>
                    <a:lumOff val="60000"/>
                  </a:schemeClr>
                </a:solidFill>
              </a:rPr>
            </a:br>
            <a:r>
              <a:rPr lang="en-US" sz="3200" dirty="0" smtClean="0"/>
              <a:t>2 Peter 3:9</a:t>
            </a:r>
            <a:endParaRPr lang="en-US" sz="3600" dirty="0"/>
          </a:p>
        </p:txBody>
      </p:sp>
      <p:sp>
        <p:nvSpPr>
          <p:cNvPr id="4" name="Text Placeholder 3"/>
          <p:cNvSpPr>
            <a:spLocks noGrp="1"/>
          </p:cNvSpPr>
          <p:nvPr>
            <p:ph type="body" sz="half" idx="2"/>
          </p:nvPr>
        </p:nvSpPr>
        <p:spPr>
          <a:xfrm>
            <a:off x="400693" y="2167846"/>
            <a:ext cx="7295508" cy="4078841"/>
          </a:xfrm>
          <a:noFill/>
        </p:spPr>
        <p:txBody>
          <a:bodyPr>
            <a:noAutofit/>
          </a:bodyPr>
          <a:lstStyle/>
          <a:p>
            <a:r>
              <a:rPr lang="en-US" sz="3600" b="1" baseline="30000" dirty="0"/>
              <a:t>9 </a:t>
            </a:r>
            <a:r>
              <a:rPr lang="en-US" sz="3600" dirty="0"/>
              <a:t>The Lord is not slack concerning his promise, as some men count slackness; but is longsuffering to us-ward, not willing that any should perish, but that all should come to repentance.</a:t>
            </a:r>
          </a:p>
        </p:txBody>
      </p:sp>
      <p:pic>
        <p:nvPicPr>
          <p:cNvPr id="65538" name="Picture 2" descr="Repentance is not a condition for eternal life"/>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62766" t="-264" r="226" b="264"/>
          <a:stretch/>
        </p:blipFill>
        <p:spPr bwMode="auto">
          <a:xfrm>
            <a:off x="8013700" y="606425"/>
            <a:ext cx="3492500" cy="5256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2876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1433" y="914400"/>
            <a:ext cx="5029201" cy="653143"/>
          </a:xfrm>
        </p:spPr>
        <p:txBody>
          <a:bodyPr>
            <a:noAutofit/>
          </a:bodyPr>
          <a:lstStyle/>
          <a:p>
            <a:r>
              <a:rPr lang="en-US" sz="3600" b="1" dirty="0" smtClean="0">
                <a:solidFill>
                  <a:srgbClr val="66FFFF"/>
                </a:solidFill>
              </a:rPr>
              <a:t>Colossians 2:13</a:t>
            </a:r>
            <a:endParaRPr lang="en-US" sz="3600" b="1" dirty="0">
              <a:solidFill>
                <a:srgbClr val="66FFFF"/>
              </a:solidFill>
            </a:endParaRPr>
          </a:p>
        </p:txBody>
      </p:sp>
      <p:sp>
        <p:nvSpPr>
          <p:cNvPr id="4" name="Text Placeholder 3"/>
          <p:cNvSpPr>
            <a:spLocks noGrp="1"/>
          </p:cNvSpPr>
          <p:nvPr>
            <p:ph type="body" sz="half" idx="2"/>
          </p:nvPr>
        </p:nvSpPr>
        <p:spPr>
          <a:xfrm>
            <a:off x="6721434" y="1567544"/>
            <a:ext cx="4784766" cy="4785756"/>
          </a:xfrm>
        </p:spPr>
        <p:txBody>
          <a:bodyPr>
            <a:noAutofit/>
          </a:bodyPr>
          <a:lstStyle/>
          <a:p>
            <a:r>
              <a:rPr lang="en-US" sz="3600" b="1" baseline="30000" dirty="0"/>
              <a:t>13 </a:t>
            </a:r>
            <a:r>
              <a:rPr lang="en-US" sz="3600" dirty="0"/>
              <a:t>And you, being dead in your sins and the uncircumcision of your flesh, hath he quickened together with him, having forgiven you all trespasses;</a:t>
            </a:r>
            <a:endParaRPr lang="en-US" sz="3600" dirty="0"/>
          </a:p>
        </p:txBody>
      </p:sp>
      <p:pic>
        <p:nvPicPr>
          <p:cNvPr id="5122" name="Picture 2" descr="Sprouting 101 - YumUnivers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220" r="1022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934834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561672"/>
          </a:xfrm>
          <a:solidFill>
            <a:schemeClr val="accent3">
              <a:lumMod val="50000"/>
            </a:schemeClr>
          </a:solidFill>
        </p:spPr>
        <p:txBody>
          <a:bodyPr/>
          <a:lstStyle/>
          <a:p>
            <a:r>
              <a:rPr lang="en-US" sz="4000" b="1" dirty="0" smtClean="0">
                <a:solidFill>
                  <a:schemeClr val="accent1">
                    <a:lumMod val="40000"/>
                    <a:lumOff val="60000"/>
                  </a:schemeClr>
                </a:solidFill>
              </a:rPr>
              <a:t>Alive together with Christ</a:t>
            </a:r>
            <a:br>
              <a:rPr lang="en-US" sz="4000" b="1" dirty="0" smtClean="0">
                <a:solidFill>
                  <a:schemeClr val="accent1">
                    <a:lumMod val="40000"/>
                    <a:lumOff val="60000"/>
                  </a:schemeClr>
                </a:solidFill>
              </a:rPr>
            </a:br>
            <a:r>
              <a:rPr lang="en-US" sz="3200" dirty="0" smtClean="0"/>
              <a:t>Acts 3:19-20</a:t>
            </a:r>
            <a:endParaRPr lang="en-US" sz="3600" dirty="0"/>
          </a:p>
        </p:txBody>
      </p:sp>
      <p:sp>
        <p:nvSpPr>
          <p:cNvPr id="4" name="Text Placeholder 3"/>
          <p:cNvSpPr>
            <a:spLocks noGrp="1"/>
          </p:cNvSpPr>
          <p:nvPr>
            <p:ph type="body" sz="half" idx="2"/>
          </p:nvPr>
        </p:nvSpPr>
        <p:spPr>
          <a:xfrm>
            <a:off x="400693" y="2167846"/>
            <a:ext cx="7295508" cy="4078841"/>
          </a:xfrm>
          <a:noFill/>
        </p:spPr>
        <p:txBody>
          <a:bodyPr>
            <a:noAutofit/>
          </a:bodyPr>
          <a:lstStyle/>
          <a:p>
            <a:r>
              <a:rPr lang="en-US" sz="3600" b="1" baseline="30000" dirty="0"/>
              <a:t>19 </a:t>
            </a:r>
            <a:r>
              <a:rPr lang="en-US" sz="3600" dirty="0"/>
              <a:t>Repent ye therefore, and be converted, that your sins may be blotted out, when the times of refreshing shall come from the presence of the Lord.</a:t>
            </a:r>
          </a:p>
          <a:p>
            <a:r>
              <a:rPr lang="en-US" sz="3600" b="1" baseline="30000" dirty="0"/>
              <a:t>20 </a:t>
            </a:r>
            <a:r>
              <a:rPr lang="en-US" sz="3600" dirty="0"/>
              <a:t>And he shall send Jesus Christ, which before was preached unto you:</a:t>
            </a:r>
          </a:p>
        </p:txBody>
      </p:sp>
      <p:pic>
        <p:nvPicPr>
          <p:cNvPr id="66566" name="Picture 6" descr="On Repentance | PEMPTOUSIA"/>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6110" t="854" r="22714" b="-854"/>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162569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561672"/>
          </a:xfrm>
          <a:solidFill>
            <a:schemeClr val="accent3">
              <a:lumMod val="50000"/>
            </a:schemeClr>
          </a:solidFill>
        </p:spPr>
        <p:txBody>
          <a:bodyPr/>
          <a:lstStyle/>
          <a:p>
            <a:r>
              <a:rPr lang="en-US" sz="4000" b="1" dirty="0" smtClean="0">
                <a:solidFill>
                  <a:schemeClr val="accent1">
                    <a:lumMod val="40000"/>
                    <a:lumOff val="60000"/>
                  </a:schemeClr>
                </a:solidFill>
              </a:rPr>
              <a:t>Alive together with Christ</a:t>
            </a:r>
            <a:br>
              <a:rPr lang="en-US" sz="4000" b="1" dirty="0" smtClean="0">
                <a:solidFill>
                  <a:schemeClr val="accent1">
                    <a:lumMod val="40000"/>
                    <a:lumOff val="60000"/>
                  </a:schemeClr>
                </a:solidFill>
              </a:rPr>
            </a:br>
            <a:r>
              <a:rPr lang="en-US" sz="3200" dirty="0" smtClean="0"/>
              <a:t>Ezekiel 18:30-32</a:t>
            </a:r>
            <a:endParaRPr lang="en-US" sz="3600" dirty="0"/>
          </a:p>
        </p:txBody>
      </p:sp>
      <p:sp>
        <p:nvSpPr>
          <p:cNvPr id="4" name="Text Placeholder 3"/>
          <p:cNvSpPr>
            <a:spLocks noGrp="1"/>
          </p:cNvSpPr>
          <p:nvPr>
            <p:ph type="body" sz="half" idx="2"/>
          </p:nvPr>
        </p:nvSpPr>
        <p:spPr>
          <a:xfrm>
            <a:off x="400693" y="2167846"/>
            <a:ext cx="7295508" cy="4078841"/>
          </a:xfrm>
          <a:noFill/>
        </p:spPr>
        <p:txBody>
          <a:bodyPr>
            <a:noAutofit/>
          </a:bodyPr>
          <a:lstStyle/>
          <a:p>
            <a:r>
              <a:rPr lang="en-US" sz="3600" b="1" baseline="30000" dirty="0"/>
              <a:t>30 </a:t>
            </a:r>
            <a:r>
              <a:rPr lang="en-US" sz="3600" dirty="0"/>
              <a:t>Therefore I will judge you, O house of Israel, every one according to his ways, </a:t>
            </a:r>
            <a:r>
              <a:rPr lang="en-US" sz="3600" dirty="0" err="1"/>
              <a:t>saith</a:t>
            </a:r>
            <a:r>
              <a:rPr lang="en-US" sz="3600" dirty="0"/>
              <a:t> the Lord </a:t>
            </a:r>
            <a:r>
              <a:rPr lang="en-US" sz="3600" cap="small" dirty="0"/>
              <a:t>God</a:t>
            </a:r>
            <a:r>
              <a:rPr lang="en-US" sz="3600" dirty="0"/>
              <a:t>. Repent, and turn yourselves from all your transgressions; so iniquity shall not be your ruin</a:t>
            </a:r>
            <a:r>
              <a:rPr lang="en-US" sz="3600" dirty="0" smtClean="0"/>
              <a:t>.</a:t>
            </a:r>
            <a:endParaRPr lang="en-US" sz="3600" b="1" baseline="30000" dirty="0" smtClean="0"/>
          </a:p>
        </p:txBody>
      </p:sp>
      <p:pic>
        <p:nvPicPr>
          <p:cNvPr id="6" name="Picture 2" descr="Repentance - Life, Hope &amp; Truth"/>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8617" t="-264" r="47187" b="264"/>
          <a:stretch/>
        </p:blipFill>
        <p:spPr bwMode="auto">
          <a:xfrm>
            <a:off x="8013700" y="995363"/>
            <a:ext cx="3492500" cy="5251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518499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561672"/>
          </a:xfrm>
          <a:solidFill>
            <a:schemeClr val="accent3">
              <a:lumMod val="50000"/>
            </a:schemeClr>
          </a:solidFill>
        </p:spPr>
        <p:txBody>
          <a:bodyPr/>
          <a:lstStyle/>
          <a:p>
            <a:r>
              <a:rPr lang="en-US" sz="4000" b="1" dirty="0" smtClean="0">
                <a:solidFill>
                  <a:schemeClr val="accent1">
                    <a:lumMod val="40000"/>
                    <a:lumOff val="60000"/>
                  </a:schemeClr>
                </a:solidFill>
              </a:rPr>
              <a:t>Alive together with Christ</a:t>
            </a:r>
            <a:br>
              <a:rPr lang="en-US" sz="4000" b="1" dirty="0" smtClean="0">
                <a:solidFill>
                  <a:schemeClr val="accent1">
                    <a:lumMod val="40000"/>
                    <a:lumOff val="60000"/>
                  </a:schemeClr>
                </a:solidFill>
              </a:rPr>
            </a:br>
            <a:r>
              <a:rPr lang="en-US" sz="3200" dirty="0" smtClean="0"/>
              <a:t>Ezekiel 18:30-32</a:t>
            </a:r>
            <a:endParaRPr lang="en-US" sz="3600" dirty="0"/>
          </a:p>
        </p:txBody>
      </p:sp>
      <p:sp>
        <p:nvSpPr>
          <p:cNvPr id="4" name="Text Placeholder 3"/>
          <p:cNvSpPr>
            <a:spLocks noGrp="1"/>
          </p:cNvSpPr>
          <p:nvPr>
            <p:ph type="body" sz="half" idx="2"/>
          </p:nvPr>
        </p:nvSpPr>
        <p:spPr>
          <a:xfrm>
            <a:off x="400693" y="2167846"/>
            <a:ext cx="7295508" cy="4078841"/>
          </a:xfrm>
          <a:noFill/>
        </p:spPr>
        <p:txBody>
          <a:bodyPr>
            <a:noAutofit/>
          </a:bodyPr>
          <a:lstStyle/>
          <a:p>
            <a:r>
              <a:rPr lang="en-US" sz="3200" b="1" baseline="30000" dirty="0" smtClean="0"/>
              <a:t>31</a:t>
            </a:r>
            <a:r>
              <a:rPr lang="en-US" sz="3200" b="1" baseline="30000" dirty="0"/>
              <a:t> </a:t>
            </a:r>
            <a:r>
              <a:rPr lang="en-US" sz="3200" dirty="0"/>
              <a:t>Cast away from you all your transgressions, whereby ye have transgressed; and make you a new heart and a new spirit: for why will ye die, O house of Israel?</a:t>
            </a:r>
          </a:p>
          <a:p>
            <a:r>
              <a:rPr lang="en-US" sz="3200" b="1" baseline="30000" dirty="0"/>
              <a:t>32 </a:t>
            </a:r>
            <a:r>
              <a:rPr lang="en-US" sz="3200" dirty="0"/>
              <a:t>For I have no pleasure in the death of him that </a:t>
            </a:r>
            <a:r>
              <a:rPr lang="en-US" sz="3200" dirty="0" err="1"/>
              <a:t>dieth</a:t>
            </a:r>
            <a:r>
              <a:rPr lang="en-US" sz="3200" dirty="0"/>
              <a:t>, </a:t>
            </a:r>
            <a:r>
              <a:rPr lang="en-US" sz="3200" dirty="0" err="1"/>
              <a:t>saith</a:t>
            </a:r>
            <a:r>
              <a:rPr lang="en-US" sz="3200" dirty="0"/>
              <a:t> the Lord </a:t>
            </a:r>
            <a:r>
              <a:rPr lang="en-US" sz="3200" cap="small" dirty="0"/>
              <a:t>God</a:t>
            </a:r>
            <a:r>
              <a:rPr lang="en-US" sz="3200" dirty="0"/>
              <a:t>: wherefore turn yourselves, and live ye.</a:t>
            </a:r>
          </a:p>
        </p:txBody>
      </p:sp>
      <p:pic>
        <p:nvPicPr>
          <p:cNvPr id="67586" name="Picture 2" descr="What does repentance mean? Why should I repent? - Biblword.ne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0076" r="30076"/>
          <a:stretch>
            <a:fillRect/>
          </a:stretch>
        </p:blipFill>
        <p:spPr bwMode="auto">
          <a:xfrm>
            <a:off x="8013700" y="995363"/>
            <a:ext cx="3492500" cy="5251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191394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Leonard Ravenhill quote: There are only two kinds of persons: those ..."/>
          <p:cNvPicPr>
            <a:picLocks noChangeAspect="1" noChangeArrowheads="1"/>
          </p:cNvPicPr>
          <p:nvPr/>
        </p:nvPicPr>
        <p:blipFill rotWithShape="1">
          <a:blip r:embed="rId2">
            <a:extLst>
              <a:ext uri="{28A0092B-C50C-407E-A947-70E740481C1C}">
                <a14:useLocalDpi xmlns:a14="http://schemas.microsoft.com/office/drawing/2010/main" val="0"/>
              </a:ext>
            </a:extLst>
          </a:blip>
          <a:srcRect l="38052" t="12135" r="2559" b="53348"/>
          <a:stretch/>
        </p:blipFill>
        <p:spPr bwMode="auto">
          <a:xfrm>
            <a:off x="195209" y="1684959"/>
            <a:ext cx="11757810" cy="3215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67578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10836"/>
            <a:ext cx="10840914" cy="1758764"/>
          </a:xfrm>
        </p:spPr>
        <p:txBody>
          <a:bodyPr>
            <a:normAutofit/>
          </a:bodyPr>
          <a:lstStyle/>
          <a:p>
            <a:r>
              <a:rPr lang="en-US" sz="4400" dirty="0">
                <a:solidFill>
                  <a:schemeClr val="accent1">
                    <a:lumMod val="40000"/>
                    <a:lumOff val="60000"/>
                  </a:schemeClr>
                </a:solidFill>
              </a:rPr>
              <a:t>Alive together with Christ</a:t>
            </a:r>
            <a:br>
              <a:rPr lang="en-US" sz="4400" dirty="0">
                <a:solidFill>
                  <a:schemeClr val="accent1">
                    <a:lumMod val="40000"/>
                    <a:lumOff val="60000"/>
                  </a:schemeClr>
                </a:solidFill>
              </a:rPr>
            </a:br>
            <a:r>
              <a:rPr lang="en-US" sz="3600" dirty="0" smtClean="0"/>
              <a:t>The Great Controversy P. 461</a:t>
            </a:r>
            <a:endParaRPr lang="en-US" sz="4000" dirty="0"/>
          </a:p>
        </p:txBody>
      </p:sp>
      <p:sp>
        <p:nvSpPr>
          <p:cNvPr id="3" name="Content Placeholder 2"/>
          <p:cNvSpPr>
            <a:spLocks noGrp="1"/>
          </p:cNvSpPr>
          <p:nvPr>
            <p:ph idx="1"/>
          </p:nvPr>
        </p:nvSpPr>
        <p:spPr>
          <a:solidFill>
            <a:schemeClr val="accent3">
              <a:lumMod val="20000"/>
              <a:lumOff val="80000"/>
            </a:schemeClr>
          </a:solidFill>
        </p:spPr>
        <p:txBody>
          <a:bodyPr>
            <a:noAutofit/>
          </a:bodyPr>
          <a:lstStyle/>
          <a:p>
            <a:pPr marL="0" indent="0">
              <a:buNone/>
            </a:pPr>
            <a:r>
              <a:rPr lang="en-US" sz="3200" dirty="0">
                <a:solidFill>
                  <a:schemeClr val="accent3">
                    <a:lumMod val="75000"/>
                  </a:schemeClr>
                </a:solidFill>
              </a:rPr>
              <a:t>Wherever the word of God has been faithfully preached, results have followed that attested its divine origin. The Spirit of God accompanied the message of His servants, and the word was with power. Sinners felt their consciences quickened. The “light which </a:t>
            </a:r>
            <a:r>
              <a:rPr lang="en-US" sz="3200" dirty="0" err="1">
                <a:solidFill>
                  <a:schemeClr val="accent3">
                    <a:lumMod val="75000"/>
                  </a:schemeClr>
                </a:solidFill>
              </a:rPr>
              <a:t>lighteth</a:t>
            </a:r>
            <a:r>
              <a:rPr lang="en-US" sz="3200" dirty="0">
                <a:solidFill>
                  <a:schemeClr val="accent3">
                    <a:lumMod val="75000"/>
                  </a:schemeClr>
                </a:solidFill>
              </a:rPr>
              <a:t> every man that cometh into the world” illumined the secret chambers of their souls, and the hidden things of darkness were made manifest. Deep conviction took hold upon their minds and hearts. </a:t>
            </a:r>
            <a:endParaRPr lang="en-US" sz="3200" dirty="0">
              <a:solidFill>
                <a:schemeClr val="accent3">
                  <a:lumMod val="75000"/>
                </a:schemeClr>
              </a:solidFill>
            </a:endParaRPr>
          </a:p>
        </p:txBody>
      </p:sp>
    </p:spTree>
    <p:extLst>
      <p:ext uri="{BB962C8B-B14F-4D97-AF65-F5344CB8AC3E}">
        <p14:creationId xmlns:p14="http://schemas.microsoft.com/office/powerpoint/2010/main" val="15019951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10836"/>
            <a:ext cx="10840914" cy="1758764"/>
          </a:xfrm>
        </p:spPr>
        <p:txBody>
          <a:bodyPr>
            <a:normAutofit/>
          </a:bodyPr>
          <a:lstStyle/>
          <a:p>
            <a:r>
              <a:rPr lang="en-US" sz="4400" dirty="0">
                <a:solidFill>
                  <a:schemeClr val="accent1">
                    <a:lumMod val="40000"/>
                    <a:lumOff val="60000"/>
                  </a:schemeClr>
                </a:solidFill>
              </a:rPr>
              <a:t>Alive together with Christ</a:t>
            </a:r>
            <a:br>
              <a:rPr lang="en-US" sz="4400" dirty="0">
                <a:solidFill>
                  <a:schemeClr val="accent1">
                    <a:lumMod val="40000"/>
                    <a:lumOff val="60000"/>
                  </a:schemeClr>
                </a:solidFill>
              </a:rPr>
            </a:br>
            <a:r>
              <a:rPr lang="en-US" sz="3600" dirty="0" smtClean="0"/>
              <a:t>The Great Controversy P. 461</a:t>
            </a:r>
            <a:endParaRPr lang="en-US" sz="4000" dirty="0"/>
          </a:p>
        </p:txBody>
      </p:sp>
      <p:sp>
        <p:nvSpPr>
          <p:cNvPr id="3" name="Content Placeholder 2"/>
          <p:cNvSpPr>
            <a:spLocks noGrp="1"/>
          </p:cNvSpPr>
          <p:nvPr>
            <p:ph idx="1"/>
          </p:nvPr>
        </p:nvSpPr>
        <p:spPr>
          <a:solidFill>
            <a:schemeClr val="accent3">
              <a:lumMod val="20000"/>
              <a:lumOff val="80000"/>
            </a:schemeClr>
          </a:solidFill>
        </p:spPr>
        <p:txBody>
          <a:bodyPr>
            <a:noAutofit/>
          </a:bodyPr>
          <a:lstStyle/>
          <a:p>
            <a:pPr marL="0" indent="0">
              <a:buNone/>
            </a:pPr>
            <a:r>
              <a:rPr lang="en-US" sz="3200" dirty="0" smtClean="0">
                <a:solidFill>
                  <a:schemeClr val="accent3">
                    <a:lumMod val="75000"/>
                  </a:schemeClr>
                </a:solidFill>
              </a:rPr>
              <a:t>They </a:t>
            </a:r>
            <a:r>
              <a:rPr lang="en-US" sz="3200" dirty="0">
                <a:solidFill>
                  <a:schemeClr val="accent3">
                    <a:lumMod val="75000"/>
                  </a:schemeClr>
                </a:solidFill>
              </a:rPr>
              <a:t>were convinced of sin and of righteousness and of judgment to come. They had a sense of the righteousness of Jehovah and felt the terror of appearing, in their guilt and uncleanness, before the Searcher of hearts. In anguish they cried out: “Who shall deliver me from the body of this death?” As the cross of Calvary, with its infinite sacrifice for the sins of men, was revealed, they saw that nothing but the merits of Christ could suffice to atone for their transgressions; </a:t>
            </a:r>
            <a:endParaRPr lang="en-US" sz="3200" dirty="0">
              <a:solidFill>
                <a:schemeClr val="accent3">
                  <a:lumMod val="75000"/>
                </a:schemeClr>
              </a:solidFill>
            </a:endParaRPr>
          </a:p>
        </p:txBody>
      </p:sp>
    </p:spTree>
    <p:extLst>
      <p:ext uri="{BB962C8B-B14F-4D97-AF65-F5344CB8AC3E}">
        <p14:creationId xmlns:p14="http://schemas.microsoft.com/office/powerpoint/2010/main" val="13374987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09"/>
            <a:ext cx="10840914" cy="1301564"/>
          </a:xfrm>
        </p:spPr>
        <p:txBody>
          <a:bodyPr>
            <a:normAutofit fontScale="90000"/>
          </a:bodyPr>
          <a:lstStyle/>
          <a:p>
            <a:r>
              <a:rPr lang="en-US" sz="4400" dirty="0">
                <a:solidFill>
                  <a:schemeClr val="accent1">
                    <a:lumMod val="40000"/>
                    <a:lumOff val="60000"/>
                  </a:schemeClr>
                </a:solidFill>
              </a:rPr>
              <a:t>Alive together with Christ</a:t>
            </a:r>
            <a:br>
              <a:rPr lang="en-US" sz="4400" dirty="0">
                <a:solidFill>
                  <a:schemeClr val="accent1">
                    <a:lumMod val="40000"/>
                    <a:lumOff val="60000"/>
                  </a:schemeClr>
                </a:solidFill>
              </a:rPr>
            </a:br>
            <a:r>
              <a:rPr lang="en-US" sz="3600" dirty="0" smtClean="0"/>
              <a:t>The Great Controversy P. 461</a:t>
            </a:r>
            <a:endParaRPr lang="en-US" sz="4000" dirty="0"/>
          </a:p>
        </p:txBody>
      </p:sp>
      <p:sp>
        <p:nvSpPr>
          <p:cNvPr id="3" name="Content Placeholder 2"/>
          <p:cNvSpPr>
            <a:spLocks noGrp="1"/>
          </p:cNvSpPr>
          <p:nvPr>
            <p:ph idx="1"/>
          </p:nvPr>
        </p:nvSpPr>
        <p:spPr>
          <a:xfrm>
            <a:off x="685801" y="1233055"/>
            <a:ext cx="10840914" cy="4904509"/>
          </a:xfrm>
          <a:solidFill>
            <a:schemeClr val="accent3">
              <a:lumMod val="20000"/>
              <a:lumOff val="80000"/>
            </a:schemeClr>
          </a:solidFill>
        </p:spPr>
        <p:txBody>
          <a:bodyPr>
            <a:noAutofit/>
          </a:bodyPr>
          <a:lstStyle/>
          <a:p>
            <a:pPr marL="0" indent="0">
              <a:buNone/>
            </a:pPr>
            <a:r>
              <a:rPr lang="en-US" sz="3100" dirty="0" smtClean="0">
                <a:solidFill>
                  <a:schemeClr val="accent3">
                    <a:lumMod val="75000"/>
                  </a:schemeClr>
                </a:solidFill>
              </a:rPr>
              <a:t>…this </a:t>
            </a:r>
            <a:r>
              <a:rPr lang="en-US" sz="3100" dirty="0">
                <a:solidFill>
                  <a:schemeClr val="accent3">
                    <a:lumMod val="75000"/>
                  </a:schemeClr>
                </a:solidFill>
              </a:rPr>
              <a:t>alone could reconcile man to God. With faith and humility they accepted the Lamb of God, that taketh away the sin of the world. Through the blood of Jesus they had “remission of sins that are past</a:t>
            </a:r>
            <a:r>
              <a:rPr lang="en-US" sz="3100" dirty="0" smtClean="0">
                <a:solidFill>
                  <a:schemeClr val="accent3">
                    <a:lumMod val="75000"/>
                  </a:schemeClr>
                </a:solidFill>
              </a:rPr>
              <a:t>.”</a:t>
            </a:r>
            <a:r>
              <a:rPr lang="en-US" sz="3100" dirty="0">
                <a:solidFill>
                  <a:schemeClr val="accent3">
                    <a:lumMod val="75000"/>
                  </a:schemeClr>
                </a:solidFill>
              </a:rPr>
              <a:t> </a:t>
            </a:r>
            <a:endParaRPr lang="en-US" sz="3100" dirty="0" smtClean="0">
              <a:solidFill>
                <a:schemeClr val="accent3">
                  <a:lumMod val="75000"/>
                </a:schemeClr>
              </a:solidFill>
            </a:endParaRPr>
          </a:p>
          <a:p>
            <a:pPr marL="0" indent="0">
              <a:buNone/>
            </a:pPr>
            <a:r>
              <a:rPr lang="en-US" sz="3100" dirty="0">
                <a:solidFill>
                  <a:schemeClr val="accent3">
                    <a:lumMod val="75000"/>
                  </a:schemeClr>
                </a:solidFill>
              </a:rPr>
              <a:t>These souls brought forth fruit meet for repentance. They believed and were baptized, and rose to walk in newness of life—new creatures in Christ Jesus; not to fashion themselves according to the former lusts, but by the faith of the Son of God to follow in His steps, to reflect His character, and to purify themselves even as He is pure.</a:t>
            </a:r>
            <a:endParaRPr lang="en-US" sz="3100" dirty="0">
              <a:solidFill>
                <a:schemeClr val="accent3">
                  <a:lumMod val="75000"/>
                </a:schemeClr>
              </a:solidFill>
            </a:endParaRPr>
          </a:p>
        </p:txBody>
      </p:sp>
    </p:spTree>
    <p:extLst>
      <p:ext uri="{BB962C8B-B14F-4D97-AF65-F5344CB8AC3E}">
        <p14:creationId xmlns:p14="http://schemas.microsoft.com/office/powerpoint/2010/main" val="223459300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09"/>
            <a:ext cx="10840914" cy="1301564"/>
          </a:xfrm>
        </p:spPr>
        <p:txBody>
          <a:bodyPr>
            <a:normAutofit fontScale="90000"/>
          </a:bodyPr>
          <a:lstStyle/>
          <a:p>
            <a:r>
              <a:rPr lang="en-US" sz="4400" dirty="0">
                <a:solidFill>
                  <a:schemeClr val="accent1">
                    <a:lumMod val="40000"/>
                    <a:lumOff val="60000"/>
                  </a:schemeClr>
                </a:solidFill>
              </a:rPr>
              <a:t>Alive together with Christ</a:t>
            </a:r>
            <a:br>
              <a:rPr lang="en-US" sz="4400" dirty="0">
                <a:solidFill>
                  <a:schemeClr val="accent1">
                    <a:lumMod val="40000"/>
                    <a:lumOff val="60000"/>
                  </a:schemeClr>
                </a:solidFill>
              </a:rPr>
            </a:br>
            <a:r>
              <a:rPr lang="en-US" sz="3600" dirty="0" smtClean="0"/>
              <a:t>The Great Controversy P. 355</a:t>
            </a:r>
            <a:endParaRPr lang="en-US" sz="4000" dirty="0"/>
          </a:p>
        </p:txBody>
      </p:sp>
      <p:sp>
        <p:nvSpPr>
          <p:cNvPr id="3" name="Content Placeholder 2"/>
          <p:cNvSpPr>
            <a:spLocks noGrp="1"/>
          </p:cNvSpPr>
          <p:nvPr>
            <p:ph idx="1"/>
          </p:nvPr>
        </p:nvSpPr>
        <p:spPr>
          <a:xfrm>
            <a:off x="685801" y="1233055"/>
            <a:ext cx="10840914" cy="4544291"/>
          </a:xfrm>
          <a:solidFill>
            <a:schemeClr val="accent3">
              <a:lumMod val="20000"/>
              <a:lumOff val="80000"/>
            </a:schemeClr>
          </a:solidFill>
        </p:spPr>
        <p:txBody>
          <a:bodyPr>
            <a:noAutofit/>
          </a:bodyPr>
          <a:lstStyle/>
          <a:p>
            <a:pPr marL="0" indent="0">
              <a:buNone/>
            </a:pPr>
            <a:r>
              <a:rPr lang="en-US" sz="3200" dirty="0">
                <a:solidFill>
                  <a:schemeClr val="accent3">
                    <a:lumMod val="75000"/>
                  </a:schemeClr>
                </a:solidFill>
              </a:rPr>
              <a:t>A great religious awakening under the proclamation of Christ's soon coming is foretold in the prophecy of the first angel's message of Revelation 14. An angel is seen flying “in the midst of heaven, having the everlasting gospel to preach unto them that dwell on the earth, and to every nation, and kindred, and tongue, and people.” “With a loud voice” he proclaims the message: “Fear God, and give glory to Him; for the hour of His judgment is come: and worship Him that made heaven, and earth, and the sea, and the fountains of waters.” Verses 6, </a:t>
            </a:r>
            <a:r>
              <a:rPr lang="en-US" sz="3200" dirty="0" smtClean="0">
                <a:solidFill>
                  <a:schemeClr val="accent3">
                    <a:lumMod val="75000"/>
                  </a:schemeClr>
                </a:solidFill>
              </a:rPr>
              <a:t>7.  </a:t>
            </a:r>
            <a:r>
              <a:rPr lang="en-US" sz="3200" dirty="0">
                <a:solidFill>
                  <a:schemeClr val="accent3">
                    <a:lumMod val="75000"/>
                  </a:schemeClr>
                </a:solidFill>
              </a:rPr>
              <a:t> </a:t>
            </a:r>
            <a:endParaRPr lang="en-US" sz="3100" dirty="0">
              <a:solidFill>
                <a:schemeClr val="accent3">
                  <a:lumMod val="75000"/>
                </a:schemeClr>
              </a:solidFill>
            </a:endParaRPr>
          </a:p>
        </p:txBody>
      </p:sp>
    </p:spTree>
    <p:extLst>
      <p:ext uri="{BB962C8B-B14F-4D97-AF65-F5344CB8AC3E}">
        <p14:creationId xmlns:p14="http://schemas.microsoft.com/office/powerpoint/2010/main" val="294460190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3148" y="934278"/>
            <a:ext cx="10319658" cy="5249352"/>
          </a:xfrm>
          <a:noFill/>
        </p:spPr>
        <p:txBody>
          <a:bodyPr>
            <a:noAutofit/>
          </a:bodyPr>
          <a:lstStyle/>
          <a:p>
            <a:pPr marL="0" indent="0">
              <a:buNone/>
            </a:pPr>
            <a:r>
              <a:rPr lang="en-US" sz="4400" dirty="0" smtClean="0"/>
              <a:t>The </a:t>
            </a:r>
            <a:r>
              <a:rPr lang="en-US" sz="4400" dirty="0"/>
              <a:t>three sections of </a:t>
            </a:r>
            <a:r>
              <a:rPr lang="en-US" sz="4400" dirty="0" smtClean="0"/>
              <a:t>Ephesians 2:1-10 are </a:t>
            </a:r>
            <a:r>
              <a:rPr lang="en-US" sz="4400" dirty="0"/>
              <a:t>summarized neatly in the phrases of Ephesians 2:5: </a:t>
            </a:r>
            <a:endParaRPr lang="en-US" sz="4400" dirty="0" smtClean="0"/>
          </a:p>
          <a:p>
            <a:pPr marL="742950" indent="-742950">
              <a:buFont typeface="+mj-lt"/>
              <a:buAutoNum type="arabicPeriod"/>
            </a:pPr>
            <a:r>
              <a:rPr lang="en-US" sz="4400" dirty="0" smtClean="0">
                <a:solidFill>
                  <a:srgbClr val="66FFFF"/>
                </a:solidFill>
              </a:rPr>
              <a:t>“</a:t>
            </a:r>
            <a:r>
              <a:rPr lang="en-US" sz="4400" dirty="0">
                <a:solidFill>
                  <a:srgbClr val="66FFFF"/>
                </a:solidFill>
              </a:rPr>
              <a:t>we were dead in our trespasses”; </a:t>
            </a:r>
            <a:endParaRPr lang="en-US" sz="4400" dirty="0" smtClean="0">
              <a:solidFill>
                <a:srgbClr val="66FFFF"/>
              </a:solidFill>
            </a:endParaRPr>
          </a:p>
          <a:p>
            <a:pPr marL="742950" indent="-742950">
              <a:buFont typeface="+mj-lt"/>
              <a:buAutoNum type="arabicPeriod"/>
            </a:pPr>
            <a:r>
              <a:rPr lang="en-US" sz="4400" dirty="0" smtClean="0">
                <a:solidFill>
                  <a:srgbClr val="66FFFF"/>
                </a:solidFill>
              </a:rPr>
              <a:t>God </a:t>
            </a:r>
            <a:r>
              <a:rPr lang="en-US" sz="4400" dirty="0">
                <a:solidFill>
                  <a:srgbClr val="66FFFF"/>
                </a:solidFill>
              </a:rPr>
              <a:t>“made us alive together with Christ”; </a:t>
            </a:r>
            <a:endParaRPr lang="en-US" sz="4400" dirty="0" smtClean="0">
              <a:solidFill>
                <a:srgbClr val="66FFFF"/>
              </a:solidFill>
            </a:endParaRPr>
          </a:p>
          <a:p>
            <a:pPr marL="742950" indent="-742950">
              <a:buFont typeface="+mj-lt"/>
              <a:buAutoNum type="arabicPeriod"/>
            </a:pPr>
            <a:r>
              <a:rPr lang="en-US" sz="4400" dirty="0" smtClean="0">
                <a:solidFill>
                  <a:srgbClr val="66FFFF"/>
                </a:solidFill>
              </a:rPr>
              <a:t>“</a:t>
            </a:r>
            <a:r>
              <a:rPr lang="en-US" sz="4400" dirty="0">
                <a:solidFill>
                  <a:srgbClr val="66FFFF"/>
                </a:solidFill>
              </a:rPr>
              <a:t>by grace you have been saved</a:t>
            </a:r>
            <a:r>
              <a:rPr lang="en-US" sz="4400" dirty="0" smtClean="0">
                <a:solidFill>
                  <a:srgbClr val="66FFFF"/>
                </a:solidFill>
              </a:rPr>
              <a:t>”.</a:t>
            </a:r>
            <a:endParaRPr lang="en-US" sz="4400" dirty="0">
              <a:solidFill>
                <a:srgbClr val="66FFFF"/>
              </a:solidFill>
            </a:endParaRPr>
          </a:p>
        </p:txBody>
      </p:sp>
    </p:spTree>
    <p:extLst>
      <p:ext uri="{BB962C8B-B14F-4D97-AF65-F5344CB8AC3E}">
        <p14:creationId xmlns:p14="http://schemas.microsoft.com/office/powerpoint/2010/main" val="10680411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3148" y="934278"/>
            <a:ext cx="10319658" cy="5249352"/>
          </a:xfrm>
          <a:noFill/>
        </p:spPr>
        <p:txBody>
          <a:bodyPr>
            <a:noAutofit/>
          </a:bodyPr>
          <a:lstStyle/>
          <a:p>
            <a:pPr marL="0" indent="0">
              <a:buNone/>
            </a:pPr>
            <a:r>
              <a:rPr lang="en-US" sz="4400" dirty="0" smtClean="0"/>
              <a:t>The </a:t>
            </a:r>
            <a:r>
              <a:rPr lang="en-US" sz="4400" dirty="0"/>
              <a:t>three sections of </a:t>
            </a:r>
            <a:r>
              <a:rPr lang="en-US" sz="4400" dirty="0" smtClean="0"/>
              <a:t>Ephesians 2:1-10 are </a:t>
            </a:r>
            <a:r>
              <a:rPr lang="en-US" sz="4400" dirty="0"/>
              <a:t>summarized neatly in the phrases of Ephesians 2:5: </a:t>
            </a:r>
            <a:endParaRPr lang="en-US" sz="4400" dirty="0" smtClean="0"/>
          </a:p>
          <a:p>
            <a:pPr marL="742950" indent="-742950">
              <a:buFont typeface="+mj-lt"/>
              <a:buAutoNum type="arabicPeriod"/>
            </a:pPr>
            <a:r>
              <a:rPr lang="en-US" sz="4400" dirty="0" smtClean="0">
                <a:solidFill>
                  <a:srgbClr val="66FFFF"/>
                </a:solidFill>
              </a:rPr>
              <a:t>“</a:t>
            </a:r>
            <a:r>
              <a:rPr lang="en-US" sz="4400" dirty="0">
                <a:solidFill>
                  <a:srgbClr val="66FFFF"/>
                </a:solidFill>
              </a:rPr>
              <a:t>we were dead in our trespasses”; </a:t>
            </a:r>
            <a:endParaRPr lang="en-US" sz="4400" dirty="0" smtClean="0">
              <a:solidFill>
                <a:srgbClr val="66FFFF"/>
              </a:solidFill>
            </a:endParaRPr>
          </a:p>
          <a:p>
            <a:pPr marL="742950" indent="-742950">
              <a:buFont typeface="+mj-lt"/>
              <a:buAutoNum type="arabicPeriod"/>
            </a:pPr>
            <a:r>
              <a:rPr lang="en-US" sz="4400" dirty="0" smtClean="0">
                <a:solidFill>
                  <a:srgbClr val="66FFFF"/>
                </a:solidFill>
              </a:rPr>
              <a:t>God </a:t>
            </a:r>
            <a:r>
              <a:rPr lang="en-US" sz="4400" dirty="0">
                <a:solidFill>
                  <a:srgbClr val="66FFFF"/>
                </a:solidFill>
              </a:rPr>
              <a:t>“made us alive together with Christ”; </a:t>
            </a:r>
            <a:endParaRPr lang="en-US" sz="4400" dirty="0" smtClean="0">
              <a:solidFill>
                <a:srgbClr val="66FFFF"/>
              </a:solidFill>
            </a:endParaRPr>
          </a:p>
          <a:p>
            <a:pPr marL="742950" indent="-742950">
              <a:buFont typeface="+mj-lt"/>
              <a:buAutoNum type="arabicPeriod"/>
            </a:pPr>
            <a:r>
              <a:rPr lang="en-US" sz="4400" dirty="0" smtClean="0">
                <a:solidFill>
                  <a:srgbClr val="66FFFF"/>
                </a:solidFill>
              </a:rPr>
              <a:t>“</a:t>
            </a:r>
            <a:r>
              <a:rPr lang="en-US" sz="4400" dirty="0"/>
              <a:t>by grace you have been saved</a:t>
            </a:r>
            <a:r>
              <a:rPr lang="en-US" sz="4400" dirty="0" smtClean="0">
                <a:solidFill>
                  <a:srgbClr val="66FFFF"/>
                </a:solidFill>
              </a:rPr>
              <a:t>”.</a:t>
            </a:r>
            <a:endParaRPr lang="en-US" sz="4400" dirty="0">
              <a:solidFill>
                <a:srgbClr val="66FFFF"/>
              </a:solidFill>
            </a:endParaRPr>
          </a:p>
        </p:txBody>
      </p:sp>
    </p:spTree>
    <p:extLst>
      <p:ext uri="{BB962C8B-B14F-4D97-AF65-F5344CB8AC3E}">
        <p14:creationId xmlns:p14="http://schemas.microsoft.com/office/powerpoint/2010/main" val="3506441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647" y="591093"/>
            <a:ext cx="11066813" cy="809749"/>
          </a:xfrm>
        </p:spPr>
        <p:txBody>
          <a:bodyPr/>
          <a:lstStyle/>
          <a:p>
            <a:r>
              <a:rPr lang="en-US" sz="4800" dirty="0" smtClean="0">
                <a:solidFill>
                  <a:schemeClr val="accent1">
                    <a:lumMod val="40000"/>
                    <a:lumOff val="60000"/>
                  </a:schemeClr>
                </a:solidFill>
              </a:rPr>
              <a:t>“Quickened” or </a:t>
            </a:r>
            <a:r>
              <a:rPr lang="en-US" sz="4800" dirty="0" smtClean="0">
                <a:solidFill>
                  <a:srgbClr val="66FFFF"/>
                </a:solidFill>
              </a:rPr>
              <a:t>“Converted”:  </a:t>
            </a:r>
            <a:endParaRPr lang="en-US" sz="4800" dirty="0">
              <a:solidFill>
                <a:srgbClr val="66FFFF"/>
              </a:solidFill>
            </a:endParaRPr>
          </a:p>
        </p:txBody>
      </p:sp>
      <p:sp>
        <p:nvSpPr>
          <p:cNvPr id="4" name="Text Placeholder 3"/>
          <p:cNvSpPr>
            <a:spLocks noGrp="1"/>
          </p:cNvSpPr>
          <p:nvPr>
            <p:ph type="body" sz="half" idx="2"/>
          </p:nvPr>
        </p:nvSpPr>
        <p:spPr>
          <a:xfrm>
            <a:off x="581891" y="1400842"/>
            <a:ext cx="7517080" cy="5023709"/>
          </a:xfrm>
          <a:solidFill>
            <a:schemeClr val="accent3">
              <a:lumMod val="50000"/>
            </a:schemeClr>
          </a:solidFill>
        </p:spPr>
        <p:txBody>
          <a:bodyPr>
            <a:normAutofit fontScale="70000" lnSpcReduction="20000"/>
          </a:bodyPr>
          <a:lstStyle/>
          <a:p>
            <a:pPr fontAlgn="base"/>
            <a:r>
              <a:rPr lang="en-US" sz="5200" b="1" dirty="0" smtClean="0">
                <a:solidFill>
                  <a:srgbClr val="66FFFF"/>
                </a:solidFill>
              </a:rPr>
              <a:t>“Convert</a:t>
            </a:r>
            <a:r>
              <a:rPr lang="en-US" sz="5200" b="1" dirty="0" smtClean="0"/>
              <a:t>” is an intransitive </a:t>
            </a:r>
            <a:r>
              <a:rPr lang="en-US" sz="5200" b="1" dirty="0"/>
              <a:t>verb</a:t>
            </a:r>
          </a:p>
          <a:p>
            <a:pPr marL="914400" indent="-914400" fontAlgn="base">
              <a:buFont typeface="+mj-lt"/>
              <a:buAutoNum type="arabicPeriod"/>
            </a:pPr>
            <a:r>
              <a:rPr lang="en-US" sz="6200" dirty="0"/>
              <a:t>To change (something) into another form, substance, state, or product; transform.</a:t>
            </a:r>
          </a:p>
          <a:p>
            <a:pPr marL="914400" indent="-914400" fontAlgn="base">
              <a:buFont typeface="+mj-lt"/>
              <a:buAutoNum type="arabicPeriod"/>
            </a:pPr>
            <a:r>
              <a:rPr lang="en-US" sz="6200" dirty="0"/>
              <a:t>To change (something) from one use, function, or purpose to another; adapt to a new or different purpose</a:t>
            </a:r>
            <a:r>
              <a:rPr lang="en-US" sz="5400" dirty="0"/>
              <a:t>.</a:t>
            </a:r>
          </a:p>
        </p:txBody>
      </p:sp>
      <p:pic>
        <p:nvPicPr>
          <p:cNvPr id="10242" name="Picture 2" descr="How to Make Water Freeze into Ice Instantaneously | Homeschooling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2920" r="32920"/>
          <a:stretch>
            <a:fillRect/>
          </a:stretch>
        </p:blipFill>
        <p:spPr bwMode="auto">
          <a:xfrm>
            <a:off x="8370888" y="1638300"/>
            <a:ext cx="3490912" cy="4786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9284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05023"/>
            <a:ext cx="7696200" cy="1068359"/>
          </a:xfrm>
        </p:spPr>
        <p:txBody>
          <a:bodyPr/>
          <a:lstStyle/>
          <a:p>
            <a:r>
              <a:rPr lang="en-US" sz="3200" dirty="0" smtClean="0">
                <a:solidFill>
                  <a:schemeClr val="accent1">
                    <a:lumMod val="40000"/>
                    <a:lumOff val="60000"/>
                  </a:schemeClr>
                </a:solidFill>
              </a:rPr>
              <a:t>Saved By Grace</a:t>
            </a:r>
            <a:br>
              <a:rPr lang="en-US" sz="3200" dirty="0" smtClean="0">
                <a:solidFill>
                  <a:schemeClr val="accent1">
                    <a:lumMod val="40000"/>
                    <a:lumOff val="60000"/>
                  </a:schemeClr>
                </a:solidFill>
              </a:rPr>
            </a:br>
            <a:r>
              <a:rPr lang="en-US" sz="4400" dirty="0" smtClean="0">
                <a:solidFill>
                  <a:srgbClr val="66FFFF"/>
                </a:solidFill>
              </a:rPr>
              <a:t>Ephesians 2:7-10</a:t>
            </a:r>
            <a:endParaRPr lang="en-US" sz="4400" dirty="0">
              <a:solidFill>
                <a:srgbClr val="66FFFF"/>
              </a:solidFill>
            </a:endParaRPr>
          </a:p>
        </p:txBody>
      </p:sp>
      <p:sp>
        <p:nvSpPr>
          <p:cNvPr id="4" name="Text Placeholder 3"/>
          <p:cNvSpPr>
            <a:spLocks noGrp="1"/>
          </p:cNvSpPr>
          <p:nvPr>
            <p:ph type="body" sz="half" idx="2"/>
          </p:nvPr>
        </p:nvSpPr>
        <p:spPr>
          <a:xfrm>
            <a:off x="1085849" y="2255967"/>
            <a:ext cx="6610351" cy="3826178"/>
          </a:xfrm>
          <a:solidFill>
            <a:schemeClr val="accent3">
              <a:lumMod val="50000"/>
            </a:schemeClr>
          </a:solidFill>
        </p:spPr>
        <p:txBody>
          <a:bodyPr>
            <a:normAutofit lnSpcReduction="10000"/>
          </a:bodyPr>
          <a:lstStyle/>
          <a:p>
            <a:r>
              <a:rPr lang="en-US" sz="3600" b="1" baseline="30000" dirty="0"/>
              <a:t>7 </a:t>
            </a:r>
            <a:r>
              <a:rPr lang="en-US" sz="3600" dirty="0"/>
              <a:t>That in the ages to come he might shew the exceeding riches of his grace in his kindness toward us through Christ Jesus.</a:t>
            </a:r>
          </a:p>
          <a:p>
            <a:r>
              <a:rPr lang="en-US" sz="3600" b="1" baseline="30000" dirty="0"/>
              <a:t>8 </a:t>
            </a:r>
            <a:r>
              <a:rPr lang="en-US" sz="3600" dirty="0"/>
              <a:t>For by grace are ye saved through faith; and that not of yourselves: it is the gift of God</a:t>
            </a:r>
            <a:r>
              <a:rPr lang="en-US" sz="3600" dirty="0" smtClean="0"/>
              <a:t>:</a:t>
            </a:r>
            <a:endParaRPr lang="en-US" sz="3600" dirty="0"/>
          </a:p>
        </p:txBody>
      </p:sp>
      <p:pic>
        <p:nvPicPr>
          <p:cNvPr id="71682" name="Picture 2" descr="Righteous Crown | Dibujos de dio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6976" b="6976"/>
          <a:stretch>
            <a:fillRect/>
          </a:stretch>
        </p:blipFill>
        <p:spPr bwMode="auto">
          <a:xfrm>
            <a:off x="7972425" y="704850"/>
            <a:ext cx="3513138" cy="5376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670826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05023"/>
            <a:ext cx="7391400" cy="1068359"/>
          </a:xfrm>
        </p:spPr>
        <p:txBody>
          <a:bodyPr/>
          <a:lstStyle/>
          <a:p>
            <a:r>
              <a:rPr lang="en-US" sz="3200" dirty="0" smtClean="0">
                <a:solidFill>
                  <a:schemeClr val="accent1">
                    <a:lumMod val="40000"/>
                    <a:lumOff val="60000"/>
                  </a:schemeClr>
                </a:solidFill>
              </a:rPr>
              <a:t>Saved By Grace</a:t>
            </a:r>
            <a:br>
              <a:rPr lang="en-US" sz="3200" dirty="0" smtClean="0">
                <a:solidFill>
                  <a:schemeClr val="accent1">
                    <a:lumMod val="40000"/>
                    <a:lumOff val="60000"/>
                  </a:schemeClr>
                </a:solidFill>
              </a:rPr>
            </a:br>
            <a:r>
              <a:rPr lang="en-US" sz="4400" dirty="0" smtClean="0">
                <a:solidFill>
                  <a:srgbClr val="66FFFF"/>
                </a:solidFill>
              </a:rPr>
              <a:t>Ephesians 2:7-10</a:t>
            </a:r>
            <a:endParaRPr lang="en-US" sz="4400" dirty="0">
              <a:solidFill>
                <a:srgbClr val="66FFFF"/>
              </a:solidFill>
            </a:endParaRPr>
          </a:p>
        </p:txBody>
      </p:sp>
      <p:sp>
        <p:nvSpPr>
          <p:cNvPr id="4" name="Text Placeholder 3"/>
          <p:cNvSpPr>
            <a:spLocks noGrp="1"/>
          </p:cNvSpPr>
          <p:nvPr>
            <p:ph type="body" sz="half" idx="2"/>
          </p:nvPr>
        </p:nvSpPr>
        <p:spPr>
          <a:xfrm>
            <a:off x="781049" y="2035854"/>
            <a:ext cx="6610351" cy="3826178"/>
          </a:xfrm>
          <a:solidFill>
            <a:schemeClr val="accent3">
              <a:lumMod val="50000"/>
            </a:schemeClr>
          </a:solidFill>
        </p:spPr>
        <p:txBody>
          <a:bodyPr>
            <a:normAutofit lnSpcReduction="10000"/>
          </a:bodyPr>
          <a:lstStyle/>
          <a:p>
            <a:r>
              <a:rPr lang="en-US" sz="3600" b="1" baseline="30000" dirty="0"/>
              <a:t>9 </a:t>
            </a:r>
            <a:r>
              <a:rPr lang="en-US" sz="3600" dirty="0"/>
              <a:t>Not of works, lest any man should boast.</a:t>
            </a:r>
          </a:p>
          <a:p>
            <a:r>
              <a:rPr lang="en-US" sz="3600" b="1" baseline="30000" dirty="0"/>
              <a:t>10 </a:t>
            </a:r>
            <a:r>
              <a:rPr lang="en-US" sz="3600" dirty="0"/>
              <a:t>For we are his workmanship, created in Christ Jesus unto good works, which God hath before ordained that we should walk in them.</a:t>
            </a:r>
            <a:endParaRPr lang="en-US" sz="3600" dirty="0"/>
          </a:p>
        </p:txBody>
      </p:sp>
      <p:pic>
        <p:nvPicPr>
          <p:cNvPr id="69636" name="Picture 4" descr="Made New | Joshua Writ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679" r="27679"/>
          <a:stretch>
            <a:fillRect/>
          </a:stretch>
        </p:blipFill>
        <p:spPr bwMode="auto">
          <a:xfrm>
            <a:off x="7634288" y="995363"/>
            <a:ext cx="3871912"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120877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561672"/>
          </a:xfrm>
          <a:solidFill>
            <a:schemeClr val="accent3">
              <a:lumMod val="50000"/>
            </a:schemeClr>
          </a:solidFill>
        </p:spPr>
        <p:txBody>
          <a:bodyPr/>
          <a:lstStyle/>
          <a:p>
            <a:r>
              <a:rPr lang="en-US" sz="4000" b="1" dirty="0" smtClean="0">
                <a:solidFill>
                  <a:schemeClr val="accent1">
                    <a:lumMod val="40000"/>
                    <a:lumOff val="60000"/>
                  </a:schemeClr>
                </a:solidFill>
              </a:rPr>
              <a:t>Saved by Grace</a:t>
            </a:r>
            <a:br>
              <a:rPr lang="en-US" sz="4000" b="1" dirty="0" smtClean="0">
                <a:solidFill>
                  <a:schemeClr val="accent1">
                    <a:lumMod val="40000"/>
                    <a:lumOff val="60000"/>
                  </a:schemeClr>
                </a:solidFill>
              </a:rPr>
            </a:br>
            <a:r>
              <a:rPr lang="en-US" sz="3200" dirty="0" smtClean="0"/>
              <a:t>2 Corinthians 5:17-18</a:t>
            </a:r>
            <a:endParaRPr lang="en-US" sz="3600" dirty="0"/>
          </a:p>
        </p:txBody>
      </p:sp>
      <p:sp>
        <p:nvSpPr>
          <p:cNvPr id="4" name="Text Placeholder 3"/>
          <p:cNvSpPr>
            <a:spLocks noGrp="1"/>
          </p:cNvSpPr>
          <p:nvPr>
            <p:ph type="body" sz="half" idx="2"/>
          </p:nvPr>
        </p:nvSpPr>
        <p:spPr>
          <a:xfrm>
            <a:off x="400693" y="2167846"/>
            <a:ext cx="7295508" cy="4078841"/>
          </a:xfrm>
          <a:noFill/>
        </p:spPr>
        <p:txBody>
          <a:bodyPr>
            <a:noAutofit/>
          </a:bodyPr>
          <a:lstStyle/>
          <a:p>
            <a:r>
              <a:rPr lang="en-US" sz="3300" b="1" baseline="30000" dirty="0"/>
              <a:t>17 </a:t>
            </a:r>
            <a:r>
              <a:rPr lang="en-US" sz="3300" dirty="0"/>
              <a:t>Therefore if any man be in Christ, he is a new creature: old things are passed away; behold, all things are become new.</a:t>
            </a:r>
          </a:p>
          <a:p>
            <a:r>
              <a:rPr lang="en-US" sz="3300" b="1" baseline="30000" dirty="0"/>
              <a:t>18 </a:t>
            </a:r>
            <a:r>
              <a:rPr lang="en-US" sz="3300" dirty="0"/>
              <a:t>And all things are of God, who hath reconciled us to himself by Jesus Christ, and hath given to us the ministry of reconciliation;</a:t>
            </a:r>
          </a:p>
        </p:txBody>
      </p:sp>
      <p:pic>
        <p:nvPicPr>
          <p:cNvPr id="73732" name="Picture 4" descr="Sun Rays Through Clouds Wallpapers - Wallpaper Cav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922" r="27922"/>
          <a:stretch>
            <a:fillRect/>
          </a:stretch>
        </p:blipFill>
        <p:spPr bwMode="auto">
          <a:xfrm>
            <a:off x="8013700" y="606425"/>
            <a:ext cx="3492500" cy="5256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506327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561672"/>
          </a:xfrm>
          <a:solidFill>
            <a:schemeClr val="accent3">
              <a:lumMod val="50000"/>
            </a:schemeClr>
          </a:solidFill>
        </p:spPr>
        <p:txBody>
          <a:bodyPr/>
          <a:lstStyle/>
          <a:p>
            <a:r>
              <a:rPr lang="en-US" sz="4000" b="1" dirty="0" smtClean="0">
                <a:solidFill>
                  <a:schemeClr val="accent1">
                    <a:lumMod val="40000"/>
                    <a:lumOff val="60000"/>
                  </a:schemeClr>
                </a:solidFill>
              </a:rPr>
              <a:t>Saved by Grace</a:t>
            </a:r>
            <a:br>
              <a:rPr lang="en-US" sz="4000" b="1" dirty="0" smtClean="0">
                <a:solidFill>
                  <a:schemeClr val="accent1">
                    <a:lumMod val="40000"/>
                    <a:lumOff val="60000"/>
                  </a:schemeClr>
                </a:solidFill>
              </a:rPr>
            </a:br>
            <a:r>
              <a:rPr lang="en-US" sz="3200" dirty="0" smtClean="0"/>
              <a:t>Romans 3:24-25</a:t>
            </a:r>
            <a:endParaRPr lang="en-US" sz="3600" dirty="0"/>
          </a:p>
        </p:txBody>
      </p:sp>
      <p:sp>
        <p:nvSpPr>
          <p:cNvPr id="4" name="Text Placeholder 3"/>
          <p:cNvSpPr>
            <a:spLocks noGrp="1"/>
          </p:cNvSpPr>
          <p:nvPr>
            <p:ph type="body" sz="half" idx="2"/>
          </p:nvPr>
        </p:nvSpPr>
        <p:spPr>
          <a:xfrm>
            <a:off x="400693" y="2167846"/>
            <a:ext cx="7295508" cy="4078841"/>
          </a:xfrm>
          <a:noFill/>
        </p:spPr>
        <p:txBody>
          <a:bodyPr>
            <a:noAutofit/>
          </a:bodyPr>
          <a:lstStyle/>
          <a:p>
            <a:r>
              <a:rPr lang="en-US" sz="3200" b="1" baseline="30000" dirty="0" smtClean="0"/>
              <a:t>24</a:t>
            </a:r>
            <a:r>
              <a:rPr lang="en-US" sz="3200" b="1" baseline="30000" dirty="0"/>
              <a:t> </a:t>
            </a:r>
            <a:r>
              <a:rPr lang="en-US" sz="3200" dirty="0"/>
              <a:t>Being justified freely by his grace through the redemption that is in Christ Jesus:</a:t>
            </a:r>
          </a:p>
          <a:p>
            <a:r>
              <a:rPr lang="en-US" sz="3200" b="1" baseline="30000" dirty="0"/>
              <a:t>25 </a:t>
            </a:r>
            <a:r>
              <a:rPr lang="en-US" sz="3200" dirty="0"/>
              <a:t>Whom God hath set forth to be a propitiation through faith in his blood, to declare his righteousness for the remission of sins that are past, through the forbearance of God;</a:t>
            </a:r>
          </a:p>
        </p:txBody>
      </p:sp>
      <p:pic>
        <p:nvPicPr>
          <p:cNvPr id="75778" name="Picture 2" descr="Sun bursting through clouds - StockFreedom - Premium Stock Photograph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716" r="5716"/>
          <a:stretch>
            <a:fillRect/>
          </a:stretch>
        </p:blipFill>
        <p:spPr bwMode="auto">
          <a:xfrm>
            <a:off x="8013700" y="606425"/>
            <a:ext cx="3492500" cy="5640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542042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693" y="606174"/>
            <a:ext cx="7295508" cy="1561672"/>
          </a:xfrm>
          <a:solidFill>
            <a:schemeClr val="accent3">
              <a:lumMod val="50000"/>
            </a:schemeClr>
          </a:solidFill>
        </p:spPr>
        <p:txBody>
          <a:bodyPr/>
          <a:lstStyle/>
          <a:p>
            <a:r>
              <a:rPr lang="en-US" sz="4000" b="1" dirty="0" smtClean="0">
                <a:solidFill>
                  <a:schemeClr val="accent1">
                    <a:lumMod val="40000"/>
                    <a:lumOff val="60000"/>
                  </a:schemeClr>
                </a:solidFill>
              </a:rPr>
              <a:t>Saved by Grace</a:t>
            </a:r>
            <a:br>
              <a:rPr lang="en-US" sz="4000" b="1" dirty="0" smtClean="0">
                <a:solidFill>
                  <a:schemeClr val="accent1">
                    <a:lumMod val="40000"/>
                    <a:lumOff val="60000"/>
                  </a:schemeClr>
                </a:solidFill>
              </a:rPr>
            </a:br>
            <a:r>
              <a:rPr lang="en-US" sz="3200" dirty="0" smtClean="0"/>
              <a:t>Galatians 2:20</a:t>
            </a:r>
            <a:endParaRPr lang="en-US" sz="3600" dirty="0"/>
          </a:p>
        </p:txBody>
      </p:sp>
      <p:sp>
        <p:nvSpPr>
          <p:cNvPr id="4" name="Text Placeholder 3"/>
          <p:cNvSpPr>
            <a:spLocks noGrp="1"/>
          </p:cNvSpPr>
          <p:nvPr>
            <p:ph type="body" sz="half" idx="2"/>
          </p:nvPr>
        </p:nvSpPr>
        <p:spPr>
          <a:xfrm>
            <a:off x="400693" y="2618509"/>
            <a:ext cx="7295508" cy="3628178"/>
          </a:xfrm>
          <a:noFill/>
        </p:spPr>
        <p:txBody>
          <a:bodyPr>
            <a:noAutofit/>
          </a:bodyPr>
          <a:lstStyle/>
          <a:p>
            <a:r>
              <a:rPr lang="en-US" sz="3600" b="1" baseline="30000" dirty="0"/>
              <a:t>20 </a:t>
            </a:r>
            <a:r>
              <a:rPr lang="en-US" sz="3600" dirty="0"/>
              <a:t>I am crucified with Christ: nevertheless I live; yet not I, but Christ </a:t>
            </a:r>
            <a:r>
              <a:rPr lang="en-US" sz="3600" dirty="0" err="1"/>
              <a:t>liveth</a:t>
            </a:r>
            <a:r>
              <a:rPr lang="en-US" sz="3600" dirty="0"/>
              <a:t> in me: and the life which I now live in the flesh I live by the faith of the Son of God, who loved me, and gave himself for me.</a:t>
            </a:r>
          </a:p>
        </p:txBody>
      </p:sp>
      <p:pic>
        <p:nvPicPr>
          <p:cNvPr id="72706" name="Picture 2" descr="November 1, 2016 - Crucified With Christ - Men's Ministry Catalys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207" r="24207"/>
          <a:stretch>
            <a:fillRect/>
          </a:stretch>
        </p:blipFill>
        <p:spPr bwMode="auto">
          <a:xfrm>
            <a:off x="8013700" y="606425"/>
            <a:ext cx="3492500" cy="5256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62068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117)</a:t>
            </a:r>
            <a:endParaRPr lang="en-US" sz="3600" b="1" dirty="0">
              <a:solidFill>
                <a:srgbClr val="66FFFF"/>
              </a:solidFill>
            </a:endParaRPr>
          </a:p>
        </p:txBody>
      </p:sp>
      <p:sp>
        <p:nvSpPr>
          <p:cNvPr id="4" name="Text Placeholder 3"/>
          <p:cNvSpPr>
            <a:spLocks noGrp="1"/>
          </p:cNvSpPr>
          <p:nvPr>
            <p:ph type="body" sz="half" idx="2"/>
          </p:nvPr>
        </p:nvSpPr>
        <p:spPr>
          <a:xfrm>
            <a:off x="4453659" y="1211739"/>
            <a:ext cx="7023100" cy="4914900"/>
          </a:xfrm>
        </p:spPr>
        <p:txBody>
          <a:bodyPr>
            <a:noAutofit/>
          </a:bodyPr>
          <a:lstStyle/>
          <a:p>
            <a:r>
              <a:rPr lang="en-US" sz="3300" dirty="0"/>
              <a:t>When the glory was withdrawn, and Saul arose from the ground, he found himself totally deprived of sight. The brightness of Christ's glory had been too intense for his mortal eyes; and when it was removed, the blackness of night settled upon his vision. He believed that this blindness was a punishment from God for his cruel persecution of the followers of Jesus. </a:t>
            </a:r>
          </a:p>
        </p:txBody>
      </p:sp>
      <p:pic>
        <p:nvPicPr>
          <p:cNvPr id="94210" name="Picture 2" descr="The men traveling with Saul stood there speechless. They heard the sound but did not see anyone. Saul got up, but when he opened his eyes he could see nothing. – Slide 7"/>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66" r="23066"/>
          <a:stretch>
            <a:fillRect/>
          </a:stretch>
        </p:blipFill>
        <p:spPr bwMode="auto">
          <a:xfrm>
            <a:off x="547688" y="1125538"/>
            <a:ext cx="3698875" cy="514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16807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117)</a:t>
            </a:r>
            <a:endParaRPr lang="en-US" sz="3600" b="1" dirty="0">
              <a:solidFill>
                <a:srgbClr val="66FFFF"/>
              </a:solidFill>
            </a:endParaRPr>
          </a:p>
        </p:txBody>
      </p:sp>
      <p:sp>
        <p:nvSpPr>
          <p:cNvPr id="4" name="Text Placeholder 3"/>
          <p:cNvSpPr>
            <a:spLocks noGrp="1"/>
          </p:cNvSpPr>
          <p:nvPr>
            <p:ph type="body" sz="half" idx="2"/>
          </p:nvPr>
        </p:nvSpPr>
        <p:spPr>
          <a:xfrm>
            <a:off x="4425950" y="1125414"/>
            <a:ext cx="7023100" cy="4818185"/>
          </a:xfrm>
        </p:spPr>
        <p:txBody>
          <a:bodyPr>
            <a:noAutofit/>
          </a:bodyPr>
          <a:lstStyle/>
          <a:p>
            <a:r>
              <a:rPr lang="en-US" sz="3400" dirty="0" smtClean="0"/>
              <a:t>In </a:t>
            </a:r>
            <a:r>
              <a:rPr lang="en-US" sz="3400" dirty="0"/>
              <a:t>terrible darkness he groped about, and his companions, in fear and amazement, “led him by the hand, and </a:t>
            </a:r>
            <a:r>
              <a:rPr lang="en-US" sz="3400" dirty="0" smtClean="0"/>
              <a:t>brought </a:t>
            </a:r>
            <a:r>
              <a:rPr lang="en-US" sz="3400" dirty="0"/>
              <a:t>him into Damascus</a:t>
            </a:r>
            <a:r>
              <a:rPr lang="en-US" sz="3400" dirty="0" smtClean="0"/>
              <a:t>.”</a:t>
            </a:r>
          </a:p>
          <a:p>
            <a:r>
              <a:rPr lang="en-US" sz="3400" dirty="0"/>
              <a:t>On the morning of that eventful day, Saul had neared Damascus with feelings of self-satisfaction because of the confidence that had been placed in him by the chief priest. </a:t>
            </a:r>
          </a:p>
        </p:txBody>
      </p:sp>
      <p:pic>
        <p:nvPicPr>
          <p:cNvPr id="93186" name="Picture 2" descr="So they led Saul by the hand into Damascus. For three days he was blind, and did not eat or drink anything. – Slide 8"/>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66" r="23066"/>
          <a:stretch>
            <a:fillRect/>
          </a:stretch>
        </p:blipFill>
        <p:spPr bwMode="auto">
          <a:xfrm>
            <a:off x="547688" y="1125538"/>
            <a:ext cx="3698875" cy="514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5340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117)</a:t>
            </a:r>
            <a:endParaRPr lang="en-US" sz="3600" b="1" dirty="0">
              <a:solidFill>
                <a:srgbClr val="66FFFF"/>
              </a:solidFill>
            </a:endParaRPr>
          </a:p>
        </p:txBody>
      </p:sp>
      <p:sp>
        <p:nvSpPr>
          <p:cNvPr id="4" name="Text Placeholder 3"/>
          <p:cNvSpPr>
            <a:spLocks noGrp="1"/>
          </p:cNvSpPr>
          <p:nvPr>
            <p:ph type="body" sz="half" idx="2"/>
          </p:nvPr>
        </p:nvSpPr>
        <p:spPr>
          <a:xfrm>
            <a:off x="4509077" y="1125415"/>
            <a:ext cx="7023100" cy="4818185"/>
          </a:xfrm>
        </p:spPr>
        <p:txBody>
          <a:bodyPr>
            <a:noAutofit/>
          </a:bodyPr>
          <a:lstStyle/>
          <a:p>
            <a:r>
              <a:rPr lang="en-US" sz="3400" dirty="0" smtClean="0"/>
              <a:t>To</a:t>
            </a:r>
            <a:r>
              <a:rPr lang="en-US" sz="3400" dirty="0"/>
              <a:t> him had been entrusted grave responsibilities. He was commissioned to further the interests of the Jewish religion by checking, if possible, the spread of the new faith in Damascus. He had determined that his mission should be crowned with success and had looked forward with eager anticipation to the experiences that he expected were before him.  </a:t>
            </a:r>
          </a:p>
        </p:txBody>
      </p:sp>
      <p:pic>
        <p:nvPicPr>
          <p:cNvPr id="92162" name="Picture 2" descr="Acts 9. Saul went to the High Priest and asked for papers giving him permission to go to Damascus and arrest any belonging to ‘The Way’ (as Christians were known). – Slide 3"/>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7102" t="-269" r="19030" b="269"/>
          <a:stretch/>
        </p:blipFill>
        <p:spPr bwMode="auto">
          <a:xfrm>
            <a:off x="547688" y="1125538"/>
            <a:ext cx="3698875" cy="514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43461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118)</a:t>
            </a:r>
            <a:endParaRPr lang="en-US" sz="3600" b="1" dirty="0">
              <a:solidFill>
                <a:srgbClr val="66FFFF"/>
              </a:solidFill>
            </a:endParaRPr>
          </a:p>
        </p:txBody>
      </p:sp>
      <p:sp>
        <p:nvSpPr>
          <p:cNvPr id="4" name="Text Placeholder 3"/>
          <p:cNvSpPr>
            <a:spLocks noGrp="1"/>
          </p:cNvSpPr>
          <p:nvPr>
            <p:ph type="body" sz="half" idx="2"/>
          </p:nvPr>
        </p:nvSpPr>
        <p:spPr>
          <a:xfrm>
            <a:off x="4425950" y="1125414"/>
            <a:ext cx="7023100" cy="4818185"/>
          </a:xfrm>
        </p:spPr>
        <p:txBody>
          <a:bodyPr>
            <a:noAutofit/>
          </a:bodyPr>
          <a:lstStyle/>
          <a:p>
            <a:r>
              <a:rPr lang="en-US" sz="3300" dirty="0"/>
              <a:t>But how unlike his anticipations was his entrance into the city! Stricken with blindness, helpless, tortured by remorse, knowing not what further judgment might be in store for him, he sought out the home of the disciple Judas, where, in solitude, he had ample opportunity for reflection and prayer. </a:t>
            </a:r>
            <a:endParaRPr lang="en-US" sz="3300" dirty="0" smtClean="0"/>
          </a:p>
          <a:p>
            <a:r>
              <a:rPr lang="en-US" sz="3300" dirty="0"/>
              <a:t>For three days Saul was “without sight, and neither did eat nor drink.”</a:t>
            </a:r>
          </a:p>
        </p:txBody>
      </p:sp>
      <p:pic>
        <p:nvPicPr>
          <p:cNvPr id="91138" name="Picture 2" descr="Ananias went to the house and placed his hands on Saul. ‘Brother Saul, Jesus-- who appeared to you on the road as you were coming here—has sent me so that you may see again and be filled with the Holy Spirit.’ Immediately, something like scales fell from Saul’s eyes, and he could see. – Slide 1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66" r="23066"/>
          <a:stretch>
            <a:fillRect/>
          </a:stretch>
        </p:blipFill>
        <p:spPr bwMode="auto">
          <a:xfrm>
            <a:off x="547688" y="1125538"/>
            <a:ext cx="3698875" cy="514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838273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118)</a:t>
            </a:r>
            <a:endParaRPr lang="en-US" sz="3600" b="1" dirty="0">
              <a:solidFill>
                <a:srgbClr val="66FFFF"/>
              </a:solidFill>
            </a:endParaRPr>
          </a:p>
        </p:txBody>
      </p:sp>
      <p:sp>
        <p:nvSpPr>
          <p:cNvPr id="4" name="Text Placeholder 3"/>
          <p:cNvSpPr>
            <a:spLocks noGrp="1"/>
          </p:cNvSpPr>
          <p:nvPr>
            <p:ph type="body" sz="half" idx="2"/>
          </p:nvPr>
        </p:nvSpPr>
        <p:spPr>
          <a:xfrm>
            <a:off x="4425950" y="1125415"/>
            <a:ext cx="7023100" cy="5026004"/>
          </a:xfrm>
        </p:spPr>
        <p:txBody>
          <a:bodyPr>
            <a:noAutofit/>
          </a:bodyPr>
          <a:lstStyle/>
          <a:p>
            <a:r>
              <a:rPr lang="en-US" sz="3400" dirty="0"/>
              <a:t> These days of soul agony were to him as years. Again and again he recalled, with anguish of spirit, the part he had taken in the martyrdom of Stephen. With horror he thought of his guilt in allowing himself to be controlled by the malice and prejudice of the priests and rulers, even when the face of Stephen had been lighted up with the radiance of heaven. </a:t>
            </a:r>
          </a:p>
        </p:txBody>
      </p:sp>
      <p:pic>
        <p:nvPicPr>
          <p:cNvPr id="90114" name="Picture 2" descr="Acts 7:58 A key person involved in the death of Stephen was a young man called Saul. Those stoning Stephen took off their coats and left them at the feet of Saul. – Slide 1"/>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50020" t="2527" r="2879" b="3550"/>
          <a:stretch/>
        </p:blipFill>
        <p:spPr bwMode="auto">
          <a:xfrm>
            <a:off x="547688" y="1125538"/>
            <a:ext cx="3698875" cy="514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1866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7974" y="570016"/>
            <a:ext cx="5213986" cy="534389"/>
          </a:xfrm>
        </p:spPr>
        <p:txBody>
          <a:bodyPr>
            <a:noAutofit/>
          </a:bodyPr>
          <a:lstStyle/>
          <a:p>
            <a:r>
              <a:rPr lang="en-US" sz="3600" b="1" dirty="0" smtClean="0">
                <a:solidFill>
                  <a:srgbClr val="66FFFF"/>
                </a:solidFill>
              </a:rPr>
              <a:t>Quickened:  </a:t>
            </a:r>
            <a:endParaRPr lang="en-US" sz="3600" b="1" dirty="0">
              <a:solidFill>
                <a:srgbClr val="66FFFF"/>
              </a:solidFill>
            </a:endParaRPr>
          </a:p>
        </p:txBody>
      </p:sp>
      <p:sp>
        <p:nvSpPr>
          <p:cNvPr id="4" name="Text Placeholder 3"/>
          <p:cNvSpPr>
            <a:spLocks noGrp="1"/>
          </p:cNvSpPr>
          <p:nvPr>
            <p:ph type="body" sz="half" idx="2"/>
          </p:nvPr>
        </p:nvSpPr>
        <p:spPr>
          <a:xfrm>
            <a:off x="6657974" y="1104406"/>
            <a:ext cx="4848225" cy="4628180"/>
          </a:xfrm>
        </p:spPr>
        <p:txBody>
          <a:bodyPr>
            <a:noAutofit/>
          </a:bodyPr>
          <a:lstStyle/>
          <a:p>
            <a:r>
              <a:rPr lang="en-US" sz="3200" dirty="0"/>
              <a:t>Christianity is supremely a religion of conversion. Everything we say and everything we believe is built upon one fundamental and revolutionary premise: You don’t have to stay the way you are. Your life can be radically changed by God. </a:t>
            </a:r>
            <a:endParaRPr lang="en-US" sz="3200" dirty="0"/>
          </a:p>
        </p:txBody>
      </p:sp>
      <p:pic>
        <p:nvPicPr>
          <p:cNvPr id="6146" name="Picture 2" descr="Abstract,Sun,Beam,Line,Light,Shining,Through,The,Clouds,,Sunbeam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346" r="1034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7574" y="6341424"/>
            <a:ext cx="10957745" cy="307777"/>
          </a:xfrm>
          <a:prstGeom prst="rect">
            <a:avLst/>
          </a:prstGeom>
          <a:noFill/>
        </p:spPr>
        <p:txBody>
          <a:bodyPr wrap="square" rtlCol="0">
            <a:spAutoFit/>
          </a:bodyPr>
          <a:lstStyle/>
          <a:p>
            <a:r>
              <a:rPr lang="en-US" sz="1400" dirty="0"/>
              <a:t>https://www.keepbelieving.com/sermon/how-a-terrorist-became-an-evangelist-the-amazing-story-of-pauls-conversion/</a:t>
            </a:r>
          </a:p>
        </p:txBody>
      </p:sp>
    </p:spTree>
    <p:extLst>
      <p:ext uri="{BB962C8B-B14F-4D97-AF65-F5344CB8AC3E}">
        <p14:creationId xmlns:p14="http://schemas.microsoft.com/office/powerpoint/2010/main" val="255118215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118)</a:t>
            </a:r>
            <a:endParaRPr lang="en-US" sz="3600" b="1" dirty="0">
              <a:solidFill>
                <a:srgbClr val="66FFFF"/>
              </a:solidFill>
            </a:endParaRPr>
          </a:p>
        </p:txBody>
      </p:sp>
      <p:sp>
        <p:nvSpPr>
          <p:cNvPr id="4" name="Text Placeholder 3"/>
          <p:cNvSpPr>
            <a:spLocks noGrp="1"/>
          </p:cNvSpPr>
          <p:nvPr>
            <p:ph type="body" sz="half" idx="2"/>
          </p:nvPr>
        </p:nvSpPr>
        <p:spPr>
          <a:xfrm>
            <a:off x="4425950" y="1125414"/>
            <a:ext cx="7023100" cy="5289241"/>
          </a:xfrm>
        </p:spPr>
        <p:txBody>
          <a:bodyPr>
            <a:noAutofit/>
          </a:bodyPr>
          <a:lstStyle/>
          <a:p>
            <a:r>
              <a:rPr lang="en-US" sz="3400" dirty="0" smtClean="0"/>
              <a:t>In </a:t>
            </a:r>
            <a:r>
              <a:rPr lang="en-US" sz="3400" dirty="0"/>
              <a:t>sadness and brokenness of spirit he recounted the many times he had closed his eyes and ears against the most striking evidences and had relentlessly urged on the persecution of the believers in Jesus </a:t>
            </a:r>
            <a:r>
              <a:rPr lang="en-US" sz="3400" dirty="0" smtClean="0"/>
              <a:t>of </a:t>
            </a:r>
            <a:r>
              <a:rPr lang="en-US" sz="3400" dirty="0"/>
              <a:t>Nazareth. </a:t>
            </a:r>
            <a:endParaRPr lang="en-US" sz="3400" dirty="0" smtClean="0"/>
          </a:p>
          <a:p>
            <a:r>
              <a:rPr lang="en-US" sz="3400" dirty="0"/>
              <a:t>These days of close self-examination and of heart humiliation were spent in lonely seclusion. </a:t>
            </a:r>
          </a:p>
        </p:txBody>
      </p:sp>
      <p:pic>
        <p:nvPicPr>
          <p:cNvPr id="8" name="Picture 4" descr="The men traveling with Saul stood there speechless. They heard the sound but did not see anyone. Saul got up, but when he opened his eyes he could see nothing. – Slide 7"/>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56538" t="1618" r="20705" b="49861"/>
          <a:stretch/>
        </p:blipFill>
        <p:spPr bwMode="auto">
          <a:xfrm flipH="1">
            <a:off x="1041989" y="1125414"/>
            <a:ext cx="2913321" cy="4658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38856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118)</a:t>
            </a:r>
            <a:endParaRPr lang="en-US" sz="3600" b="1" dirty="0">
              <a:solidFill>
                <a:srgbClr val="66FFFF"/>
              </a:solidFill>
            </a:endParaRPr>
          </a:p>
        </p:txBody>
      </p:sp>
      <p:sp>
        <p:nvSpPr>
          <p:cNvPr id="4" name="Text Placeholder 3"/>
          <p:cNvSpPr>
            <a:spLocks noGrp="1"/>
          </p:cNvSpPr>
          <p:nvPr>
            <p:ph type="body" sz="half" idx="2"/>
          </p:nvPr>
        </p:nvSpPr>
        <p:spPr>
          <a:xfrm>
            <a:off x="4425950" y="948690"/>
            <a:ext cx="7023100" cy="5465965"/>
          </a:xfrm>
        </p:spPr>
        <p:txBody>
          <a:bodyPr>
            <a:noAutofit/>
          </a:bodyPr>
          <a:lstStyle/>
          <a:p>
            <a:r>
              <a:rPr lang="en-US" sz="3200" dirty="0"/>
              <a:t> The believers, having been given warning of the purpose of Saul in coming to Damascus, feared that he might be acting a part, in order the more readily to deceive them; and they held themselves aloof, refusing him their sympathy. He had no desire to appeal to the unconverted Jews, with whom he had planned to unite in persecuting the believers; for he knew that they would not even listen to his story. </a:t>
            </a:r>
          </a:p>
        </p:txBody>
      </p:sp>
      <p:pic>
        <p:nvPicPr>
          <p:cNvPr id="88066" name="Picture 2" descr="Those listening were astonished and asked, ‘Isn’t he the man who caused so much trouble for Christians in Jerusalem and came here to arrest them?’ – Slide 17"/>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66" r="23066"/>
          <a:stretch>
            <a:fillRect/>
          </a:stretch>
        </p:blipFill>
        <p:spPr bwMode="auto">
          <a:xfrm>
            <a:off x="547688" y="1125538"/>
            <a:ext cx="3698875" cy="514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051914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118-119)</a:t>
            </a:r>
            <a:endParaRPr lang="en-US" sz="3600" b="1" dirty="0">
              <a:solidFill>
                <a:srgbClr val="66FFFF"/>
              </a:solidFill>
            </a:endParaRPr>
          </a:p>
        </p:txBody>
      </p:sp>
      <p:sp>
        <p:nvSpPr>
          <p:cNvPr id="4" name="Text Placeholder 3"/>
          <p:cNvSpPr>
            <a:spLocks noGrp="1"/>
          </p:cNvSpPr>
          <p:nvPr>
            <p:ph type="body" sz="half" idx="2"/>
          </p:nvPr>
        </p:nvSpPr>
        <p:spPr>
          <a:xfrm>
            <a:off x="4425950" y="948690"/>
            <a:ext cx="7023100" cy="5465965"/>
          </a:xfrm>
        </p:spPr>
        <p:txBody>
          <a:bodyPr>
            <a:noAutofit/>
          </a:bodyPr>
          <a:lstStyle/>
          <a:p>
            <a:r>
              <a:rPr lang="en-US" sz="3200" dirty="0"/>
              <a:t>Thus he seemed to be shut away from all human sympathy. His only hope of help was in a merciful God, and to Him he appealed in brokenness of heart. </a:t>
            </a:r>
            <a:endParaRPr lang="en-US" sz="3200" dirty="0" smtClean="0"/>
          </a:p>
          <a:p>
            <a:r>
              <a:rPr lang="en-US" sz="3200" dirty="0"/>
              <a:t>During the long hours when Saul was shut in with God alone, he recalled many of the passages of Scripture referring to the first advent of Christ. Carefully he traced down the prophecies, with a memory sharpened by the conviction that had taken possession of his mind. </a:t>
            </a:r>
          </a:p>
        </p:txBody>
      </p:sp>
      <p:pic>
        <p:nvPicPr>
          <p:cNvPr id="87042" name="Picture 2" descr="James had a plan for Paul to prove that these rumours were false. He suggested Paul went to the Temple with four men who had taken Nazarite of vows of purification and join them in the ceremony. – Slide 15"/>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1917" r="34215"/>
          <a:stretch/>
        </p:blipFill>
        <p:spPr bwMode="auto">
          <a:xfrm>
            <a:off x="547688" y="1125538"/>
            <a:ext cx="3698875" cy="514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991185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119)</a:t>
            </a:r>
            <a:endParaRPr lang="en-US" sz="3600" b="1" dirty="0">
              <a:solidFill>
                <a:srgbClr val="66FFFF"/>
              </a:solidFill>
            </a:endParaRPr>
          </a:p>
        </p:txBody>
      </p:sp>
      <p:sp>
        <p:nvSpPr>
          <p:cNvPr id="4" name="Text Placeholder 3"/>
          <p:cNvSpPr>
            <a:spLocks noGrp="1"/>
          </p:cNvSpPr>
          <p:nvPr>
            <p:ph type="body" sz="half" idx="2"/>
          </p:nvPr>
        </p:nvSpPr>
        <p:spPr>
          <a:xfrm>
            <a:off x="4425949" y="948690"/>
            <a:ext cx="7281141" cy="5465965"/>
          </a:xfrm>
        </p:spPr>
        <p:txBody>
          <a:bodyPr>
            <a:noAutofit/>
          </a:bodyPr>
          <a:lstStyle/>
          <a:p>
            <a:r>
              <a:rPr lang="en-US" sz="3200" dirty="0"/>
              <a:t>As he reflected on the meaning of these prophecies he was astonished at his former blindness of understanding and at the blindness of the Jews in general, which had led to the rejection of Jesus as the promised Messiah. To his enlightened vision all now seemed plain. He knew that his former prejudice and unbelief had clouded his spiritual perception and had prevented him from discerning in Jesus of Nazareth the Messiah of prophecy. </a:t>
            </a:r>
            <a:endParaRPr lang="en-US" sz="3200" dirty="0"/>
          </a:p>
        </p:txBody>
      </p:sp>
      <p:pic>
        <p:nvPicPr>
          <p:cNvPr id="86018" name="Picture 2" descr="After Jesus said this, He was taken up before their very eyes, and a cloud hid him from their sight. – Slide 4"/>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66" r="23066"/>
          <a:stretch>
            <a:fillRect/>
          </a:stretch>
        </p:blipFill>
        <p:spPr bwMode="auto">
          <a:xfrm>
            <a:off x="547688" y="1125538"/>
            <a:ext cx="3698875" cy="514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18943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119)</a:t>
            </a:r>
            <a:endParaRPr lang="en-US" sz="3600" b="1" dirty="0">
              <a:solidFill>
                <a:srgbClr val="66FFFF"/>
              </a:solidFill>
            </a:endParaRPr>
          </a:p>
        </p:txBody>
      </p:sp>
      <p:sp>
        <p:nvSpPr>
          <p:cNvPr id="4" name="Text Placeholder 3"/>
          <p:cNvSpPr>
            <a:spLocks noGrp="1"/>
          </p:cNvSpPr>
          <p:nvPr>
            <p:ph type="body" sz="half" idx="2"/>
          </p:nvPr>
        </p:nvSpPr>
        <p:spPr>
          <a:xfrm>
            <a:off x="4425950" y="948690"/>
            <a:ext cx="7023100" cy="5465965"/>
          </a:xfrm>
        </p:spPr>
        <p:txBody>
          <a:bodyPr>
            <a:noAutofit/>
          </a:bodyPr>
          <a:lstStyle/>
          <a:p>
            <a:r>
              <a:rPr lang="en-US" sz="3200" dirty="0"/>
              <a:t>As Saul yielded himself fully to the convicting power of the Holy Spirit, he saw the mistakes of his life and recognized the far-reaching claims of the law of God. He who had been a proud Pharisee, confident that he was justified by his good works, now bowed before God with the humility and simplicity of a little child, confessing his own unworthiness and pleading the merits of a crucified and risen </a:t>
            </a:r>
            <a:r>
              <a:rPr lang="en-US" sz="3200" dirty="0" err="1"/>
              <a:t>Saviour</a:t>
            </a:r>
            <a:r>
              <a:rPr lang="en-US" sz="3200" dirty="0"/>
              <a:t>. </a:t>
            </a:r>
          </a:p>
        </p:txBody>
      </p:sp>
      <p:pic>
        <p:nvPicPr>
          <p:cNvPr id="84994" name="Picture 2" descr="When Paul heard about the riot he wanted to go to the amphitheatre but the believers wouldn’t let him. Officials who were also friends of Paul, were begging him not to risk his life and to stay away. – Slide 8"/>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4780" t="5289" r="37702" b="46859"/>
          <a:stretch/>
        </p:blipFill>
        <p:spPr bwMode="auto">
          <a:xfrm flipH="1">
            <a:off x="531628" y="1142252"/>
            <a:ext cx="3894322" cy="5078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848097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119)</a:t>
            </a:r>
            <a:endParaRPr lang="en-US" sz="3600" b="1" dirty="0">
              <a:solidFill>
                <a:srgbClr val="66FFFF"/>
              </a:solidFill>
            </a:endParaRPr>
          </a:p>
        </p:txBody>
      </p:sp>
      <p:sp>
        <p:nvSpPr>
          <p:cNvPr id="4" name="Text Placeholder 3"/>
          <p:cNvSpPr>
            <a:spLocks noGrp="1"/>
          </p:cNvSpPr>
          <p:nvPr>
            <p:ph type="body" sz="half" idx="2"/>
          </p:nvPr>
        </p:nvSpPr>
        <p:spPr>
          <a:xfrm>
            <a:off x="4425950" y="1125415"/>
            <a:ext cx="7023100" cy="5289240"/>
          </a:xfrm>
        </p:spPr>
        <p:txBody>
          <a:bodyPr>
            <a:noAutofit/>
          </a:bodyPr>
          <a:lstStyle/>
          <a:p>
            <a:r>
              <a:rPr lang="en-US" sz="3600" dirty="0"/>
              <a:t>Saul longed to come into full harmony and communion with the Father and the Son; and in the intensity of his desire for pardon and acceptance he offered up fervent supplications to the throne of grace. </a:t>
            </a:r>
            <a:endParaRPr lang="en-US" sz="3600" dirty="0" smtClean="0"/>
          </a:p>
          <a:p>
            <a:endParaRPr lang="en-US" sz="3200" dirty="0"/>
          </a:p>
        </p:txBody>
      </p:sp>
      <p:pic>
        <p:nvPicPr>
          <p:cNvPr id="83970" name="Picture 2" descr="As he got near to the city, suddenly a light from heaven flashed around him and he fell to the ground. He heard a voice: ‘Saul, Saul, why do you persecute me?’ – Slide 5"/>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8739" r="36682" b="38599"/>
          <a:stretch/>
        </p:blipFill>
        <p:spPr bwMode="auto">
          <a:xfrm>
            <a:off x="727575" y="948690"/>
            <a:ext cx="3402419" cy="4530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07000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120)</a:t>
            </a:r>
            <a:endParaRPr lang="en-US" sz="3600" b="1" dirty="0">
              <a:solidFill>
                <a:srgbClr val="66FFFF"/>
              </a:solidFill>
            </a:endParaRPr>
          </a:p>
        </p:txBody>
      </p:sp>
      <p:sp>
        <p:nvSpPr>
          <p:cNvPr id="4" name="Text Placeholder 3"/>
          <p:cNvSpPr>
            <a:spLocks noGrp="1"/>
          </p:cNvSpPr>
          <p:nvPr>
            <p:ph type="body" sz="half" idx="2"/>
          </p:nvPr>
        </p:nvSpPr>
        <p:spPr>
          <a:xfrm>
            <a:off x="4468480" y="809423"/>
            <a:ext cx="7023100" cy="5465965"/>
          </a:xfrm>
        </p:spPr>
        <p:txBody>
          <a:bodyPr>
            <a:noAutofit/>
          </a:bodyPr>
          <a:lstStyle/>
          <a:p>
            <a:r>
              <a:rPr lang="en-US" sz="3600" dirty="0"/>
              <a:t>The prayers of the penitent Pharisee were not in vain. The inmost thoughts and emotions of his heart were transformed by divine grace; and his nobler faculties were brought into harmony with the eternal purposes of God. Christ and His righteousness became to Saul more than the whole world. </a:t>
            </a:r>
          </a:p>
        </p:txBody>
      </p:sp>
      <p:pic>
        <p:nvPicPr>
          <p:cNvPr id="82946" name="Picture 2" descr="At noon, darkness came over the land until three in the afternoon. – Slide 8"/>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66" r="23066"/>
          <a:stretch>
            <a:fillRect/>
          </a:stretch>
        </p:blipFill>
        <p:spPr bwMode="auto">
          <a:xfrm>
            <a:off x="547689" y="1125538"/>
            <a:ext cx="3258768" cy="453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55004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120)</a:t>
            </a:r>
            <a:endParaRPr lang="en-US" sz="3600" b="1" dirty="0">
              <a:solidFill>
                <a:srgbClr val="66FFFF"/>
              </a:solidFill>
            </a:endParaRPr>
          </a:p>
        </p:txBody>
      </p:sp>
      <p:sp>
        <p:nvSpPr>
          <p:cNvPr id="4" name="Text Placeholder 3"/>
          <p:cNvSpPr>
            <a:spLocks noGrp="1"/>
          </p:cNvSpPr>
          <p:nvPr>
            <p:ph type="body" sz="half" idx="2"/>
          </p:nvPr>
        </p:nvSpPr>
        <p:spPr>
          <a:xfrm>
            <a:off x="4425950" y="948690"/>
            <a:ext cx="7023100" cy="5465965"/>
          </a:xfrm>
        </p:spPr>
        <p:txBody>
          <a:bodyPr>
            <a:noAutofit/>
          </a:bodyPr>
          <a:lstStyle/>
          <a:p>
            <a:r>
              <a:rPr lang="en-US" sz="3200" dirty="0"/>
              <a:t>The conversion of Saul is a striking evidence of the miraculous power of the Holy Spirit to convict men of sin. He had verily believed that Jesus of Nazareth had disregarded the law of God and had taught His disciples that it was of no effect. But after his conversion, Saul recognized Jesus as the one who had come into the world for the express purpose </a:t>
            </a:r>
            <a:r>
              <a:rPr lang="en-US" sz="3200" dirty="0" smtClean="0"/>
              <a:t>of </a:t>
            </a:r>
            <a:r>
              <a:rPr lang="en-US" sz="3200" dirty="0"/>
              <a:t>vindicating His Father's law. </a:t>
            </a:r>
            <a:endParaRPr lang="en-US" sz="3200" dirty="0"/>
          </a:p>
        </p:txBody>
      </p:sp>
      <p:pic>
        <p:nvPicPr>
          <p:cNvPr id="81922" name="Picture 2" descr="As soon as Jesus came up out of the water, the heavens were opened and he saw the Spirit of God coming down in the form of a dove.  A voice from heaven said, ‘This is my beloved Son, and I am wonderfully pleased with Him.’ John told people, ‘When God sent me to baptise he told me, “When you see the Holy Spirit descending and resting upon someone—He is the one you are looking for. He is the one who baptises with the Holy Spirit.” I saw it happen to Jesus, and I testify that He is the Son of God.’ – Slide 9"/>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66" r="23066"/>
          <a:stretch>
            <a:fillRect/>
          </a:stretch>
        </p:blipFill>
        <p:spPr bwMode="auto">
          <a:xfrm>
            <a:off x="547688" y="1125538"/>
            <a:ext cx="3698875" cy="514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74720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120)</a:t>
            </a:r>
            <a:endParaRPr lang="en-US" sz="3600" b="1" dirty="0">
              <a:solidFill>
                <a:srgbClr val="66FFFF"/>
              </a:solidFill>
            </a:endParaRPr>
          </a:p>
        </p:txBody>
      </p:sp>
      <p:sp>
        <p:nvSpPr>
          <p:cNvPr id="4" name="Text Placeholder 3"/>
          <p:cNvSpPr>
            <a:spLocks noGrp="1"/>
          </p:cNvSpPr>
          <p:nvPr>
            <p:ph type="body" sz="half" idx="2"/>
          </p:nvPr>
        </p:nvSpPr>
        <p:spPr>
          <a:xfrm>
            <a:off x="4425950" y="948690"/>
            <a:ext cx="7023100" cy="5465965"/>
          </a:xfrm>
        </p:spPr>
        <p:txBody>
          <a:bodyPr>
            <a:noAutofit/>
          </a:bodyPr>
          <a:lstStyle/>
          <a:p>
            <a:r>
              <a:rPr lang="en-US" sz="3600" dirty="0" smtClean="0"/>
              <a:t>He </a:t>
            </a:r>
            <a:r>
              <a:rPr lang="en-US" sz="3600" dirty="0"/>
              <a:t>was convinced that Jesus was the originator of the entire Jewish system of sacrifices. He saw that at the crucifixion type had met antitype, that Jesus had fulfilled the Old Testament prophecies concerning the Redeemer of Israel.</a:t>
            </a:r>
            <a:endParaRPr lang="en-US" sz="3600" dirty="0"/>
          </a:p>
        </p:txBody>
      </p:sp>
      <p:pic>
        <p:nvPicPr>
          <p:cNvPr id="80898" name="Picture 2" descr="Many people spread their cloaks or palm branches on the ground for Jesus to ride over while others waved palm leaves. – Slide 7"/>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66" r="23066"/>
          <a:stretch>
            <a:fillRect/>
          </a:stretch>
        </p:blipFill>
        <p:spPr bwMode="auto">
          <a:xfrm>
            <a:off x="547688" y="1125538"/>
            <a:ext cx="3698875" cy="514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728722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575" y="331173"/>
            <a:ext cx="11181215" cy="617517"/>
          </a:xfrm>
        </p:spPr>
        <p:txBody>
          <a:bodyPr>
            <a:noAutofit/>
          </a:bodyPr>
          <a:lstStyle/>
          <a:p>
            <a:r>
              <a:rPr lang="en-US" sz="3600" b="1" dirty="0" smtClean="0">
                <a:solidFill>
                  <a:srgbClr val="66FFFF"/>
                </a:solidFill>
              </a:rPr>
              <a:t>Saved By Grace  (AA 123)</a:t>
            </a:r>
            <a:endParaRPr lang="en-US" sz="3600" b="1" dirty="0">
              <a:solidFill>
                <a:srgbClr val="66FFFF"/>
              </a:solidFill>
            </a:endParaRPr>
          </a:p>
        </p:txBody>
      </p:sp>
      <p:sp>
        <p:nvSpPr>
          <p:cNvPr id="4" name="Text Placeholder 3"/>
          <p:cNvSpPr>
            <a:spLocks noGrp="1"/>
          </p:cNvSpPr>
          <p:nvPr>
            <p:ph type="body" sz="half" idx="2"/>
          </p:nvPr>
        </p:nvSpPr>
        <p:spPr>
          <a:xfrm>
            <a:off x="4425950" y="948690"/>
            <a:ext cx="7023100" cy="5465965"/>
          </a:xfrm>
        </p:spPr>
        <p:txBody>
          <a:bodyPr>
            <a:noAutofit/>
          </a:bodyPr>
          <a:lstStyle/>
          <a:p>
            <a:r>
              <a:rPr lang="en-US" sz="3200" dirty="0"/>
              <a:t>After his baptism, Paul broke his fast and remained “certain days with the disciples which were at Damascus. And straightway he preached Christ in the synagogues, that He is the Son of God.” Boldly he declared Jesus of Nazareth to be the long-looked-for Messiah, who “died for our sins according to the Scriptures; ... was buried, and ... rose again the third day,” after which He was seen by the Twelve and by others. </a:t>
            </a:r>
          </a:p>
        </p:txBody>
      </p:sp>
      <p:pic>
        <p:nvPicPr>
          <p:cNvPr id="79874" name="Picture 2" descr="Immediately Saul began to preach in the synagogues that Jesus is the Son of God. – Slide 16"/>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66" r="23066"/>
          <a:stretch>
            <a:fillRect/>
          </a:stretch>
        </p:blipFill>
        <p:spPr bwMode="auto">
          <a:xfrm>
            <a:off x="547688" y="1125538"/>
            <a:ext cx="3698875" cy="514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91889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a:majorFont>
        <a:latin typeface="Corbel"/>
        <a:ea typeface=""/>
        <a:cs typeface=""/>
      </a:majorFont>
      <a:minorFont>
        <a:latin typeface="Corbel"/>
        <a:ea typeface=""/>
        <a:cs typeface=""/>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spDef>
      <a:spPr>
        <a:ln>
          <a:noFill/>
        </a:ln>
      </a:spPr>
      <a:bodyPr rtlCol="0" anchor="ctr"/>
      <a:lstStyle>
        <a:defPPr algn="ctr">
          <a:defRPr/>
        </a:defPPr>
      </a:lstStyle>
      <a:style>
        <a:lnRef idx="2">
          <a:schemeClr val="accent3">
            <a:shade val="50000"/>
          </a:schemeClr>
        </a:lnRef>
        <a:fillRef idx="1">
          <a:schemeClr val="accent3"/>
        </a:fillRef>
        <a:effectRef idx="0">
          <a:schemeClr val="accent3"/>
        </a:effectRef>
        <a:fontRef idx="minor">
          <a:schemeClr val="lt1"/>
        </a:fontRef>
      </a:style>
    </a:spDef>
  </a:objectDefaults>
  <a:extraClrSchemeLst/>
  <a:extLst>
    <a:ext uri="{05A4C25C-085E-4340-85A3-A5531E510DB2}">
      <thm15:themeFamily xmlns:thm15="http://schemas.microsoft.com/office/thememl/2012/main" name="TF22736411_Famous event in history presentation_AAS_v4" id="{885A6F1E-651B-4F15-A7C5-F8866BEBEDBA}" vid="{A424914B-CB64-4CFE-A131-6ACB64D36A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6277B9-27DA-47CA-9593-62E4BB44AB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C94942-C689-461B-8649-1FD863C6BA2B}">
  <ds:schemaRefs>
    <ds:schemaRef ds:uri="http://purl.org/dc/terms/"/>
    <ds:schemaRef ds:uri="16c05727-aa75-4e4a-9b5f-8a80a1165891"/>
    <ds:schemaRef ds:uri="http://www.w3.org/XML/1998/namespace"/>
    <ds:schemaRef ds:uri="71af3243-3dd4-4a8d-8c0d-dd76da1f02a5"/>
    <ds:schemaRef ds:uri="http://schemas.microsoft.com/office/2006/metadata/properties"/>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http://purl.org/dc/elements/1.1/"/>
  </ds:schemaRefs>
</ds:datastoreItem>
</file>

<file path=customXml/itemProps3.xml><?xml version="1.0" encoding="utf-8"?>
<ds:datastoreItem xmlns:ds="http://schemas.openxmlformats.org/officeDocument/2006/customXml" ds:itemID="{38C25A74-1E0C-4362-AFA3-6197BD285F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Famous event in history presentation</Template>
  <TotalTime>0</TotalTime>
  <Words>3392</Words>
  <Application>Microsoft Office PowerPoint</Application>
  <PresentationFormat>Widescreen</PresentationFormat>
  <Paragraphs>244</Paragraphs>
  <Slides>108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108</vt:i4>
      </vt:variant>
    </vt:vector>
  </HeadingPairs>
  <TitlesOfParts>
    <vt:vector size="112" baseType="lpstr">
      <vt:lpstr>Arial</vt:lpstr>
      <vt:lpstr>Calibri</vt:lpstr>
      <vt:lpstr>Corbel</vt:lpstr>
      <vt:lpstr>Celestial</vt:lpstr>
      <vt:lpstr>How God Rescues us Lesson 4, 3rd Quarter 2023</vt:lpstr>
      <vt:lpstr>Memory Text:   Ephesians 2:4-5 </vt:lpstr>
      <vt:lpstr>PowerPoint Presentation</vt:lpstr>
      <vt:lpstr>Dead in our Trespasses Ephesians 2:1</vt:lpstr>
      <vt:lpstr>Quickened: SDABC  V6 p1007</vt:lpstr>
      <vt:lpstr>1 Corinthians 15:36</vt:lpstr>
      <vt:lpstr>Colossians 2:13</vt:lpstr>
      <vt:lpstr>“Quickened” or “Converted”:  </vt:lpstr>
      <vt:lpstr>Quickened:  </vt:lpstr>
      <vt:lpstr>Quickened:  </vt:lpstr>
      <vt:lpstr>Quickened:  </vt:lpstr>
      <vt:lpstr>Quickened:  </vt:lpstr>
      <vt:lpstr>Quickened:  </vt:lpstr>
      <vt:lpstr>Quickened:  </vt:lpstr>
      <vt:lpstr>PowerPoint Presentation</vt:lpstr>
      <vt:lpstr>PowerPoint Presentation</vt:lpstr>
      <vt:lpstr>Dead in our Trespasses Ephesians 2:1-3</vt:lpstr>
      <vt:lpstr>Dead in our Trespasses Ephesians 2:3</vt:lpstr>
      <vt:lpstr>Dead in our Trespasses  (AA 112)</vt:lpstr>
      <vt:lpstr>Dead in our Trespasses  (AA 112)</vt:lpstr>
      <vt:lpstr>Dead in our Trespasses  (AA 112)</vt:lpstr>
      <vt:lpstr>Dead in our Trespasses  (AA 112)</vt:lpstr>
      <vt:lpstr>Dead in our Trespasses  (AA 113)</vt:lpstr>
      <vt:lpstr>Dead in our Trespasses  (AA 113)</vt:lpstr>
      <vt:lpstr>Dead in our Trespasses  (AA 113)</vt:lpstr>
      <vt:lpstr>Dead in our Trespasses  (AA 113)</vt:lpstr>
      <vt:lpstr>Dead in our Trespasses Romans 5:12</vt:lpstr>
      <vt:lpstr>Dead in our Trespasses Romans 6:21-23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Alive Together With Christ Ephesians 2:4-6</vt:lpstr>
      <vt:lpstr>Alive Together With Christ Ephesians 2:4-6</vt:lpstr>
      <vt:lpstr>God Chose to Rescue Us before the foundation of the world!   Galatians 1:3-4</vt:lpstr>
      <vt:lpstr>God Chose to Rescue Us before the foundation of the world!   Ephesians 1:4, 5, 11</vt:lpstr>
      <vt:lpstr>God Chose to Rescue Us before the foundation of the world!   Ephesians 1:4, 5, 11</vt:lpstr>
      <vt:lpstr>Quickening Romans 5:16-18</vt:lpstr>
      <vt:lpstr>Quickening Romans 5:16-18</vt:lpstr>
      <vt:lpstr>Quickening Isaiah 55:6-9</vt:lpstr>
      <vt:lpstr>Quickening Isaiah 55:6-9</vt:lpstr>
      <vt:lpstr>Alive Together With Christ  (AA 114)</vt:lpstr>
      <vt:lpstr>Alive Together With Christ  (AA 114)</vt:lpstr>
      <vt:lpstr>Alive Together With Christ  (AA 114-115)</vt:lpstr>
      <vt:lpstr>Alive Together With Christ  (AA 115)</vt:lpstr>
      <vt:lpstr>Alive Together With Christ  (AA 115)</vt:lpstr>
      <vt:lpstr>Alive Together With Christ  (AA 115)</vt:lpstr>
      <vt:lpstr>Alive Together With Christ  (AA 115)</vt:lpstr>
      <vt:lpstr>Alive Together With Christ  (AA 115)</vt:lpstr>
      <vt:lpstr>Alive Together With Christ  (AA 116)</vt:lpstr>
      <vt:lpstr>Alive Together With Christ  (AA 116)</vt:lpstr>
      <vt:lpstr>Alive Together With Christ  (AA 116)</vt:lpstr>
      <vt:lpstr>Alive Together With Christ  (AA 116)</vt:lpstr>
      <vt:lpstr>Alive Together With Christ  (AA 116-117)</vt:lpstr>
      <vt:lpstr>Alive Together With Christ  (AA 117)</vt:lpstr>
      <vt:lpstr>Alive Together With Christ  (AA 117)</vt:lpstr>
      <vt:lpstr>Alive together with Christ 2 Peter 3:9</vt:lpstr>
      <vt:lpstr>Alive together with Christ Acts 3:19-20</vt:lpstr>
      <vt:lpstr>Alive together with Christ Ezekiel 18:30-32</vt:lpstr>
      <vt:lpstr>Alive together with Christ Ezekiel 18:30-32</vt:lpstr>
      <vt:lpstr>PowerPoint Presentation</vt:lpstr>
      <vt:lpstr>Alive together with Christ The Great Controversy P. 461</vt:lpstr>
      <vt:lpstr>Alive together with Christ The Great Controversy P. 461</vt:lpstr>
      <vt:lpstr>Alive together with Christ The Great Controversy P. 461</vt:lpstr>
      <vt:lpstr>Alive together with Christ The Great Controversy P. 355</vt:lpstr>
      <vt:lpstr>PowerPoint Presentation</vt:lpstr>
      <vt:lpstr>PowerPoint Presentation</vt:lpstr>
      <vt:lpstr>Saved By Grace Ephesians 2:7-10</vt:lpstr>
      <vt:lpstr>Saved By Grace Ephesians 2:7-10</vt:lpstr>
      <vt:lpstr>Saved by Grace 2 Corinthians 5:17-18</vt:lpstr>
      <vt:lpstr>Saved by Grace Romans 3:24-25</vt:lpstr>
      <vt:lpstr>Saved by Grace Galatians 2:20</vt:lpstr>
      <vt:lpstr>Saved By Grace  (AA 117)</vt:lpstr>
      <vt:lpstr>Saved By Grace  (AA 117)</vt:lpstr>
      <vt:lpstr>Saved By Grace  (AA 117)</vt:lpstr>
      <vt:lpstr>Saved By Grace  (AA 118)</vt:lpstr>
      <vt:lpstr>Saved By Grace  (AA 118)</vt:lpstr>
      <vt:lpstr>Saved By Grace  (AA 118)</vt:lpstr>
      <vt:lpstr>Saved By Grace  (AA 118)</vt:lpstr>
      <vt:lpstr>Saved By Grace  (AA 118-119)</vt:lpstr>
      <vt:lpstr>Saved By Grace  (AA 119)</vt:lpstr>
      <vt:lpstr>Saved By Grace  (AA 119)</vt:lpstr>
      <vt:lpstr>Saved By Grace  (AA 119)</vt:lpstr>
      <vt:lpstr>Saved By Grace  (AA 120)</vt:lpstr>
      <vt:lpstr>Saved By Grace  (AA 120)</vt:lpstr>
      <vt:lpstr>Saved By Grace  (AA 120)</vt:lpstr>
      <vt:lpstr>Saved By Grace  (AA 123)</vt:lpstr>
      <vt:lpstr>Saved By Grace  (AA 123)</vt:lpstr>
      <vt:lpstr>Saved By Grace  (AA 124)</vt:lpstr>
      <vt:lpstr>Saved By Grace  (AA 124)</vt:lpstr>
      <vt:lpstr>Saved by Grace 2 Corinthians 12:17-18</vt:lpstr>
      <vt:lpstr>Saved by Grace 2 Corinthians 12:17-18</vt:lpstr>
      <vt:lpstr>Saved by Grace James 4:6-10 </vt:lpstr>
      <vt:lpstr>Saved by Grace James 4:6-10 </vt:lpstr>
      <vt:lpstr>Take a few moments to prepare for Sabbath school next week!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2023-06-30T21:51:46Z</dcterms:created>
  <dcterms:modified xsi:type="dcterms:W3CDTF">2023-07-22T03:38:18Z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