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01"/>
  </p:notesMasterIdLst>
  <p:handoutMasterIdLst>
    <p:handoutMasterId r:id="rId102"/>
  </p:handoutMasterIdLst>
  <p:sldIdLst>
    <p:sldId id="268" r:id="rId5"/>
    <p:sldId id="392" r:id="rId6"/>
    <p:sldId id="484" r:id="rId7"/>
    <p:sldId id="682" r:id="rId8"/>
    <p:sldId id="496" r:id="rId9"/>
    <p:sldId id="485" r:id="rId10"/>
    <p:sldId id="738" r:id="rId11"/>
    <p:sldId id="739" r:id="rId12"/>
    <p:sldId id="740" r:id="rId13"/>
    <p:sldId id="690" r:id="rId14"/>
    <p:sldId id="683" r:id="rId15"/>
    <p:sldId id="684" r:id="rId16"/>
    <p:sldId id="688" r:id="rId17"/>
    <p:sldId id="689" r:id="rId18"/>
    <p:sldId id="685" r:id="rId19"/>
    <p:sldId id="686" r:id="rId20"/>
    <p:sldId id="687" r:id="rId21"/>
    <p:sldId id="692" r:id="rId22"/>
    <p:sldId id="694" r:id="rId23"/>
    <p:sldId id="697" r:id="rId24"/>
    <p:sldId id="578" r:id="rId25"/>
    <p:sldId id="695" r:id="rId26"/>
    <p:sldId id="698" r:id="rId27"/>
    <p:sldId id="696" r:id="rId28"/>
    <p:sldId id="700" r:id="rId29"/>
    <p:sldId id="699" r:id="rId30"/>
    <p:sldId id="701" r:id="rId31"/>
    <p:sldId id="693" r:id="rId32"/>
    <p:sldId id="703" r:id="rId33"/>
    <p:sldId id="628" r:id="rId34"/>
    <p:sldId id="705" r:id="rId35"/>
    <p:sldId id="707" r:id="rId36"/>
    <p:sldId id="704" r:id="rId37"/>
    <p:sldId id="708" r:id="rId38"/>
    <p:sldId id="709" r:id="rId39"/>
    <p:sldId id="710" r:id="rId40"/>
    <p:sldId id="711" r:id="rId41"/>
    <p:sldId id="712" r:id="rId42"/>
    <p:sldId id="713" r:id="rId43"/>
    <p:sldId id="715" r:id="rId44"/>
    <p:sldId id="716" r:id="rId45"/>
    <p:sldId id="717" r:id="rId46"/>
    <p:sldId id="714" r:id="rId47"/>
    <p:sldId id="724" r:id="rId48"/>
    <p:sldId id="725" r:id="rId49"/>
    <p:sldId id="726" r:id="rId50"/>
    <p:sldId id="720" r:id="rId51"/>
    <p:sldId id="722" r:id="rId52"/>
    <p:sldId id="727" r:id="rId53"/>
    <p:sldId id="728" r:id="rId54"/>
    <p:sldId id="729" r:id="rId55"/>
    <p:sldId id="721" r:id="rId56"/>
    <p:sldId id="706" r:id="rId57"/>
    <p:sldId id="723" r:id="rId58"/>
    <p:sldId id="730" r:id="rId59"/>
    <p:sldId id="733" r:id="rId60"/>
    <p:sldId id="731" r:id="rId61"/>
    <p:sldId id="732" r:id="rId62"/>
    <p:sldId id="734" r:id="rId63"/>
    <p:sldId id="735" r:id="rId64"/>
    <p:sldId id="736" r:id="rId65"/>
    <p:sldId id="737" r:id="rId66"/>
    <p:sldId id="741" r:id="rId67"/>
    <p:sldId id="742" r:id="rId68"/>
    <p:sldId id="743" r:id="rId69"/>
    <p:sldId id="744" r:id="rId70"/>
    <p:sldId id="745" r:id="rId71"/>
    <p:sldId id="746" r:id="rId72"/>
    <p:sldId id="747" r:id="rId73"/>
    <p:sldId id="753" r:id="rId74"/>
    <p:sldId id="754" r:id="rId75"/>
    <p:sldId id="752" r:id="rId76"/>
    <p:sldId id="748" r:id="rId77"/>
    <p:sldId id="749" r:id="rId78"/>
    <p:sldId id="750" r:id="rId79"/>
    <p:sldId id="751" r:id="rId80"/>
    <p:sldId id="755" r:id="rId81"/>
    <p:sldId id="756" r:id="rId82"/>
    <p:sldId id="757" r:id="rId83"/>
    <p:sldId id="758" r:id="rId84"/>
    <p:sldId id="759" r:id="rId85"/>
    <p:sldId id="760" r:id="rId86"/>
    <p:sldId id="761" r:id="rId87"/>
    <p:sldId id="762" r:id="rId88"/>
    <p:sldId id="763" r:id="rId89"/>
    <p:sldId id="764" r:id="rId90"/>
    <p:sldId id="765" r:id="rId91"/>
    <p:sldId id="766" r:id="rId92"/>
    <p:sldId id="767" r:id="rId93"/>
    <p:sldId id="768" r:id="rId94"/>
    <p:sldId id="769" r:id="rId95"/>
    <p:sldId id="770" r:id="rId96"/>
    <p:sldId id="771" r:id="rId97"/>
    <p:sldId id="772" r:id="rId98"/>
    <p:sldId id="483" r:id="rId99"/>
    <p:sldId id="390" r:id="rId10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660066"/>
    <a:srgbClr val="CCFF99"/>
    <a:srgbClr val="006600"/>
    <a:srgbClr val="5E2001"/>
    <a:srgbClr val="164866"/>
    <a:srgbClr val="700000"/>
    <a:srgbClr val="009900"/>
    <a:srgbClr val="4EA5D8"/>
    <a:srgbClr val="9C4E4E"/>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1" autoAdjust="0"/>
    <p:restoredTop sz="94652" autoAdjust="0"/>
  </p:normalViewPr>
  <p:slideViewPr>
    <p:cSldViewPr snapToGrid="0">
      <p:cViewPr>
        <p:scale>
          <a:sx n="36" d="100"/>
          <a:sy n="36" d="100"/>
        </p:scale>
        <p:origin x="388" y="40"/>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handoutMaster" Target="handoutMasters/handout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7/28/2023</a:t>
            </a:fld>
            <a:endParaRPr lang="en-US" dirty="0"/>
          </a:p>
        </p:txBody>
      </p:sp>
      <p:sp>
        <p:nvSpPr>
          <p:cNvPr id="4" name="Footer Placeholder 3">
            <a:extLst>
              <a:ext uri="{FF2B5EF4-FFF2-40B4-BE49-F238E27FC236}">
                <a16:creationId xmlns=""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1:53:46.798"/>
    </inkml:context>
    <inkml:brush xml:id="br0">
      <inkml:brushProperty name="width" value="0.1" units="cm"/>
      <inkml:brushProperty name="height" value="0.1" units="cm"/>
      <inkml:brushProperty name="color" value="#ED1C24"/>
      <inkml:brushProperty name="fitToCurve" value="1"/>
    </inkml:brush>
  </inkml:definitions>
  <inkml:trace contextRef="#ctx0" brushRef="#br0">935 57 5 0,'-69'20'83'16,"21"20"1"-16,-20-9-2 0,-4 12-77 16,13 11 0-16,-1 14-1 15,-3 9 3-15,1 8-1 16,-4 9 5-16,1 3 0 16,2 14 7-16,1 9 3 0,10 25 4 15,-2-9 2-15,23 27 2 16,-3 2 0-16,31 28-1 15,3 1-2-15,31 19-5 0,18 1-4 16,27 13-3-16,18 7-5 16,26-4-2-16,14-5-3 15,22-14-1-15,12-23-1 32,14-20 2-32,12-38-3 15,14-33 3-15,2-43-2 0,7-39 0 16,5-47 2-16,-9-36-2 15,-5-40 0-15,-12-35-2 16,-8-39 3-16,-20-23-1 16,-14-25 1-16,-12-23-3 15,-20-18-1-15,-16-8-3 16,-18-3 3-16,-23-2 0 0,-25 11-1 16,-31 2-3-16,-32 24 4 15,-28 16 0-15,-37 35 1 16,-29 25 3-16,-34 31-2 0,-23 35-1 15,-31 34 2-15,-19 31-1 16,-15 23 0-16,-3 28-2 16,0 18 1-16,5 11-1 15,18 5 0-15,20 4-1 0,25-1-7 32,29-2-11-32,37 16-31 15,17-8-70-15,28 6-3 16,29 3-2-16,23-6-3 15</inkml:trace>
</inkml:ink>
</file>

<file path=ppt/ink/ink1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4.381"/>
    </inkml:context>
    <inkml:brush xml:id="br0">
      <inkml:brushProperty name="width" value="0.7" units="cm"/>
      <inkml:brushProperty name="height" value="0.7" units="cm"/>
      <inkml:brushProperty name="color" value="#ED1C24"/>
      <inkml:brushProperty name="fitToCurve" value="1"/>
    </inkml:brush>
  </inkml:definitions>
  <inkml:trace contextRef="#ctx0" brushRef="#br0">-67-70 95 0,'2'16'113'0,"-2"-16"4"16,0 0-1-16,-12 13-66 15,12-13-36-15,0 0-2 16,0 0 1-1,0 0-1-15,0 0-9 16,0 0-5-16,0 0-7 16,0 0-6-16,0 0-13 15,0 0-31-15,0 0-52 0,0 0-5 16,0 0 5-16,-8 24 18 16</inkml:trace>
</inkml:ink>
</file>

<file path=ppt/ink/ink1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5.464"/>
    </inkml:context>
    <inkml:brush xml:id="br0">
      <inkml:brushProperty name="width" value="0.7" units="cm"/>
      <inkml:brushProperty name="height" value="0.7" units="cm"/>
      <inkml:brushProperty name="color" value="#ED1C24"/>
      <inkml:brushProperty name="fitToCurve" value="1"/>
    </inkml:brush>
  </inkml:definitions>
  <inkml:trace contextRef="#ctx0" brushRef="#br0">-47-44 221 0,'14'4'129'16,"-14"-4"-8"-16,0 0-13 15,16 16-106-15,-16-16-52 16,0 0-21-16,0 0-52 15,10-16 1-15,-10 16-6 0,1-11 42 16</inkml:trace>
</inkml:ink>
</file>

<file path=ppt/ink/ink1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099"/>
    </inkml:context>
    <inkml:brush xml:id="br0">
      <inkml:brushProperty name="width" value="0.7" units="cm"/>
      <inkml:brushProperty name="height" value="0.7" units="cm"/>
      <inkml:brushProperty name="color" value="#ED1C24"/>
      <inkml:brushProperty name="fitToCurve" value="1"/>
    </inkml:brush>
  </inkml:definitions>
  <inkml:trace contextRef="#ctx0" brushRef="#br0">-64-51 83 0,'-1'-15'90'0,"1"15"-6"16,0 0-47-16,0 0-56 15,0 0-7-15,0 0-13 16,0 0-39-16,0 0-9 0,6 14 43 16,-6-14 44-16</inkml:trace>
</inkml:ink>
</file>

<file path=ppt/ink/ink1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314"/>
    </inkml:context>
    <inkml:brush xml:id="br0">
      <inkml:brushProperty name="width" value="0.7" units="cm"/>
      <inkml:brushProperty name="height" value="0.7" units="cm"/>
      <inkml:brushProperty name="color" value="#ED1C24"/>
      <inkml:brushProperty name="fitToCurve" value="1"/>
    </inkml:brush>
  </inkml:definitions>
  <inkml:trace contextRef="#ctx0" brushRef="#br0">-19-21 214 0,'0'0'125'0,"16"4"-1"15,-12 9-8-15,-4-13-118 0,0 0-9 16,-1 13-9-16,1-13-10 16,0 0-19-16,0 0-37 15,0 0-33-15,0 0-2 31,-10-12 3-31</inkml:trace>
</inkml:ink>
</file>

<file path=ppt/ink/ink1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465"/>
    </inkml:context>
    <inkml:brush xml:id="br0">
      <inkml:brushProperty name="width" value="0.7" units="cm"/>
      <inkml:brushProperty name="height" value="0.7" units="cm"/>
      <inkml:brushProperty name="color" value="#ED1C24"/>
      <inkml:brushProperty name="fitToCurve" value="1"/>
    </inkml:brush>
  </inkml:definitions>
  <inkml:trace contextRef="#ctx0" brushRef="#br0">0-3 103 0,'0'0'106'0,"0"0"2"15,0 0-5-15,15 10-78 16,-15-10-29-16,0 0-15 0,0 0-21 15,0 0-64-15,0 0-5 0,0 0 2 16,-13-3 46-16</inkml:trace>
</inkml:ink>
</file>

<file path=ppt/ink/ink1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615"/>
    </inkml:context>
    <inkml:brush xml:id="br0">
      <inkml:brushProperty name="width" value="0.7" units="cm"/>
      <inkml:brushProperty name="height" value="0.7" units="cm"/>
      <inkml:brushProperty name="color" value="#ED1C24"/>
      <inkml:brushProperty name="fitToCurve" value="1"/>
    </inkml:brush>
  </inkml:definitions>
  <inkml:trace contextRef="#ctx0" brushRef="#br0">-12-33 120 0,'13'6'107'16,"-13"-6"-5"-16,0 0-4 0,6 14-88 31,-6-14-39-31,0 0-43 16,-18-5-32-16,18 5-2 15,-15-6-1-15</inkml:trace>
</inkml:ink>
</file>

<file path=ppt/ink/ink1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746"/>
    </inkml:context>
    <inkml:brush xml:id="br0">
      <inkml:brushProperty name="width" value="0.7" units="cm"/>
      <inkml:brushProperty name="height" value="0.7" units="cm"/>
      <inkml:brushProperty name="color" value="#ED1C24"/>
      <inkml:brushProperty name="fitToCurve" value="1"/>
    </inkml:brush>
  </inkml:definitions>
  <inkml:trace contextRef="#ctx0" brushRef="#br0">-34-35 114 0,'0'0'109'0,"17"3"-3"16,-17-3-9-16,0 0-84 0,10 13-41 16,-10-13-75-16,0 0-4 15,-22 2-1-15,22-2 16 16</inkml:trace>
</inkml:ink>
</file>

<file path=ppt/ink/ink1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7.896"/>
    </inkml:context>
    <inkml:brush xml:id="br0">
      <inkml:brushProperty name="width" value="0.7" units="cm"/>
      <inkml:brushProperty name="height" value="0.7" units="cm"/>
      <inkml:brushProperty name="color" value="#ED1C24"/>
      <inkml:brushProperty name="fitToCurve" value="1"/>
    </inkml:brush>
  </inkml:definitions>
  <inkml:trace contextRef="#ctx0" brushRef="#br0">-26-27 134 0,'11'0'109'0,"2"9"-6"16,-13-9-11-16,12 13-107 15,-12-13-67-15,-11 8-26 16,11-8-1 0,-17 5 0-16</inkml:trace>
</inkml:ink>
</file>

<file path=ppt/ink/ink1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8.191"/>
    </inkml:context>
    <inkml:brush xml:id="br0">
      <inkml:brushProperty name="width" value="0.7" units="cm"/>
      <inkml:brushProperty name="height" value="0.7" units="cm"/>
      <inkml:brushProperty name="color" value="#ED1C24"/>
      <inkml:brushProperty name="fitToCurve" value="1"/>
    </inkml:brush>
  </inkml:definitions>
  <inkml:trace contextRef="#ctx0" brushRef="#br0">-53-65 130 0,'0'0'110'0,"25"9"-11"16,-25-9-11-16,0 0-95 15,0 0-50-15,0 0-47 16,-13 5-4-16,13-5 2 0,-16-8 62 15</inkml:trace>
</inkml:ink>
</file>

<file path=ppt/ink/ink1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24.702"/>
    </inkml:context>
    <inkml:brush xml:id="br0">
      <inkml:brushProperty name="width" value="0.7" units="cm"/>
      <inkml:brushProperty name="height" value="0.7" units="cm"/>
      <inkml:brushProperty name="color" value="#ED1C24"/>
      <inkml:brushProperty name="fitToCurve" value="1"/>
    </inkml:brush>
  </inkml:definitions>
  <inkml:trace contextRef="#ctx0" brushRef="#br0">-4 1 1 0,'0'0'20'0,"0"0"56"15,0 0 4-15,0 0-38 32,-12-1 5-32,12 1-5 0,0 0 3 15,0 0-3-15,0 0-5 16,0 0 1-16,0 0-5 15,0 0-2-15,-15-3-9 16,15 3 0-16,0 0-7 16,0 0-2-16,0 0-4 15,0 0-1-15,-12-3-3 16,12 3-1-16,0 0-1 0,0 0-2 16,0 0 2-16,0 0-1 15,0 0 1-15,0 0-1 16,0 0 1-16,0 0-2 15,0 0 1-15,0 0 1 0,0 0-2 16,0 0 1-16,0 0-1 16,0 0 3-16,0 0-3 15,0 0 2-15,0 0 0 0,0 0-1 32,0 0 0-32,0 0-2 15,0 0 2-15,0 0-4 16,0 0 3-16,0 0-2 15,0 0 2-15,0 0-2 16,0 0 2-16,0 0-2 16,0 0 0-16,0 0 2 0,0 0-2 15,0 0 2-15,0 0-2 16,0 0 2-16,0 0-3 0,0 0 2 16,0 0-7-16,0 0-9 15,0 0-26-15,0 0-81 16,0 0-1-16,12-13-7 15,-13-2-2-15</inkml:trace>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1:53:59.091"/>
    </inkml:context>
    <inkml:brush xml:id="br0">
      <inkml:brushProperty name="width" value="0.1" units="cm"/>
      <inkml:brushProperty name="height" value="0.1" units="cm"/>
      <inkml:brushProperty name="color" value="#ED1C24"/>
      <inkml:brushProperty name="fitToCurve" value="1"/>
    </inkml:brush>
  </inkml:definitions>
  <inkml:trace contextRef="#ctx0" brushRef="#br0">1242 23 8 0,'-82'37'99'0,"-4"-14"-2"16,21 5 2-16,11-5-84 16,-6-3-9-16,17 0 4 15,-2 0 0-15,8 0 0 16,0-9 0-1,0 9 0-15,-3 0-1 0,3 14 3 0,-9-6-1 16,6 15 1-16,-11 6 0 16,6 13 3-16,-12 9 0 31,5 15 2-31,-2 2-2 16,9 20 3-16,-9 6-5 0,11 23-2 15,-5 5 0-15,13 14-2 0,4 7-1 16,11 13-2-16,15-2 0 15,16 2-2-15,15 1 3 16,19-1-3-16,18-8 1 16,22-3-3-16,18-3 2 15,16-5-2-15,18-3 3 16,19-1-3-16,18-10 0 16,19-7 3-16,15-8-3 0,17-11 2 15,11-20-2-15,18-12 1 31,13-22-2-31,6-21 0 16,6-16 0-16,3-17 0 0,3-21-1 16,2-8 1-16,1-11 0 15,-9-6 0-15,-12-6 0 16,-5-2 0-16,-12-4 0 16,-5-10-1-16,-9-1 2 0,-11-3-2 15,-14-5 2-15,-9-3-2 16,-17-18 2-16,-6-2-3 15,-17-5 4-15,-14 5-3 16,-22-9 2-16,-21-5-2 16,-17-4 1-16,-17-4 2 0,-25-7-2 15,-20-8 3-15,-35-17-2 16,-25-20 0-16,-37-15-2 16,-26-13 3-16,-48-12 0 0,-29 0-2 15,-28-6 1-15,-26 1-2 31,-14 16 1-31,-17 18 1 16,-11 14 1-16,-17 22-1 16,2 26-1-16,-17 18-1 15,-14 27 0-15,-22 21-1 16,-10 17 0-16,-7 13-2 0,7 18 0 16,10 9 2-16,13-3-3 15,26 5 0-15,29 3-1 16,34 3 0-16,34 9-5 15,28-3-12-15,46 19-88 0,3 1-26 16,25 23-2-16,12-7-1 16</inkml:trace>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6:23.500"/>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908947CE-B613-4B61-A92C-C8D28669BFC7}" emma:medium="tactile" emma:mode="ink">
          <msink:context xmlns:msink="http://schemas.microsoft.com/ink/2010/main" type="writingRegion" rotatedBoundingBox="32679,26270 33408,26270 33408,26907 32679,26907"/>
        </emma:interpretation>
      </emma:emma>
    </inkml:annotationXML>
    <inkml:traceGroup>
      <inkml:annotationXML>
        <emma:emma xmlns:emma="http://www.w3.org/2003/04/emma" version="1.0">
          <emma:interpretation id="{6B783BC2-091D-41F5-853D-E911B49F46B0}" emma:medium="tactile" emma:mode="ink">
            <msink:context xmlns:msink="http://schemas.microsoft.com/ink/2010/main" type="paragraph" rotatedBoundingBox="32679,26270 33408,26270 33408,26907 32679,26907" alignmentLevel="1"/>
          </emma:interpretation>
        </emma:emma>
      </inkml:annotationXML>
      <inkml:traceGroup>
        <inkml:annotationXML>
          <emma:emma xmlns:emma="http://www.w3.org/2003/04/emma" version="1.0">
            <emma:interpretation id="{004193D4-307A-4281-9241-9263C5370561}" emma:medium="tactile" emma:mode="ink">
              <msink:context xmlns:msink="http://schemas.microsoft.com/ink/2010/main" type="line" rotatedBoundingBox="32679,26270 33408,26270 33408,26907 32679,26907"/>
            </emma:interpretation>
          </emma:emma>
        </inkml:annotationXML>
        <inkml:traceGroup>
          <inkml:annotationXML>
            <emma:emma xmlns:emma="http://www.w3.org/2003/04/emma" version="1.0">
              <emma:interpretation id="{1E749471-9578-43D5-8600-2DC6384D9A90}" emma:medium="tactile" emma:mode="ink">
                <msink:context xmlns:msink="http://schemas.microsoft.com/ink/2010/main" type="inkWord" rotatedBoundingBox="32679,26270 33408,26270 33408,26907 32679,26907"/>
              </emma:interpretation>
              <emma:one-of disjunction-type="recognition" id="oneOf0">
                <emma:interpretation id="interp0" emma:lang="en-US" emma:confidence="0.5">
                  <emma:literal>G</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o</emma:literal>
                </emma:interpretation>
                <emma:interpretation id="interp4" emma:lang="en-US" emma:confidence="0">
                  <emma:literal>°</emma:literal>
                </emma:interpretation>
              </emma:one-of>
            </emma:emma>
          </inkml:annotationXML>
          <inkml:trace contextRef="#ctx0" brushRef="#br0">297 113 1 0,'-11'-41'0'16,"11"41"36"-16,-10-38 42 15,10 38-66-15,-14-34-7 0,14 34-1 16,0 0-2-16,-34 0 0 16,34 0-4-16,-44 55 3 15,17-4 1-15,0 10 0 16,6 7 5-16,8 11-1 31,6-1 2-31,20 0 0 16,11-10 3-16,21-20-2 0,12-14 0 15,15-20 1-15,6-11-2 16,4-10-1-16,-4-13-1 16,-6-4 1-16,-11 0 0 0,-20-3-2 15,-24-4-1-15,-17 31-2 16,-31-54-1-16,-26 30-3 15,-15-3-5-15,-13-4-11 16,-10-10-7-16,-8 4-8 16,15-7-5-16,3-11-37 0,30 24 16 15,-3-20 59-15</inkml:trace>
        </inkml:traceGroup>
      </inkml:traceGroup>
    </inkml:traceGroup>
  </inkml:traceGroup>
</inkml:ink>
</file>

<file path=ppt/ink/ink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7:39.202"/>
    </inkml:context>
    <inkml:brush xml:id="br0">
      <inkml:brushProperty name="width" value="0.7" units="cm"/>
      <inkml:brushProperty name="height" value="0.7" units="cm"/>
      <inkml:brushProperty name="color" value="#ED1C24"/>
      <inkml:brushProperty name="fitToCurve" value="1"/>
    </inkml:brush>
  </inkml:definitions>
  <inkml:traceGroup>
    <inkml:annotationXML>
      <emma:emma xmlns:emma="http://www.w3.org/2003/04/emma" version="1.0">
        <emma:interpretation id="{6AB03D99-C594-47F7-89DF-96F4E23506BB}" emma:medium="tactile" emma:mode="ink">
          <msink:context xmlns:msink="http://schemas.microsoft.com/ink/2010/main" type="inkDrawing" rotatedBoundingBox="11758,9733 11775,9729 11777,9738 11761,9743" semanticType="callout" shapeName="Other">
            <msink:sourceLink direction="with" ref="{E0CDFF07-43D9-41B1-8644-63E1E1FF68CD}"/>
          </msink:context>
        </emma:interpretation>
      </emma:emma>
    </inkml:annotationXML>
    <inkml:trace contextRef="#ctx0" brushRef="#br0">0 5 104 0,'0'0'108'0,"0"0"-9"16,0 0-46-16,0 0-176 15,11 7 1-15,-6-19 4 16</inkml:trace>
  </inkml:traceGroup>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7:40.133"/>
    </inkml:context>
    <inkml:brush xml:id="br0">
      <inkml:brushProperty name="width" value="0.7" units="cm"/>
      <inkml:brushProperty name="height" value="0.7" units="cm"/>
      <inkml:brushProperty name="color" value="#ED1C24"/>
      <inkml:brushProperty name="fitToCurve" value="1"/>
    </inkml:brush>
  </inkml:definitions>
  <inkml:traceGroup>
    <inkml:annotationXML>
      <emma:emma xmlns:emma="http://www.w3.org/2003/04/emma" version="1.0">
        <emma:interpretation id="{2A0E10F7-34C5-48F3-BEAC-F3879A3F56EB}" emma:medium="tactile" emma:mode="ink">
          <msink:context xmlns:msink="http://schemas.microsoft.com/ink/2010/main" type="writingRegion" rotatedBoundingBox="12635,9790 17883,11373 17842,11507 12594,9924"/>
        </emma:interpretation>
      </emma:emma>
    </inkml:annotationXML>
    <inkml:traceGroup>
      <inkml:annotationXML>
        <emma:emma xmlns:emma="http://www.w3.org/2003/04/emma" version="1.0">
          <emma:interpretation id="{E6C97B4B-0FE8-43D1-B067-164E60DB3C15}" emma:medium="tactile" emma:mode="ink">
            <msink:context xmlns:msink="http://schemas.microsoft.com/ink/2010/main" type="paragraph" rotatedBoundingBox="12635,9790 17883,11373 17842,11507 12594,9924" alignmentLevel="1"/>
          </emma:interpretation>
        </emma:emma>
      </inkml:annotationXML>
      <inkml:traceGroup>
        <inkml:annotationXML>
          <emma:emma xmlns:emma="http://www.w3.org/2003/04/emma" version="1.0">
            <emma:interpretation id="{17DFDFE0-2D2E-4A00-863E-2711CE47E9FE}" emma:medium="tactile" emma:mode="ink">
              <msink:context xmlns:msink="http://schemas.microsoft.com/ink/2010/main" type="line" rotatedBoundingBox="12635,9790 17883,11373 17842,11507 12594,9924"/>
            </emma:interpretation>
          </emma:emma>
        </inkml:annotationXML>
        <inkml:traceGroup>
          <inkml:annotationXML>
            <emma:emma xmlns:emma="http://www.w3.org/2003/04/emma" version="1.0">
              <emma:interpretation id="{E0CDFF07-43D9-41B1-8644-63E1E1FF68CD}" emma:medium="tactile" emma:mode="ink">
                <msink:context xmlns:msink="http://schemas.microsoft.com/ink/2010/main" type="inkWord" rotatedBoundingBox="12602,9899 12639,9909 12632,9931 12596,9921">
                  <msink:destinationLink direction="with" ref="{6AB03D99-C594-47F7-89DF-96F4E23506BB}"/>
                </msink:context>
              </emma:interpretation>
              <emma:one-of disjunction-type="recognition" id="oneOf0">
                <emma:interpretation id="interp0" emma:lang="en-US" emma:confidence="0.5">
                  <emma:literal>.</emma:literal>
                </emma:interpretation>
                <emma:interpretation id="interp1" emma:lang="en-US" emma:confidence="0">
                  <emma:literal>r</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837 192 94 0,'0'0'113'0,"0"0"-8"16,0 0-14-16,12-9-139 31,-12 9-70-31,14-4 3 0,-14 4-3 16,17 2 115-16</inkml:trace>
        </inkml:traceGroup>
        <inkml:traceGroup>
          <inkml:annotationXML>
            <emma:emma xmlns:emma="http://www.w3.org/2003/04/emma" version="1.0">
              <emma:interpretation id="{1B1F8534-BBA4-483E-A300-0A8094DBF95A}" emma:medium="tactile" emma:mode="ink">
                <msink:context xmlns:msink="http://schemas.microsoft.com/ink/2010/main" type="inkWord" rotatedBoundingBox="13423,10027 13548,10065 13510,10191 13385,10154"/>
              </emma:interpretation>
              <emma:one-of disjunction-type="recognition" id="oneOf1">
                <emma:interpretation id="interp5" emma:lang="en-US" emma:confidence="0.5">
                  <emma:literal>;</emma:literal>
                </emma:interpretation>
                <emma:interpretation id="interp6" emma:lang="en-US" emma:confidence="0">
                  <emma:literal>"</emma:literal>
                </emma:interpretation>
                <emma:interpretation id="interp7" emma:lang="en-US" emma:confidence="0">
                  <emma:literal>:</emma:literal>
                </emma:interpretation>
                <emma:interpretation id="interp8" emma:lang="en-US" emma:confidence="0">
                  <emma:literal>\</emma:literal>
                </emma:interpretation>
                <emma:interpretation id="interp9" emma:lang="en-US" emma:confidence="0">
                  <emma:literal>,</emma:literal>
                </emma:interpretation>
              </emma:one-of>
            </emma:emma>
          </inkml:annotationXML>
          <inkml:trace contextRef="#ctx0" brushRef="#br0" timeOffset="28139.6216">1675 302 1 0,'0'0'0'0,"2"13"0"16,-2-13 0-16,0 0 0 16</inkml:trace>
          <inkml:trace contextRef="#ctx0" brushRef="#br0" timeOffset="28273.2821">1660 349 1 0,'0'0'1'0,"12"-2"42"16,-12 2-41-16,0 0-48 15,0 0 46-15</inkml:trace>
          <inkml:trace contextRef="#ctx0" brushRef="#br0" timeOffset="29420.7795">1754 435 77 0,'0'0'117'16,"0"16"-2"-16,0-16-1 15,0 0-104-15,-3 12-9 16,3-12 2-16,0 0 2 16,0 0 1-16,0 0 0 15,0 0 2-15,0 0 1 16,0 0-1-16,0 0-1 15,0 0-1-15,0 0-2 0,0 0-1 16,0 0-2-16,0 0-2 16,0 0 1-16,0 0 0 15,0 0-1-15,0 0-5 16,0 0-5-16,0 0-18 16,0 0-63-16,0 0-27 15,0 0-4-15,0 0 6 16</inkml:trace>
        </inkml:traceGroup>
        <inkml:traceGroup>
          <inkml:annotationXML>
            <emma:emma xmlns:emma="http://www.w3.org/2003/04/emma" version="1.0">
              <emma:interpretation id="{372EFAAA-4679-48AE-BD2A-E6CF6E26DA11}" emma:medium="tactile" emma:mode="ink">
                <msink:context xmlns:msink="http://schemas.microsoft.com/ink/2010/main" type="inkWord" rotatedBoundingBox="16485,10988 16524,11000 16517,11026 16477,11013"/>
              </emma:interpretation>
              <emma:one-of disjunction-type="recognition" id="oneOf2">
                <emma:interpretation id="interp10" emma:lang="en-US" emma:confidence="0.5">
                  <emma:literal>.</emma:literal>
                </emma:interpretation>
                <emma:interpretation id="interp11" emma:lang="en-US" emma:confidence="0">
                  <emma:literal>,</emma:literal>
                </emma:interpretation>
                <emma:interpretation id="interp12" emma:lang="en-US" emma:confidence="0">
                  <emma:literal>`</emma:literal>
                </emma:interpretation>
                <emma:interpretation id="interp13" emma:lang="en-US" emma:confidence="0">
                  <emma:literal>n</emma:literal>
                </emma:interpretation>
                <emma:interpretation id="interp14" emma:lang="en-US" emma:confidence="0">
                  <emma:literal>'</emma:literal>
                </emma:interpretation>
              </emma:one-of>
            </emma:emma>
          </inkml:annotationXML>
          <inkml:trace contextRef="#ctx0" brushRef="#br0" timeOffset="34830.2515">4726 1259 219 0,'21'8'131'0,"-21"-8"2"16,11 13-6-16,-11-13-103 0,0 17-30 16,0-17-4-16,0 0 1 15,0 0-5-15,0 0-12 16,0 0-8-16,0 0-21 15,0 0-50-15,0 0-15 16,0 0-1-16,0 0 6 0</inkml:trace>
        </inkml:traceGroup>
        <inkml:traceGroup>
          <inkml:annotationXML>
            <emma:emma xmlns:emma="http://www.w3.org/2003/04/emma" version="1.0">
              <emma:interpretation id="{FFECD23D-1565-4E62-9D1E-77036CE734AA}" emma:medium="tactile" emma:mode="ink">
                <msink:context xmlns:msink="http://schemas.microsoft.com/ink/2010/main" type="inkWord" rotatedBoundingBox="17830,11416 17866,11427 17842,11507 17806,11497"/>
              </emma:interpretation>
              <emma:one-of disjunction-type="recognition" id="oneOf3">
                <emma:interpretation id="interp15" emma:lang="en-US" emma:confidence="0.5">
                  <emma:literal>)</emma:literal>
                </emma:interpretation>
                <emma:interpretation id="interp16" emma:lang="en-US" emma:confidence="0">
                  <emma:literal>,</emma:literal>
                </emma:interpretation>
                <emma:interpretation id="interp17" emma:lang="en-US" emma:confidence="0">
                  <emma:literal>.</emma:literal>
                </emma:interpretation>
                <emma:interpretation id="interp18" emma:lang="en-US" emma:confidence="0">
                  <emma:literal>;</emma:literal>
                </emma:interpretation>
                <emma:interpretation id="interp19" emma:lang="en-US" emma:confidence="0">
                  <emma:literal>&gt;</emma:literal>
                </emma:interpretation>
              </emma:one-of>
            </emma:emma>
          </inkml:annotationXML>
          <inkml:trace contextRef="#ctx0" brushRef="#br0" timeOffset="37914.7797">6086 1692 76 0,'0'0'101'0,"9"29"-5"16,-12-17-10-16,5-1-91 16,-9 4-86-16,-7-12-6 15,14-3-3 1,-26 6 35-16</inkml:trace>
        </inkml:traceGroup>
      </inkml:traceGroup>
    </inkml:traceGroup>
  </inkml:traceGroup>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0.563"/>
    </inkml:context>
    <inkml:brush xml:id="br0">
      <inkml:brushProperty name="width" value="0.7" units="cm"/>
      <inkml:brushProperty name="height" value="0.7" units="cm"/>
      <inkml:brushProperty name="color" value="#ED1C24"/>
      <inkml:brushProperty name="fitToCurve" value="1"/>
    </inkml:brush>
  </inkml:definitions>
  <inkml:trace contextRef="#ctx0" brushRef="#br0">-56-61 1 0,'0'0'50'16,"0"0"63"-16,0 0 2 15,0 0-47-15,8 14-2 0,-8-14-7 16,0 0-2-16,0 0-17 15,0 0-11-15,0 0-8 16,0 0-5-16,0 0-5 16,0 0-1-16,0 0-1 0,0 0-1 15,0 0-2-15,0 0-2 16,0 0-2-16,0 0-4 0,0 0-6 16,0 0-19-16,-4 12-62 15,4-12-45-15,0 0-5 16,-2 18 3-16</inkml:trace>
</inkml:ink>
</file>

<file path=ppt/ink/ink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1.429"/>
    </inkml:context>
    <inkml:brush xml:id="br0">
      <inkml:brushProperty name="width" value="0.7" units="cm"/>
      <inkml:brushProperty name="height" value="0.7" units="cm"/>
      <inkml:brushProperty name="color" value="#ED1C24"/>
      <inkml:brushProperty name="fitToCurve" value="1"/>
    </inkml:brush>
  </inkml:definitions>
  <inkml:trace contextRef="#ctx0" brushRef="#br0">-72-64 94 0,'3'21'106'0,"-3"-21"1"0,0 0-9 15,0 18-73-15,0-18-6 16,0 0 4-16,0 0-1 31,0 0-5-31,0 0-3 0,0 0-2 16,0 0-3-16,0 0-5 16,0 0-8-16,0 0-9 15,0 0-25-15,0 0-78 0,0 0-2 16,15-8-3-16,-15 8 2 15</inkml:trace>
</inkml:ink>
</file>

<file path=ppt/ink/ink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2.864"/>
    </inkml:context>
    <inkml:brush xml:id="br0">
      <inkml:brushProperty name="width" value="0.7" units="cm"/>
      <inkml:brushProperty name="height" value="0.7" units="cm"/>
      <inkml:brushProperty name="color" value="#ED1C24"/>
      <inkml:brushProperty name="fitToCurve" value="1"/>
    </inkml:brush>
  </inkml:definitions>
  <inkml:trace contextRef="#ctx0" brushRef="#br0">-2-32 21 0,'0'0'82'16,"0"0"2"-16,0 0-32 16,-15 10-42-16,15-10 8 15,0 0 7-15,-12-2 1 16,12 2 0-16,0 0-4 0,0 0 2 16,0 0-3-1,-12-4-5-15,12 4-3 16,0 0-5-16,0 0-5 0,0 0-9 31,0 0-9-31,0 0-27 16,0 0-44-16,0 0-20 15,12 6 1-15,-12-6 15 0</inkml:trace>
</inkml:ink>
</file>

<file path=ppt/ink/ink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7-28T22:08:13.379"/>
    </inkml:context>
    <inkml:brush xml:id="br0">
      <inkml:brushProperty name="width" value="0.7" units="cm"/>
      <inkml:brushProperty name="height" value="0.7" units="cm"/>
      <inkml:brushProperty name="color" value="#ED1C24"/>
      <inkml:brushProperty name="fitToCurve" value="1"/>
    </inkml:brush>
  </inkml:definitions>
  <inkml:trace contextRef="#ctx0" brushRef="#br0">-58-18 255 0,'11'-14'127'0,"-11"14"-9"0,0 0-3 16,0 0-136-16,0 0-2 31,0 0 5-31,13-4-1 16,-13 4-12-16,0 0-22 15,15-11-28-15,-15 11-32 16,0 0 1-16,0 0-2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7/28/2023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7/28/2023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7/28/2023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7/28/2023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5.emf"/><Relationship Id="rId5" Type="http://schemas.openxmlformats.org/officeDocument/2006/relationships/customXml" Target="../ink/ink2.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3" Type="http://schemas.openxmlformats.org/officeDocument/2006/relationships/customXml" Target="../ink/ink8.xml"/><Relationship Id="rId18" Type="http://schemas.openxmlformats.org/officeDocument/2006/relationships/image" Target="../media/image24.emf"/><Relationship Id="rId26" Type="http://schemas.openxmlformats.org/officeDocument/2006/relationships/image" Target="../media/image28.emf"/><Relationship Id="rId3" Type="http://schemas.openxmlformats.org/officeDocument/2006/relationships/customXml" Target="../ink/ink3.xml"/><Relationship Id="rId21" Type="http://schemas.openxmlformats.org/officeDocument/2006/relationships/customXml" Target="../ink/ink12.xml"/><Relationship Id="rId34" Type="http://schemas.openxmlformats.org/officeDocument/2006/relationships/image" Target="../media/image32.emf"/><Relationship Id="rId7" Type="http://schemas.openxmlformats.org/officeDocument/2006/relationships/customXml" Target="../ink/ink5.xml"/><Relationship Id="rId12" Type="http://schemas.openxmlformats.org/officeDocument/2006/relationships/image" Target="../media/image21.emf"/><Relationship Id="rId17" Type="http://schemas.openxmlformats.org/officeDocument/2006/relationships/customXml" Target="../ink/ink10.xml"/><Relationship Id="rId25" Type="http://schemas.openxmlformats.org/officeDocument/2006/relationships/customXml" Target="../ink/ink14.xml"/><Relationship Id="rId33" Type="http://schemas.openxmlformats.org/officeDocument/2006/relationships/customXml" Target="../ink/ink18.xml"/><Relationship Id="rId2" Type="http://schemas.openxmlformats.org/officeDocument/2006/relationships/image" Target="../media/image16.jpeg"/><Relationship Id="rId16" Type="http://schemas.openxmlformats.org/officeDocument/2006/relationships/image" Target="../media/image23.emf"/><Relationship Id="rId20" Type="http://schemas.openxmlformats.org/officeDocument/2006/relationships/image" Target="../media/image25.emf"/><Relationship Id="rId29" Type="http://schemas.openxmlformats.org/officeDocument/2006/relationships/customXml" Target="../ink/ink16.xml"/><Relationship Id="rId1" Type="http://schemas.openxmlformats.org/officeDocument/2006/relationships/slideLayout" Target="../slideLayouts/slideLayout12.xml"/><Relationship Id="rId6" Type="http://schemas.openxmlformats.org/officeDocument/2006/relationships/image" Target="../media/image18.emf"/><Relationship Id="rId11" Type="http://schemas.openxmlformats.org/officeDocument/2006/relationships/customXml" Target="../ink/ink7.xml"/><Relationship Id="rId24" Type="http://schemas.openxmlformats.org/officeDocument/2006/relationships/image" Target="../media/image27.emf"/><Relationship Id="rId32" Type="http://schemas.openxmlformats.org/officeDocument/2006/relationships/image" Target="../media/image31.emf"/><Relationship Id="rId5" Type="http://schemas.openxmlformats.org/officeDocument/2006/relationships/customXml" Target="../ink/ink4.xml"/><Relationship Id="rId15" Type="http://schemas.openxmlformats.org/officeDocument/2006/relationships/customXml" Target="../ink/ink9.xml"/><Relationship Id="rId23" Type="http://schemas.openxmlformats.org/officeDocument/2006/relationships/customXml" Target="../ink/ink13.xml"/><Relationship Id="rId28" Type="http://schemas.openxmlformats.org/officeDocument/2006/relationships/image" Target="../media/image29.emf"/><Relationship Id="rId36" Type="http://schemas.openxmlformats.org/officeDocument/2006/relationships/image" Target="../media/image33.emf"/><Relationship Id="rId10" Type="http://schemas.openxmlformats.org/officeDocument/2006/relationships/image" Target="../media/image20.emf"/><Relationship Id="rId19" Type="http://schemas.openxmlformats.org/officeDocument/2006/relationships/customXml" Target="../ink/ink11.xml"/><Relationship Id="rId31" Type="http://schemas.openxmlformats.org/officeDocument/2006/relationships/customXml" Target="../ink/ink17.xml"/><Relationship Id="rId4" Type="http://schemas.openxmlformats.org/officeDocument/2006/relationships/image" Target="../media/image17.emf"/><Relationship Id="rId9" Type="http://schemas.openxmlformats.org/officeDocument/2006/relationships/customXml" Target="../ink/ink6.xml"/><Relationship Id="rId14" Type="http://schemas.openxmlformats.org/officeDocument/2006/relationships/image" Target="../media/image22.emf"/><Relationship Id="rId22" Type="http://schemas.openxmlformats.org/officeDocument/2006/relationships/image" Target="../media/image26.emf"/><Relationship Id="rId27" Type="http://schemas.openxmlformats.org/officeDocument/2006/relationships/customXml" Target="../ink/ink15.xml"/><Relationship Id="rId30" Type="http://schemas.openxmlformats.org/officeDocument/2006/relationships/image" Target="../media/image30.emf"/><Relationship Id="rId35" Type="http://schemas.openxmlformats.org/officeDocument/2006/relationships/customXml" Target="../ink/ink19.xml"/><Relationship Id="rId8" Type="http://schemas.openxmlformats.org/officeDocument/2006/relationships/image" Target="../media/image19.emf"/></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biblia.com/bible/nkjv/Eph.%202.11" TargetMode="Externa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 xmlns:a16="http://schemas.microsoft.com/office/drawing/2014/main" id="{FC7E2CCC-C53E-454B-9DE0-F2484BA0FF9D}"/>
              </a:ext>
              <a:ext uri="{C183D7F6-B498-43B3-948B-1728B52AA6E4}">
                <adec:decorative xmlns="" xmlns:adec="http://schemas.microsoft.com/office/drawing/2017/decorative"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dirty="0" smtClean="0"/>
              <a:t>Horizontal Atonement:  </a:t>
            </a:r>
            <a:br>
              <a:rPr lang="en-US" dirty="0" smtClean="0"/>
            </a:br>
            <a:r>
              <a:rPr lang="en-US" dirty="0" smtClean="0"/>
              <a:t>The Cross and the Church</a:t>
            </a:r>
            <a:br>
              <a:rPr lang="en-US" dirty="0" smtClean="0"/>
            </a:br>
            <a:r>
              <a:rPr lang="en-US" sz="3200" dirty="0" smtClean="0"/>
              <a:t>Lesson 5, </a:t>
            </a:r>
            <a:r>
              <a:rPr lang="en-US" sz="3200" dirty="0" smtClean="0"/>
              <a:t>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 xmlns:a16="http://schemas.microsoft.com/office/drawing/2014/main" id="{852A3D91-AB3F-4EDF-B87E-FDDF6C5DC4CF}"/>
              </a:ext>
            </a:extLst>
          </p:cNvPr>
          <p:cNvSpPr>
            <a:spLocks noGrp="1"/>
          </p:cNvSpPr>
          <p:nvPr>
            <p:ph type="subTitle" idx="1"/>
          </p:nvPr>
        </p:nvSpPr>
        <p:spPr/>
        <p:txBody>
          <a:bodyPr/>
          <a:lstStyle/>
          <a:p>
            <a:r>
              <a:rPr lang="en-US" sz="3200" smtClean="0"/>
              <a:t>Ephesians </a:t>
            </a:r>
            <a:r>
              <a:rPr lang="en-US" sz="3200" smtClean="0"/>
              <a:t>2:11-22</a:t>
            </a:r>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verydaywatchcountry: The Wailing W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907" y="-467519"/>
            <a:ext cx="9767358" cy="7325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055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Jerusalem, the Holy City | Religious Studies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23" y="442476"/>
            <a:ext cx="11924123" cy="613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694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Jerusalem, the Holy City | Religious Studies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23" y="442476"/>
            <a:ext cx="11924123" cy="613368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3" name="Ink 2"/>
              <p14:cNvContentPartPr/>
              <p14:nvPr/>
            </p14:nvContentPartPr>
            <p14:xfrm>
              <a:off x="414168" y="3727366"/>
              <a:ext cx="1355760" cy="1475280"/>
            </p14:xfrm>
          </p:contentPart>
        </mc:Choice>
        <mc:Fallback>
          <p:pic>
            <p:nvPicPr>
              <p:cNvPr id="3" name="Ink 2"/>
              <p:cNvPicPr/>
              <p:nvPr/>
            </p:nvPicPr>
            <p:blipFill>
              <a:blip r:embed="rId4"/>
              <a:stretch>
                <a:fillRect/>
              </a:stretch>
            </p:blipFill>
            <p:spPr>
              <a:xfrm>
                <a:off x="396168" y="3706846"/>
                <a:ext cx="1393920" cy="15159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k 6"/>
              <p14:cNvContentPartPr/>
              <p14:nvPr/>
            </p14:nvContentPartPr>
            <p14:xfrm>
              <a:off x="7501488" y="4839046"/>
              <a:ext cx="2629080" cy="1521000"/>
            </p14:xfrm>
          </p:contentPart>
        </mc:Choice>
        <mc:Fallback>
          <p:pic>
            <p:nvPicPr>
              <p:cNvPr id="7" name="Ink 6"/>
              <p:cNvPicPr/>
              <p:nvPr/>
            </p:nvPicPr>
            <p:blipFill>
              <a:blip r:embed="rId6"/>
              <a:stretch>
                <a:fillRect/>
              </a:stretch>
            </p:blipFill>
            <p:spPr>
              <a:xfrm>
                <a:off x="7481688" y="4832926"/>
                <a:ext cx="2670840" cy="1548360"/>
              </a:xfrm>
              <a:prstGeom prst="rect">
                <a:avLst/>
              </a:prstGeom>
            </p:spPr>
          </p:pic>
        </mc:Fallback>
      </mc:AlternateContent>
    </p:spTree>
    <p:extLst>
      <p:ext uri="{BB962C8B-B14F-4D97-AF65-F5344CB8AC3E}">
        <p14:creationId xmlns:p14="http://schemas.microsoft.com/office/powerpoint/2010/main" val="3016206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0:18-21 | Pastors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199" y="0"/>
            <a:ext cx="10701867" cy="700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41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0:18-21 | Pastors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199" y="0"/>
            <a:ext cx="10701867" cy="700768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11" name="Ink 10"/>
              <p14:cNvContentPartPr/>
              <p14:nvPr/>
            </p14:nvContentPartPr>
            <p14:xfrm>
              <a:off x="11764564" y="9457530"/>
              <a:ext cx="262800" cy="230040"/>
            </p14:xfrm>
          </p:contentPart>
        </mc:Choice>
        <mc:Fallback>
          <p:pic>
            <p:nvPicPr>
              <p:cNvPr id="11" name="Ink 10"/>
              <p:cNvPicPr/>
              <p:nvPr/>
            </p:nvPicPr>
            <p:blipFill>
              <a:blip r:embed="rId4"/>
              <a:stretch>
                <a:fillRect/>
              </a:stretch>
            </p:blipFill>
            <p:spPr>
              <a:xfrm>
                <a:off x="11761324" y="9451770"/>
                <a:ext cx="273960" cy="243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4" name="Ink 53"/>
              <p14:cNvContentPartPr/>
              <p14:nvPr/>
            </p14:nvContentPartPr>
            <p14:xfrm>
              <a:off x="4233249" y="3502440"/>
              <a:ext cx="6120" cy="4680"/>
            </p14:xfrm>
          </p:contentPart>
        </mc:Choice>
        <mc:Fallback>
          <p:pic>
            <p:nvPicPr>
              <p:cNvPr id="54" name="Ink 53"/>
              <p:cNvPicPr/>
              <p:nvPr/>
            </p:nvPicPr>
            <p:blipFill>
              <a:blip r:embed="rId6"/>
              <a:stretch>
                <a:fillRect/>
              </a:stretch>
            </p:blipFill>
            <p:spPr>
              <a:xfrm>
                <a:off x="4134609" y="3405600"/>
                <a:ext cx="197640" cy="1976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58" name="Ink 57"/>
              <p14:cNvContentPartPr/>
              <p14:nvPr/>
            </p14:nvContentPartPr>
            <p14:xfrm>
              <a:off x="4534569" y="3566880"/>
              <a:ext cx="1890000" cy="569160"/>
            </p14:xfrm>
          </p:contentPart>
        </mc:Choice>
        <mc:Fallback>
          <p:pic>
            <p:nvPicPr>
              <p:cNvPr id="58" name="Ink 57"/>
              <p:cNvPicPr/>
              <p:nvPr/>
            </p:nvPicPr>
            <p:blipFill>
              <a:blip r:embed="rId8"/>
              <a:stretch>
                <a:fillRect/>
              </a:stretch>
            </p:blipFill>
            <p:spPr>
              <a:xfrm>
                <a:off x="4428729" y="3465720"/>
                <a:ext cx="2092680" cy="7585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0" name="Ink 59"/>
              <p14:cNvContentPartPr/>
              <p14:nvPr/>
            </p14:nvContentPartPr>
            <p14:xfrm>
              <a:off x="5200209" y="3786480"/>
              <a:ext cx="0" cy="0"/>
            </p14:xfrm>
          </p:contentPart>
        </mc:Choice>
        <mc:Fallback>
          <p:pic>
            <p:nvPicPr>
              <p:cNvPr id="60" name="Ink 59"/>
              <p:cNvPicPr/>
              <p:nvPr/>
            </p:nvPicPr>
            <p:blipFill>
              <a:blip r:embed="rId10"/>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61" name="Ink 60"/>
              <p14:cNvContentPartPr/>
              <p14:nvPr/>
            </p14:nvContentPartPr>
            <p14:xfrm>
              <a:off x="5628609" y="3887640"/>
              <a:ext cx="0" cy="0"/>
            </p14:xfrm>
          </p:contentPart>
        </mc:Choice>
        <mc:Fallback>
          <p:pic>
            <p:nvPicPr>
              <p:cNvPr id="61" name="Ink 60"/>
              <p:cNvPicPr/>
              <p:nvPr/>
            </p:nvPicPr>
            <p:blipFill>
              <a:blip r:embed="rId12"/>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62" name="Ink 61"/>
              <p14:cNvContentPartPr/>
              <p14:nvPr/>
            </p14:nvContentPartPr>
            <p14:xfrm>
              <a:off x="5634369" y="3850560"/>
              <a:ext cx="0" cy="0"/>
            </p14:xfrm>
          </p:contentPart>
        </mc:Choice>
        <mc:Fallback>
          <p:pic>
            <p:nvPicPr>
              <p:cNvPr id="62" name="Ink 61"/>
              <p:cNvPicPr/>
              <p:nvPr/>
            </p:nvPicPr>
            <p:blipFill>
              <a:blip r:embed="rId14"/>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63" name="Ink 62"/>
              <p14:cNvContentPartPr/>
              <p14:nvPr/>
            </p14:nvContentPartPr>
            <p14:xfrm>
              <a:off x="5605569" y="3896280"/>
              <a:ext cx="0" cy="0"/>
            </p14:xfrm>
          </p:contentPart>
        </mc:Choice>
        <mc:Fallback>
          <p:pic>
            <p:nvPicPr>
              <p:cNvPr id="63" name="Ink 62"/>
              <p:cNvPicPr/>
              <p:nvPr/>
            </p:nvPicPr>
            <p:blipFill>
              <a:blip r:embed="rId16"/>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8192" name="Ink 8191"/>
              <p14:cNvContentPartPr/>
              <p14:nvPr/>
            </p14:nvContentPartPr>
            <p14:xfrm>
              <a:off x="5915169" y="3966480"/>
              <a:ext cx="0" cy="0"/>
            </p14:xfrm>
          </p:contentPart>
        </mc:Choice>
        <mc:Fallback>
          <p:pic>
            <p:nvPicPr>
              <p:cNvPr id="8192" name="Ink 8191"/>
              <p:cNvPicPr/>
              <p:nvPr/>
            </p:nvPicPr>
            <p:blipFill>
              <a:blip r:embed="rId18"/>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8195" name="Ink 8194"/>
              <p14:cNvContentPartPr/>
              <p14:nvPr/>
            </p14:nvContentPartPr>
            <p14:xfrm>
              <a:off x="5937489" y="3984480"/>
              <a:ext cx="0" cy="0"/>
            </p14:xfrm>
          </p:contentPart>
        </mc:Choice>
        <mc:Fallback>
          <p:pic>
            <p:nvPicPr>
              <p:cNvPr id="8195" name="Ink 8194"/>
              <p:cNvPicPr/>
              <p:nvPr/>
            </p:nvPicPr>
            <p:blipFill>
              <a:blip r:embed="rId20"/>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8197" name="Ink 8196"/>
              <p14:cNvContentPartPr/>
              <p14:nvPr/>
            </p14:nvContentPartPr>
            <p14:xfrm>
              <a:off x="6437529" y="4123800"/>
              <a:ext cx="0" cy="0"/>
            </p14:xfrm>
          </p:contentPart>
        </mc:Choice>
        <mc:Fallback>
          <p:pic>
            <p:nvPicPr>
              <p:cNvPr id="8197" name="Ink 8196"/>
              <p:cNvPicPr/>
              <p:nvPr/>
            </p:nvPicPr>
            <p:blipFill>
              <a:blip r:embed="rId22"/>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8198" name="Ink 8197"/>
              <p14:cNvContentPartPr/>
              <p14:nvPr/>
            </p14:nvContentPartPr>
            <p14:xfrm>
              <a:off x="6436449" y="4093560"/>
              <a:ext cx="0" cy="0"/>
            </p14:xfrm>
          </p:contentPart>
        </mc:Choice>
        <mc:Fallback>
          <p:pic>
            <p:nvPicPr>
              <p:cNvPr id="8198" name="Ink 8197"/>
              <p:cNvPicPr/>
              <p:nvPr/>
            </p:nvPicPr>
            <p:blipFill>
              <a:blip r:embed="rId24"/>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8199" name="Ink 8198"/>
              <p14:cNvContentPartPr/>
              <p14:nvPr/>
            </p14:nvContentPartPr>
            <p14:xfrm>
              <a:off x="6432849" y="4090320"/>
              <a:ext cx="0" cy="0"/>
            </p14:xfrm>
          </p:contentPart>
        </mc:Choice>
        <mc:Fallback>
          <p:pic>
            <p:nvPicPr>
              <p:cNvPr id="8199" name="Ink 8198"/>
              <p:cNvPicPr/>
              <p:nvPr/>
            </p:nvPicPr>
            <p:blipFill>
              <a:blip r:embed="rId26"/>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8200" name="Ink 8199"/>
              <p14:cNvContentPartPr/>
              <p14:nvPr/>
            </p14:nvContentPartPr>
            <p14:xfrm>
              <a:off x="6438969" y="4107960"/>
              <a:ext cx="0" cy="0"/>
            </p14:xfrm>
          </p:contentPart>
        </mc:Choice>
        <mc:Fallback>
          <p:pic>
            <p:nvPicPr>
              <p:cNvPr id="8200" name="Ink 8199"/>
              <p:cNvPicPr/>
              <p:nvPr/>
            </p:nvPicPr>
            <p:blipFill>
              <a:blip r:embed="rId28"/>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8201" name="Ink 8200"/>
              <p14:cNvContentPartPr/>
              <p14:nvPr/>
            </p14:nvContentPartPr>
            <p14:xfrm>
              <a:off x="6440049" y="4103640"/>
              <a:ext cx="0" cy="0"/>
            </p14:xfrm>
          </p:contentPart>
        </mc:Choice>
        <mc:Fallback>
          <p:pic>
            <p:nvPicPr>
              <p:cNvPr id="8201" name="Ink 8200"/>
              <p:cNvPicPr/>
              <p:nvPr/>
            </p:nvPicPr>
            <p:blipFill>
              <a:blip r:embed="rId30"/>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8202" name="Ink 8201"/>
              <p14:cNvContentPartPr/>
              <p14:nvPr/>
            </p14:nvContentPartPr>
            <p14:xfrm>
              <a:off x="6431769" y="4105080"/>
              <a:ext cx="0" cy="0"/>
            </p14:xfrm>
          </p:contentPart>
        </mc:Choice>
        <mc:Fallback>
          <p:pic>
            <p:nvPicPr>
              <p:cNvPr id="8202" name="Ink 8201"/>
              <p:cNvPicPr/>
              <p:nvPr/>
            </p:nvPicPr>
            <p:blipFill>
              <a:blip r:embed="rId32"/>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8204" name="Ink 8203"/>
              <p14:cNvContentPartPr/>
              <p14:nvPr/>
            </p14:nvContentPartPr>
            <p14:xfrm>
              <a:off x="6439329" y="4151880"/>
              <a:ext cx="0" cy="0"/>
            </p14:xfrm>
          </p:contentPart>
        </mc:Choice>
        <mc:Fallback>
          <p:pic>
            <p:nvPicPr>
              <p:cNvPr id="8204" name="Ink 8203"/>
              <p:cNvPicPr/>
              <p:nvPr/>
            </p:nvPicPr>
            <p:blipFill>
              <a:blip r:embed="rId34"/>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8205" name="Ink 8204"/>
              <p14:cNvContentPartPr/>
              <p14:nvPr/>
            </p14:nvContentPartPr>
            <p14:xfrm>
              <a:off x="6711489" y="4169160"/>
              <a:ext cx="0" cy="0"/>
            </p14:xfrm>
          </p:contentPart>
        </mc:Choice>
        <mc:Fallback>
          <p:pic>
            <p:nvPicPr>
              <p:cNvPr id="8205" name="Ink 8204"/>
              <p:cNvPicPr/>
              <p:nvPr/>
            </p:nvPicPr>
            <p:blipFill>
              <a:blip r:embed="rId36"/>
              <a:stretch>
                <a:fillRect/>
              </a:stretch>
            </p:blipFill>
            <p:spPr>
              <a:xfrm>
                <a:off x="0" y="0"/>
                <a:ext cx="0" cy="0"/>
              </a:xfrm>
              <a:prstGeom prst="rect">
                <a:avLst/>
              </a:prstGeom>
            </p:spPr>
          </p:pic>
        </mc:Fallback>
      </mc:AlternateContent>
    </p:spTree>
    <p:extLst>
      <p:ext uri="{BB962C8B-B14F-4D97-AF65-F5344CB8AC3E}">
        <p14:creationId xmlns:p14="http://schemas.microsoft.com/office/powerpoint/2010/main" val="1702589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iblical Archae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246" y="-39464"/>
            <a:ext cx="10754595" cy="6897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228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erod's Temple - Bible Lands Museum Sandy, Ore - Sandy, 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869" y="0"/>
            <a:ext cx="10045874" cy="6845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326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srael Matzav: May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4870" y="0"/>
            <a:ext cx="4999082" cy="6985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309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662608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2:13</a:t>
            </a:r>
            <a:endParaRPr lang="en-US" sz="4400" dirty="0">
              <a:solidFill>
                <a:srgbClr val="66FFFF"/>
              </a:solidFill>
            </a:endParaRPr>
          </a:p>
        </p:txBody>
      </p:sp>
      <p:sp>
        <p:nvSpPr>
          <p:cNvPr id="4" name="Text Placeholder 3"/>
          <p:cNvSpPr>
            <a:spLocks noGrp="1"/>
          </p:cNvSpPr>
          <p:nvPr>
            <p:ph type="body" sz="half" idx="2"/>
          </p:nvPr>
        </p:nvSpPr>
        <p:spPr>
          <a:xfrm>
            <a:off x="1085850" y="2255967"/>
            <a:ext cx="5540238" cy="3476618"/>
          </a:xfrm>
          <a:solidFill>
            <a:schemeClr val="accent4">
              <a:lumMod val="50000"/>
            </a:schemeClr>
          </a:solidFill>
        </p:spPr>
        <p:txBody>
          <a:bodyPr>
            <a:normAutofit fontScale="85000" lnSpcReduction="10000"/>
          </a:bodyPr>
          <a:lstStyle/>
          <a:p>
            <a:r>
              <a:rPr lang="en-US" sz="5400" b="1" baseline="30000" dirty="0"/>
              <a:t>13 </a:t>
            </a:r>
            <a:r>
              <a:rPr lang="en-US" sz="5400" dirty="0"/>
              <a:t>But now in Christ Jesus ye who sometimes were far off are made nigh by the blood of Christ</a:t>
            </a:r>
            <a:r>
              <a:rPr lang="en-US" sz="5400" dirty="0" smtClean="0"/>
              <a:t>.</a:t>
            </a:r>
            <a:endParaRPr lang="en-US" sz="5400" dirty="0"/>
          </a:p>
        </p:txBody>
      </p:sp>
      <p:pic>
        <p:nvPicPr>
          <p:cNvPr id="12306" name="Picture 18" descr="Jesus is the bridge to God nd His heaven. | Jesus christ, Biblical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313" t="272" r="21847" b="-272"/>
          <a:stretch/>
        </p:blipFill>
        <p:spPr bwMode="auto">
          <a:xfrm>
            <a:off x="6918325" y="995363"/>
            <a:ext cx="4587875"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827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662608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2:13</a:t>
            </a:r>
            <a:endParaRPr lang="en-US" sz="4400" dirty="0">
              <a:solidFill>
                <a:srgbClr val="66FFFF"/>
              </a:solidFill>
            </a:endParaRPr>
          </a:p>
        </p:txBody>
      </p:sp>
      <p:sp>
        <p:nvSpPr>
          <p:cNvPr id="4" name="Text Placeholder 3"/>
          <p:cNvSpPr>
            <a:spLocks noGrp="1"/>
          </p:cNvSpPr>
          <p:nvPr>
            <p:ph type="body" sz="half" idx="2"/>
          </p:nvPr>
        </p:nvSpPr>
        <p:spPr>
          <a:xfrm>
            <a:off x="1085850" y="2255967"/>
            <a:ext cx="5540238" cy="3476618"/>
          </a:xfrm>
          <a:solidFill>
            <a:schemeClr val="accent3">
              <a:lumMod val="50000"/>
            </a:schemeClr>
          </a:solidFill>
        </p:spPr>
        <p:txBody>
          <a:bodyPr>
            <a:normAutofit fontScale="85000" lnSpcReduction="10000"/>
          </a:bodyPr>
          <a:lstStyle/>
          <a:p>
            <a:r>
              <a:rPr lang="en-US" sz="5400" b="1" baseline="30000" dirty="0"/>
              <a:t>13 </a:t>
            </a:r>
            <a:r>
              <a:rPr lang="en-US" sz="5400" dirty="0"/>
              <a:t>But now in Christ Jesus ye who sometimes were far off are made nigh </a:t>
            </a:r>
            <a:r>
              <a:rPr lang="en-US" sz="5400" dirty="0">
                <a:solidFill>
                  <a:schemeClr val="accent1">
                    <a:lumMod val="40000"/>
                    <a:lumOff val="60000"/>
                  </a:schemeClr>
                </a:solidFill>
              </a:rPr>
              <a:t>by the blood of Christ</a:t>
            </a:r>
            <a:r>
              <a:rPr lang="en-US" sz="5400" dirty="0" smtClean="0"/>
              <a:t>.</a:t>
            </a:r>
            <a:endParaRPr lang="en-US" sz="5400" dirty="0"/>
          </a:p>
        </p:txBody>
      </p:sp>
      <p:pic>
        <p:nvPicPr>
          <p:cNvPr id="12306" name="Picture 18" descr="Jesus is the bridge to God nd His heaven. | Jesus christ, Biblical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313" t="272" r="21847" b="-272"/>
          <a:stretch/>
        </p:blipFill>
        <p:spPr bwMode="auto">
          <a:xfrm>
            <a:off x="6918325" y="995363"/>
            <a:ext cx="4587875"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822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a:t>
            </a:r>
            <a:r>
              <a:rPr lang="en-US" sz="4000" dirty="0" smtClean="0">
                <a:solidFill>
                  <a:schemeClr val="accent1">
                    <a:lumMod val="40000"/>
                    <a:lumOff val="60000"/>
                  </a:schemeClr>
                </a:solidFill>
              </a:rPr>
              <a:t>2:13-14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lnSpcReduction="10000"/>
          </a:bodyPr>
          <a:lstStyle/>
          <a:p>
            <a:r>
              <a:rPr lang="en-US" sz="4000" b="1" baseline="30000" dirty="0"/>
              <a:t>13 </a:t>
            </a:r>
            <a:r>
              <a:rPr lang="en-US" sz="4000" dirty="0"/>
              <a:t>But now in Christ Jesus ye who sometimes were far off are made nigh by the blood of Christ.</a:t>
            </a:r>
          </a:p>
          <a:p>
            <a:r>
              <a:rPr lang="en-US" sz="4000" b="1" baseline="30000" dirty="0"/>
              <a:t>14 </a:t>
            </a:r>
            <a:r>
              <a:rPr lang="en-US" sz="4000" dirty="0"/>
              <a:t>For he is our peace, who hath made both one, and hath broken down the middle wall of partition between us;</a:t>
            </a:r>
          </a:p>
        </p:txBody>
      </p:sp>
      <p:pic>
        <p:nvPicPr>
          <p:cNvPr id="6" name="Picture 4" descr="BREAKING DOWN YOUR WALLS - Trina Hall"/>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691" t="783" r="17495" b="-783"/>
          <a:stretch/>
        </p:blipFill>
        <p:spPr bwMode="auto">
          <a:xfrm>
            <a:off x="8090400" y="1412816"/>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2552660"/>
            <a:ext cx="10840914" cy="3238541"/>
          </a:xfrm>
          <a:solidFill>
            <a:schemeClr val="accent5">
              <a:lumMod val="50000"/>
            </a:schemeClr>
          </a:solidFill>
        </p:spPr>
        <p:txBody>
          <a:bodyPr>
            <a:normAutofit/>
          </a:bodyPr>
          <a:lstStyle/>
          <a:p>
            <a:pPr marL="342900" indent="-342900" fontAlgn="base">
              <a:buFont typeface="+mj-lt"/>
              <a:buAutoNum type="arabicPeriod"/>
            </a:pPr>
            <a:r>
              <a:rPr lang="en-US" sz="4400" dirty="0"/>
              <a:t>To reestablish a close relationship between.</a:t>
            </a:r>
          </a:p>
          <a:p>
            <a:pPr marL="342900" indent="-342900" fontAlgn="base">
              <a:buFont typeface="+mj-lt"/>
              <a:buAutoNum type="arabicPeriod"/>
            </a:pPr>
            <a:r>
              <a:rPr lang="en-US" sz="4400" dirty="0"/>
              <a:t>To settle or resolve.</a:t>
            </a:r>
          </a:p>
          <a:p>
            <a:pPr marL="342900" indent="-342900" fontAlgn="base">
              <a:buFont typeface="+mj-lt"/>
              <a:buAutoNum type="arabicPeriod"/>
            </a:pPr>
            <a:r>
              <a:rPr lang="en-US" sz="4400" dirty="0"/>
              <a:t>To bring (oneself) to accept</a:t>
            </a:r>
            <a:r>
              <a:rPr lang="en-US" sz="4400" dirty="0" smtClean="0"/>
              <a:t>.</a:t>
            </a:r>
            <a:endParaRPr lang="en-US" sz="4400" dirty="0"/>
          </a:p>
        </p:txBody>
      </p:sp>
      <p:sp>
        <p:nvSpPr>
          <p:cNvPr id="4" name="Rectangle 3"/>
          <p:cNvSpPr/>
          <p:nvPr/>
        </p:nvSpPr>
        <p:spPr>
          <a:xfrm>
            <a:off x="407505" y="336669"/>
            <a:ext cx="8352182" cy="2215991"/>
          </a:xfrm>
          <a:prstGeom prst="rect">
            <a:avLst/>
          </a:prstGeom>
          <a:noFill/>
        </p:spPr>
        <p:txBody>
          <a:bodyPr wrap="square" lIns="91440" tIns="45720" rIns="91440" bIns="45720">
            <a:spAutoFit/>
          </a:bodyPr>
          <a:lstStyle/>
          <a:p>
            <a:pPr algn="ctr"/>
            <a:r>
              <a:rPr lang="en-US" sz="13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Reconcile:</a:t>
            </a:r>
            <a:endParaRPr lang="en-US" sz="13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800194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424070"/>
            <a:ext cx="5364550" cy="1143473"/>
          </a:xfrm>
        </p:spPr>
        <p:txBody>
          <a:bodyPr>
            <a:noAutofit/>
          </a:bodyPr>
          <a:lstStyle/>
          <a:p>
            <a:r>
              <a:rPr lang="en-US" sz="3200" b="1" dirty="0" smtClean="0">
                <a:solidFill>
                  <a:schemeClr val="accent1">
                    <a:lumMod val="40000"/>
                    <a:lumOff val="60000"/>
                  </a:schemeClr>
                </a:solidFill>
              </a:rPr>
              <a:t>reconciled by His blood</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000" dirty="0" smtClean="0">
                <a:solidFill>
                  <a:srgbClr val="66FFFF"/>
                </a:solidFill>
              </a:rPr>
              <a:t>Romans 5:10</a:t>
            </a:r>
            <a:endParaRPr lang="en-US" sz="4000" dirty="0">
              <a:solidFill>
                <a:srgbClr val="66FFFF"/>
              </a:solidFill>
            </a:endParaRPr>
          </a:p>
        </p:txBody>
      </p:sp>
      <p:sp>
        <p:nvSpPr>
          <p:cNvPr id="4" name="Text Placeholder 3"/>
          <p:cNvSpPr>
            <a:spLocks noGrp="1"/>
          </p:cNvSpPr>
          <p:nvPr>
            <p:ph type="body" sz="half" idx="2"/>
          </p:nvPr>
        </p:nvSpPr>
        <p:spPr>
          <a:xfrm>
            <a:off x="6721433" y="1567544"/>
            <a:ext cx="5086253" cy="4165042"/>
          </a:xfrm>
          <a:solidFill>
            <a:schemeClr val="accent5">
              <a:lumMod val="50000"/>
            </a:schemeClr>
          </a:solidFill>
        </p:spPr>
        <p:txBody>
          <a:bodyPr>
            <a:noAutofit/>
          </a:bodyPr>
          <a:lstStyle/>
          <a:p>
            <a:r>
              <a:rPr lang="en-US" sz="3600" b="1" baseline="30000" dirty="0"/>
              <a:t>10 </a:t>
            </a:r>
            <a:r>
              <a:rPr lang="en-US" sz="3600" dirty="0"/>
              <a:t>For if, when we were enemies, we were reconciled to God by the death of his Son, much more, being reconciled, we shall be saved by his life.</a:t>
            </a:r>
            <a:endParaRPr lang="en-US" sz="3600" dirty="0"/>
          </a:p>
        </p:txBody>
      </p:sp>
      <p:pic>
        <p:nvPicPr>
          <p:cNvPr id="13314" name="Picture 2" descr="Connectivity in the Workpla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108" r="121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348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424070"/>
            <a:ext cx="5364550" cy="1143473"/>
          </a:xfrm>
        </p:spPr>
        <p:txBody>
          <a:bodyPr>
            <a:noAutofit/>
          </a:bodyPr>
          <a:lstStyle/>
          <a:p>
            <a:r>
              <a:rPr lang="en-US" sz="3200" b="1" dirty="0" smtClean="0">
                <a:solidFill>
                  <a:schemeClr val="accent1">
                    <a:lumMod val="40000"/>
                    <a:lumOff val="60000"/>
                  </a:schemeClr>
                </a:solidFill>
              </a:rPr>
              <a:t>reconciled by His blood</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000" dirty="0" smtClean="0">
                <a:solidFill>
                  <a:srgbClr val="66FFFF"/>
                </a:solidFill>
              </a:rPr>
              <a:t>2 Corinthians 5:19</a:t>
            </a:r>
            <a:endParaRPr lang="en-US" sz="4000" dirty="0">
              <a:solidFill>
                <a:srgbClr val="66FFFF"/>
              </a:solidFill>
            </a:endParaRPr>
          </a:p>
        </p:txBody>
      </p:sp>
      <p:sp>
        <p:nvSpPr>
          <p:cNvPr id="4" name="Text Placeholder 3"/>
          <p:cNvSpPr>
            <a:spLocks noGrp="1"/>
          </p:cNvSpPr>
          <p:nvPr>
            <p:ph type="body" sz="half" idx="2"/>
          </p:nvPr>
        </p:nvSpPr>
        <p:spPr>
          <a:xfrm>
            <a:off x="6721433" y="1567544"/>
            <a:ext cx="5086253" cy="4165042"/>
          </a:xfrm>
          <a:solidFill>
            <a:schemeClr val="accent5">
              <a:lumMod val="50000"/>
            </a:schemeClr>
          </a:solidFill>
        </p:spPr>
        <p:txBody>
          <a:bodyPr>
            <a:noAutofit/>
          </a:bodyPr>
          <a:lstStyle/>
          <a:p>
            <a:r>
              <a:rPr lang="en-US" sz="3600" b="1" baseline="30000" dirty="0"/>
              <a:t>19 </a:t>
            </a:r>
            <a:r>
              <a:rPr lang="en-US" sz="3600" dirty="0"/>
              <a:t>To wit, that God was in Christ, reconciling the world unto himself, not imputing their trespasses unto them; and hath committed unto us the word of reconciliation.</a:t>
            </a:r>
            <a:endParaRPr lang="en-US" sz="3600" dirty="0"/>
          </a:p>
        </p:txBody>
      </p:sp>
      <p:pic>
        <p:nvPicPr>
          <p:cNvPr id="16386" name="Picture 2" descr="Making Connections in Executive Search &amp; Beyond - Durakis Executive Sear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68" r="206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929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2552660"/>
            <a:ext cx="10840914" cy="3238541"/>
          </a:xfrm>
          <a:solidFill>
            <a:schemeClr val="accent5">
              <a:lumMod val="75000"/>
            </a:schemeClr>
          </a:solidFill>
        </p:spPr>
        <p:txBody>
          <a:bodyPr>
            <a:normAutofit fontScale="92500" lnSpcReduction="10000"/>
          </a:bodyPr>
          <a:lstStyle/>
          <a:p>
            <a:pPr fontAlgn="base"/>
            <a:r>
              <a:rPr lang="en-US" sz="4400" dirty="0"/>
              <a:t>To recover ownership of by paying a specified sum.</a:t>
            </a:r>
          </a:p>
          <a:p>
            <a:pPr fontAlgn="base"/>
            <a:r>
              <a:rPr lang="en-US" sz="4400" dirty="0"/>
              <a:t>To pay off (a promissory note, for example).</a:t>
            </a:r>
          </a:p>
          <a:p>
            <a:pPr fontAlgn="base"/>
            <a:r>
              <a:rPr lang="en-US" sz="4400" dirty="0"/>
              <a:t>To turn in (coupons, for example) and receive something in exchange.</a:t>
            </a:r>
          </a:p>
        </p:txBody>
      </p:sp>
      <p:sp>
        <p:nvSpPr>
          <p:cNvPr id="4" name="Rectangle 3"/>
          <p:cNvSpPr/>
          <p:nvPr/>
        </p:nvSpPr>
        <p:spPr>
          <a:xfrm>
            <a:off x="407505" y="336669"/>
            <a:ext cx="8352182" cy="2215991"/>
          </a:xfrm>
          <a:prstGeom prst="rect">
            <a:avLst/>
          </a:prstGeom>
          <a:noFill/>
        </p:spPr>
        <p:txBody>
          <a:bodyPr wrap="square" lIns="91440" tIns="45720" rIns="91440" bIns="45720">
            <a:spAutoFit/>
          </a:bodyPr>
          <a:lstStyle/>
          <a:p>
            <a:pPr algn="ctr"/>
            <a:r>
              <a:rPr lang="en-US" sz="13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Redeem:</a:t>
            </a:r>
            <a:endParaRPr lang="en-US" sz="13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9138605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424070"/>
            <a:ext cx="5364550" cy="1143473"/>
          </a:xfrm>
        </p:spPr>
        <p:txBody>
          <a:bodyPr>
            <a:noAutofit/>
          </a:bodyPr>
          <a:lstStyle/>
          <a:p>
            <a:r>
              <a:rPr lang="en-US" sz="3200" b="1" dirty="0" smtClean="0">
                <a:solidFill>
                  <a:schemeClr val="accent1">
                    <a:lumMod val="40000"/>
                    <a:lumOff val="60000"/>
                  </a:schemeClr>
                </a:solidFill>
              </a:rPr>
              <a:t>Redeemed by His blood</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000" dirty="0" smtClean="0">
                <a:solidFill>
                  <a:srgbClr val="66FFFF"/>
                </a:solidFill>
              </a:rPr>
              <a:t>Colossians 1:13-14</a:t>
            </a:r>
            <a:endParaRPr lang="en-US" sz="4000" dirty="0">
              <a:solidFill>
                <a:srgbClr val="66FFFF"/>
              </a:solidFill>
            </a:endParaRPr>
          </a:p>
        </p:txBody>
      </p:sp>
      <p:sp>
        <p:nvSpPr>
          <p:cNvPr id="4" name="Text Placeholder 3"/>
          <p:cNvSpPr>
            <a:spLocks noGrp="1"/>
          </p:cNvSpPr>
          <p:nvPr>
            <p:ph type="body" sz="half" idx="2"/>
          </p:nvPr>
        </p:nvSpPr>
        <p:spPr>
          <a:xfrm>
            <a:off x="6721433" y="1567544"/>
            <a:ext cx="5086253" cy="4165042"/>
          </a:xfrm>
          <a:solidFill>
            <a:schemeClr val="accent5">
              <a:lumMod val="75000"/>
            </a:schemeClr>
          </a:solidFill>
        </p:spPr>
        <p:txBody>
          <a:bodyPr>
            <a:noAutofit/>
          </a:bodyPr>
          <a:lstStyle/>
          <a:p>
            <a:r>
              <a:rPr lang="en-US" sz="3200" b="1" baseline="30000" dirty="0"/>
              <a:t>13 </a:t>
            </a:r>
            <a:r>
              <a:rPr lang="en-US" sz="3200" dirty="0"/>
              <a:t>Who hath delivered us from the power of darkness, and hath translated us into the kingdom of his dear Son:</a:t>
            </a:r>
          </a:p>
          <a:p>
            <a:r>
              <a:rPr lang="en-US" sz="3200" b="1" baseline="30000" dirty="0"/>
              <a:t>14 </a:t>
            </a:r>
            <a:r>
              <a:rPr lang="en-US" sz="3200" dirty="0"/>
              <a:t>In whom we have redemption through his blood, even the forgiveness of sins:</a:t>
            </a:r>
          </a:p>
        </p:txBody>
      </p:sp>
      <p:pic>
        <p:nvPicPr>
          <p:cNvPr id="17410" name="Picture 2" descr="Being Saved - Revival Centres Chur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165" r="2016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603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2552660"/>
            <a:ext cx="10840914" cy="3238541"/>
          </a:xfrm>
          <a:solidFill>
            <a:srgbClr val="660066"/>
          </a:solidFill>
        </p:spPr>
        <p:txBody>
          <a:bodyPr>
            <a:normAutofit fontScale="85000" lnSpcReduction="10000"/>
          </a:bodyPr>
          <a:lstStyle/>
          <a:p>
            <a:pPr fontAlgn="base"/>
            <a:r>
              <a:rPr lang="en-US" sz="4400" dirty="0"/>
              <a:t>To demonstrate or prove to be just, right, or valid.</a:t>
            </a:r>
          </a:p>
          <a:p>
            <a:pPr fontAlgn="base"/>
            <a:r>
              <a:rPr lang="en-US" sz="5200" dirty="0"/>
              <a:t>To free (a human) of the guilt and penalty attached to grievous sin. </a:t>
            </a:r>
            <a:endParaRPr lang="en-US" sz="5200" dirty="0" smtClean="0"/>
          </a:p>
          <a:p>
            <a:pPr fontAlgn="base"/>
            <a:r>
              <a:rPr lang="en-US" sz="4400" dirty="0" smtClean="0"/>
              <a:t>To </a:t>
            </a:r>
            <a:r>
              <a:rPr lang="en-US" sz="4400" dirty="0"/>
              <a:t>demonstrate sufficient legal reason for (an action taken).</a:t>
            </a:r>
          </a:p>
        </p:txBody>
      </p:sp>
      <p:sp>
        <p:nvSpPr>
          <p:cNvPr id="4" name="Rectangle 3"/>
          <p:cNvSpPr/>
          <p:nvPr/>
        </p:nvSpPr>
        <p:spPr>
          <a:xfrm>
            <a:off x="407505" y="336669"/>
            <a:ext cx="8352182" cy="2215991"/>
          </a:xfrm>
          <a:prstGeom prst="rect">
            <a:avLst/>
          </a:prstGeom>
          <a:noFill/>
        </p:spPr>
        <p:txBody>
          <a:bodyPr wrap="square" lIns="91440" tIns="45720" rIns="91440" bIns="45720">
            <a:spAutoFit/>
          </a:bodyPr>
          <a:lstStyle/>
          <a:p>
            <a:pPr algn="ctr"/>
            <a:r>
              <a:rPr lang="en-US" sz="13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Justify:</a:t>
            </a:r>
            <a:endParaRPr lang="en-US" sz="13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0198161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424070"/>
            <a:ext cx="5364550" cy="1143473"/>
          </a:xfrm>
        </p:spPr>
        <p:txBody>
          <a:bodyPr>
            <a:noAutofit/>
          </a:bodyPr>
          <a:lstStyle/>
          <a:p>
            <a:r>
              <a:rPr lang="en-US" sz="3200" b="1" dirty="0" smtClean="0">
                <a:solidFill>
                  <a:schemeClr val="accent1">
                    <a:lumMod val="40000"/>
                    <a:lumOff val="60000"/>
                  </a:schemeClr>
                </a:solidFill>
              </a:rPr>
              <a:t>Justified by His blood</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000" dirty="0" smtClean="0">
                <a:solidFill>
                  <a:srgbClr val="66FFFF"/>
                </a:solidFill>
              </a:rPr>
              <a:t>Romans 5:8-9</a:t>
            </a:r>
            <a:endParaRPr lang="en-US" sz="4000" dirty="0">
              <a:solidFill>
                <a:srgbClr val="66FFFF"/>
              </a:solidFill>
            </a:endParaRPr>
          </a:p>
        </p:txBody>
      </p:sp>
      <p:sp>
        <p:nvSpPr>
          <p:cNvPr id="4" name="Text Placeholder 3"/>
          <p:cNvSpPr>
            <a:spLocks noGrp="1"/>
          </p:cNvSpPr>
          <p:nvPr>
            <p:ph type="body" sz="half" idx="2"/>
          </p:nvPr>
        </p:nvSpPr>
        <p:spPr>
          <a:xfrm>
            <a:off x="6721433" y="1567544"/>
            <a:ext cx="5086253" cy="4165042"/>
          </a:xfrm>
          <a:solidFill>
            <a:srgbClr val="660066"/>
          </a:solidFill>
        </p:spPr>
        <p:txBody>
          <a:bodyPr>
            <a:noAutofit/>
          </a:bodyPr>
          <a:lstStyle/>
          <a:p>
            <a:r>
              <a:rPr lang="en-US" sz="3200" b="1" baseline="30000" dirty="0"/>
              <a:t>8 </a:t>
            </a:r>
            <a:r>
              <a:rPr lang="en-US" sz="3200" dirty="0"/>
              <a:t>But God </a:t>
            </a:r>
            <a:r>
              <a:rPr lang="en-US" sz="3200" dirty="0" err="1"/>
              <a:t>commendeth</a:t>
            </a:r>
            <a:r>
              <a:rPr lang="en-US" sz="3200" dirty="0"/>
              <a:t> his love toward us, in that, while we were yet sinners, Christ died for us.</a:t>
            </a:r>
          </a:p>
          <a:p>
            <a:r>
              <a:rPr lang="en-US" sz="3200" b="1" baseline="30000" dirty="0"/>
              <a:t>9 </a:t>
            </a:r>
            <a:r>
              <a:rPr lang="en-US" sz="3200" dirty="0"/>
              <a:t>Much more then, being now justified by his blood, we shall be saved from wrath through him.</a:t>
            </a:r>
          </a:p>
        </p:txBody>
      </p:sp>
      <p:pic>
        <p:nvPicPr>
          <p:cNvPr id="18436" name="Picture 4" descr="What did Jesus mean by &quot;This kind can come out only by prayer&quot; (Mark 9: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20" r="102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1882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424070"/>
            <a:ext cx="5364550" cy="1143473"/>
          </a:xfrm>
        </p:spPr>
        <p:txBody>
          <a:bodyPr>
            <a:noAutofit/>
          </a:bodyPr>
          <a:lstStyle/>
          <a:p>
            <a:r>
              <a:rPr lang="en-US" sz="3200" b="1" dirty="0" smtClean="0">
                <a:solidFill>
                  <a:schemeClr val="accent1">
                    <a:lumMod val="40000"/>
                    <a:lumOff val="60000"/>
                  </a:schemeClr>
                </a:solidFill>
              </a:rPr>
              <a:t>Cleansed by His blood</a:t>
            </a:r>
            <a:r>
              <a:rPr lang="en-US" sz="3600" b="1" dirty="0" smtClean="0">
                <a:solidFill>
                  <a:schemeClr val="accent1">
                    <a:lumMod val="40000"/>
                    <a:lumOff val="60000"/>
                  </a:schemeClr>
                </a:solidFill>
              </a:rPr>
              <a:t/>
            </a:r>
            <a:br>
              <a:rPr lang="en-US" sz="3600" b="1" dirty="0" smtClean="0">
                <a:solidFill>
                  <a:schemeClr val="accent1">
                    <a:lumMod val="40000"/>
                    <a:lumOff val="60000"/>
                  </a:schemeClr>
                </a:solidFill>
              </a:rPr>
            </a:br>
            <a:r>
              <a:rPr lang="en-US" sz="4000" dirty="0" smtClean="0">
                <a:solidFill>
                  <a:srgbClr val="66FFFF"/>
                </a:solidFill>
              </a:rPr>
              <a:t>1 John 1:7</a:t>
            </a:r>
            <a:endParaRPr lang="en-US" sz="4000" dirty="0">
              <a:solidFill>
                <a:srgbClr val="66FFFF"/>
              </a:solidFill>
            </a:endParaRPr>
          </a:p>
        </p:txBody>
      </p:sp>
      <p:sp>
        <p:nvSpPr>
          <p:cNvPr id="4" name="Text Placeholder 3"/>
          <p:cNvSpPr>
            <a:spLocks noGrp="1"/>
          </p:cNvSpPr>
          <p:nvPr>
            <p:ph type="body" sz="half" idx="2"/>
          </p:nvPr>
        </p:nvSpPr>
        <p:spPr>
          <a:xfrm>
            <a:off x="6721433" y="1567544"/>
            <a:ext cx="5086253" cy="4165042"/>
          </a:xfrm>
          <a:solidFill>
            <a:srgbClr val="660066"/>
          </a:solidFill>
        </p:spPr>
        <p:txBody>
          <a:bodyPr>
            <a:noAutofit/>
          </a:bodyPr>
          <a:lstStyle/>
          <a:p>
            <a:r>
              <a:rPr lang="en-US" sz="3600" b="1" baseline="30000" dirty="0"/>
              <a:t>7 </a:t>
            </a:r>
            <a:r>
              <a:rPr lang="en-US" sz="3600" dirty="0"/>
              <a:t>But if we walk in the light, as he is in the light, we have fellowship one with another, and the blood of Jesus Christ his Son </a:t>
            </a:r>
            <a:r>
              <a:rPr lang="en-US" sz="3600" dirty="0" err="1"/>
              <a:t>cleanseth</a:t>
            </a:r>
            <a:r>
              <a:rPr lang="en-US" sz="3600" dirty="0"/>
              <a:t> us from all sin.</a:t>
            </a:r>
          </a:p>
        </p:txBody>
      </p:sp>
      <p:pic>
        <p:nvPicPr>
          <p:cNvPr id="19458" name="Picture 2" descr="jsvalent: To be cleansed, you must see your filthy, dark and dirt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367" r="133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508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2:14</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rmAutofit lnSpcReduction="10000"/>
          </a:bodyPr>
          <a:lstStyle/>
          <a:p>
            <a:r>
              <a:rPr lang="en-US" sz="4800" b="1" baseline="30000" dirty="0"/>
              <a:t>14 </a:t>
            </a:r>
            <a:r>
              <a:rPr lang="en-US" sz="4800" dirty="0"/>
              <a:t>For he is our peace, who hath made both one, and hath broken down the middle wall of partition between us;</a:t>
            </a:r>
            <a:endParaRPr lang="en-US" sz="5400" dirty="0"/>
          </a:p>
        </p:txBody>
      </p:sp>
      <p:pic>
        <p:nvPicPr>
          <p:cNvPr id="15362" name="Picture 2" descr="Quotes About Brick Walls. QuotesGra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067" r="80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099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Reconciled:  </a:t>
            </a:r>
            <a:r>
              <a:rPr lang="en-US" sz="4400" dirty="0" smtClean="0">
                <a:solidFill>
                  <a:srgbClr val="66FFFF"/>
                </a:solidFill>
              </a:rPr>
              <a:t>Galatians 3:27-29</a:t>
            </a:r>
            <a:endParaRPr lang="en-US" sz="3600" b="1" dirty="0">
              <a:solidFill>
                <a:srgbClr val="66FFFF"/>
              </a:solidFill>
            </a:endParaRPr>
          </a:p>
        </p:txBody>
      </p:sp>
      <p:sp>
        <p:nvSpPr>
          <p:cNvPr id="4" name="Text Placeholder 3"/>
          <p:cNvSpPr>
            <a:spLocks noGrp="1"/>
          </p:cNvSpPr>
          <p:nvPr>
            <p:ph type="body" sz="half" idx="2"/>
          </p:nvPr>
        </p:nvSpPr>
        <p:spPr>
          <a:xfrm>
            <a:off x="4425950" y="1028699"/>
            <a:ext cx="7023100" cy="5570884"/>
          </a:xfrm>
          <a:solidFill>
            <a:schemeClr val="accent5">
              <a:lumMod val="50000"/>
            </a:schemeClr>
          </a:solidFill>
        </p:spPr>
        <p:txBody>
          <a:bodyPr>
            <a:noAutofit/>
          </a:bodyPr>
          <a:lstStyle/>
          <a:p>
            <a:r>
              <a:rPr lang="en-US" sz="3400" b="1" baseline="30000" dirty="0"/>
              <a:t>27 </a:t>
            </a:r>
            <a:r>
              <a:rPr lang="en-US" sz="3400" dirty="0"/>
              <a:t>For as many of you as have been baptized into Christ have put on Christ.</a:t>
            </a:r>
          </a:p>
          <a:p>
            <a:r>
              <a:rPr lang="en-US" sz="3400" b="1" baseline="30000" dirty="0"/>
              <a:t>28 </a:t>
            </a:r>
            <a:r>
              <a:rPr lang="en-US" sz="3400" dirty="0"/>
              <a:t>There is neither Jew nor Greek, there is neither bond nor free, there is neither male nor female: for ye are all one in Christ Jesus.</a:t>
            </a:r>
          </a:p>
          <a:p>
            <a:r>
              <a:rPr lang="en-US" sz="3400" b="1" baseline="30000" dirty="0"/>
              <a:t>29 </a:t>
            </a:r>
            <a:r>
              <a:rPr lang="en-US" sz="3400" dirty="0"/>
              <a:t>And if ye be Christ's, then are ye Abraham's seed, and heirs according to the promise.</a:t>
            </a:r>
          </a:p>
        </p:txBody>
      </p:sp>
      <p:pic>
        <p:nvPicPr>
          <p:cNvPr id="22530" name="Picture 2" descr="Understand the science of happiness for better connections | Radhanath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405" t="-275" r="12197" b="275"/>
          <a:stretch/>
        </p:blipFill>
        <p:spPr bwMode="auto">
          <a:xfrm>
            <a:off x="502129" y="1375292"/>
            <a:ext cx="3778047" cy="471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52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742950" indent="-742950">
              <a:buFont typeface="+mj-lt"/>
              <a:buAutoNum type="arabicParenR"/>
            </a:pPr>
            <a:r>
              <a:rPr lang="en-US" sz="3600" dirty="0" smtClean="0"/>
              <a:t>Paul and the Ephesians</a:t>
            </a:r>
          </a:p>
          <a:p>
            <a:pPr marL="742950" indent="-742950">
              <a:buFont typeface="+mj-lt"/>
              <a:buAutoNum type="arabicParenR"/>
            </a:pPr>
            <a:r>
              <a:rPr lang="en-US" sz="3600" dirty="0" smtClean="0"/>
              <a:t>Eph. 1:1-14—Prayer of Gratitude for God’s Grace</a:t>
            </a:r>
          </a:p>
          <a:p>
            <a:pPr marL="742950" indent="-742950">
              <a:buFont typeface="+mj-lt"/>
              <a:buAutoNum type="arabicParenR"/>
            </a:pPr>
            <a:r>
              <a:rPr lang="en-US" sz="3600" dirty="0" smtClean="0"/>
              <a:t>Eph. 1:15-23—Gratitude and Joy in Christ</a:t>
            </a:r>
          </a:p>
          <a:p>
            <a:pPr marL="742950" indent="-742950">
              <a:buFont typeface="+mj-lt"/>
              <a:buAutoNum type="arabicParenR"/>
            </a:pPr>
            <a:r>
              <a:rPr lang="en-US" sz="3600" dirty="0" smtClean="0"/>
              <a:t>Eph. 2:1-10—Quickened by God’s Grace</a:t>
            </a:r>
            <a:endParaRPr lang="en-US" sz="3600" dirty="0"/>
          </a:p>
          <a:p>
            <a:pPr marL="742950" indent="-742950">
              <a:buFont typeface="+mj-lt"/>
              <a:buAutoNum type="arabicParenR"/>
            </a:pPr>
            <a:r>
              <a:rPr lang="en-US" sz="3600" dirty="0" smtClean="0">
                <a:solidFill>
                  <a:srgbClr val="CCFF99"/>
                </a:solidFill>
              </a:rPr>
              <a:t>Eph. 2:11-22—One Body by the Cross</a:t>
            </a:r>
            <a:endParaRPr lang="en-US" sz="3600" dirty="0">
              <a:solidFill>
                <a:srgbClr val="CCFF99"/>
              </a:solidFill>
            </a:endParaRP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Ephesians So Far:</a:t>
            </a:r>
            <a:endParaRPr lang="en-US" sz="4000" b="1" dirty="0"/>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p.1009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Christ is not only the peacemaker; He Himself is peace, the bond of union and of peace. In Him all the divisions of mankind are to be abolished. In the OT the idea of peace was often linked with that of the </a:t>
            </a:r>
            <a:r>
              <a:rPr lang="en-US" sz="3600" dirty="0" smtClean="0"/>
              <a:t>Messiah. </a:t>
            </a:r>
            <a:r>
              <a:rPr lang="en-US" sz="3600" dirty="0"/>
              <a:t>By being their peace before God, Christ effected peace between Jew and Gentile.</a:t>
            </a:r>
            <a:endParaRPr lang="en-US" sz="3600" dirty="0"/>
          </a:p>
        </p:txBody>
      </p:sp>
      <p:pic>
        <p:nvPicPr>
          <p:cNvPr id="20486" name="Picture 6" descr="Plain Talk: The power of human connection | TBR News Medi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193" r="29193"/>
          <a:stretch>
            <a:fillRect/>
          </a:stretch>
        </p:blipFill>
        <p:spPr bwMode="auto">
          <a:xfrm>
            <a:off x="727075" y="1152525"/>
            <a:ext cx="3552825" cy="479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594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a:t>
            </a:r>
            <a:r>
              <a:rPr lang="en-US" sz="3600" b="1" dirty="0" smtClean="0">
                <a:solidFill>
                  <a:schemeClr val="accent1">
                    <a:lumMod val="40000"/>
                    <a:lumOff val="60000"/>
                  </a:schemeClr>
                </a:solidFill>
              </a:rPr>
              <a:t>Isaiah 52:7</a:t>
            </a:r>
            <a:endParaRPr lang="en-US" sz="36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000" b="1" baseline="30000" dirty="0"/>
              <a:t>7 </a:t>
            </a:r>
            <a:r>
              <a:rPr lang="en-US" sz="4000" dirty="0"/>
              <a:t>How beautiful upon the mountains are the feet of him that </a:t>
            </a:r>
            <a:r>
              <a:rPr lang="en-US" sz="4000" dirty="0" err="1"/>
              <a:t>bringeth</a:t>
            </a:r>
            <a:r>
              <a:rPr lang="en-US" sz="4000" dirty="0"/>
              <a:t> good tidings, that </a:t>
            </a:r>
            <a:r>
              <a:rPr lang="en-US" sz="4000" dirty="0" err="1"/>
              <a:t>publisheth</a:t>
            </a:r>
            <a:r>
              <a:rPr lang="en-US" sz="4000" dirty="0"/>
              <a:t> peace; that </a:t>
            </a:r>
            <a:r>
              <a:rPr lang="en-US" sz="4000" dirty="0" err="1"/>
              <a:t>bringeth</a:t>
            </a:r>
            <a:r>
              <a:rPr lang="en-US" sz="4000" dirty="0"/>
              <a:t> good tidings of good, that </a:t>
            </a:r>
            <a:r>
              <a:rPr lang="en-US" sz="4000" dirty="0" err="1"/>
              <a:t>publisheth</a:t>
            </a:r>
            <a:r>
              <a:rPr lang="en-US" sz="4000" dirty="0"/>
              <a:t> salvation; that </a:t>
            </a:r>
            <a:r>
              <a:rPr lang="en-US" sz="4000" dirty="0" err="1"/>
              <a:t>saith</a:t>
            </a:r>
            <a:r>
              <a:rPr lang="en-US" sz="4000" dirty="0"/>
              <a:t> unto Zion, Thy God </a:t>
            </a:r>
            <a:r>
              <a:rPr lang="en-US" sz="4000" dirty="0" err="1"/>
              <a:t>reigneth</a:t>
            </a:r>
            <a:r>
              <a:rPr lang="en-US" sz="4000" dirty="0"/>
              <a:t>!</a:t>
            </a:r>
            <a:endParaRPr lang="en-US" sz="4000" dirty="0"/>
          </a:p>
        </p:txBody>
      </p:sp>
      <p:pic>
        <p:nvPicPr>
          <p:cNvPr id="24578" name="Picture 2" descr="Confirmed: People Who Spend Money On Experiences Instead Of Things Ar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936" r="31936"/>
          <a:stretch>
            <a:fillRect/>
          </a:stretch>
        </p:blipFill>
        <p:spPr bwMode="auto">
          <a:xfrm>
            <a:off x="727075" y="1028700"/>
            <a:ext cx="3513138" cy="506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88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a:t>
            </a:r>
            <a:r>
              <a:rPr lang="en-US" sz="3600" b="1" dirty="0" smtClean="0">
                <a:solidFill>
                  <a:schemeClr val="accent1">
                    <a:lumMod val="40000"/>
                    <a:lumOff val="60000"/>
                  </a:schemeClr>
                </a:solidFill>
              </a:rPr>
              <a:t>John 14:27</a:t>
            </a:r>
            <a:endParaRPr lang="en-US" sz="36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800" b="1" baseline="30000" dirty="0"/>
              <a:t>27 </a:t>
            </a:r>
            <a:r>
              <a:rPr lang="en-US" sz="4800" dirty="0"/>
              <a:t>Peace I leave with you, my peace I give unto you: not as the world giveth, give I unto you. Let not your heart be troubled, neither let it be afraid.</a:t>
            </a:r>
            <a:endParaRPr lang="en-US" sz="4800" dirty="0"/>
          </a:p>
        </p:txBody>
      </p:sp>
      <p:pic>
        <p:nvPicPr>
          <p:cNvPr id="26626" name="Picture 2" descr="Peace Dove | Peace White Dove Flying In Blue Sky And Photo High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041" r="28041"/>
          <a:stretch>
            <a:fillRect/>
          </a:stretch>
        </p:blipFill>
        <p:spPr bwMode="auto">
          <a:xfrm>
            <a:off x="727075" y="914400"/>
            <a:ext cx="3513138"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2709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2:15</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rmAutofit fontScale="85000" lnSpcReduction="10000"/>
          </a:bodyPr>
          <a:lstStyle/>
          <a:p>
            <a:r>
              <a:rPr lang="en-US" sz="4800" b="1" baseline="30000" dirty="0"/>
              <a:t>15 </a:t>
            </a:r>
            <a:r>
              <a:rPr lang="en-US" sz="4800" dirty="0"/>
              <a:t>Having abolished in his flesh the enmity, even the law of commandments contained in ordinances; for to make in himself of twain one new man, so making peace;</a:t>
            </a:r>
            <a:endParaRPr lang="en-US" sz="5400" dirty="0"/>
          </a:p>
        </p:txBody>
      </p:sp>
      <p:pic>
        <p:nvPicPr>
          <p:cNvPr id="25602" name="Picture 2" descr="Building Connections Reunited - Make A Connection Clip Art , Free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789" t="3478" r="26227" b="2140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277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1010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When the Jews rejected Christ, their status as the official representatives of the true religion was taken away from them and given to the Christian </a:t>
            </a:r>
            <a:r>
              <a:rPr lang="en-US" sz="3600" dirty="0" smtClean="0"/>
              <a:t>church. </a:t>
            </a:r>
            <a:r>
              <a:rPr lang="en-US" sz="3600" dirty="0"/>
              <a:t>After the crucifixion it was no longer necessary for the child of God to engage in the ritual of </a:t>
            </a:r>
            <a:r>
              <a:rPr lang="en-US" sz="3600" dirty="0" smtClean="0"/>
              <a:t>Judaism. </a:t>
            </a:r>
            <a:endParaRPr lang="en-US" sz="3600" dirty="0"/>
          </a:p>
        </p:txBody>
      </p:sp>
      <p:pic>
        <p:nvPicPr>
          <p:cNvPr id="29698" name="Picture 2" descr="New York judge rules that Jewish chicken-whirling ritual can continu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86" r="27586"/>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0565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1010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At </a:t>
            </a:r>
            <a:r>
              <a:rPr lang="en-US" sz="3600" dirty="0"/>
              <a:t>first the distinction between Christianity and Judaism was not too clearly understood. Many Jewish converts believed that Christianity was simply Judaism to which had been added belief in Jesus as the Messiah. They maintained that the Gentiles should be circumcised and conform </a:t>
            </a:r>
            <a:r>
              <a:rPr lang="en-US" sz="3600" dirty="0" smtClean="0"/>
              <a:t>to…</a:t>
            </a:r>
            <a:endParaRPr lang="en-US" sz="3600" dirty="0"/>
          </a:p>
        </p:txBody>
      </p:sp>
      <p:pic>
        <p:nvPicPr>
          <p:cNvPr id="28674" name="Picture 2" descr="Top 60 Messianic Clip Art, Vector Graphics and Illustrations - iStoc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844" r="6844"/>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3416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1010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the </a:t>
            </a:r>
            <a:r>
              <a:rPr lang="en-US" sz="3600" dirty="0"/>
              <a:t>Jewish legal system in addition to their acceptance of Jesus Christ. The Jerusalem Council convened to settle the question (Acts 15). The council </a:t>
            </a:r>
            <a:r>
              <a:rPr lang="en-US" sz="3600" dirty="0" smtClean="0"/>
              <a:t>ruled </a:t>
            </a:r>
            <a:r>
              <a:rPr lang="en-US" sz="3600" dirty="0"/>
              <a:t>against the claims of these men. However, not all seemed willing to accept the decisions of the council. A strong party developed, which continued to </a:t>
            </a:r>
            <a:r>
              <a:rPr lang="en-US" sz="3600" dirty="0" smtClean="0"/>
              <a:t>insist…</a:t>
            </a:r>
            <a:endParaRPr lang="en-US" sz="3600" dirty="0"/>
          </a:p>
        </p:txBody>
      </p:sp>
      <p:pic>
        <p:nvPicPr>
          <p:cNvPr id="30722" name="Picture 2" descr="The Council at Jerusalem | Daily Bible Reading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93" r="30093"/>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8175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p.1010 </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that </a:t>
            </a:r>
            <a:r>
              <a:rPr lang="en-US" sz="3600" dirty="0"/>
              <a:t>Gentiles should accept Judaism along with Christianity. A group of zealots from this party upset the churches in Galatia, a situation that gave rise to the Epistle of Paul to the Galatians, in which he clearly set forth that the system of Judaism was now </a:t>
            </a:r>
            <a:r>
              <a:rPr lang="en-US" sz="3600" dirty="0" smtClean="0"/>
              <a:t>obsolete.  </a:t>
            </a:r>
            <a:endParaRPr lang="en-US" sz="3600" dirty="0"/>
          </a:p>
        </p:txBody>
      </p:sp>
      <p:pic>
        <p:nvPicPr>
          <p:cNvPr id="32770" name="Picture 2" descr="Which Holy Spirit will show up to the United Methodist commission?"/>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9630" t="539" r="4356" b="-539"/>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9234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1010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This same transition from Judaism to Christianity is Paul’s theme in this present verse. Judaism, with its involved system of commands and decrees, was abolished. With their acceptance of Christ and the removal of this barrier, Gentiles who were “far off’ were “made nigh.”</a:t>
            </a:r>
            <a:endParaRPr lang="en-US" sz="3600" dirty="0"/>
          </a:p>
        </p:txBody>
      </p:sp>
      <p:pic>
        <p:nvPicPr>
          <p:cNvPr id="31748" name="Picture 4" descr="Making Meaningful Connections - The James Irvine Foundation"/>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3592" t="-791" r="-162" b="791"/>
          <a:stretch/>
        </p:blipFill>
        <p:spPr bwMode="auto">
          <a:xfrm>
            <a:off x="727075" y="914400"/>
            <a:ext cx="3513138"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3647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Quarterly Tues. July 25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400" dirty="0"/>
              <a:t>Some believe that Ephesians 2:14, 15 teaches that the Ten Commandments, inclusive of the Sabbath commandment, are “abolished” or “set aside” by the cross. However, in Ephesians, Paul demonstrates profound respect for the Ten Commandments as a resource for shaping Christian discipleship. </a:t>
            </a:r>
            <a:endParaRPr lang="en-US" sz="3400" dirty="0"/>
          </a:p>
        </p:txBody>
      </p:sp>
      <p:pic>
        <p:nvPicPr>
          <p:cNvPr id="35842" name="Picture 2" descr="6 Bible verses about Laws, Abolished"/>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9" t="-808" r="45519" b="808"/>
          <a:stretch/>
        </p:blipFill>
        <p:spPr bwMode="auto">
          <a:xfrm>
            <a:off x="727075" y="1028700"/>
            <a:ext cx="35337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177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smtClean="0">
                <a:solidFill>
                  <a:schemeClr val="accent1">
                    <a:lumMod val="60000"/>
                    <a:lumOff val="40000"/>
                  </a:schemeClr>
                </a:solidFill>
              </a:rPr>
              <a:t>Having No Hope: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Ephesians 2:2-3</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pPr marL="0" indent="0">
              <a:buNone/>
            </a:pPr>
            <a:r>
              <a:rPr lang="en-US" sz="2600" b="1" baseline="30000" dirty="0"/>
              <a:t>2 </a:t>
            </a:r>
            <a:r>
              <a:rPr lang="en-US" sz="2600" dirty="0"/>
              <a:t>Wherein in time past ye walked according to the course of this world, according to the prince of the power of the air, the spirit that now </a:t>
            </a:r>
            <a:r>
              <a:rPr lang="en-US" sz="2600" dirty="0" err="1"/>
              <a:t>worketh</a:t>
            </a:r>
            <a:r>
              <a:rPr lang="en-US" sz="2600" dirty="0"/>
              <a:t> in the children of disobedience</a:t>
            </a:r>
            <a:r>
              <a:rPr lang="en-US" sz="2600" dirty="0" smtClean="0"/>
              <a:t>:</a:t>
            </a:r>
          </a:p>
          <a:p>
            <a:pPr marL="0" indent="0">
              <a:buNone/>
            </a:pPr>
            <a:r>
              <a:rPr lang="en-US" sz="2600" b="1" baseline="30000" dirty="0"/>
              <a:t>3 </a:t>
            </a:r>
            <a:r>
              <a:rPr lang="en-US" sz="2600" dirty="0"/>
              <a:t>Among whom also we all had our conversation in times past in the lusts of our flesh, fulfilling the desires of the flesh and of the mind; and were by nature the children of wrath, even as others</a:t>
            </a:r>
            <a:r>
              <a:rPr lang="en-US" sz="2600" dirty="0" smtClean="0"/>
              <a:t>.</a:t>
            </a:r>
            <a:endParaRPr lang="en-US" sz="2600" dirty="0"/>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Ephesians 2:11-12</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rmAutofit/>
          </a:bodyPr>
          <a:lstStyle/>
          <a:p>
            <a:pPr marL="0" indent="0">
              <a:buNone/>
            </a:pPr>
            <a:r>
              <a:rPr lang="en-US" sz="2600" b="1" baseline="30000" dirty="0"/>
              <a:t>11 </a:t>
            </a:r>
            <a:r>
              <a:rPr lang="en-US" sz="2600" dirty="0"/>
              <a:t>Wherefore remember, that ye being in time past Gentiles in the flesh, who are called Uncircumcision by that which is called the Circumcision in the flesh made by hands</a:t>
            </a:r>
            <a:r>
              <a:rPr lang="en-US" sz="2600" dirty="0" smtClean="0"/>
              <a:t>;</a:t>
            </a:r>
          </a:p>
          <a:p>
            <a:pPr marL="0" indent="0">
              <a:buNone/>
            </a:pPr>
            <a:r>
              <a:rPr lang="en-US" sz="2600" b="1" baseline="30000" dirty="0"/>
              <a:t>12 </a:t>
            </a:r>
            <a:r>
              <a:rPr lang="en-US" sz="2600" dirty="0"/>
              <a:t>That at that time ye were without Christ, being aliens from the commonwealth of Israel, and strangers from the covenants of promise, having no hope, and without God in the world</a:t>
            </a:r>
            <a:r>
              <a:rPr lang="en-US" sz="2600" dirty="0" smtClean="0"/>
              <a:t>:</a:t>
            </a:r>
            <a:endParaRPr lang="en-US" sz="2600" dirty="0"/>
          </a:p>
        </p:txBody>
      </p:sp>
    </p:spTree>
    <p:extLst>
      <p:ext uri="{BB962C8B-B14F-4D97-AF65-F5344CB8AC3E}">
        <p14:creationId xmlns:p14="http://schemas.microsoft.com/office/powerpoint/2010/main" val="25601851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4800" b="1" dirty="0" smtClean="0">
                <a:solidFill>
                  <a:srgbClr val="66FFFF"/>
                </a:solidFill>
              </a:rPr>
              <a:t>Reconciled Unto God:  </a:t>
            </a:r>
            <a:r>
              <a:rPr lang="en-US" sz="4800" b="1" dirty="0" smtClean="0">
                <a:solidFill>
                  <a:schemeClr val="accent1">
                    <a:lumMod val="40000"/>
                    <a:lumOff val="60000"/>
                  </a:schemeClr>
                </a:solidFill>
              </a:rPr>
              <a:t>Romans 3:31</a:t>
            </a:r>
            <a:endParaRPr lang="en-US" sz="48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061811"/>
            <a:ext cx="7023100" cy="4523362"/>
          </a:xfrm>
          <a:solidFill>
            <a:schemeClr val="accent5">
              <a:lumMod val="50000"/>
            </a:schemeClr>
          </a:solidFill>
        </p:spPr>
        <p:txBody>
          <a:bodyPr>
            <a:noAutofit/>
          </a:bodyPr>
          <a:lstStyle/>
          <a:p>
            <a:r>
              <a:rPr lang="en-US" sz="5400" b="1" baseline="30000" dirty="0"/>
              <a:t>31 </a:t>
            </a:r>
            <a:r>
              <a:rPr lang="en-US" sz="5400" dirty="0"/>
              <a:t>Do we then make void the law through faith? God forbid: yea, we establish the law.</a:t>
            </a:r>
            <a:endParaRPr lang="en-US" sz="5400" dirty="0"/>
          </a:p>
        </p:txBody>
      </p:sp>
      <p:pic>
        <p:nvPicPr>
          <p:cNvPr id="33794" name="Picture 2" descr="Moses in the Bible - Giver of the Law"/>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137" r="8137"/>
          <a:stretch>
            <a:fillRect/>
          </a:stretch>
        </p:blipFill>
        <p:spPr bwMode="auto">
          <a:xfrm>
            <a:off x="727075" y="914400"/>
            <a:ext cx="35528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7927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4800" b="1" dirty="0" smtClean="0">
                <a:solidFill>
                  <a:srgbClr val="66FFFF"/>
                </a:solidFill>
              </a:rPr>
              <a:t>Reconciled Unto God:  </a:t>
            </a:r>
            <a:r>
              <a:rPr lang="en-US" sz="4800" b="1" dirty="0" smtClean="0">
                <a:solidFill>
                  <a:schemeClr val="accent1">
                    <a:lumMod val="40000"/>
                    <a:lumOff val="60000"/>
                  </a:schemeClr>
                </a:solidFill>
              </a:rPr>
              <a:t>Romans 7:12</a:t>
            </a:r>
            <a:endParaRPr lang="en-US" sz="48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061811"/>
            <a:ext cx="7023100" cy="4523362"/>
          </a:xfrm>
          <a:solidFill>
            <a:schemeClr val="accent5">
              <a:lumMod val="50000"/>
            </a:schemeClr>
          </a:solidFill>
        </p:spPr>
        <p:txBody>
          <a:bodyPr>
            <a:noAutofit/>
          </a:bodyPr>
          <a:lstStyle/>
          <a:p>
            <a:r>
              <a:rPr lang="en-US" sz="5400" b="1" baseline="30000" dirty="0"/>
              <a:t>12 </a:t>
            </a:r>
            <a:r>
              <a:rPr lang="en-US" sz="5400" dirty="0"/>
              <a:t>Wherefore the law is holy, and the commandment holy, and just, and good.</a:t>
            </a:r>
            <a:endParaRPr lang="en-US" sz="5400" dirty="0"/>
          </a:p>
        </p:txBody>
      </p:sp>
      <p:pic>
        <p:nvPicPr>
          <p:cNvPr id="36866" name="Picture 2" descr="Ten Commandments PNG HD Transparent Ten Commandments HD.PNG Image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497" r="18497"/>
          <a:stretch>
            <a:fillRect/>
          </a:stretch>
        </p:blipFill>
        <p:spPr bwMode="auto">
          <a:xfrm>
            <a:off x="727075" y="914400"/>
            <a:ext cx="35528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4615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4000" b="1" dirty="0" smtClean="0">
                <a:solidFill>
                  <a:srgbClr val="66FFFF"/>
                </a:solidFill>
              </a:rPr>
              <a:t>Reconciled Unto God:  </a:t>
            </a:r>
            <a:r>
              <a:rPr lang="en-US" sz="4000" b="1" dirty="0" smtClean="0">
                <a:solidFill>
                  <a:schemeClr val="accent1">
                    <a:lumMod val="40000"/>
                    <a:lumOff val="60000"/>
                  </a:schemeClr>
                </a:solidFill>
              </a:rPr>
              <a:t>Matthew 5:17-18</a:t>
            </a:r>
            <a:endParaRPr lang="en-US" sz="40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061810"/>
            <a:ext cx="7023100" cy="5222257"/>
          </a:xfrm>
          <a:solidFill>
            <a:schemeClr val="accent5">
              <a:lumMod val="50000"/>
            </a:schemeClr>
          </a:solidFill>
        </p:spPr>
        <p:txBody>
          <a:bodyPr>
            <a:noAutofit/>
          </a:bodyPr>
          <a:lstStyle/>
          <a:p>
            <a:r>
              <a:rPr lang="en-US" sz="4000" b="1" baseline="30000" dirty="0"/>
              <a:t>17 </a:t>
            </a:r>
            <a:r>
              <a:rPr lang="en-US" sz="4000" dirty="0"/>
              <a:t>Think not that I am come to destroy the law, or the prophets: I am not come to destroy, but to fulfil.</a:t>
            </a:r>
          </a:p>
          <a:p>
            <a:r>
              <a:rPr lang="en-US" sz="4000" b="1" baseline="30000" dirty="0"/>
              <a:t>18 </a:t>
            </a:r>
            <a:r>
              <a:rPr lang="en-US" sz="4000" dirty="0"/>
              <a:t>For verily I say unto you, Till heaven and earth pass, one jot or one tittle shall in no wise pass from the law, till all be fulfilled.</a:t>
            </a:r>
          </a:p>
        </p:txBody>
      </p:sp>
      <p:pic>
        <p:nvPicPr>
          <p:cNvPr id="37890" name="Picture 2" descr="Truth-Sav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557" r="25557"/>
          <a:stretch>
            <a:fillRect/>
          </a:stretch>
        </p:blipFill>
        <p:spPr bwMode="auto">
          <a:xfrm>
            <a:off x="727575" y="1061810"/>
            <a:ext cx="3552825" cy="484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3544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Satan could not hinder the plan of salvation. Jesus was crucified, and rose again the third day. But Satan told his angels that he would make the crucifixion and resurrection tell to his advantage. He was willing that those who professed faith in Jesus should believe that the laws regulating the Jewish </a:t>
            </a:r>
            <a:r>
              <a:rPr lang="en-US" sz="3600" dirty="0" smtClean="0"/>
              <a:t>sacrifices...</a:t>
            </a:r>
            <a:endParaRPr lang="en-US" sz="3400" dirty="0"/>
          </a:p>
        </p:txBody>
      </p:sp>
      <p:pic>
        <p:nvPicPr>
          <p:cNvPr id="34818" name="Picture 2" descr="Free art print of Ten Commandments. Page in the Bible showing part of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45" r="2607" b="6592"/>
          <a:stretch/>
        </p:blipFill>
        <p:spPr bwMode="auto">
          <a:xfrm>
            <a:off x="727075" y="1028700"/>
            <a:ext cx="35337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8502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5080270"/>
          </a:xfrm>
          <a:solidFill>
            <a:schemeClr val="accent5">
              <a:lumMod val="50000"/>
            </a:schemeClr>
          </a:solidFill>
        </p:spPr>
        <p:txBody>
          <a:bodyPr>
            <a:noAutofit/>
          </a:bodyPr>
          <a:lstStyle/>
          <a:p>
            <a:r>
              <a:rPr lang="en-US" sz="3600" dirty="0"/>
              <a:t>and offerings ceased at the death of Christ, if he could push them farther and make them believe that the law of ten commandments also died with Christ. </a:t>
            </a:r>
            <a:endParaRPr lang="en-US" sz="3600" dirty="0" smtClean="0"/>
          </a:p>
          <a:p>
            <a:r>
              <a:rPr lang="en-US" sz="3600" dirty="0"/>
              <a:t>I saw that many readily yielded to this device of Satan. All heaven was moved with indignation as they saw the holy law of God </a:t>
            </a:r>
            <a:r>
              <a:rPr lang="en-US" sz="3600" dirty="0" smtClean="0"/>
              <a:t>trampled…</a:t>
            </a:r>
            <a:endParaRPr lang="en-US" sz="3400" dirty="0"/>
          </a:p>
        </p:txBody>
      </p:sp>
      <p:pic>
        <p:nvPicPr>
          <p:cNvPr id="47106" name="Picture 2" descr="I Don't Keep Any Of The Ten Commandments | Borger church of Christ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007" r="17007"/>
          <a:stretch>
            <a:fillRect/>
          </a:stretch>
        </p:blipFill>
        <p:spPr bwMode="auto">
          <a:xfrm>
            <a:off x="727075" y="914400"/>
            <a:ext cx="3436938" cy="519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786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5080270"/>
          </a:xfrm>
          <a:solidFill>
            <a:schemeClr val="accent5">
              <a:lumMod val="50000"/>
            </a:schemeClr>
          </a:solidFill>
        </p:spPr>
        <p:txBody>
          <a:bodyPr>
            <a:noAutofit/>
          </a:bodyPr>
          <a:lstStyle/>
          <a:p>
            <a:r>
              <a:rPr lang="en-US" sz="3600" dirty="0" smtClean="0"/>
              <a:t>underfoot</a:t>
            </a:r>
            <a:r>
              <a:rPr lang="en-US" sz="3600" dirty="0"/>
              <a:t>. Jesus and all the heavenly host were acquainted with the nature of God's law; they knew that He would not change or abrogate it. The hopeless condition of man after the fall caused the deepest sorrow in heaven, and moved Jesus to offer to die for the transgressors of God's holy law. </a:t>
            </a:r>
            <a:endParaRPr lang="en-US" sz="3400" dirty="0"/>
          </a:p>
        </p:txBody>
      </p:sp>
      <p:pic>
        <p:nvPicPr>
          <p:cNvPr id="45058" name="Picture 2" descr="The Real Tragedy of Sin - OBLAT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944" r="27944"/>
          <a:stretch>
            <a:fillRect/>
          </a:stretch>
        </p:blipFill>
        <p:spPr bwMode="auto">
          <a:xfrm>
            <a:off x="727075" y="914400"/>
            <a:ext cx="3436938" cy="519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9848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215</a:t>
            </a:r>
            <a:endParaRPr lang="en-US" sz="3600" b="1" dirty="0">
              <a:solidFill>
                <a:srgbClr val="66FFFF"/>
              </a:solidFill>
            </a:endParaRPr>
          </a:p>
        </p:txBody>
      </p:sp>
      <p:sp>
        <p:nvSpPr>
          <p:cNvPr id="4" name="Text Placeholder 3"/>
          <p:cNvSpPr>
            <a:spLocks noGrp="1"/>
          </p:cNvSpPr>
          <p:nvPr>
            <p:ph type="body" sz="half" idx="2"/>
          </p:nvPr>
        </p:nvSpPr>
        <p:spPr>
          <a:xfrm>
            <a:off x="4328674" y="1028700"/>
            <a:ext cx="7023100" cy="5080270"/>
          </a:xfrm>
          <a:solidFill>
            <a:schemeClr val="accent5">
              <a:lumMod val="50000"/>
            </a:schemeClr>
          </a:solidFill>
        </p:spPr>
        <p:txBody>
          <a:bodyPr>
            <a:noAutofit/>
          </a:bodyPr>
          <a:lstStyle/>
          <a:p>
            <a:r>
              <a:rPr lang="en-US" sz="3600" dirty="0" smtClean="0"/>
              <a:t>But </a:t>
            </a:r>
            <a:r>
              <a:rPr lang="en-US" sz="3600" dirty="0"/>
              <a:t>if that law could be abrogated, man might have been saved without the death of Jesus. Consequently His death did not destroy the law of His Father, but magnified and honored it and enforced obedience to all its holy precepts. </a:t>
            </a:r>
            <a:endParaRPr lang="en-US" sz="3400" dirty="0"/>
          </a:p>
        </p:txBody>
      </p:sp>
      <p:pic>
        <p:nvPicPr>
          <p:cNvPr id="44034" name="Picture 2" descr="The Crucifixion - Saint Louis Art Museu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453" r="21453"/>
          <a:stretch>
            <a:fillRect/>
          </a:stretch>
        </p:blipFill>
        <p:spPr bwMode="auto">
          <a:xfrm>
            <a:off x="727075" y="914400"/>
            <a:ext cx="3436938" cy="519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9107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2:16</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rmAutofit fontScale="92500" lnSpcReduction="20000"/>
          </a:bodyPr>
          <a:lstStyle/>
          <a:p>
            <a:r>
              <a:rPr lang="en-US" sz="5400" b="1" baseline="30000" dirty="0"/>
              <a:t>16 </a:t>
            </a:r>
            <a:r>
              <a:rPr lang="en-US" sz="5400" dirty="0"/>
              <a:t>And that he might reconcile both unto God in one body by the cross, having slain the enmity thereby</a:t>
            </a:r>
            <a:r>
              <a:rPr lang="en-US" sz="5400" dirty="0" smtClean="0"/>
              <a:t>:</a:t>
            </a:r>
            <a:endParaRPr lang="en-US" sz="5400" dirty="0"/>
          </a:p>
        </p:txBody>
      </p:sp>
      <p:pic>
        <p:nvPicPr>
          <p:cNvPr id="43010" name="Picture 2" descr="Enmit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628" r="1262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4639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1010, 1011</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000" dirty="0"/>
              <a:t> Discord in the family, party strife, national animosity, denominational jealousies, and personal tensions and conflicts — all these are healed when human beings become sons and daughters of God, and thus “one in Christ.”</a:t>
            </a:r>
            <a:endParaRPr lang="en-US" sz="4000" dirty="0"/>
          </a:p>
        </p:txBody>
      </p:sp>
      <p:pic>
        <p:nvPicPr>
          <p:cNvPr id="40962" name="Picture 2" descr="Hollywood preps for annual night of backslapping | The Times of Israe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281" r="30281"/>
          <a:stretch>
            <a:fillRect/>
          </a:stretch>
        </p:blipFill>
        <p:spPr bwMode="auto">
          <a:xfrm>
            <a:off x="727075" y="1028700"/>
            <a:ext cx="353377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759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209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Satan rejoiced that the Jews were safe in his snare. They still continued their useless forms, their sacrifices, and ordinances. As Jesus hung upon the cross and cried, “</a:t>
            </a:r>
            <a:r>
              <a:rPr lang="en-US" sz="3600" i="1" dirty="0"/>
              <a:t>It is finished</a:t>
            </a:r>
            <a:r>
              <a:rPr lang="en-US" sz="3600" dirty="0"/>
              <a:t>,” the veil of the temple was rent in twain from top to bottom, to signify that God would no longer meet with the priests in the </a:t>
            </a:r>
            <a:r>
              <a:rPr lang="en-US" sz="3600" dirty="0" smtClean="0"/>
              <a:t>temple…</a:t>
            </a:r>
            <a:endParaRPr lang="en-US" sz="3400" dirty="0"/>
          </a:p>
        </p:txBody>
      </p:sp>
      <p:pic>
        <p:nvPicPr>
          <p:cNvPr id="50178" name="Picture 2" descr="A Day to Meditate on the Meaning of a Torn Veil - ChosenRebel's Blo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484" r="5484"/>
          <a:stretch>
            <a:fillRect/>
          </a:stretch>
        </p:blipFill>
        <p:spPr bwMode="auto">
          <a:xfrm>
            <a:off x="727075" y="914400"/>
            <a:ext cx="3698875"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653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4000" b="1" dirty="0" smtClean="0">
                <a:solidFill>
                  <a:schemeClr val="accent1">
                    <a:lumMod val="40000"/>
                    <a:lumOff val="60000"/>
                  </a:schemeClr>
                </a:solidFill>
              </a:rPr>
              <a:t>Having no Hope:</a:t>
            </a:r>
            <a:br>
              <a:rPr lang="en-US" sz="4000" b="1" dirty="0" smtClean="0">
                <a:solidFill>
                  <a:schemeClr val="accent1">
                    <a:lumMod val="40000"/>
                    <a:lumOff val="60000"/>
                  </a:schemeClr>
                </a:solidFill>
              </a:rPr>
            </a:br>
            <a:r>
              <a:rPr lang="en-US" sz="3200" dirty="0" smtClean="0">
                <a:solidFill>
                  <a:schemeClr val="accent1">
                    <a:lumMod val="40000"/>
                    <a:lumOff val="60000"/>
                  </a:schemeClr>
                </a:solidFill>
              </a:rPr>
              <a:t> </a:t>
            </a:r>
            <a:r>
              <a:rPr lang="en-US" sz="4400" dirty="0" smtClean="0">
                <a:solidFill>
                  <a:srgbClr val="66FFFF"/>
                </a:solidFill>
              </a:rPr>
              <a:t>Isaiah 59:2</a:t>
            </a:r>
            <a:endParaRPr lang="en-US" sz="4400" dirty="0">
              <a:solidFill>
                <a:srgbClr val="66FFFF"/>
              </a:solidFill>
            </a:endParaRPr>
          </a:p>
        </p:txBody>
      </p:sp>
      <p:sp>
        <p:nvSpPr>
          <p:cNvPr id="4" name="Text Placeholder 3"/>
          <p:cNvSpPr>
            <a:spLocks noGrp="1"/>
          </p:cNvSpPr>
          <p:nvPr>
            <p:ph type="body" sz="half" idx="2"/>
          </p:nvPr>
        </p:nvSpPr>
        <p:spPr>
          <a:noFill/>
        </p:spPr>
        <p:txBody>
          <a:bodyPr>
            <a:normAutofit fontScale="85000" lnSpcReduction="10000"/>
          </a:bodyPr>
          <a:lstStyle/>
          <a:p>
            <a:r>
              <a:rPr lang="en-US" sz="5400" b="1" baseline="30000" dirty="0"/>
              <a:t>2 </a:t>
            </a:r>
            <a:r>
              <a:rPr lang="en-US" sz="5400" dirty="0"/>
              <a:t>But your iniquities have separated between you and your God, and your sins have hid his face from you, that he will not hear.</a:t>
            </a:r>
          </a:p>
        </p:txBody>
      </p:sp>
      <p:pic>
        <p:nvPicPr>
          <p:cNvPr id="11266" name="Picture 2" descr="Do You Know For Certa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4245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209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to </a:t>
            </a:r>
            <a:r>
              <a:rPr lang="en-US" sz="3600" dirty="0"/>
              <a:t>accept their sacrifices and ordinances, and also to show that the partition wall between the Jews and the Gentiles was broken down. Jesus had made an offering of Himself for both, and if saved at all, both must believe in Him as the only offering for sin, the </a:t>
            </a:r>
            <a:r>
              <a:rPr lang="en-US" sz="3600" dirty="0" err="1"/>
              <a:t>Saviour</a:t>
            </a:r>
            <a:r>
              <a:rPr lang="en-US" sz="3600" dirty="0"/>
              <a:t> of the world. </a:t>
            </a:r>
            <a:endParaRPr lang="en-US" sz="3400" dirty="0"/>
          </a:p>
        </p:txBody>
      </p:sp>
      <p:pic>
        <p:nvPicPr>
          <p:cNvPr id="49156" name="Picture 4" descr="https://external-content.duckduckgo.com/iu/?u=https%3A%2F%2Ftse1.mm.bing.net%2Fth%3Fid%3DOIP.4TJ5QtYfImec947FabFN5wHaEL%26pid%3DApi&amp;f=1&amp;ipt=c9e884228e917705614c4077d0222f44b1223214a0c131bb938572489be08642&amp;ipo=im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86" r="30086"/>
          <a:stretch>
            <a:fillRect/>
          </a:stretch>
        </p:blipFill>
        <p:spPr bwMode="auto">
          <a:xfrm>
            <a:off x="727075" y="1028700"/>
            <a:ext cx="347503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4761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Early Writings p. 209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5488832"/>
          </a:xfrm>
          <a:solidFill>
            <a:schemeClr val="accent5">
              <a:lumMod val="50000"/>
            </a:schemeClr>
          </a:solidFill>
        </p:spPr>
        <p:txBody>
          <a:bodyPr>
            <a:noAutofit/>
          </a:bodyPr>
          <a:lstStyle/>
          <a:p>
            <a:r>
              <a:rPr lang="en-US" sz="3600" dirty="0"/>
              <a:t>When the soldier pierced the side of Jesus as He hung upon the cross, there came out two distinct streams, one of blood, the other of water. The blood was to wash away the sins of those who should believe in His name, and the water was to represent that living water which is obtained from Jesus to give life to the believer. </a:t>
            </a:r>
            <a:endParaRPr lang="en-US" sz="3400" dirty="0"/>
          </a:p>
        </p:txBody>
      </p:sp>
      <p:pic>
        <p:nvPicPr>
          <p:cNvPr id="51202" name="Picture 2" descr="Is Christ half god and half man? - Ask Gramps - Q and A about Mormon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948" t="-354" r="20988" b="354"/>
          <a:stretch/>
        </p:blipFill>
        <p:spPr bwMode="auto">
          <a:xfrm>
            <a:off x="727075" y="1028700"/>
            <a:ext cx="3514725" cy="548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052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2:17</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Autofit/>
          </a:bodyPr>
          <a:lstStyle/>
          <a:p>
            <a:r>
              <a:rPr lang="en-US" sz="4800" b="1" baseline="30000" dirty="0"/>
              <a:t>17 </a:t>
            </a:r>
            <a:r>
              <a:rPr lang="en-US" sz="4800" dirty="0"/>
              <a:t>And came and preached peace to you which were afar off, and to them that were nigh</a:t>
            </a:r>
            <a:r>
              <a:rPr lang="en-US" sz="4800" dirty="0" smtClean="0"/>
              <a:t>.</a:t>
            </a:r>
            <a:endParaRPr lang="en-US" sz="4800" dirty="0"/>
          </a:p>
        </p:txBody>
      </p:sp>
      <p:pic>
        <p:nvPicPr>
          <p:cNvPr id="41986" name="Picture 2" descr="Why We Need the Holy Spirit | Spirit-Filled Lif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066" r="2706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5314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1219331"/>
          </a:xfrm>
        </p:spPr>
        <p:txBody>
          <a:bodyPr>
            <a:noAutofit/>
          </a:bodyPr>
          <a:lstStyle/>
          <a:p>
            <a:r>
              <a:rPr lang="en-US" sz="4800" b="1" dirty="0" smtClean="0">
                <a:solidFill>
                  <a:srgbClr val="66FFFF"/>
                </a:solidFill>
              </a:rPr>
              <a:t>Reconciled Unto God:  </a:t>
            </a:r>
            <a:r>
              <a:rPr lang="en-US" sz="4800" b="1" dirty="0" smtClean="0">
                <a:solidFill>
                  <a:schemeClr val="accent1">
                    <a:lumMod val="40000"/>
                    <a:lumOff val="60000"/>
                  </a:schemeClr>
                </a:solidFill>
              </a:rPr>
              <a:t>Isaiah 57:19</a:t>
            </a:r>
            <a:endParaRPr lang="en-US" sz="4800" b="1" dirty="0">
              <a:solidFill>
                <a:schemeClr val="accent1">
                  <a:lumMod val="40000"/>
                  <a:lumOff val="60000"/>
                </a:schemeClr>
              </a:solidFill>
            </a:endParaRPr>
          </a:p>
        </p:txBody>
      </p:sp>
      <p:sp>
        <p:nvSpPr>
          <p:cNvPr id="4" name="Text Placeholder 3"/>
          <p:cNvSpPr>
            <a:spLocks noGrp="1"/>
          </p:cNvSpPr>
          <p:nvPr>
            <p:ph type="body" sz="half" idx="2"/>
          </p:nvPr>
        </p:nvSpPr>
        <p:spPr>
          <a:xfrm>
            <a:off x="4425950" y="1550504"/>
            <a:ext cx="7023100" cy="4393096"/>
          </a:xfrm>
          <a:solidFill>
            <a:schemeClr val="accent5">
              <a:lumMod val="50000"/>
            </a:schemeClr>
          </a:solidFill>
        </p:spPr>
        <p:txBody>
          <a:bodyPr>
            <a:noAutofit/>
          </a:bodyPr>
          <a:lstStyle/>
          <a:p>
            <a:r>
              <a:rPr lang="en-US" sz="4800" b="1" baseline="30000" dirty="0"/>
              <a:t>19 </a:t>
            </a:r>
            <a:r>
              <a:rPr lang="en-US" sz="4800" dirty="0"/>
              <a:t>I create the fruit of the lips; Peace, peace to him that is far off, and to him that is near, </a:t>
            </a:r>
            <a:r>
              <a:rPr lang="en-US" sz="4800" dirty="0" err="1"/>
              <a:t>saith</a:t>
            </a:r>
            <a:r>
              <a:rPr lang="en-US" sz="4800" dirty="0"/>
              <a:t> the </a:t>
            </a:r>
            <a:r>
              <a:rPr lang="en-US" sz="4800" cap="small" dirty="0"/>
              <a:t>Lord</a:t>
            </a:r>
            <a:r>
              <a:rPr lang="en-US" sz="4800" dirty="0"/>
              <a:t>; and I will heal him.</a:t>
            </a:r>
            <a:endParaRPr lang="en-US" sz="4800" dirty="0"/>
          </a:p>
        </p:txBody>
      </p:sp>
      <p:pic>
        <p:nvPicPr>
          <p:cNvPr id="27654" name="Picture 6" descr="Gracie Diet: What are the top 10 healthiest fruits on the planet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421" r="20421"/>
          <a:stretch>
            <a:fillRect/>
          </a:stretch>
        </p:blipFill>
        <p:spPr bwMode="auto">
          <a:xfrm>
            <a:off x="727075" y="1550988"/>
            <a:ext cx="3698875" cy="4392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2482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smtClean="0">
                <a:solidFill>
                  <a:schemeClr val="accent1">
                    <a:lumMod val="40000"/>
                    <a:lumOff val="60000"/>
                  </a:schemeClr>
                </a:solidFill>
              </a:rPr>
              <a:t>Reconciled </a:t>
            </a:r>
            <a:r>
              <a:rPr lang="en-US" sz="3600" b="1" dirty="0" smtClean="0">
                <a:solidFill>
                  <a:schemeClr val="accent1">
                    <a:lumMod val="40000"/>
                    <a:lumOff val="60000"/>
                  </a:schemeClr>
                </a:solidFill>
              </a:rPr>
              <a:t>Unto God</a:t>
            </a:r>
            <a:br>
              <a:rPr lang="en-US" sz="3600" b="1" dirty="0" smtClean="0">
                <a:solidFill>
                  <a:schemeClr val="accent1">
                    <a:lumMod val="40000"/>
                    <a:lumOff val="60000"/>
                  </a:schemeClr>
                </a:solidFill>
              </a:rPr>
            </a:br>
            <a:r>
              <a:rPr lang="en-US" sz="4400" dirty="0" smtClean="0">
                <a:solidFill>
                  <a:srgbClr val="66FFFF"/>
                </a:solidFill>
              </a:rPr>
              <a:t>Ephesians 2:18</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Autofit/>
          </a:bodyPr>
          <a:lstStyle/>
          <a:p>
            <a:r>
              <a:rPr lang="en-US" sz="5400" b="1" baseline="30000" dirty="0" smtClean="0"/>
              <a:t>18</a:t>
            </a:r>
            <a:r>
              <a:rPr lang="en-US" sz="5400" b="1" baseline="30000" dirty="0"/>
              <a:t> </a:t>
            </a:r>
            <a:r>
              <a:rPr lang="en-US" sz="5400" dirty="0"/>
              <a:t>For through him we both have access by one Spirit unto the Father.</a:t>
            </a:r>
          </a:p>
        </p:txBody>
      </p:sp>
      <p:pic>
        <p:nvPicPr>
          <p:cNvPr id="48132" name="Picture 4" descr="Decisional Regeneration - Malaysia's Christian News Websit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74" b="77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1877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p.1011, 523 </a:t>
            </a:r>
            <a:endParaRPr lang="en-US" sz="3600" b="1" dirty="0">
              <a:solidFill>
                <a:srgbClr val="66FFFF"/>
              </a:solidFill>
            </a:endParaRPr>
          </a:p>
        </p:txBody>
      </p:sp>
      <p:sp>
        <p:nvSpPr>
          <p:cNvPr id="4" name="Text Placeholder 3"/>
          <p:cNvSpPr>
            <a:spLocks noGrp="1"/>
          </p:cNvSpPr>
          <p:nvPr>
            <p:ph type="body" sz="half" idx="2"/>
          </p:nvPr>
        </p:nvSpPr>
        <p:spPr>
          <a:xfrm>
            <a:off x="4425950" y="1028699"/>
            <a:ext cx="7023100" cy="5158091"/>
          </a:xfrm>
          <a:solidFill>
            <a:schemeClr val="accent5">
              <a:lumMod val="50000"/>
            </a:schemeClr>
          </a:solidFill>
        </p:spPr>
        <p:txBody>
          <a:bodyPr>
            <a:noAutofit/>
          </a:bodyPr>
          <a:lstStyle/>
          <a:p>
            <a:r>
              <a:rPr lang="en-US" sz="3600" dirty="0" smtClean="0"/>
              <a:t>The three persons in the Godhead are all presented are all presented in this verse: Him (Christ), the Spirit, the Father.</a:t>
            </a:r>
            <a:endParaRPr lang="en-US" sz="3600" dirty="0"/>
          </a:p>
          <a:p>
            <a:r>
              <a:rPr lang="en-US" sz="3600" dirty="0"/>
              <a:t>The idea suggested is that of a king’s audience chamber, into which the subjects may not enter alone but must be introduced by someone in authority. </a:t>
            </a:r>
            <a:endParaRPr lang="en-US" sz="3600" dirty="0"/>
          </a:p>
        </p:txBody>
      </p:sp>
      <p:pic>
        <p:nvPicPr>
          <p:cNvPr id="55300" name="Picture 4" descr="The King's Audience Chamber, Windsor Castle, 1819 by C. Wild - art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230" t="-369" r="1080" b="369"/>
          <a:stretch/>
        </p:blipFill>
        <p:spPr bwMode="auto">
          <a:xfrm>
            <a:off x="727075" y="914400"/>
            <a:ext cx="3698875" cy="5272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9240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p.523 </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000" dirty="0" smtClean="0"/>
              <a:t>In </a:t>
            </a:r>
            <a:r>
              <a:rPr lang="en-US" sz="4000" dirty="0"/>
              <a:t>this case, Jesus is the One who introduces us. We cannot enter, by ourselves, the audience chamber of God, for our sins have come between us and God and separated us from Him (Isa. 59:2). </a:t>
            </a:r>
            <a:endParaRPr lang="en-US" sz="4000" dirty="0"/>
          </a:p>
        </p:txBody>
      </p:sp>
      <p:pic>
        <p:nvPicPr>
          <p:cNvPr id="52226" name="Picture 2" descr="18. The Sanctuary and its Servic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66" r="23366"/>
          <a:stretch>
            <a:fillRect/>
          </a:stretch>
        </p:blipFill>
        <p:spPr bwMode="auto">
          <a:xfrm>
            <a:off x="727075" y="1028700"/>
            <a:ext cx="34559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3765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 523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But </a:t>
            </a:r>
            <a:r>
              <a:rPr lang="en-US" sz="3600" dirty="0"/>
              <a:t>Christ, by virtue of His sacrifice, is able to bring us back to God and to introduce us to the glorious state of grace and favor in which we now stand (see Heb. 10:19).It is through Christ that we make our first approach to God, </a:t>
            </a:r>
            <a:r>
              <a:rPr lang="en-US" sz="3600" dirty="0" smtClean="0"/>
              <a:t>and it </a:t>
            </a:r>
            <a:r>
              <a:rPr lang="en-US" sz="3600" dirty="0"/>
              <a:t>is through Christ that the privilege is continued to us. </a:t>
            </a:r>
            <a:endParaRPr lang="en-US" sz="3600" dirty="0"/>
          </a:p>
        </p:txBody>
      </p:sp>
      <p:pic>
        <p:nvPicPr>
          <p:cNvPr id="54274" name="Picture 2" descr="Stephen Haskell, Cross and Shadow, Christ, Our High Prie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79" r="7779"/>
          <a:stretch>
            <a:fillRect/>
          </a:stretch>
        </p:blipFill>
        <p:spPr bwMode="auto">
          <a:xfrm>
            <a:off x="727075" y="1028700"/>
            <a:ext cx="34559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8306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Reconciled Unto God:  SDABC V.6 p.523 </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000" dirty="0" smtClean="0"/>
              <a:t>And </a:t>
            </a:r>
            <a:r>
              <a:rPr lang="en-US" sz="4000" dirty="0"/>
              <a:t>this access to God, this introduction to His divine presence, is to be considered a lasting privilege. We are not brought to God for the purpose of an interview, but to remain with Him.</a:t>
            </a:r>
            <a:endParaRPr lang="en-US" sz="4000" dirty="0"/>
          </a:p>
        </p:txBody>
      </p:sp>
      <p:pic>
        <p:nvPicPr>
          <p:cNvPr id="53250" name="Picture 2" descr="The Sabbath Sanctuary | Bible art, Bible pictures, The covenan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260" t="-808" r="8018" b="808"/>
          <a:stretch/>
        </p:blipFill>
        <p:spPr bwMode="auto">
          <a:xfrm>
            <a:off x="727075" y="1028700"/>
            <a:ext cx="34559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5608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5125" y="986042"/>
            <a:ext cx="7696200" cy="1260000"/>
          </a:xfrm>
        </p:spPr>
        <p:txBody>
          <a:bodyPr/>
          <a:lstStyle/>
          <a:p>
            <a:r>
              <a:rPr lang="en-US" sz="4400" b="1" dirty="0" smtClean="0">
                <a:solidFill>
                  <a:schemeClr val="accent1">
                    <a:lumMod val="40000"/>
                    <a:lumOff val="60000"/>
                  </a:schemeClr>
                </a:solidFill>
              </a:rPr>
              <a:t>Reconciled Unto God:</a:t>
            </a:r>
            <a:r>
              <a:rPr lang="en-US" sz="4800" dirty="0" smtClean="0">
                <a:solidFill>
                  <a:srgbClr val="66FFFF"/>
                </a:solidFill>
              </a:rPr>
              <a:t> </a:t>
            </a:r>
            <a:r>
              <a:rPr lang="en-US" sz="4400" dirty="0" smtClean="0">
                <a:solidFill>
                  <a:srgbClr val="66FFFF"/>
                </a:solidFill>
              </a:rPr>
              <a:t>Zechariah 3:7</a:t>
            </a:r>
            <a:endParaRPr lang="en-US" sz="4400" dirty="0">
              <a:solidFill>
                <a:srgbClr val="66FFFF"/>
              </a:solidFill>
            </a:endParaRPr>
          </a:p>
        </p:txBody>
      </p:sp>
      <p:sp>
        <p:nvSpPr>
          <p:cNvPr id="4" name="Text Placeholder 3"/>
          <p:cNvSpPr>
            <a:spLocks noGrp="1"/>
          </p:cNvSpPr>
          <p:nvPr>
            <p:ph type="body" sz="half" idx="2"/>
          </p:nvPr>
        </p:nvSpPr>
        <p:spPr>
          <a:xfrm>
            <a:off x="4510974" y="2571394"/>
            <a:ext cx="6610351" cy="3476618"/>
          </a:xfrm>
          <a:noFill/>
        </p:spPr>
        <p:txBody>
          <a:bodyPr>
            <a:normAutofit fontScale="77500" lnSpcReduction="20000"/>
          </a:bodyPr>
          <a:lstStyle/>
          <a:p>
            <a:r>
              <a:rPr lang="en-US" sz="4800" b="1" baseline="30000" dirty="0"/>
              <a:t>7 </a:t>
            </a:r>
            <a:r>
              <a:rPr lang="en-US" sz="4800" dirty="0"/>
              <a:t>Thus </a:t>
            </a:r>
            <a:r>
              <a:rPr lang="en-US" sz="4800" dirty="0" err="1"/>
              <a:t>saith</a:t>
            </a:r>
            <a:r>
              <a:rPr lang="en-US" sz="4800" dirty="0"/>
              <a:t> the </a:t>
            </a:r>
            <a:r>
              <a:rPr lang="en-US" sz="4800" cap="small" dirty="0"/>
              <a:t>Lord</a:t>
            </a:r>
            <a:r>
              <a:rPr lang="en-US" sz="4800" dirty="0"/>
              <a:t> of hosts; If thou wilt walk in my ways, and if thou wilt keep my charge, then thou shalt also judge my house, and shalt also keep my courts, and I will give thee places to walk among these that stand by.</a:t>
            </a:r>
            <a:endParaRPr lang="en-US" sz="5400" dirty="0"/>
          </a:p>
        </p:txBody>
      </p:sp>
      <p:pic>
        <p:nvPicPr>
          <p:cNvPr id="57346" name="Picture 2" descr="New Ear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062" b="4062"/>
          <a:stretch>
            <a:fillRect/>
          </a:stretch>
        </p:blipFill>
        <p:spPr bwMode="auto">
          <a:xfrm>
            <a:off x="899024" y="118194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6057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119" y="257642"/>
            <a:ext cx="7241508" cy="579120"/>
          </a:xfrm>
        </p:spPr>
        <p:txBody>
          <a:bodyPr>
            <a:noAutofit/>
          </a:bodyPr>
          <a:lstStyle/>
          <a:p>
            <a:r>
              <a:rPr lang="en-US" sz="4000" b="1" dirty="0" smtClean="0">
                <a:solidFill>
                  <a:srgbClr val="66FFFF"/>
                </a:solidFill>
              </a:rPr>
              <a:t>SDA Quarterly Sun. July 23</a:t>
            </a:r>
            <a:endParaRPr lang="en-US" sz="2400" b="1" dirty="0">
              <a:solidFill>
                <a:srgbClr val="66FFFF"/>
              </a:solidFill>
            </a:endParaRPr>
          </a:p>
        </p:txBody>
      </p:sp>
      <p:sp>
        <p:nvSpPr>
          <p:cNvPr id="4" name="Text Placeholder 3"/>
          <p:cNvSpPr>
            <a:spLocks noGrp="1"/>
          </p:cNvSpPr>
          <p:nvPr>
            <p:ph type="body" sz="half" idx="2"/>
          </p:nvPr>
        </p:nvSpPr>
        <p:spPr>
          <a:xfrm>
            <a:off x="4370119" y="914400"/>
            <a:ext cx="7136081" cy="5438899"/>
          </a:xfrm>
        </p:spPr>
        <p:txBody>
          <a:bodyPr>
            <a:noAutofit/>
          </a:bodyPr>
          <a:lstStyle/>
          <a:p>
            <a:r>
              <a:rPr lang="en-US" sz="3600" dirty="0"/>
              <a:t>I</a:t>
            </a:r>
            <a:r>
              <a:rPr lang="en-US" sz="3600" dirty="0" smtClean="0"/>
              <a:t>n </a:t>
            </a:r>
            <a:r>
              <a:rPr lang="en-US" sz="3600" dirty="0"/>
              <a:t>their past existence, Gentiles were caught up in a grand feud between themselves and the Jews. Paul gives a sense of this entrenched hatred by referring to one symptom of it, name-calling. Jews referred to Gentiles with derision as “the uncircumcision” and Gentiles referred to Jews with equal disdain as “the circumcision” </a:t>
            </a:r>
            <a:r>
              <a:rPr lang="en-US" sz="3600" i="1" dirty="0"/>
              <a:t>(</a:t>
            </a:r>
            <a:r>
              <a:rPr lang="en-US" sz="3600" i="1" dirty="0">
                <a:hlinkClick r:id="rId2"/>
              </a:rPr>
              <a:t>Eph. 2:11</a:t>
            </a:r>
            <a:r>
              <a:rPr lang="en-US" sz="3600" i="1" dirty="0" smtClean="0"/>
              <a:t>)</a:t>
            </a:r>
            <a:r>
              <a:rPr lang="en-US" sz="3600" dirty="0" smtClean="0"/>
              <a:t>.</a:t>
            </a:r>
            <a:endParaRPr lang="en-US" sz="3600" dirty="0"/>
          </a:p>
        </p:txBody>
      </p:sp>
      <p:pic>
        <p:nvPicPr>
          <p:cNvPr id="2050" name="Picture 2" descr="Temple inscription (1) | 23.12.2012: warning gentiles agains… | Flick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515" r="1515"/>
          <a:stretch>
            <a:fillRect/>
          </a:stretch>
        </p:blipFill>
        <p:spPr bwMode="auto">
          <a:xfrm>
            <a:off x="727075" y="914400"/>
            <a:ext cx="3519488" cy="543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8541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2093" y="988771"/>
            <a:ext cx="7696200" cy="1260000"/>
          </a:xfrm>
        </p:spPr>
        <p:txBody>
          <a:bodyPr/>
          <a:lstStyle/>
          <a:p>
            <a:r>
              <a:rPr lang="en-US" sz="4400" b="1" dirty="0" smtClean="0">
                <a:solidFill>
                  <a:schemeClr val="accent1">
                    <a:lumMod val="40000"/>
                    <a:lumOff val="60000"/>
                  </a:schemeClr>
                </a:solidFill>
              </a:rPr>
              <a:t>Reconciled Unto God:</a:t>
            </a:r>
            <a:r>
              <a:rPr lang="en-US" sz="4800" dirty="0" smtClean="0">
                <a:solidFill>
                  <a:srgbClr val="66FFFF"/>
                </a:solidFill>
              </a:rPr>
              <a:t> </a:t>
            </a:r>
            <a:r>
              <a:rPr lang="en-US" sz="4400" dirty="0" smtClean="0">
                <a:solidFill>
                  <a:srgbClr val="66FFFF"/>
                </a:solidFill>
              </a:rPr>
              <a:t>Hebrews 4:16</a:t>
            </a:r>
            <a:endParaRPr lang="en-US" sz="4400" dirty="0">
              <a:solidFill>
                <a:srgbClr val="66FFFF"/>
              </a:solidFill>
            </a:endParaRPr>
          </a:p>
        </p:txBody>
      </p:sp>
      <p:sp>
        <p:nvSpPr>
          <p:cNvPr id="4" name="Text Placeholder 3"/>
          <p:cNvSpPr>
            <a:spLocks noGrp="1"/>
          </p:cNvSpPr>
          <p:nvPr>
            <p:ph type="body" sz="half" idx="2"/>
          </p:nvPr>
        </p:nvSpPr>
        <p:spPr>
          <a:xfrm>
            <a:off x="4717942" y="2248771"/>
            <a:ext cx="6610351" cy="3476618"/>
          </a:xfrm>
          <a:noFill/>
        </p:spPr>
        <p:txBody>
          <a:bodyPr>
            <a:normAutofit fontScale="92500"/>
          </a:bodyPr>
          <a:lstStyle/>
          <a:p>
            <a:r>
              <a:rPr lang="en-US" sz="4800" b="1" baseline="30000" dirty="0"/>
              <a:t>16 </a:t>
            </a:r>
            <a:r>
              <a:rPr lang="en-US" sz="4800" dirty="0"/>
              <a:t>Let us therefore come boldly unto the throne of grace, that we may obtain mercy, and find grace to help in time of need.</a:t>
            </a:r>
            <a:endParaRPr lang="en-US" sz="5400" dirty="0"/>
          </a:p>
        </p:txBody>
      </p:sp>
      <p:pic>
        <p:nvPicPr>
          <p:cNvPr id="56322" name="Picture 2" descr="Salafi Aqeeda - THE FLAMING FALCON SWOOPING DOWN ON THE DISSENTERS OF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665" t="637" r="35265" b="-637"/>
          <a:stretch/>
        </p:blipFill>
        <p:spPr bwMode="auto">
          <a:xfrm>
            <a:off x="1225942" y="92404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4055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a:t>
            </a:r>
            <a:br>
              <a:rPr lang="en-US" sz="3600" b="1" dirty="0" smtClean="0">
                <a:solidFill>
                  <a:schemeClr val="accent1">
                    <a:lumMod val="40000"/>
                    <a:lumOff val="60000"/>
                  </a:schemeClr>
                </a:solidFill>
              </a:rPr>
            </a:br>
            <a:r>
              <a:rPr lang="en-US" sz="4400" dirty="0" smtClean="0">
                <a:solidFill>
                  <a:srgbClr val="66FFFF"/>
                </a:solidFill>
              </a:rPr>
              <a:t>Ephesians 2:19</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Autofit/>
          </a:bodyPr>
          <a:lstStyle/>
          <a:p>
            <a:r>
              <a:rPr lang="en-US" sz="4000" b="1" baseline="30000" dirty="0"/>
              <a:t>19 </a:t>
            </a:r>
            <a:r>
              <a:rPr lang="en-US" sz="4000" dirty="0"/>
              <a:t>Now therefore ye are no more strangers and foreigners, but </a:t>
            </a:r>
            <a:r>
              <a:rPr lang="en-US" sz="4000" dirty="0" err="1"/>
              <a:t>fellowcitizens</a:t>
            </a:r>
            <a:r>
              <a:rPr lang="en-US" sz="4000" dirty="0"/>
              <a:t> with the saints, and of the household of God;</a:t>
            </a:r>
          </a:p>
        </p:txBody>
      </p:sp>
      <p:pic>
        <p:nvPicPr>
          <p:cNvPr id="58370" name="Picture 2" descr="The TRUTH Sets You Free : Revelation 14 - The LAMB and The 144,000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86" r="5474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0471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  </a:t>
            </a:r>
            <a:r>
              <a:rPr lang="en-US" sz="3600" b="1" dirty="0" smtClean="0">
                <a:solidFill>
                  <a:srgbClr val="66FFFF"/>
                </a:solidFill>
              </a:rPr>
              <a:t>SDABC V.6 p.1011 </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200" dirty="0"/>
              <a:t>The Gentiles who accept Christ have the right to all the privileges of citizenship in the new commonwealth </a:t>
            </a:r>
            <a:r>
              <a:rPr lang="en-US" sz="3200" dirty="0" smtClean="0"/>
              <a:t>of </a:t>
            </a:r>
            <a:r>
              <a:rPr lang="en-US" sz="3200" dirty="0"/>
              <a:t>the Christian </a:t>
            </a:r>
            <a:r>
              <a:rPr lang="en-US" sz="3200" dirty="0" smtClean="0"/>
              <a:t>church.  All are members </a:t>
            </a:r>
            <a:r>
              <a:rPr lang="en-US" sz="3200" dirty="0"/>
              <a:t>of the family, kinsfolk. They have the privileges of protection, sustenance, and </a:t>
            </a:r>
            <a:r>
              <a:rPr lang="en-US" sz="3200" dirty="0" smtClean="0"/>
              <a:t>fellowship. </a:t>
            </a:r>
            <a:r>
              <a:rPr lang="en-US" sz="3200" dirty="0"/>
              <a:t>God is at once King of the citizens and Father of the family. They are no longer sojourners or guests; they are now </a:t>
            </a:r>
            <a:r>
              <a:rPr lang="en-US" sz="3200" dirty="0" smtClean="0"/>
              <a:t>permanent residents.</a:t>
            </a:r>
            <a:endParaRPr lang="en-US" sz="3200" dirty="0"/>
          </a:p>
        </p:txBody>
      </p:sp>
      <p:pic>
        <p:nvPicPr>
          <p:cNvPr id="59394" name="Picture 2" descr="Praying for… | Singing with the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912" r="23912"/>
          <a:stretch>
            <a:fillRect/>
          </a:stretch>
        </p:blipFill>
        <p:spPr bwMode="auto">
          <a:xfrm>
            <a:off x="727075" y="914400"/>
            <a:ext cx="3503613"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8659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  </a:t>
            </a:r>
            <a:r>
              <a:rPr lang="en-US" sz="3600" b="1" dirty="0" smtClean="0"/>
              <a:t/>
            </a:r>
            <a:br>
              <a:rPr lang="en-US" sz="3600" b="1" dirty="0" smtClean="0"/>
            </a:br>
            <a:r>
              <a:rPr lang="en-US" sz="3600" b="1" dirty="0" smtClean="0">
                <a:solidFill>
                  <a:srgbClr val="66FFFF"/>
                </a:solidFill>
              </a:rPr>
              <a:t>SDABC V.6 P.1011</a:t>
            </a:r>
            <a:endParaRPr lang="en-US" sz="3600" b="1" dirty="0">
              <a:solidFill>
                <a:srgbClr val="66FFFF"/>
              </a:solidFill>
            </a:endParaRPr>
          </a:p>
        </p:txBody>
      </p:sp>
      <p:sp>
        <p:nvSpPr>
          <p:cNvPr id="4" name="Text Placeholder 3"/>
          <p:cNvSpPr>
            <a:spLocks noGrp="1"/>
          </p:cNvSpPr>
          <p:nvPr>
            <p:ph type="body" sz="half" idx="2"/>
          </p:nvPr>
        </p:nvSpPr>
        <p:spPr/>
        <p:txBody>
          <a:bodyPr>
            <a:noAutofit/>
          </a:bodyPr>
          <a:lstStyle/>
          <a:p>
            <a:r>
              <a:rPr lang="en-US" sz="4000" dirty="0"/>
              <a:t>The figure changes, in a manner characteristic of Paul, from the persons in the house to the structure itself.</a:t>
            </a:r>
          </a:p>
        </p:txBody>
      </p:sp>
      <p:pic>
        <p:nvPicPr>
          <p:cNvPr id="63490" name="Picture 2" descr="Nepalese People Building Stone House in Bhraka Village, Nepal Editoria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310" r="531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4629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a:t>
            </a:r>
            <a:br>
              <a:rPr lang="en-US" sz="3600" b="1" dirty="0" smtClean="0">
                <a:solidFill>
                  <a:schemeClr val="accent1">
                    <a:lumMod val="40000"/>
                    <a:lumOff val="60000"/>
                  </a:schemeClr>
                </a:solidFill>
              </a:rPr>
            </a:br>
            <a:r>
              <a:rPr lang="en-US" sz="4400" dirty="0" smtClean="0">
                <a:solidFill>
                  <a:srgbClr val="66FFFF"/>
                </a:solidFill>
              </a:rPr>
              <a:t>Ephesians 2:20</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Autofit/>
          </a:bodyPr>
          <a:lstStyle/>
          <a:p>
            <a:r>
              <a:rPr lang="en-US" sz="4400" b="1" baseline="30000" dirty="0"/>
              <a:t>20 </a:t>
            </a:r>
            <a:r>
              <a:rPr lang="en-US" sz="4400" dirty="0"/>
              <a:t>And are built upon the foundation of the apostles and prophets, Jesus Christ himself being the chief corner stone;</a:t>
            </a:r>
          </a:p>
        </p:txBody>
      </p:sp>
      <p:pic>
        <p:nvPicPr>
          <p:cNvPr id="64514" name="Picture 2" descr="Building a Stone Foundation | This Cob House | House on the rock, Hom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6407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4000" b="1" dirty="0" err="1" smtClean="0">
                <a:solidFill>
                  <a:schemeClr val="accent1">
                    <a:lumMod val="60000"/>
                    <a:lumOff val="40000"/>
                  </a:schemeClr>
                </a:solidFill>
              </a:rPr>
              <a:t>Builded</a:t>
            </a:r>
            <a:r>
              <a:rPr lang="en-US" sz="4000" b="1" dirty="0" smtClean="0">
                <a:solidFill>
                  <a:schemeClr val="accent1">
                    <a:lumMod val="60000"/>
                    <a:lumOff val="40000"/>
                  </a:schemeClr>
                </a:solidFill>
              </a:rPr>
              <a:t> Together:</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1 Corinthians 3:9-11</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pPr marL="0" indent="0">
              <a:buNone/>
            </a:pPr>
            <a:r>
              <a:rPr lang="en-US" sz="2600" b="1" baseline="30000" dirty="0"/>
              <a:t>9 </a:t>
            </a:r>
            <a:r>
              <a:rPr lang="en-US" sz="2600" dirty="0"/>
              <a:t>For we are </a:t>
            </a:r>
            <a:r>
              <a:rPr lang="en-US" sz="2600" dirty="0" err="1"/>
              <a:t>labourers</a:t>
            </a:r>
            <a:r>
              <a:rPr lang="en-US" sz="2600" dirty="0"/>
              <a:t> together with God: ye are God's husbandry, ye are God's building.</a:t>
            </a:r>
          </a:p>
          <a:p>
            <a:pPr marL="0" indent="0">
              <a:buNone/>
            </a:pPr>
            <a:r>
              <a:rPr lang="en-US" sz="2600" b="1" baseline="30000" dirty="0"/>
              <a:t>10 </a:t>
            </a:r>
            <a:r>
              <a:rPr lang="en-US" sz="2600" dirty="0"/>
              <a:t>According to the grace of God which is given unto me, as a wise </a:t>
            </a:r>
            <a:r>
              <a:rPr lang="en-US" sz="2600" dirty="0" err="1"/>
              <a:t>masterbuilder</a:t>
            </a:r>
            <a:r>
              <a:rPr lang="en-US" sz="2600" dirty="0"/>
              <a:t>, I have laid the foundation, and another </a:t>
            </a:r>
            <a:r>
              <a:rPr lang="en-US" sz="2600" dirty="0" err="1"/>
              <a:t>buildeth</a:t>
            </a:r>
            <a:r>
              <a:rPr lang="en-US" sz="2600" dirty="0"/>
              <a:t> thereon. But let every man take heed how he </a:t>
            </a:r>
            <a:r>
              <a:rPr lang="en-US" sz="2600" dirty="0" err="1"/>
              <a:t>buildeth</a:t>
            </a:r>
            <a:r>
              <a:rPr lang="en-US" sz="2600" dirty="0"/>
              <a:t> thereupon.</a:t>
            </a:r>
          </a:p>
          <a:p>
            <a:pPr marL="0" indent="0">
              <a:buNone/>
            </a:pPr>
            <a:r>
              <a:rPr lang="en-US" sz="2600" b="1" baseline="30000" dirty="0"/>
              <a:t>11 </a:t>
            </a:r>
            <a:r>
              <a:rPr lang="en-US" sz="2600" dirty="0"/>
              <a:t>For other foundation can no man lay than that is laid, which is Jesus Christ.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Ephesians 2:20-22</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pPr marL="0" indent="0">
              <a:buNone/>
            </a:pPr>
            <a:r>
              <a:rPr lang="en-US" sz="2600" b="1" baseline="30000" dirty="0" smtClean="0"/>
              <a:t>20</a:t>
            </a:r>
            <a:r>
              <a:rPr lang="en-US" sz="2600" b="1" baseline="30000" dirty="0"/>
              <a:t> </a:t>
            </a:r>
            <a:r>
              <a:rPr lang="en-US" sz="2600" dirty="0"/>
              <a:t>And are built upon the foundation of the apostles and prophets, Jesus Christ himself being the chief corner stone;</a:t>
            </a:r>
          </a:p>
          <a:p>
            <a:pPr marL="0" indent="0">
              <a:buNone/>
            </a:pPr>
            <a:r>
              <a:rPr lang="en-US" sz="2600" b="1" baseline="30000" dirty="0"/>
              <a:t>21 </a:t>
            </a:r>
            <a:r>
              <a:rPr lang="en-US" sz="2600" dirty="0"/>
              <a:t>In whom all the building fitly framed together </a:t>
            </a:r>
            <a:r>
              <a:rPr lang="en-US" sz="2600" dirty="0" err="1"/>
              <a:t>groweth</a:t>
            </a:r>
            <a:r>
              <a:rPr lang="en-US" sz="2600" dirty="0"/>
              <a:t> unto an holy temple in the Lord:</a:t>
            </a:r>
          </a:p>
          <a:p>
            <a:pPr marL="0" indent="0">
              <a:buNone/>
            </a:pPr>
            <a:r>
              <a:rPr lang="en-US" sz="2600" b="1" baseline="30000" dirty="0"/>
              <a:t>22 </a:t>
            </a:r>
            <a:r>
              <a:rPr lang="en-US" sz="2600" dirty="0"/>
              <a:t>In whom ye also are </a:t>
            </a:r>
            <a:r>
              <a:rPr lang="en-US" sz="2600" dirty="0" err="1"/>
              <a:t>builded</a:t>
            </a:r>
            <a:r>
              <a:rPr lang="en-US" sz="2600" dirty="0"/>
              <a:t> together for an habitation of God through the Spirit.</a:t>
            </a:r>
          </a:p>
        </p:txBody>
      </p:sp>
    </p:spTree>
    <p:extLst>
      <p:ext uri="{BB962C8B-B14F-4D97-AF65-F5344CB8AC3E}">
        <p14:creationId xmlns:p14="http://schemas.microsoft.com/office/powerpoint/2010/main" val="600556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4576" y="995968"/>
            <a:ext cx="7631624" cy="1260000"/>
          </a:xfrm>
        </p:spPr>
        <p:txBody>
          <a:bodyPr>
            <a:noAutofit/>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  </a:t>
            </a:r>
            <a:r>
              <a:rPr lang="en-US" sz="3600" b="1" dirty="0" smtClean="0"/>
              <a:t/>
            </a:r>
            <a:br>
              <a:rPr lang="en-US" sz="3600" b="1" dirty="0" smtClean="0"/>
            </a:br>
            <a:r>
              <a:rPr lang="en-US" sz="3600" b="1" dirty="0" smtClean="0">
                <a:solidFill>
                  <a:srgbClr val="66FFFF"/>
                </a:solidFill>
              </a:rPr>
              <a:t>Psalm 118:21-23</a:t>
            </a:r>
            <a:endParaRPr lang="en-US" sz="3600" b="1" dirty="0">
              <a:solidFill>
                <a:srgbClr val="66FFFF"/>
              </a:solidFill>
            </a:endParaRPr>
          </a:p>
        </p:txBody>
      </p:sp>
      <p:sp>
        <p:nvSpPr>
          <p:cNvPr id="4" name="Text Placeholder 3"/>
          <p:cNvSpPr>
            <a:spLocks noGrp="1"/>
          </p:cNvSpPr>
          <p:nvPr>
            <p:ph type="body" sz="half" idx="2"/>
          </p:nvPr>
        </p:nvSpPr>
        <p:spPr>
          <a:xfrm>
            <a:off x="3874576" y="2255968"/>
            <a:ext cx="7631623" cy="3476617"/>
          </a:xfrm>
        </p:spPr>
        <p:txBody>
          <a:bodyPr>
            <a:noAutofit/>
          </a:bodyPr>
          <a:lstStyle/>
          <a:p>
            <a:r>
              <a:rPr lang="en-US" sz="3600" b="1" baseline="30000" dirty="0"/>
              <a:t>21 </a:t>
            </a:r>
            <a:r>
              <a:rPr lang="en-US" sz="3600" dirty="0"/>
              <a:t>I will praise thee: for thou hast heard me, and art become my salvation.</a:t>
            </a:r>
          </a:p>
          <a:p>
            <a:r>
              <a:rPr lang="en-US" sz="3600" b="1" baseline="30000" dirty="0"/>
              <a:t>22 </a:t>
            </a:r>
            <a:r>
              <a:rPr lang="en-US" sz="3600" dirty="0"/>
              <a:t>The stone which the builders refused is become the head stone of the corner.</a:t>
            </a:r>
          </a:p>
          <a:p>
            <a:r>
              <a:rPr lang="en-US" sz="3600" b="1" baseline="30000" dirty="0"/>
              <a:t>23 </a:t>
            </a:r>
            <a:r>
              <a:rPr lang="en-US" sz="3600" dirty="0"/>
              <a:t>This is the </a:t>
            </a:r>
            <a:r>
              <a:rPr lang="en-US" sz="3600" cap="small" dirty="0"/>
              <a:t>Lord</a:t>
            </a:r>
            <a:r>
              <a:rPr lang="en-US" sz="3600" dirty="0"/>
              <a:t>'s doing; it is </a:t>
            </a:r>
            <a:r>
              <a:rPr lang="en-US" sz="3600" dirty="0" err="1"/>
              <a:t>marvellous</a:t>
            </a:r>
            <a:r>
              <a:rPr lang="en-US" sz="3600" dirty="0"/>
              <a:t> in our eyes.</a:t>
            </a:r>
          </a:p>
        </p:txBody>
      </p:sp>
      <p:pic>
        <p:nvPicPr>
          <p:cNvPr id="65538" name="Picture 2" descr="Building Stone Walls Do It Yourself | MyCoffeepot.Or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480" r="32480"/>
          <a:stretch>
            <a:fillRect/>
          </a:stretch>
        </p:blipFill>
        <p:spPr bwMode="auto">
          <a:xfrm>
            <a:off x="727075" y="914400"/>
            <a:ext cx="30083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27494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SDABC V.6 p. 1011</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400" dirty="0"/>
              <a:t>The prophets to whom God revealed the riches of His grace and the apostles, the special evangels of this grace, constitute the foundation. Other Christians make up the structure of the building. </a:t>
            </a:r>
            <a:endParaRPr lang="en-US" sz="4400" dirty="0"/>
          </a:p>
        </p:txBody>
      </p:sp>
      <p:pic>
        <p:nvPicPr>
          <p:cNvPr id="67586" name="Picture 2" descr="How to build a stone wall with your own hand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09" t="315" r="43959" b="-315"/>
          <a:stretch/>
        </p:blipFill>
        <p:spPr bwMode="auto">
          <a:xfrm>
            <a:off x="727075" y="914400"/>
            <a:ext cx="3551238" cy="4913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4575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6088" y="751667"/>
            <a:ext cx="7631624" cy="1069383"/>
          </a:xfrm>
        </p:spPr>
        <p:txBody>
          <a:bodyPr>
            <a:noAutofit/>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  </a:t>
            </a:r>
            <a:r>
              <a:rPr lang="en-US" sz="3600" b="1" dirty="0" smtClean="0"/>
              <a:t/>
            </a:r>
            <a:br>
              <a:rPr lang="en-US" sz="3600" b="1" dirty="0" smtClean="0"/>
            </a:br>
            <a:r>
              <a:rPr lang="en-US" sz="3600" b="1" dirty="0" smtClean="0">
                <a:solidFill>
                  <a:srgbClr val="66FFFF"/>
                </a:solidFill>
              </a:rPr>
              <a:t>1 Peter 2:4-6</a:t>
            </a:r>
            <a:endParaRPr lang="en-US" sz="3600" b="1" dirty="0">
              <a:solidFill>
                <a:srgbClr val="66FFFF"/>
              </a:solidFill>
            </a:endParaRPr>
          </a:p>
        </p:txBody>
      </p:sp>
      <p:sp>
        <p:nvSpPr>
          <p:cNvPr id="4" name="Text Placeholder 3"/>
          <p:cNvSpPr>
            <a:spLocks noGrp="1"/>
          </p:cNvSpPr>
          <p:nvPr>
            <p:ph type="body" sz="half" idx="2"/>
          </p:nvPr>
        </p:nvSpPr>
        <p:spPr>
          <a:xfrm>
            <a:off x="3766088" y="1828800"/>
            <a:ext cx="7631623" cy="4244748"/>
          </a:xfrm>
        </p:spPr>
        <p:txBody>
          <a:bodyPr>
            <a:noAutofit/>
          </a:bodyPr>
          <a:lstStyle/>
          <a:p>
            <a:r>
              <a:rPr lang="en-US" sz="2800" b="1" baseline="30000" dirty="0"/>
              <a:t>4 </a:t>
            </a:r>
            <a:r>
              <a:rPr lang="en-US" sz="2800" dirty="0"/>
              <a:t>To whom coming, as unto a living stone, disallowed indeed of men, but chosen of God, and precious,</a:t>
            </a:r>
          </a:p>
          <a:p>
            <a:r>
              <a:rPr lang="en-US" sz="2800" b="1" baseline="30000" dirty="0"/>
              <a:t>5 </a:t>
            </a:r>
            <a:r>
              <a:rPr lang="en-US" sz="2800" dirty="0"/>
              <a:t>Ye also, as lively stones, are built up a spiritual house, an holy priesthood, to offer up spiritual sacrifices, acceptable to God by Jesus Christ.</a:t>
            </a:r>
          </a:p>
          <a:p>
            <a:r>
              <a:rPr lang="en-US" sz="2800" b="1" baseline="30000" dirty="0"/>
              <a:t>6 </a:t>
            </a:r>
            <a:r>
              <a:rPr lang="en-US" sz="2800" dirty="0"/>
              <a:t>Wherefore also it is contained in the scripture, Behold, I lay in Sion a chief corner stone, elect, precious: and he that believeth on him shall not be confounded.</a:t>
            </a:r>
          </a:p>
        </p:txBody>
      </p:sp>
      <p:pic>
        <p:nvPicPr>
          <p:cNvPr id="66562" name="Picture 2" descr="Summer School: How To Build A Stone Wall | Vermont Public Radio"/>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412" r="32412"/>
          <a:stretch>
            <a:fillRect/>
          </a:stretch>
        </p:blipFill>
        <p:spPr bwMode="auto">
          <a:xfrm>
            <a:off x="634085" y="751667"/>
            <a:ext cx="2976563" cy="5624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3598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Desire of Ages P.413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3">
              <a:lumMod val="50000"/>
            </a:schemeClr>
          </a:solidFill>
        </p:spPr>
        <p:txBody>
          <a:bodyPr>
            <a:noAutofit/>
          </a:bodyPr>
          <a:lstStyle/>
          <a:p>
            <a:r>
              <a:rPr lang="en-US" sz="3600" dirty="0"/>
              <a:t>“Other foundation can no man lay than that is laid, which is Jesus Christ.”</a:t>
            </a:r>
            <a:r>
              <a:rPr lang="en-US" sz="3600" dirty="0">
                <a:solidFill>
                  <a:schemeClr val="accent1">
                    <a:lumMod val="60000"/>
                    <a:lumOff val="40000"/>
                  </a:schemeClr>
                </a:solidFill>
              </a:rPr>
              <a:t> 1 Corinthians 3:11</a:t>
            </a:r>
            <a:r>
              <a:rPr lang="en-US" sz="3600" dirty="0"/>
              <a:t>. “Upon this rock,” said Jesus, “I will build My church.” In the presence of God, and all the heavenly intelligences, in the presence of the unseen army of hell, Christ founded His church upon the living Rock. </a:t>
            </a:r>
          </a:p>
        </p:txBody>
      </p:sp>
      <p:pic>
        <p:nvPicPr>
          <p:cNvPr id="68612" name="Picture 4" descr="Common Types of Foundations for Construction | Pinoy Builder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878" r="19878"/>
          <a:stretch>
            <a:fillRect/>
          </a:stretch>
        </p:blipFill>
        <p:spPr bwMode="auto">
          <a:xfrm>
            <a:off x="727075" y="1076325"/>
            <a:ext cx="3565525" cy="481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69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98" y="257642"/>
            <a:ext cx="10681729" cy="656758"/>
          </a:xfrm>
        </p:spPr>
        <p:txBody>
          <a:bodyPr>
            <a:noAutofit/>
          </a:bodyPr>
          <a:lstStyle/>
          <a:p>
            <a:r>
              <a:rPr lang="en-US" sz="4000" b="1" dirty="0" smtClean="0">
                <a:solidFill>
                  <a:srgbClr val="66FFFF"/>
                </a:solidFill>
              </a:rPr>
              <a:t>Josephus, </a:t>
            </a:r>
            <a:r>
              <a:rPr lang="en-US" sz="4000" b="1" i="1" dirty="0" smtClean="0">
                <a:solidFill>
                  <a:srgbClr val="66FFFF"/>
                </a:solidFill>
              </a:rPr>
              <a:t>Antiquities</a:t>
            </a:r>
            <a:r>
              <a:rPr lang="en-US" sz="4000" b="1" dirty="0" smtClean="0">
                <a:solidFill>
                  <a:srgbClr val="66FFFF"/>
                </a:solidFill>
              </a:rPr>
              <a:t> 13:245-247</a:t>
            </a:r>
            <a:endParaRPr lang="en-US" sz="2400" b="1" dirty="0">
              <a:solidFill>
                <a:srgbClr val="66FFFF"/>
              </a:solidFill>
            </a:endParaRPr>
          </a:p>
        </p:txBody>
      </p:sp>
      <p:sp>
        <p:nvSpPr>
          <p:cNvPr id="4" name="Text Placeholder 3"/>
          <p:cNvSpPr>
            <a:spLocks noGrp="1"/>
          </p:cNvSpPr>
          <p:nvPr>
            <p:ph type="body" sz="half" idx="2"/>
          </p:nvPr>
        </p:nvSpPr>
        <p:spPr>
          <a:xfrm>
            <a:off x="4370119" y="914400"/>
            <a:ext cx="7136081" cy="5438899"/>
          </a:xfrm>
        </p:spPr>
        <p:txBody>
          <a:bodyPr>
            <a:noAutofit/>
          </a:bodyPr>
          <a:lstStyle/>
          <a:p>
            <a:r>
              <a:rPr lang="en-US" sz="4400" dirty="0" smtClean="0">
                <a:latin typeface="MV Boli" panose="02000500030200090000" pitchFamily="2" charset="0"/>
                <a:cs typeface="MV Boli" panose="02000500030200090000" pitchFamily="2" charset="0"/>
              </a:rPr>
              <a:t>“But </a:t>
            </a:r>
            <a:r>
              <a:rPr lang="en-US" sz="4400" dirty="0">
                <a:latin typeface="MV Boli" panose="02000500030200090000" pitchFamily="2" charset="0"/>
                <a:cs typeface="MV Boli" panose="02000500030200090000" pitchFamily="2" charset="0"/>
              </a:rPr>
              <a:t>the Jews, although they were content with the other conditions, did not agree to admit the garrison, because they could not associate with other people, nor converse with </a:t>
            </a:r>
            <a:r>
              <a:rPr lang="en-US" sz="4400" dirty="0" smtClean="0">
                <a:latin typeface="MV Boli" panose="02000500030200090000" pitchFamily="2" charset="0"/>
                <a:cs typeface="MV Boli" panose="02000500030200090000" pitchFamily="2" charset="0"/>
              </a:rPr>
              <a:t>them…”</a:t>
            </a:r>
            <a:endParaRPr lang="en-US" sz="4400" dirty="0">
              <a:latin typeface="MV Boli" panose="02000500030200090000" pitchFamily="2" charset="0"/>
              <a:cs typeface="MV Boli" panose="02000500030200090000" pitchFamily="2" charset="0"/>
            </a:endParaRPr>
          </a:p>
        </p:txBody>
      </p:sp>
      <p:pic>
        <p:nvPicPr>
          <p:cNvPr id="60418" name="Picture 2" descr="Josephus , Also Known As Flavius Josephus Painting by English Schoo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316" r="7316"/>
          <a:stretch>
            <a:fillRect/>
          </a:stretch>
        </p:blipFill>
        <p:spPr bwMode="auto">
          <a:xfrm>
            <a:off x="727075" y="914400"/>
            <a:ext cx="3487738" cy="543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2065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Desire of Ages P.413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3">
              <a:lumMod val="50000"/>
            </a:schemeClr>
          </a:solidFill>
        </p:spPr>
        <p:txBody>
          <a:bodyPr>
            <a:noAutofit/>
          </a:bodyPr>
          <a:lstStyle/>
          <a:p>
            <a:r>
              <a:rPr lang="en-US" sz="3600" dirty="0" smtClean="0"/>
              <a:t>That </a:t>
            </a:r>
            <a:r>
              <a:rPr lang="en-US" sz="3600" dirty="0"/>
              <a:t>Rock is Himself,—His own body, for us broken and bruised. Against the church built upon this foundation, the gates of hell shall not prevail</a:t>
            </a:r>
            <a:r>
              <a:rPr lang="en-US" sz="3600" dirty="0" smtClean="0"/>
              <a:t>.</a:t>
            </a:r>
            <a:endParaRPr lang="en-US" sz="3600" dirty="0"/>
          </a:p>
          <a:p>
            <a:r>
              <a:rPr lang="en-US" sz="3600" dirty="0"/>
              <a:t>How feeble the church appeared when Christ spoke these words! </a:t>
            </a:r>
          </a:p>
        </p:txBody>
      </p:sp>
      <p:pic>
        <p:nvPicPr>
          <p:cNvPr id="75780" name="Picture 4" descr="Image result for Christ Our Foundation CHURCH OF CHRIST | Churches of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78" r="21678"/>
          <a:stretch>
            <a:fillRect/>
          </a:stretch>
        </p:blipFill>
        <p:spPr bwMode="auto">
          <a:xfrm>
            <a:off x="727075" y="1028700"/>
            <a:ext cx="3598863"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33175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Desire of Ages P.413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3">
              <a:lumMod val="50000"/>
            </a:schemeClr>
          </a:solidFill>
        </p:spPr>
        <p:txBody>
          <a:bodyPr>
            <a:noAutofit/>
          </a:bodyPr>
          <a:lstStyle/>
          <a:p>
            <a:r>
              <a:rPr lang="en-US" sz="3600" dirty="0" smtClean="0"/>
              <a:t>There </a:t>
            </a:r>
            <a:r>
              <a:rPr lang="en-US" sz="3600" dirty="0"/>
              <a:t>was only a handful of believers, against whom all the power of demons and evil men would be directed; yet the followers of Christ were not to fear. Built upon the Rock of their strength, they could not be overthrown. </a:t>
            </a:r>
          </a:p>
        </p:txBody>
      </p:sp>
      <p:pic>
        <p:nvPicPr>
          <p:cNvPr id="74754" name="Picture 2" descr="A Foundation of Jesus (11 of 11) : jesuslifetogether.co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0284" r="14946"/>
          <a:stretch/>
        </p:blipFill>
        <p:spPr bwMode="auto">
          <a:xfrm>
            <a:off x="727075" y="1125538"/>
            <a:ext cx="3544888"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0324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SDABC V.6 p. 1011</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400" dirty="0"/>
              <a:t>For the purpose of the figure, the cornerstone is viewed as that which holds together an edifice. Christ holds together the various parts of the spiritual house, giving shape and unity to it.</a:t>
            </a:r>
            <a:endParaRPr lang="en-US" sz="4400" dirty="0"/>
          </a:p>
        </p:txBody>
      </p:sp>
      <p:pic>
        <p:nvPicPr>
          <p:cNvPr id="68610" name="Picture 2" descr="28 How To Build A Stone House Is Mix Of Brilliant Thought - House Pl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854" r="22854"/>
          <a:stretch>
            <a:fillRect/>
          </a:stretch>
        </p:blipFill>
        <p:spPr bwMode="auto">
          <a:xfrm>
            <a:off x="727075" y="1028700"/>
            <a:ext cx="34877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15507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SDABC V.6 p. 1011</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400" dirty="0"/>
              <a:t>For the purpose of the figure, the cornerstone is viewed as that which holds together an edifice. Christ holds together the various parts of the spiritual house, giving shape and unity to it.</a:t>
            </a:r>
            <a:endParaRPr lang="en-US" sz="4400" dirty="0"/>
          </a:p>
        </p:txBody>
      </p:sp>
      <p:pic>
        <p:nvPicPr>
          <p:cNvPr id="68610" name="Picture 2" descr="28 How To Build A Stone House Is Mix Of Brilliant Thought - House Pl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854" r="22854"/>
          <a:stretch>
            <a:fillRect/>
          </a:stretch>
        </p:blipFill>
        <p:spPr bwMode="auto">
          <a:xfrm>
            <a:off x="727075" y="1028700"/>
            <a:ext cx="34877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56313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a:t>
            </a:r>
            <a:br>
              <a:rPr lang="en-US" sz="3600" b="1" dirty="0" smtClean="0">
                <a:solidFill>
                  <a:schemeClr val="accent1">
                    <a:lumMod val="40000"/>
                    <a:lumOff val="60000"/>
                  </a:schemeClr>
                </a:solidFill>
              </a:rPr>
            </a:br>
            <a:r>
              <a:rPr lang="en-US" sz="4400" dirty="0" smtClean="0">
                <a:solidFill>
                  <a:srgbClr val="66FFFF"/>
                </a:solidFill>
              </a:rPr>
              <a:t>Ephesians 2:21</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4">
              <a:lumMod val="50000"/>
            </a:schemeClr>
          </a:solidFill>
        </p:spPr>
        <p:txBody>
          <a:bodyPr>
            <a:noAutofit/>
          </a:bodyPr>
          <a:lstStyle/>
          <a:p>
            <a:r>
              <a:rPr lang="en-US" sz="3600" b="1" baseline="30000" dirty="0"/>
              <a:t>21 </a:t>
            </a:r>
            <a:r>
              <a:rPr lang="en-US" sz="3600" dirty="0"/>
              <a:t>In whom all the building fitly framed together </a:t>
            </a:r>
            <a:r>
              <a:rPr lang="en-US" sz="3600" dirty="0" err="1"/>
              <a:t>groweth</a:t>
            </a:r>
            <a:r>
              <a:rPr lang="en-US" sz="3600" dirty="0"/>
              <a:t> unto an holy temple in the Lord</a:t>
            </a:r>
            <a:r>
              <a:rPr lang="en-US" sz="3600" dirty="0" smtClean="0"/>
              <a:t>:</a:t>
            </a:r>
          </a:p>
          <a:p>
            <a:r>
              <a:rPr lang="en-US" sz="3600" b="1" baseline="30000" dirty="0"/>
              <a:t>22 </a:t>
            </a:r>
            <a:r>
              <a:rPr lang="en-US" sz="3600" dirty="0"/>
              <a:t>In whom ye also are </a:t>
            </a:r>
            <a:r>
              <a:rPr lang="en-US" sz="3600" dirty="0" err="1"/>
              <a:t>builded</a:t>
            </a:r>
            <a:r>
              <a:rPr lang="en-US" sz="3600" dirty="0"/>
              <a:t> together for an habitation of God through the Spirit.</a:t>
            </a:r>
            <a:endParaRPr lang="en-US" sz="3600" dirty="0"/>
          </a:p>
        </p:txBody>
      </p:sp>
      <p:pic>
        <p:nvPicPr>
          <p:cNvPr id="69636" name="Picture 4" descr="Cost To Build A Stone House - Encycloal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504" r="285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41521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err="1" smtClean="0">
                <a:solidFill>
                  <a:srgbClr val="66FFFF"/>
                </a:solidFill>
              </a:rPr>
              <a:t>Builded</a:t>
            </a:r>
            <a:r>
              <a:rPr lang="en-US" sz="3600" b="1" dirty="0" smtClean="0">
                <a:solidFill>
                  <a:srgbClr val="66FFFF"/>
                </a:solidFill>
              </a:rPr>
              <a:t> Together:  SDABC V.6 p. 1012</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400" dirty="0"/>
              <a:t>The church is not a pile of stones come together by accident; it has form and coherence. Each stone has its proper place. The stability of the structure depends on careful planning.</a:t>
            </a:r>
            <a:endParaRPr lang="en-US" sz="4400" dirty="0"/>
          </a:p>
        </p:txBody>
      </p:sp>
      <p:pic>
        <p:nvPicPr>
          <p:cNvPr id="71682" name="Picture 2" descr="grace(ful things) — old stone building | Old stone houses, Stone house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600" r="15600"/>
          <a:stretch>
            <a:fillRect/>
          </a:stretch>
        </p:blipFill>
        <p:spPr bwMode="auto">
          <a:xfrm>
            <a:off x="727075" y="1028700"/>
            <a:ext cx="348773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74414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p.596</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100" dirty="0"/>
              <a:t>The apostles built upon a sure foundation, even the Rock of Ages. To this foundation they brought the stones that they quarried from the world. Not without hindrance did the builders labor. Their work was made exceedingly difficult by the opposition of the enemies of Christ. </a:t>
            </a:r>
            <a:r>
              <a:rPr lang="en-US" sz="3100" dirty="0"/>
              <a:t>They had to contend against the bigotry, prejudice, and hatred of those who were building upon a false foundation. </a:t>
            </a:r>
            <a:endParaRPr lang="en-US" sz="3100" dirty="0"/>
          </a:p>
        </p:txBody>
      </p:sp>
      <p:pic>
        <p:nvPicPr>
          <p:cNvPr id="73730" name="Picture 2" descr="The Foundation of the Apostles and Prophets: What Is It? | Blog | Think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0363" r="5425"/>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36497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p.596</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200" dirty="0" smtClean="0"/>
              <a:t>Many</a:t>
            </a:r>
            <a:r>
              <a:rPr lang="en-US" sz="3200" dirty="0"/>
              <a:t> who wrought as builders of the church could be likened to the builders of the wall in Nehemiah's day, of whom it is written: “They which </a:t>
            </a:r>
            <a:r>
              <a:rPr lang="en-US" sz="3200" dirty="0" err="1"/>
              <a:t>builded</a:t>
            </a:r>
            <a:r>
              <a:rPr lang="en-US" sz="3200" dirty="0"/>
              <a:t> on the wall, and they that bare burdens, with those that laded, everyone with one of his hands wrought in the work, and with the other hand held a weapon.” </a:t>
            </a:r>
            <a:r>
              <a:rPr lang="en-US" sz="3200" dirty="0">
                <a:solidFill>
                  <a:schemeClr val="accent1">
                    <a:lumMod val="60000"/>
                    <a:lumOff val="40000"/>
                  </a:schemeClr>
                </a:solidFill>
              </a:rPr>
              <a:t>Nehemiah 4:17. </a:t>
            </a:r>
          </a:p>
        </p:txBody>
      </p:sp>
      <p:pic>
        <p:nvPicPr>
          <p:cNvPr id="83970" name="Picture 2" descr="Nehemiah Directs the Rebuilding of Jerusalem's Walls - Ill… | Flick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094" r="27094"/>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5668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2800" dirty="0"/>
              <a:t>Kings and governors, priests and rulers, sought to destroy the temple of God. But in the face of imprisonment, torture, and death, faithful men carried the work forward; and the structure grew, beautiful and symmetrical. At times the workmen were almost blinded by the mists of superstition that settled around them. At times they were almost overpowered by the violence of their opponents. </a:t>
            </a:r>
            <a:r>
              <a:rPr lang="en-US" sz="2800" dirty="0" smtClean="0"/>
              <a:t>But </a:t>
            </a:r>
            <a:r>
              <a:rPr lang="en-US" sz="2800" dirty="0"/>
              <a:t>with unfaltering faith and unfailing courage they pressed on with the work. </a:t>
            </a:r>
          </a:p>
          <a:p>
            <a:endParaRPr lang="en-US" sz="3100" dirty="0"/>
          </a:p>
        </p:txBody>
      </p:sp>
      <p:pic>
        <p:nvPicPr>
          <p:cNvPr id="82948" name="Picture 4" descr="PRAISE GEMS - REBUILD YOUR EMOTIONAL BROKEN WALLS - Praise Library"/>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2747" r="15011"/>
          <a:stretch/>
        </p:blipFill>
        <p:spPr bwMode="auto">
          <a:xfrm>
            <a:off x="727075" y="1028700"/>
            <a:ext cx="35448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53695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200" dirty="0" smtClean="0"/>
              <a:t>One </a:t>
            </a:r>
            <a:r>
              <a:rPr lang="en-US" sz="3200" dirty="0"/>
              <a:t>after another the foremost of the builders fell by the hand of the enemy. Stephen was stoned; James was slain by the sword; Paul was beheaded; Peter was crucified; John was exiled. Yet the church grew. New workers took the place of those who fell, and stone after stone was added to the building. Thus slowly ascended the temple of the church of God. </a:t>
            </a:r>
          </a:p>
        </p:txBody>
      </p:sp>
      <p:pic>
        <p:nvPicPr>
          <p:cNvPr id="81922" name="Picture 2" descr="Death By Stoning of Stephen - Bible Story Summa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698" r="10698"/>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020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98" y="257642"/>
            <a:ext cx="10681729" cy="656758"/>
          </a:xfrm>
        </p:spPr>
        <p:txBody>
          <a:bodyPr>
            <a:noAutofit/>
          </a:bodyPr>
          <a:lstStyle/>
          <a:p>
            <a:r>
              <a:rPr lang="en-US" sz="4000" b="1" dirty="0" smtClean="0">
                <a:solidFill>
                  <a:srgbClr val="66FFFF"/>
                </a:solidFill>
              </a:rPr>
              <a:t>Joseph and </a:t>
            </a:r>
            <a:r>
              <a:rPr lang="en-US" sz="4000" b="1" dirty="0" err="1" smtClean="0">
                <a:solidFill>
                  <a:srgbClr val="66FFFF"/>
                </a:solidFill>
              </a:rPr>
              <a:t>Asenath</a:t>
            </a:r>
            <a:endParaRPr lang="en-US" sz="2400" b="1" dirty="0">
              <a:solidFill>
                <a:srgbClr val="66FFFF"/>
              </a:solidFill>
            </a:endParaRPr>
          </a:p>
        </p:txBody>
      </p:sp>
      <p:sp>
        <p:nvSpPr>
          <p:cNvPr id="4" name="Text Placeholder 3"/>
          <p:cNvSpPr>
            <a:spLocks noGrp="1"/>
          </p:cNvSpPr>
          <p:nvPr>
            <p:ph type="body" sz="half" idx="2"/>
          </p:nvPr>
        </p:nvSpPr>
        <p:spPr>
          <a:xfrm>
            <a:off x="4370119" y="914400"/>
            <a:ext cx="7136081" cy="5438899"/>
          </a:xfrm>
        </p:spPr>
        <p:txBody>
          <a:bodyPr>
            <a:noAutofit/>
          </a:bodyPr>
          <a:lstStyle/>
          <a:p>
            <a:r>
              <a:rPr lang="en-US" sz="3600" dirty="0" smtClean="0"/>
              <a:t>In an apocryphal re-telling </a:t>
            </a:r>
            <a:r>
              <a:rPr lang="en-US" sz="3600" dirty="0"/>
              <a:t>of the story of Joseph known as </a:t>
            </a:r>
            <a:r>
              <a:rPr lang="en-US" sz="3600" i="1" dirty="0"/>
              <a:t>Joseph and </a:t>
            </a:r>
            <a:r>
              <a:rPr lang="en-US" sz="3600" i="1" dirty="0" err="1"/>
              <a:t>Asenath</a:t>
            </a:r>
            <a:r>
              <a:rPr lang="en-US" sz="3600" dirty="0"/>
              <a:t> </a:t>
            </a:r>
            <a:r>
              <a:rPr lang="en-US" sz="3600" dirty="0" smtClean="0"/>
              <a:t>(written between 100 BC and 100 AD) we </a:t>
            </a:r>
            <a:r>
              <a:rPr lang="en-US" sz="3600" dirty="0"/>
              <a:t>are told that</a:t>
            </a:r>
            <a:r>
              <a:rPr lang="en-US" sz="3600" i="1" dirty="0"/>
              <a:t> </a:t>
            </a:r>
            <a:r>
              <a:rPr lang="en-US" sz="3600" dirty="0"/>
              <a:t>“Joseph never ate with the Egyptians, for this was an abomination to him” (7:1). In fact, he refuses to even kiss the lovely Egyptian </a:t>
            </a:r>
            <a:r>
              <a:rPr lang="en-US" sz="3600" dirty="0" err="1"/>
              <a:t>Asenath</a:t>
            </a:r>
            <a:r>
              <a:rPr lang="en-US" sz="3600" dirty="0"/>
              <a:t> because her lips have touched unclean food.</a:t>
            </a:r>
            <a:endParaRPr lang="en-US" sz="3600" dirty="0">
              <a:latin typeface="MV Boli" panose="02000500030200090000" pitchFamily="2" charset="0"/>
              <a:cs typeface="MV Boli" panose="02000500030200090000" pitchFamily="2" charset="0"/>
            </a:endParaRPr>
          </a:p>
        </p:txBody>
      </p:sp>
      <p:pic>
        <p:nvPicPr>
          <p:cNvPr id="61442" name="Picture 2" descr="Joseph and Aseneth | Reading Ac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506" r="19506"/>
          <a:stretch>
            <a:fillRect/>
          </a:stretch>
        </p:blipFill>
        <p:spPr bwMode="auto">
          <a:xfrm>
            <a:off x="727075" y="914400"/>
            <a:ext cx="3363913" cy="543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679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200" dirty="0"/>
              <a:t>Centuries of fierce persecution followed the establishment of the Christian church, but there were never wanting men who counted the work of building God's temple dearer than life itself. Of such it is written: “Others had trial of cruel </a:t>
            </a:r>
            <a:r>
              <a:rPr lang="en-US" sz="3200" dirty="0" err="1"/>
              <a:t>mockings</a:t>
            </a:r>
            <a:r>
              <a:rPr lang="en-US" sz="3200" dirty="0"/>
              <a:t> and </a:t>
            </a:r>
            <a:r>
              <a:rPr lang="en-US" sz="3200" dirty="0" err="1"/>
              <a:t>scourgings</a:t>
            </a:r>
            <a:r>
              <a:rPr lang="en-US" sz="3200" dirty="0"/>
              <a:t>, yea, moreover of bonds and imprisonment: they were stoned, they were sawn asunder, were </a:t>
            </a:r>
            <a:r>
              <a:rPr lang="en-US" sz="3200" dirty="0" smtClean="0"/>
              <a:t>tempted…</a:t>
            </a:r>
            <a:endParaRPr lang="en-US" sz="3200" dirty="0"/>
          </a:p>
        </p:txBody>
      </p:sp>
      <p:pic>
        <p:nvPicPr>
          <p:cNvPr id="80898" name="Picture 2" descr="Holy Week Reflection - Wednesday - Beaminster Team Church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258" r="15258"/>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77699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…were </a:t>
            </a:r>
            <a:r>
              <a:rPr lang="en-US" sz="3600" dirty="0"/>
              <a:t>slain with the sword: they wandered about in sheepskins and goatskins; being destitute, afflicted, tormented; (of whom the world was not worthy:) they wandered in deserts, and in mountains, and in dens and caves of the </a:t>
            </a:r>
            <a:r>
              <a:rPr lang="en-US" sz="3600" dirty="0" smtClean="0"/>
              <a:t>earth</a:t>
            </a:r>
            <a:r>
              <a:rPr lang="en-US" sz="3600" dirty="0"/>
              <a:t>.” </a:t>
            </a:r>
            <a:r>
              <a:rPr lang="en-US" sz="3600" dirty="0">
                <a:solidFill>
                  <a:schemeClr val="accent1">
                    <a:lumMod val="60000"/>
                    <a:lumOff val="40000"/>
                  </a:schemeClr>
                </a:solidFill>
              </a:rPr>
              <a:t>Hebrews 11:36-38</a:t>
            </a:r>
            <a:r>
              <a:rPr lang="en-US" sz="3600" dirty="0"/>
              <a:t>. </a:t>
            </a:r>
            <a:endParaRPr lang="en-US" sz="3600" dirty="0" smtClean="0"/>
          </a:p>
          <a:p>
            <a:endParaRPr lang="en-US" sz="3200" dirty="0"/>
          </a:p>
        </p:txBody>
      </p:sp>
      <p:pic>
        <p:nvPicPr>
          <p:cNvPr id="79874" name="Picture 2" descr="No, Christians Not Driven to Trump by Persecut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808" r="13808"/>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58556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p.598</a:t>
            </a:r>
            <a:endParaRPr lang="en-US" sz="3600" b="1" dirty="0">
              <a:solidFill>
                <a:srgbClr val="66FFFF"/>
              </a:solidFill>
            </a:endParaRPr>
          </a:p>
        </p:txBody>
      </p:sp>
      <p:sp>
        <p:nvSpPr>
          <p:cNvPr id="4" name="Text Placeholder 3"/>
          <p:cNvSpPr>
            <a:spLocks noGrp="1"/>
          </p:cNvSpPr>
          <p:nvPr>
            <p:ph type="body" sz="half" idx="2"/>
          </p:nvPr>
        </p:nvSpPr>
        <p:spPr>
          <a:xfrm>
            <a:off x="4425950" y="839507"/>
            <a:ext cx="7023100" cy="5104093"/>
          </a:xfrm>
          <a:solidFill>
            <a:schemeClr val="accent5">
              <a:lumMod val="50000"/>
            </a:schemeClr>
          </a:solidFill>
        </p:spPr>
        <p:txBody>
          <a:bodyPr>
            <a:noAutofit/>
          </a:bodyPr>
          <a:lstStyle/>
          <a:p>
            <a:r>
              <a:rPr lang="en-US" sz="3000" dirty="0"/>
              <a:t>The enemy of righteousness left nothing undone in his effort to stop the work committed to the Lord's builders. But God “left not Himself without witness.” </a:t>
            </a:r>
            <a:r>
              <a:rPr lang="en-US" sz="3000" dirty="0">
                <a:solidFill>
                  <a:schemeClr val="accent1">
                    <a:lumMod val="60000"/>
                    <a:lumOff val="40000"/>
                  </a:schemeClr>
                </a:solidFill>
              </a:rPr>
              <a:t>Acts 14:17</a:t>
            </a:r>
            <a:r>
              <a:rPr lang="en-US" sz="3000" dirty="0"/>
              <a:t>. Workers were raised up who ably defended the faith once delivered to the saints. History bears record to the fortitude and heroism of these men. Like the apostles, many of them fell at their post, but the building of the temple went steadily </a:t>
            </a:r>
            <a:r>
              <a:rPr lang="en-US" sz="3000" dirty="0" smtClean="0"/>
              <a:t>forward.</a:t>
            </a:r>
            <a:endParaRPr lang="en-US" sz="3000" dirty="0"/>
          </a:p>
        </p:txBody>
      </p:sp>
      <p:pic>
        <p:nvPicPr>
          <p:cNvPr id="78852" name="Picture 4" descr="The Protestant Martyrs of Guernsey 155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833" r="15833"/>
          <a:stretch>
            <a:fillRect/>
          </a:stretch>
        </p:blipFill>
        <p:spPr bwMode="auto">
          <a:xfrm>
            <a:off x="727075" y="914400"/>
            <a:ext cx="3546475" cy="478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82394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p.598</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Through the ages that have passed since the days of the apostles, the building of God's temple has never ceased. We may look back through the centuries and see the living stones of which it is composed gleaming like jets of light through the darkness of error and superstition. </a:t>
            </a:r>
            <a:endParaRPr lang="en-US" sz="3200" dirty="0"/>
          </a:p>
        </p:txBody>
      </p:sp>
      <p:pic>
        <p:nvPicPr>
          <p:cNvPr id="77826" name="Picture 2" descr="Protestant Reformation in 2022 | Anabaptist, Protestant reformati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163" r="12163"/>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40103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p.598</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Throughout </a:t>
            </a:r>
            <a:r>
              <a:rPr lang="en-US" sz="3600" dirty="0"/>
              <a:t>eternity these precious jewels will shine with increasing luster, testifying to the power of the truth of God. The flashing light of these polished stones reveals the strong contrast between light and darkness, between the gold of truth and the dross of error. </a:t>
            </a:r>
            <a:endParaRPr lang="en-US" sz="3200" dirty="0"/>
          </a:p>
        </p:txBody>
      </p:sp>
      <p:pic>
        <p:nvPicPr>
          <p:cNvPr id="76802" name="Picture 2" descr="Jerome of Prague's Brave Finish | Quote of the Day | Christian Histor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267" b="3267"/>
          <a:stretch>
            <a:fillRect/>
          </a:stretch>
        </p:blipFill>
        <p:spPr bwMode="auto">
          <a:xfrm>
            <a:off x="727075" y="1028700"/>
            <a:ext cx="3557588"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36709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Paul and the other apostles, and all the righteous who have lived since then, have acted their part in the building of the temple. But the structure is not yet complete. We who are living in this age have a work to do, a part to act. We are to bring to the foundation material that will stand the test of fire</a:t>
            </a:r>
            <a:r>
              <a:rPr lang="en-US" sz="3600" dirty="0" smtClean="0"/>
              <a:t>— </a:t>
            </a:r>
            <a:endParaRPr lang="en-US" sz="3200" dirty="0"/>
          </a:p>
        </p:txBody>
      </p:sp>
      <p:pic>
        <p:nvPicPr>
          <p:cNvPr id="93186" name="Picture 2" descr="Three Angels Messages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986" r="13986"/>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84577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gold</a:t>
            </a:r>
            <a:r>
              <a:rPr lang="en-US" sz="3600" dirty="0"/>
              <a:t>, silver, and precious stones, “polished after the similitude of a palace.” </a:t>
            </a:r>
            <a:r>
              <a:rPr lang="en-US" sz="3600" dirty="0">
                <a:solidFill>
                  <a:schemeClr val="accent1">
                    <a:lumMod val="60000"/>
                    <a:lumOff val="40000"/>
                  </a:schemeClr>
                </a:solidFill>
              </a:rPr>
              <a:t>Psalm 144:12</a:t>
            </a:r>
            <a:r>
              <a:rPr lang="en-US" sz="3600" dirty="0"/>
              <a:t>. To those who thus build for God, Paul speaks words of encouragement and warning: “If any man's work abide which he hath built thereupon, he shall receive a </a:t>
            </a:r>
            <a:r>
              <a:rPr lang="en-US" sz="3600" dirty="0" smtClean="0"/>
              <a:t>reward…</a:t>
            </a:r>
            <a:endParaRPr lang="en-US" sz="3600" dirty="0"/>
          </a:p>
        </p:txBody>
      </p:sp>
      <p:pic>
        <p:nvPicPr>
          <p:cNvPr id="92162" name="Picture 2" descr="Baptism at New Creation? - New Creation Church (Anglica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714" r="29714"/>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1185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200" dirty="0" smtClean="0"/>
              <a:t>If </a:t>
            </a:r>
            <a:r>
              <a:rPr lang="en-US" sz="3200" dirty="0"/>
              <a:t>any man's work shall be burned, he shall suffer loss: but he himself shall be saved; yet so as by fire.” </a:t>
            </a:r>
            <a:r>
              <a:rPr lang="en-US" sz="3200" dirty="0" smtClean="0">
                <a:solidFill>
                  <a:schemeClr val="accent1">
                    <a:lumMod val="60000"/>
                    <a:lumOff val="40000"/>
                  </a:schemeClr>
                </a:solidFill>
              </a:rPr>
              <a:t>1</a:t>
            </a:r>
            <a:r>
              <a:rPr lang="en-US" sz="3200" dirty="0" smtClean="0"/>
              <a:t> </a:t>
            </a:r>
            <a:r>
              <a:rPr lang="en-US" sz="3200" dirty="0">
                <a:solidFill>
                  <a:schemeClr val="accent1">
                    <a:lumMod val="60000"/>
                    <a:lumOff val="40000"/>
                  </a:schemeClr>
                </a:solidFill>
              </a:rPr>
              <a:t>Corinthians 3:14, 15</a:t>
            </a:r>
            <a:r>
              <a:rPr lang="en-US" sz="3200" dirty="0"/>
              <a:t>. The Christian who faithfully presents the word of life, leading men and women into the way of holiness and peace, is bringing to the foundation material that will endure, and in the kingdom of God he will be honored as a wise builder. </a:t>
            </a:r>
            <a:endParaRPr lang="en-US" sz="2800" dirty="0"/>
          </a:p>
        </p:txBody>
      </p:sp>
      <p:pic>
        <p:nvPicPr>
          <p:cNvPr id="91138" name="Picture 2" descr="What do the three angel's messages of Revelation 14 mean? - BibleAs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27" r="23027"/>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81723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156450" cy="4914900"/>
          </a:xfrm>
          <a:solidFill>
            <a:schemeClr val="accent5">
              <a:lumMod val="50000"/>
            </a:schemeClr>
          </a:solidFill>
        </p:spPr>
        <p:txBody>
          <a:bodyPr>
            <a:noAutofit/>
          </a:bodyPr>
          <a:lstStyle/>
          <a:p>
            <a:r>
              <a:rPr lang="en-US" sz="3200" dirty="0"/>
              <a:t>Of the apostles it is written, “They went forth, and preached everywhere, the Lord working with them, and confirming the word with signs following.” </a:t>
            </a:r>
            <a:r>
              <a:rPr lang="en-US" sz="3200" dirty="0">
                <a:solidFill>
                  <a:schemeClr val="accent1">
                    <a:lumMod val="60000"/>
                    <a:lumOff val="40000"/>
                  </a:schemeClr>
                </a:solidFill>
              </a:rPr>
              <a:t>Mark 16:20</a:t>
            </a:r>
            <a:r>
              <a:rPr lang="en-US" sz="3200" dirty="0"/>
              <a:t>. As Christ sent forth His disciples, so today He sends forth the members of His church. The same power that the apostles had is for them. If they will make God their strength, He will work with them, and they shall not labor in vain. </a:t>
            </a:r>
            <a:endParaRPr lang="en-US" sz="2800" dirty="0"/>
          </a:p>
        </p:txBody>
      </p:sp>
      <p:pic>
        <p:nvPicPr>
          <p:cNvPr id="90114" name="Picture 2" descr="Make DISCIPLES of All Natio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522" r="24522"/>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25580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400" dirty="0" smtClean="0"/>
              <a:t>Let </a:t>
            </a:r>
            <a:r>
              <a:rPr lang="en-US" sz="3400" dirty="0"/>
              <a:t>them realize that the work in which they are engaged is one upon which the Lord has placed His signet. God said to Jeremiah, “Say not, I am a child: for thou shalt go to all that I shall send thee, and whatsoever I command thee thou shalt speak. Be not afraid of their faces: for I am with thee to deliver thee</a:t>
            </a:r>
            <a:r>
              <a:rPr lang="en-US" sz="3400" dirty="0" smtClean="0"/>
              <a:t>.”</a:t>
            </a:r>
            <a:endParaRPr lang="en-US" sz="3400" dirty="0"/>
          </a:p>
        </p:txBody>
      </p:sp>
      <p:pic>
        <p:nvPicPr>
          <p:cNvPr id="89090" name="Picture 2" descr="CEF Projects: The Call of Jeremiah (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319" r="24319"/>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860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98" y="257642"/>
            <a:ext cx="10681729" cy="656758"/>
          </a:xfrm>
        </p:spPr>
        <p:txBody>
          <a:bodyPr>
            <a:noAutofit/>
          </a:bodyPr>
          <a:lstStyle/>
          <a:p>
            <a:r>
              <a:rPr lang="en-US" sz="4000" b="1" dirty="0" smtClean="0">
                <a:solidFill>
                  <a:srgbClr val="66FFFF"/>
                </a:solidFill>
              </a:rPr>
              <a:t>Apocrypha, </a:t>
            </a:r>
            <a:r>
              <a:rPr lang="en-US" sz="4000" b="1" i="1" dirty="0" smtClean="0">
                <a:solidFill>
                  <a:srgbClr val="66FFFF"/>
                </a:solidFill>
              </a:rPr>
              <a:t>Jubilees </a:t>
            </a:r>
            <a:r>
              <a:rPr lang="en-US" sz="4000" b="1" dirty="0" smtClean="0">
                <a:solidFill>
                  <a:srgbClr val="66FFFF"/>
                </a:solidFill>
              </a:rPr>
              <a:t>22:16</a:t>
            </a:r>
            <a:endParaRPr lang="en-US" sz="2400" b="1" dirty="0">
              <a:solidFill>
                <a:srgbClr val="66FFFF"/>
              </a:solidFill>
            </a:endParaRPr>
          </a:p>
        </p:txBody>
      </p:sp>
      <p:sp>
        <p:nvSpPr>
          <p:cNvPr id="4" name="Text Placeholder 3"/>
          <p:cNvSpPr>
            <a:spLocks noGrp="1"/>
          </p:cNvSpPr>
          <p:nvPr>
            <p:ph type="body" sz="half" idx="2"/>
          </p:nvPr>
        </p:nvSpPr>
        <p:spPr>
          <a:xfrm>
            <a:off x="4370119" y="914400"/>
            <a:ext cx="7136081" cy="5438899"/>
          </a:xfrm>
        </p:spPr>
        <p:txBody>
          <a:bodyPr>
            <a:noAutofit/>
          </a:bodyPr>
          <a:lstStyle/>
          <a:p>
            <a:r>
              <a:rPr lang="en-US" sz="3200" dirty="0" smtClean="0">
                <a:latin typeface="MV Boli" panose="02000500030200090000" pitchFamily="2" charset="0"/>
                <a:cs typeface="MV Boli" panose="02000500030200090000" pitchFamily="2" charset="0"/>
              </a:rPr>
              <a:t>“And </a:t>
            </a:r>
            <a:r>
              <a:rPr lang="en-US" sz="3200" dirty="0">
                <a:latin typeface="MV Boli" panose="02000500030200090000" pitchFamily="2" charset="0"/>
                <a:cs typeface="MV Boli" panose="02000500030200090000" pitchFamily="2" charset="0"/>
              </a:rPr>
              <a:t>you also, my son, Jacob, remember my words, and keep the commandments of Abraham, your father. Separate yourself from the Gentiles, and do not eat with them, and do not perform deeds like theirs. And do not become associates of theirs. Because their deeds are defiled, and all their ways are contaminated, and despicable, and abominable.</a:t>
            </a:r>
          </a:p>
        </p:txBody>
      </p:sp>
      <p:pic>
        <p:nvPicPr>
          <p:cNvPr id="62466" name="Picture 2" descr="THE APOCRYPHA - YouTub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2781" t="1710" r="27049" b="-1710"/>
          <a:stretch/>
        </p:blipFill>
        <p:spPr bwMode="auto">
          <a:xfrm>
            <a:off x="727075" y="914400"/>
            <a:ext cx="3643313" cy="543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8410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p.599</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4000" dirty="0" smtClean="0"/>
              <a:t>Then </a:t>
            </a:r>
            <a:r>
              <a:rPr lang="en-US" sz="4000" dirty="0"/>
              <a:t>the Lord put forth His hand and touched His servant's mouth, saying, “Behold, I have put My words in thy mouth.” </a:t>
            </a:r>
            <a:r>
              <a:rPr lang="en-US" sz="4000" dirty="0">
                <a:solidFill>
                  <a:schemeClr val="accent1">
                    <a:lumMod val="60000"/>
                    <a:lumOff val="40000"/>
                  </a:schemeClr>
                </a:solidFill>
              </a:rPr>
              <a:t>Jeremiah </a:t>
            </a:r>
            <a:r>
              <a:rPr lang="en-US" sz="4000" dirty="0" smtClean="0">
                <a:solidFill>
                  <a:schemeClr val="accent1">
                    <a:lumMod val="60000"/>
                    <a:lumOff val="40000"/>
                  </a:schemeClr>
                </a:solidFill>
              </a:rPr>
              <a:t>1:7-9</a:t>
            </a:r>
            <a:r>
              <a:rPr lang="en-US" sz="4000" dirty="0" smtClean="0"/>
              <a:t>.  And </a:t>
            </a:r>
            <a:r>
              <a:rPr lang="en-US" sz="4000" dirty="0"/>
              <a:t>He bids us go forth to speak the words He gives us, feeling His holy touch upon our lips. </a:t>
            </a:r>
          </a:p>
        </p:txBody>
      </p:sp>
      <p:pic>
        <p:nvPicPr>
          <p:cNvPr id="88066" name="Picture 2" descr="Pin on Bible Painting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73" r="1373"/>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63567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p.600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a:t>Christ has given to the church a sacred charge. Every member should be a channel through which God can communicate to the world the treasures of His grace, the unsearchable riches of Christ. </a:t>
            </a:r>
            <a:r>
              <a:rPr lang="en-US" sz="3600" dirty="0" smtClean="0"/>
              <a:t>There is nothing that the </a:t>
            </a:r>
            <a:r>
              <a:rPr lang="en-US" sz="3600" dirty="0" err="1" smtClean="0"/>
              <a:t>Saviour</a:t>
            </a:r>
            <a:r>
              <a:rPr lang="en-US" sz="3600" dirty="0" smtClean="0"/>
              <a:t> desires so much as agents who will…</a:t>
            </a:r>
            <a:endParaRPr lang="en-US" sz="3600" dirty="0"/>
          </a:p>
        </p:txBody>
      </p:sp>
      <p:pic>
        <p:nvPicPr>
          <p:cNvPr id="87042" name="Picture 2" descr="Study: African-Americans who attend church less likely to suffer menta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4576" r="34576"/>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35616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6" y="221990"/>
            <a:ext cx="11181215" cy="617517"/>
          </a:xfrm>
        </p:spPr>
        <p:txBody>
          <a:bodyPr>
            <a:noAutofit/>
          </a:bodyPr>
          <a:lstStyle/>
          <a:p>
            <a:r>
              <a:rPr lang="en-US" sz="3200" b="1" dirty="0" err="1" smtClean="0">
                <a:solidFill>
                  <a:schemeClr val="accent1">
                    <a:lumMod val="60000"/>
                    <a:lumOff val="40000"/>
                  </a:schemeClr>
                </a:solidFill>
              </a:rPr>
              <a:t>Builded</a:t>
            </a:r>
            <a:r>
              <a:rPr lang="en-US" sz="3200" b="1" dirty="0" smtClean="0">
                <a:solidFill>
                  <a:schemeClr val="accent1">
                    <a:lumMod val="60000"/>
                    <a:lumOff val="40000"/>
                  </a:schemeClr>
                </a:solidFill>
              </a:rPr>
              <a:t> Together: </a:t>
            </a:r>
            <a:r>
              <a:rPr lang="en-US" sz="3600" b="1" dirty="0" smtClean="0">
                <a:solidFill>
                  <a:srgbClr val="66FFFF"/>
                </a:solidFill>
              </a:rPr>
              <a:t>the Acts of the Apostles p.600</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a:solidFill>
            <a:schemeClr val="accent5">
              <a:lumMod val="50000"/>
            </a:schemeClr>
          </a:solidFill>
        </p:spPr>
        <p:txBody>
          <a:bodyPr>
            <a:noAutofit/>
          </a:bodyPr>
          <a:lstStyle/>
          <a:p>
            <a:r>
              <a:rPr lang="en-US" sz="3600" dirty="0" smtClean="0"/>
              <a:t>…represent </a:t>
            </a:r>
            <a:r>
              <a:rPr lang="en-US" sz="3600" dirty="0"/>
              <a:t>to the world His Spirit and His character. There is nothing that the world needs so much as the manifestation through humanity of the </a:t>
            </a:r>
            <a:r>
              <a:rPr lang="en-US" sz="3600" dirty="0" err="1"/>
              <a:t>Saviour's</a:t>
            </a:r>
            <a:r>
              <a:rPr lang="en-US" sz="3600" dirty="0"/>
              <a:t> love. All heaven is waiting for men and women through whom God can reveal the power of Christianity. </a:t>
            </a:r>
          </a:p>
        </p:txBody>
      </p:sp>
      <p:pic>
        <p:nvPicPr>
          <p:cNvPr id="86018" name="Picture 2" descr="Call to Revival Prayer: Rekindling the Fire of the Holy Spirit - by Jim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915" r="25915"/>
          <a:stretch>
            <a:fillRect/>
          </a:stretch>
        </p:blipFill>
        <p:spPr bwMode="auto">
          <a:xfrm>
            <a:off x="727075" y="1028700"/>
            <a:ext cx="3540125"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930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792278" cy="1260000"/>
          </a:xfrm>
        </p:spPr>
        <p:txBody>
          <a:bodyPr/>
          <a:lstStyle/>
          <a:p>
            <a:r>
              <a:rPr lang="en-US" sz="3600" b="1" dirty="0" err="1" smtClean="0">
                <a:solidFill>
                  <a:schemeClr val="accent1">
                    <a:lumMod val="40000"/>
                    <a:lumOff val="60000"/>
                  </a:schemeClr>
                </a:solidFill>
              </a:rPr>
              <a:t>Builded</a:t>
            </a:r>
            <a:r>
              <a:rPr lang="en-US" sz="3600" b="1" dirty="0" smtClean="0">
                <a:solidFill>
                  <a:schemeClr val="accent1">
                    <a:lumMod val="40000"/>
                    <a:lumOff val="60000"/>
                  </a:schemeClr>
                </a:solidFill>
              </a:rPr>
              <a:t> Together</a:t>
            </a:r>
            <a:br>
              <a:rPr lang="en-US" sz="3600" b="1" dirty="0" smtClean="0">
                <a:solidFill>
                  <a:schemeClr val="accent1">
                    <a:lumMod val="40000"/>
                    <a:lumOff val="60000"/>
                  </a:schemeClr>
                </a:solidFill>
              </a:rPr>
            </a:br>
            <a:r>
              <a:rPr lang="en-US" sz="4400" dirty="0" smtClean="0">
                <a:solidFill>
                  <a:srgbClr val="66FFFF"/>
                </a:solidFill>
              </a:rPr>
              <a:t>Revelation 18:4</a:t>
            </a:r>
            <a:endParaRPr lang="en-US" sz="4400" dirty="0">
              <a:solidFill>
                <a:srgbClr val="66FFFF"/>
              </a:solidFill>
            </a:endParaRPr>
          </a:p>
        </p:txBody>
      </p:sp>
      <p:sp>
        <p:nvSpPr>
          <p:cNvPr id="4" name="Text Placeholder 3"/>
          <p:cNvSpPr>
            <a:spLocks noGrp="1"/>
          </p:cNvSpPr>
          <p:nvPr>
            <p:ph type="body" sz="half" idx="2"/>
          </p:nvPr>
        </p:nvSpPr>
        <p:spPr>
          <a:xfrm>
            <a:off x="1085850" y="2255967"/>
            <a:ext cx="6706428" cy="3476618"/>
          </a:xfrm>
          <a:solidFill>
            <a:schemeClr val="accent5">
              <a:lumMod val="75000"/>
            </a:schemeClr>
          </a:solidFill>
        </p:spPr>
        <p:txBody>
          <a:bodyPr>
            <a:noAutofit/>
          </a:bodyPr>
          <a:lstStyle/>
          <a:p>
            <a:r>
              <a:rPr lang="en-US" sz="3800" b="1" baseline="30000" dirty="0"/>
              <a:t>4 </a:t>
            </a:r>
            <a:r>
              <a:rPr lang="en-US" sz="3800" dirty="0"/>
              <a:t>And I heard another voice from heaven, saying, Come out of her, my people, that ye be not partakers of her sins, and that ye receive not of her plagues</a:t>
            </a:r>
            <a:r>
              <a:rPr lang="en-US" sz="3800" dirty="0" smtClean="0"/>
              <a:t>.</a:t>
            </a:r>
            <a:endParaRPr lang="en-US" sz="3800" dirty="0"/>
          </a:p>
        </p:txBody>
      </p:sp>
      <p:pic>
        <p:nvPicPr>
          <p:cNvPr id="84994" name="Picture 2" descr="Three Angels Messages and the 7th Day Sabbath - SDA Maranatha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80" r="288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38227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537882"/>
          </a:xfrm>
        </p:spPr>
        <p:txBody>
          <a:bodyPr>
            <a:noAutofit/>
          </a:bodyPr>
          <a:lstStyle/>
          <a:p>
            <a:pPr algn="ctr"/>
            <a:r>
              <a:rPr lang="en-US" sz="4800" b="1" dirty="0" smtClean="0">
                <a:solidFill>
                  <a:schemeClr val="accent1">
                    <a:lumMod val="60000"/>
                    <a:lumOff val="40000"/>
                  </a:schemeClr>
                </a:solidFill>
              </a:rPr>
              <a:t>Matthew 28:18-20</a:t>
            </a:r>
            <a:endParaRPr lang="en-US" sz="4800" b="1" dirty="0">
              <a:solidFill>
                <a:schemeClr val="accent1">
                  <a:lumMod val="60000"/>
                  <a:lumOff val="40000"/>
                </a:schemeClr>
              </a:solidFill>
            </a:endParaRPr>
          </a:p>
        </p:txBody>
      </p:sp>
      <p:sp>
        <p:nvSpPr>
          <p:cNvPr id="3" name="Content Placeholder 2"/>
          <p:cNvSpPr>
            <a:spLocks noGrp="1"/>
          </p:cNvSpPr>
          <p:nvPr>
            <p:ph idx="1"/>
          </p:nvPr>
        </p:nvSpPr>
        <p:spPr>
          <a:xfrm>
            <a:off x="685801" y="1308846"/>
            <a:ext cx="10840914" cy="4930589"/>
          </a:xfrm>
          <a:solidFill>
            <a:schemeClr val="accent1">
              <a:lumMod val="50000"/>
            </a:schemeClr>
          </a:solidFill>
        </p:spPr>
        <p:txBody>
          <a:bodyPr>
            <a:noAutofit/>
          </a:bodyPr>
          <a:lstStyle/>
          <a:p>
            <a:r>
              <a:rPr lang="en-US" sz="3600" b="1" baseline="30000" dirty="0"/>
              <a:t>18 </a:t>
            </a:r>
            <a:r>
              <a:rPr lang="en-US" sz="3600" b="1" dirty="0"/>
              <a:t>And Jesus came and </a:t>
            </a:r>
            <a:r>
              <a:rPr lang="en-US" sz="3600" b="1" dirty="0" err="1"/>
              <a:t>spake</a:t>
            </a:r>
            <a:r>
              <a:rPr lang="en-US" sz="3600" b="1" dirty="0"/>
              <a:t> unto them, saying, All power is given unto me in heaven and in earth.</a:t>
            </a:r>
          </a:p>
          <a:p>
            <a:r>
              <a:rPr lang="en-US" sz="3600" b="1" baseline="30000" dirty="0"/>
              <a:t>19 </a:t>
            </a:r>
            <a:r>
              <a:rPr lang="en-US" sz="3600" b="1" dirty="0"/>
              <a:t>Go ye therefore, and teach all nations, baptizing them in the name of the Father, and of the Son, and of the Holy Ghost:</a:t>
            </a:r>
          </a:p>
          <a:p>
            <a:r>
              <a:rPr lang="en-US" sz="3600" b="1" baseline="30000" dirty="0"/>
              <a:t>20 </a:t>
            </a:r>
            <a:r>
              <a:rPr lang="en-US" sz="3600" b="1" dirty="0"/>
              <a:t>Teaching them to observe all things whatsoever I have commanded you: and, lo, I am with you always, even unto the end of the world. Amen</a:t>
            </a:r>
            <a:r>
              <a:rPr lang="en-US" sz="3600" b="1" dirty="0" smtClean="0"/>
              <a:t>.</a:t>
            </a:r>
            <a:endParaRPr lang="en-US" sz="3600" b="1" dirty="0"/>
          </a:p>
        </p:txBody>
      </p:sp>
    </p:spTree>
    <p:extLst>
      <p:ext uri="{BB962C8B-B14F-4D97-AF65-F5344CB8AC3E}">
        <p14:creationId xmlns:p14="http://schemas.microsoft.com/office/powerpoint/2010/main" val="30586364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848138"/>
            <a:ext cx="11504141" cy="2216337"/>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1773906" y="4750725"/>
            <a:ext cx="8549447" cy="1762539"/>
          </a:xfrm>
          <a:prstGeom prst="upArrowCallout">
            <a:avLst>
              <a:gd name="adj1" fmla="val 15308"/>
              <a:gd name="adj2" fmla="val 25000"/>
              <a:gd name="adj3" fmla="val 25000"/>
              <a:gd name="adj4" fmla="val 64977"/>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627305" y="3239977"/>
            <a:ext cx="8842651" cy="3174075"/>
          </a:xfrm>
        </p:spPr>
        <p:txBody>
          <a:bodyPr>
            <a:noAutofit/>
          </a:bodyPr>
          <a:lstStyle/>
          <a:p>
            <a:pPr algn="ctr"/>
            <a:r>
              <a:rPr lang="en-US" sz="4800" dirty="0" smtClean="0"/>
              <a:t>We’ll be looking </a:t>
            </a:r>
            <a:r>
              <a:rPr lang="en-US" sz="4800" dirty="0" smtClean="0"/>
              <a:t>at Ephesians 3!</a:t>
            </a:r>
            <a:endParaRPr lang="en-US" sz="4800" dirty="0" smtClean="0"/>
          </a:p>
          <a:p>
            <a:pPr algn="ctr"/>
            <a:r>
              <a:rPr lang="en-US" sz="4800" dirty="0" smtClean="0"/>
              <a:t> </a:t>
            </a:r>
          </a:p>
          <a:p>
            <a:pPr algn="ctr"/>
            <a:r>
              <a:rPr lang="en-US" sz="4800" b="1" dirty="0" smtClean="0">
                <a:solidFill>
                  <a:schemeClr val="accent3">
                    <a:lumMod val="75000"/>
                  </a:schemeClr>
                </a:solidFill>
              </a:rPr>
              <a:t>So read it for next week!  </a:t>
            </a:r>
            <a:endParaRPr lang="en-US" sz="4800" b="1" dirty="0">
              <a:solidFill>
                <a:schemeClr val="accent3">
                  <a:lumMod val="75000"/>
                </a:schemeClr>
              </a:solidFill>
            </a:endParaRPr>
          </a:p>
        </p:txBody>
      </p:sp>
    </p:spTree>
    <p:extLst>
      <p:ext uri="{BB962C8B-B14F-4D97-AF65-F5344CB8AC3E}">
        <p14:creationId xmlns:p14="http://schemas.microsoft.com/office/powerpoint/2010/main" val="371305382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C94942-C689-461B-8649-1FD863C6BA2B}">
  <ds:schemaRefs>
    <ds:schemaRef ds:uri="http://schemas.microsoft.com/office/2006/documentManagement/types"/>
    <ds:schemaRef ds:uri="http://www.w3.org/XML/1998/namespace"/>
    <ds:schemaRef ds:uri="http://schemas.microsoft.com/office/infopath/2007/PartnerControls"/>
    <ds:schemaRef ds:uri="71af3243-3dd4-4a8d-8c0d-dd76da1f02a5"/>
    <ds:schemaRef ds:uri="http://purl.org/dc/elements/1.1/"/>
    <ds:schemaRef ds:uri="16c05727-aa75-4e4a-9b5f-8a80a1165891"/>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2932</Words>
  <Application>Microsoft Office PowerPoint</Application>
  <PresentationFormat>Widescreen</PresentationFormat>
  <Paragraphs>216</Paragraphs>
  <Slides>96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96</vt:i4>
      </vt:variant>
    </vt:vector>
  </HeadingPairs>
  <TitlesOfParts>
    <vt:vector size="101" baseType="lpstr">
      <vt:lpstr>Arial</vt:lpstr>
      <vt:lpstr>Calibri</vt:lpstr>
      <vt:lpstr>Corbel</vt:lpstr>
      <vt:lpstr>MV Boli</vt:lpstr>
      <vt:lpstr>Celestial</vt:lpstr>
      <vt:lpstr>Horizontal Atonement:   The Cross and the Church Lesson 5, 3rd Quarter 2023</vt:lpstr>
      <vt:lpstr>Memory Text:   Ephesians 2:13-14 </vt:lpstr>
      <vt:lpstr>PowerPoint Presentation</vt:lpstr>
      <vt:lpstr>Having No Hope:  </vt:lpstr>
      <vt:lpstr>Having no Hope:  Isaiah 59:2</vt:lpstr>
      <vt:lpstr>SDA Quarterly Sun. July 23</vt:lpstr>
      <vt:lpstr>Josephus, Antiquities 13:245-247</vt:lpstr>
      <vt:lpstr>Joseph and Asenath</vt:lpstr>
      <vt:lpstr>Apocrypha, Jubilees 22:16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Reconciled Unto God Ephesians 2:13</vt:lpstr>
      <vt:lpstr>Reconciled Unto God Ephesians 2:13</vt:lpstr>
      <vt:lpstr>PowerPoint Presentation</vt:lpstr>
      <vt:lpstr>reconciled by His blood Romans 5:10</vt:lpstr>
      <vt:lpstr>reconciled by His blood 2 Corinthians 5:19</vt:lpstr>
      <vt:lpstr>PowerPoint Presentation</vt:lpstr>
      <vt:lpstr>Redeemed by His blood Colossians 1:13-14</vt:lpstr>
      <vt:lpstr>PowerPoint Presentation</vt:lpstr>
      <vt:lpstr>Justified by His blood Romans 5:8-9</vt:lpstr>
      <vt:lpstr>Cleansed by His blood 1 John 1:7</vt:lpstr>
      <vt:lpstr>Reconciled Unto God Ephesians 2:14</vt:lpstr>
      <vt:lpstr>Reconciled:  Galatians 3:27-29</vt:lpstr>
      <vt:lpstr>Reconciled Unto God:  SDABC V.6 p.1009</vt:lpstr>
      <vt:lpstr>Reconciled Unto God:  Isaiah 52:7</vt:lpstr>
      <vt:lpstr>Reconciled Unto God:  John 14:27</vt:lpstr>
      <vt:lpstr>Reconciled Unto God Ephesians 2:15</vt:lpstr>
      <vt:lpstr>Reconciled Unto God:  SDABC V.6 p. 1010</vt:lpstr>
      <vt:lpstr>Reconciled Unto God:  SDABC V.6 p. 1010</vt:lpstr>
      <vt:lpstr>Reconciled Unto God:  SDABC V.6 p. 1010</vt:lpstr>
      <vt:lpstr>Reconciled Unto God:  SDABC V.6 p.1010 </vt:lpstr>
      <vt:lpstr>Reconciled Unto God:  SDABC V.6 p. 1010</vt:lpstr>
      <vt:lpstr>Reconciled Unto God:  Quarterly Tues. July 25</vt:lpstr>
      <vt:lpstr>Reconciled Unto God:  Romans 3:31</vt:lpstr>
      <vt:lpstr>Reconciled Unto God:  Romans 7:12</vt:lpstr>
      <vt:lpstr>Reconciled Unto God:  Matthew 5:17-18</vt:lpstr>
      <vt:lpstr>Reconciled Unto God:  Early Writings p. 215</vt:lpstr>
      <vt:lpstr>Reconciled Unto God:  Early Writings p. 215</vt:lpstr>
      <vt:lpstr>Reconciled Unto God:  Early Writings p. 215</vt:lpstr>
      <vt:lpstr>Reconciled Unto God:  Early Writings p. 215</vt:lpstr>
      <vt:lpstr>Reconciled Unto God Ephesians 2:16</vt:lpstr>
      <vt:lpstr>Reconciled Unto God:  SDABC V.6 p. 1010, 1011</vt:lpstr>
      <vt:lpstr>Reconciled Unto God:  Early Writings p. 209</vt:lpstr>
      <vt:lpstr>Reconciled Unto God:  Early Writings p. 209</vt:lpstr>
      <vt:lpstr>Reconciled Unto God:  Early Writings p. 209</vt:lpstr>
      <vt:lpstr>Reconciled Unto God Ephesians 2:17</vt:lpstr>
      <vt:lpstr>Reconciled Unto God:  Isaiah 57:19</vt:lpstr>
      <vt:lpstr>Reconciled Unto God Ephesians 2:18</vt:lpstr>
      <vt:lpstr>Reconciled Unto God:  SDABC V.6 p.1011, 523 </vt:lpstr>
      <vt:lpstr>Reconciled Unto God:  SDABC V.6 p.523 </vt:lpstr>
      <vt:lpstr>Reconciled Unto God:  SDABC V.6 p. 523</vt:lpstr>
      <vt:lpstr>Reconciled Unto God:  SDABC V.6 p.523 </vt:lpstr>
      <vt:lpstr>Reconciled Unto God: Zechariah 3:7</vt:lpstr>
      <vt:lpstr>Reconciled Unto God: Hebrews 4:16</vt:lpstr>
      <vt:lpstr>Builded Together Ephesians 2:19</vt:lpstr>
      <vt:lpstr>Builded Together:  SDABC V.6 p.1011 </vt:lpstr>
      <vt:lpstr>Builded Together:   SDABC V.6 P.1011</vt:lpstr>
      <vt:lpstr>Builded Together Ephesians 2:20</vt:lpstr>
      <vt:lpstr>Builded Together:</vt:lpstr>
      <vt:lpstr>Builded Together:   Psalm 118:21-23</vt:lpstr>
      <vt:lpstr>Builded Together:  SDABC V.6 p. 1011</vt:lpstr>
      <vt:lpstr>Builded Together:   1 Peter 2:4-6</vt:lpstr>
      <vt:lpstr>Builded Together:  Desire of Ages P.413</vt:lpstr>
      <vt:lpstr>Builded Together:  Desire of Ages P.413</vt:lpstr>
      <vt:lpstr>Builded Together:  Desire of Ages P.413</vt:lpstr>
      <vt:lpstr>Builded Together:  SDABC V.6 p. 1011</vt:lpstr>
      <vt:lpstr>Builded Together:  SDABC V.6 p. 1011</vt:lpstr>
      <vt:lpstr>Builded Together Ephesians 2:21</vt:lpstr>
      <vt:lpstr>Builded Together:  SDABC V.6 p. 1012</vt:lpstr>
      <vt:lpstr>Builded Together: the Acts of the Apostles p.596</vt:lpstr>
      <vt:lpstr>Builded Together: the Acts of the Apostles p.596</vt:lpstr>
      <vt:lpstr>Builded Together: the Acts of the Apostles p.597</vt:lpstr>
      <vt:lpstr>Builded Together: the Acts of the Apostles p.597</vt:lpstr>
      <vt:lpstr>Builded Together: the Acts of the Apostles p.597</vt:lpstr>
      <vt:lpstr>Builded Together: the Acts of the Apostles p.597</vt:lpstr>
      <vt:lpstr>Builded Together: the Acts of the Apostles p.598</vt:lpstr>
      <vt:lpstr>Builded Together: the Acts of the Apostles p.598</vt:lpstr>
      <vt:lpstr>Builded Together: the Acts of the Apostles p.598</vt:lpstr>
      <vt:lpstr>Builded Together: the Acts of the Apostles p.599</vt:lpstr>
      <vt:lpstr>Builded Together: the Acts of the Apostles p.599</vt:lpstr>
      <vt:lpstr>Builded Together: the Acts of the Apostles p.599</vt:lpstr>
      <vt:lpstr>Builded Together: the Acts of the Apostles p.599</vt:lpstr>
      <vt:lpstr>Builded Together: the Acts of the Apostles p.599</vt:lpstr>
      <vt:lpstr>Builded Together: the Acts of the Apostles p.599</vt:lpstr>
      <vt:lpstr>Builded Together: the Acts of the Apostles p.600</vt:lpstr>
      <vt:lpstr>Builded Together: the Acts of the Apostles p.600</vt:lpstr>
      <vt:lpstr>Builded Together Revelation 18:4</vt:lpstr>
      <vt:lpstr>Matthew 28:18-20</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2023-07-29T06:01:20Z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