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48"/>
  </p:notesMasterIdLst>
  <p:handoutMasterIdLst>
    <p:handoutMasterId r:id="rId149"/>
  </p:handoutMasterIdLst>
  <p:sldIdLst>
    <p:sldId id="268" r:id="rId5"/>
    <p:sldId id="392" r:id="rId6"/>
    <p:sldId id="484" r:id="rId7"/>
    <p:sldId id="773" r:id="rId8"/>
    <p:sldId id="774" r:id="rId9"/>
    <p:sldId id="783" r:id="rId10"/>
    <p:sldId id="682" r:id="rId11"/>
    <p:sldId id="775" r:id="rId12"/>
    <p:sldId id="776" r:id="rId13"/>
    <p:sldId id="777" r:id="rId14"/>
    <p:sldId id="778" r:id="rId15"/>
    <p:sldId id="779" r:id="rId16"/>
    <p:sldId id="780" r:id="rId17"/>
    <p:sldId id="781" r:id="rId18"/>
    <p:sldId id="782" r:id="rId19"/>
    <p:sldId id="784" r:id="rId20"/>
    <p:sldId id="785" r:id="rId21"/>
    <p:sldId id="786" r:id="rId22"/>
    <p:sldId id="787" r:id="rId23"/>
    <p:sldId id="788" r:id="rId24"/>
    <p:sldId id="789" r:id="rId25"/>
    <p:sldId id="791" r:id="rId26"/>
    <p:sldId id="803" r:id="rId27"/>
    <p:sldId id="846" r:id="rId28"/>
    <p:sldId id="847" r:id="rId29"/>
    <p:sldId id="851" r:id="rId30"/>
    <p:sldId id="848" r:id="rId31"/>
    <p:sldId id="849" r:id="rId32"/>
    <p:sldId id="852" r:id="rId33"/>
    <p:sldId id="703" r:id="rId34"/>
    <p:sldId id="857" r:id="rId35"/>
    <p:sldId id="856" r:id="rId36"/>
    <p:sldId id="853" r:id="rId37"/>
    <p:sldId id="858" r:id="rId38"/>
    <p:sldId id="859" r:id="rId39"/>
    <p:sldId id="860" r:id="rId40"/>
    <p:sldId id="861" r:id="rId41"/>
    <p:sldId id="862" r:id="rId42"/>
    <p:sldId id="863" r:id="rId43"/>
    <p:sldId id="864" r:id="rId44"/>
    <p:sldId id="854" r:id="rId45"/>
    <p:sldId id="855" r:id="rId46"/>
    <p:sldId id="873" r:id="rId47"/>
    <p:sldId id="865" r:id="rId48"/>
    <p:sldId id="866" r:id="rId49"/>
    <p:sldId id="867" r:id="rId50"/>
    <p:sldId id="868" r:id="rId51"/>
    <p:sldId id="869" r:id="rId52"/>
    <p:sldId id="870" r:id="rId53"/>
    <p:sldId id="871" r:id="rId54"/>
    <p:sldId id="872" r:id="rId55"/>
    <p:sldId id="845" r:id="rId56"/>
    <p:sldId id="804" r:id="rId57"/>
    <p:sldId id="805" r:id="rId58"/>
    <p:sldId id="806" r:id="rId59"/>
    <p:sldId id="807" r:id="rId60"/>
    <p:sldId id="808" r:id="rId61"/>
    <p:sldId id="809" r:id="rId62"/>
    <p:sldId id="874" r:id="rId63"/>
    <p:sldId id="816" r:id="rId64"/>
    <p:sldId id="701" r:id="rId65"/>
    <p:sldId id="875" r:id="rId66"/>
    <p:sldId id="693" r:id="rId67"/>
    <p:sldId id="795" r:id="rId68"/>
    <p:sldId id="796" r:id="rId69"/>
    <p:sldId id="817" r:id="rId70"/>
    <p:sldId id="797" r:id="rId71"/>
    <p:sldId id="794" r:id="rId72"/>
    <p:sldId id="792" r:id="rId73"/>
    <p:sldId id="798" r:id="rId74"/>
    <p:sldId id="793" r:id="rId75"/>
    <p:sldId id="799" r:id="rId76"/>
    <p:sldId id="800" r:id="rId77"/>
    <p:sldId id="876" r:id="rId78"/>
    <p:sldId id="819" r:id="rId79"/>
    <p:sldId id="801" r:id="rId80"/>
    <p:sldId id="802" r:id="rId81"/>
    <p:sldId id="810" r:id="rId82"/>
    <p:sldId id="811" r:id="rId83"/>
    <p:sldId id="812" r:id="rId84"/>
    <p:sldId id="813" r:id="rId85"/>
    <p:sldId id="814" r:id="rId86"/>
    <p:sldId id="815" r:id="rId87"/>
    <p:sldId id="820" r:id="rId88"/>
    <p:sldId id="821" r:id="rId89"/>
    <p:sldId id="825" r:id="rId90"/>
    <p:sldId id="834" r:id="rId91"/>
    <p:sldId id="835" r:id="rId92"/>
    <p:sldId id="836" r:id="rId93"/>
    <p:sldId id="822" r:id="rId94"/>
    <p:sldId id="837" r:id="rId95"/>
    <p:sldId id="839" r:id="rId96"/>
    <p:sldId id="838" r:id="rId97"/>
    <p:sldId id="840" r:id="rId98"/>
    <p:sldId id="841" r:id="rId99"/>
    <p:sldId id="843" r:id="rId100"/>
    <p:sldId id="878" r:id="rId101"/>
    <p:sldId id="844" r:id="rId102"/>
    <p:sldId id="826" r:id="rId103"/>
    <p:sldId id="877" r:id="rId104"/>
    <p:sldId id="879" r:id="rId105"/>
    <p:sldId id="880" r:id="rId106"/>
    <p:sldId id="881" r:id="rId107"/>
    <p:sldId id="882" r:id="rId108"/>
    <p:sldId id="883" r:id="rId109"/>
    <p:sldId id="884" r:id="rId110"/>
    <p:sldId id="885" r:id="rId111"/>
    <p:sldId id="886" r:id="rId112"/>
    <p:sldId id="903" r:id="rId113"/>
    <p:sldId id="888" r:id="rId114"/>
    <p:sldId id="889" r:id="rId115"/>
    <p:sldId id="890" r:id="rId116"/>
    <p:sldId id="891" r:id="rId117"/>
    <p:sldId id="892" r:id="rId118"/>
    <p:sldId id="893" r:id="rId119"/>
    <p:sldId id="894" r:id="rId120"/>
    <p:sldId id="895" r:id="rId121"/>
    <p:sldId id="900" r:id="rId122"/>
    <p:sldId id="901" r:id="rId123"/>
    <p:sldId id="902" r:id="rId124"/>
    <p:sldId id="898" r:id="rId125"/>
    <p:sldId id="896" r:id="rId126"/>
    <p:sldId id="904" r:id="rId127"/>
    <p:sldId id="906" r:id="rId128"/>
    <p:sldId id="907" r:id="rId129"/>
    <p:sldId id="908" r:id="rId130"/>
    <p:sldId id="909" r:id="rId131"/>
    <p:sldId id="910" r:id="rId132"/>
    <p:sldId id="911" r:id="rId133"/>
    <p:sldId id="912" r:id="rId134"/>
    <p:sldId id="913" r:id="rId135"/>
    <p:sldId id="914" r:id="rId136"/>
    <p:sldId id="915" r:id="rId137"/>
    <p:sldId id="916" r:id="rId138"/>
    <p:sldId id="917" r:id="rId139"/>
    <p:sldId id="918" r:id="rId140"/>
    <p:sldId id="919" r:id="rId141"/>
    <p:sldId id="920" r:id="rId142"/>
    <p:sldId id="921" r:id="rId143"/>
    <p:sldId id="922" r:id="rId144"/>
    <p:sldId id="897" r:id="rId145"/>
    <p:sldId id="790" r:id="rId146"/>
    <p:sldId id="390" r:id="rId1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FFFFFF"/>
    <a:srgbClr val="A09582"/>
    <a:srgbClr val="5E2001"/>
    <a:srgbClr val="660066"/>
    <a:srgbClr val="CCFF99"/>
    <a:srgbClr val="006600"/>
    <a:srgbClr val="164866"/>
    <a:srgbClr val="700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2" autoAdjust="0"/>
  </p:normalViewPr>
  <p:slideViewPr>
    <p:cSldViewPr snapToGrid="0">
      <p:cViewPr varScale="1">
        <p:scale>
          <a:sx n="62" d="100"/>
          <a:sy n="62" d="100"/>
        </p:scale>
        <p:origin x="828" y="48"/>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handoutMaster" Target="handoutMasters/handoutMaster1.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presProps" Target="presProp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viewProps" Target="view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tableStyles" Target="tableStyle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8/11/2023</a:t>
            </a:fld>
            <a:endParaRPr lang="en-US" dirty="0"/>
          </a:p>
        </p:txBody>
      </p:sp>
      <p:sp>
        <p:nvSpPr>
          <p:cNvPr id="4" name="Footer Placeholder 3">
            <a:extLst>
              <a:ext uri="{FF2B5EF4-FFF2-40B4-BE49-F238E27FC236}">
                <a16:creationId xmlns:a16="http://schemas.microsoft.com/office/drawing/2014/main" xmlns=""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8/11/2023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a16="http://schemas.microsoft.com/office/drawing/2014/main" xmlns="" id="{328F7C25-BFB6-430F-87B6-7D0D2C7493D6}"/>
              </a:ext>
              <a:ext uri="{C183D7F6-B498-43B3-948B-1728B52AA6E4}">
                <adec:decorative xmlns:adec="http://schemas.microsoft.com/office/drawing/2017/decorative" xmlns=""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Date Placeholder 2"/>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smtClean="0"/>
              <a:t>Click to edit Master title style</a:t>
            </a:r>
            <a:endParaRPr lang="en-US" noProof="0"/>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a16="http://schemas.microsoft.com/office/drawing/2014/main" xmlns=""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a16="http://schemas.microsoft.com/office/drawing/2014/main" xmlns=""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20" name="Text Placeholder 5">
            <a:extLst>
              <a:ext uri="{FF2B5EF4-FFF2-40B4-BE49-F238E27FC236}">
                <a16:creationId xmlns:a16="http://schemas.microsoft.com/office/drawing/2014/main" xmlns=""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21" name="Text Placeholder 5">
            <a:extLst>
              <a:ext uri="{FF2B5EF4-FFF2-40B4-BE49-F238E27FC236}">
                <a16:creationId xmlns:a16="http://schemas.microsoft.com/office/drawing/2014/main" xmlns=""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9" name="Text Placeholder 5">
            <a:extLst>
              <a:ext uri="{FF2B5EF4-FFF2-40B4-BE49-F238E27FC236}">
                <a16:creationId xmlns:a16="http://schemas.microsoft.com/office/drawing/2014/main" xmlns=""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8" name="Text Placeholder 5">
            <a:extLst>
              <a:ext uri="{FF2B5EF4-FFF2-40B4-BE49-F238E27FC236}">
                <a16:creationId xmlns:a16="http://schemas.microsoft.com/office/drawing/2014/main" xmlns=""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cxnSp>
        <p:nvCxnSpPr>
          <p:cNvPr id="14" name="Straight Connector 13">
            <a:extLst>
              <a:ext uri="{FF2B5EF4-FFF2-40B4-BE49-F238E27FC236}">
                <a16:creationId xmlns:a16="http://schemas.microsoft.com/office/drawing/2014/main" xmlns="" id="{CC5A0CF1-9FE7-4149-97DC-5221639144C8}"/>
              </a:ext>
              <a:ext uri="{C183D7F6-B498-43B3-948B-1728B52AA6E4}">
                <adec:decorative xmlns:adec="http://schemas.microsoft.com/office/drawing/2017/decorative" xmlns=""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smtClean="0"/>
              <a:t>Click to edit Master text styles</a:t>
            </a:r>
          </a:p>
        </p:txBody>
      </p:sp>
      <p:sp>
        <p:nvSpPr>
          <p:cNvPr id="7" name="Rectangle: Rounded Corners 6">
            <a:extLst>
              <a:ext uri="{FF2B5EF4-FFF2-40B4-BE49-F238E27FC236}">
                <a16:creationId xmlns:a16="http://schemas.microsoft.com/office/drawing/2014/main" xmlns=""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Date Placeholder 6"/>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a16="http://schemas.microsoft.com/office/drawing/2014/main" xmlns="" id="{8031B0A9-3E16-4C5B-A6CE-045BCB91A008}"/>
              </a:ext>
              <a:ext uri="{C183D7F6-B498-43B3-948B-1728B52AA6E4}">
                <adec:decorative xmlns:adec="http://schemas.microsoft.com/office/drawing/2017/decorative" xmlns=""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9" name="Rectangle: Rounded Corners 8">
            <a:extLst>
              <a:ext uri="{FF2B5EF4-FFF2-40B4-BE49-F238E27FC236}">
                <a16:creationId xmlns:a16="http://schemas.microsoft.com/office/drawing/2014/main" xmlns=""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Date Placeholder 4"/>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a16="http://schemas.microsoft.com/office/drawing/2014/main" xmlns="" id="{E8539E0A-8009-4A6E-A7A1-5AEFA52206C3}"/>
              </a:ext>
              <a:ext uri="{C183D7F6-B498-43B3-948B-1728B52AA6E4}">
                <adec:decorative xmlns:adec="http://schemas.microsoft.com/office/drawing/2017/decorative" xmlns=""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a16="http://schemas.microsoft.com/office/drawing/2014/main" xmlns="" id="{FC7E2CCC-C53E-454B-9DE0-F2484BA0FF9D}"/>
              </a:ext>
              <a:ext uri="{C183D7F6-B498-43B3-948B-1728B52AA6E4}">
                <adec:decorative xmlns:adec="http://schemas.microsoft.com/office/drawing/2017/decorative" xmlns="" val="1"/>
              </a:ext>
            </a:extLst>
          </p:cNvPr>
          <p:cNvPicPr>
            <a:picLocks/>
          </p:cNvPicPr>
          <p:nvPr/>
        </p:nvPicPr>
        <p:blipFill>
          <a:blip r:embed="rId2"/>
          <a:stretch>
            <a:fillRect/>
          </a:stretch>
        </p:blipFill>
        <p:spPr>
          <a:xfrm>
            <a:off x="9613564" y="1069504"/>
            <a:ext cx="1905000" cy="1905000"/>
          </a:xfrm>
          <a:prstGeom prst="rect">
            <a:avLst/>
          </a:prstGeom>
          <a:ln>
            <a:noFill/>
          </a:ln>
        </p:spPr>
      </p:pic>
      <p:sp>
        <p:nvSpPr>
          <p:cNvPr id="2" name="Title 1">
            <a:extLst>
              <a:ext uri="{FF2B5EF4-FFF2-40B4-BE49-F238E27FC236}">
                <a16:creationId xmlns:a16="http://schemas.microsoft.com/office/drawing/2014/main" xmlns="" id="{7635B398-1E7F-44AD-8356-8345134C958C}"/>
              </a:ext>
            </a:extLst>
          </p:cNvPr>
          <p:cNvSpPr>
            <a:spLocks noGrp="1"/>
          </p:cNvSpPr>
          <p:nvPr>
            <p:ph type="ctrTitle"/>
          </p:nvPr>
        </p:nvSpPr>
        <p:spPr>
          <a:xfrm>
            <a:off x="184936" y="2716272"/>
            <a:ext cx="10975190" cy="2421464"/>
          </a:xfrm>
        </p:spPr>
        <p:txBody>
          <a:bodyPr/>
          <a:lstStyle/>
          <a:p>
            <a:r>
              <a:rPr lang="en-US" dirty="0" smtClean="0"/>
              <a:t>The Mystery of the Gospel</a:t>
            </a:r>
            <a:br>
              <a:rPr lang="en-US" dirty="0" smtClean="0"/>
            </a:br>
            <a:r>
              <a:rPr lang="en-US" sz="3200" dirty="0" smtClean="0"/>
              <a:t>Lesson 6, 3</a:t>
            </a:r>
            <a:r>
              <a:rPr lang="en-US" sz="3200" baseline="30000" dirty="0" smtClean="0"/>
              <a:t>rd</a:t>
            </a:r>
            <a:r>
              <a:rPr lang="en-US" sz="3200" dirty="0" smtClean="0"/>
              <a:t> Quarter 2023</a:t>
            </a:r>
            <a:endParaRPr lang="en-US" sz="3200" dirty="0"/>
          </a:p>
        </p:txBody>
      </p:sp>
      <p:sp>
        <p:nvSpPr>
          <p:cNvPr id="3" name="Subtitle 2">
            <a:extLst>
              <a:ext uri="{FF2B5EF4-FFF2-40B4-BE49-F238E27FC236}">
                <a16:creationId xmlns:a16="http://schemas.microsoft.com/office/drawing/2014/main" xmlns="" id="{852A3D91-AB3F-4EDF-B87E-FDDF6C5DC4CF}"/>
              </a:ext>
            </a:extLst>
          </p:cNvPr>
          <p:cNvSpPr>
            <a:spLocks noGrp="1"/>
          </p:cNvSpPr>
          <p:nvPr>
            <p:ph type="subTitle" idx="1"/>
          </p:nvPr>
        </p:nvSpPr>
        <p:spPr/>
        <p:txBody>
          <a:bodyPr/>
          <a:lstStyle/>
          <a:p>
            <a:r>
              <a:rPr lang="en-US" sz="3200" dirty="0" smtClean="0"/>
              <a:t>Ephesians 3:1-21</a:t>
            </a:r>
            <a:endParaRPr lang="en-US" dirty="0"/>
          </a:p>
        </p:txBody>
      </p:sp>
    </p:spTree>
    <p:extLst>
      <p:ext uri="{BB962C8B-B14F-4D97-AF65-F5344CB8AC3E}">
        <p14:creationId xmlns:p14="http://schemas.microsoft.com/office/powerpoint/2010/main" val="2352749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3:7-21 (KJV)</a:t>
            </a:r>
            <a:endParaRPr lang="en-US" sz="4000" dirty="0">
              <a:solidFill>
                <a:srgbClr val="66FFFF"/>
              </a:solidFill>
            </a:endParaRPr>
          </a:p>
        </p:txBody>
      </p:sp>
      <p:sp>
        <p:nvSpPr>
          <p:cNvPr id="4" name="Content Placeholder 3"/>
          <p:cNvSpPr>
            <a:spLocks noGrp="1"/>
          </p:cNvSpPr>
          <p:nvPr>
            <p:ph sz="half" idx="2"/>
          </p:nvPr>
        </p:nvSpPr>
        <p:spPr>
          <a:xfrm>
            <a:off x="685800" y="1470850"/>
            <a:ext cx="5202071" cy="4611296"/>
          </a:xfrm>
          <a:solidFill>
            <a:schemeClr val="accent3">
              <a:lumMod val="50000"/>
            </a:schemeClr>
          </a:solidFill>
        </p:spPr>
        <p:txBody>
          <a:bodyPr>
            <a:noAutofit/>
          </a:bodyPr>
          <a:lstStyle/>
          <a:p>
            <a:r>
              <a:rPr lang="en-US" sz="3200" b="1" baseline="30000" dirty="0"/>
              <a:t>7 </a:t>
            </a:r>
            <a:r>
              <a:rPr lang="en-US" sz="3200" dirty="0"/>
              <a:t>Whereof I was made a minister, according to the gift of the grace of God given unto me by the effectual working of his power</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4629127"/>
          </a:xfrm>
          <a:solidFill>
            <a:schemeClr val="accent4">
              <a:lumMod val="50000"/>
            </a:schemeClr>
          </a:solidFill>
        </p:spPr>
        <p:txBody>
          <a:bodyPr>
            <a:noAutofit/>
          </a:bodyPr>
          <a:lstStyle/>
          <a:p>
            <a:r>
              <a:rPr lang="en-US" sz="3200" b="1" baseline="30000" dirty="0"/>
              <a:t>7 </a:t>
            </a:r>
            <a:r>
              <a:rPr lang="en-US" sz="3200" dirty="0"/>
              <a:t>God has given me the wonderful privilege of telling everyone about </a:t>
            </a:r>
            <a:r>
              <a:rPr lang="en-US" sz="3200" dirty="0" smtClean="0"/>
              <a:t>the gospel: that men need not be lost, that they have  eternal salvation.  God has gifted </a:t>
            </a:r>
            <a:r>
              <a:rPr lang="en-US" sz="3200" dirty="0"/>
              <a:t>me </a:t>
            </a:r>
            <a:r>
              <a:rPr lang="en-US" sz="3200" dirty="0" smtClean="0"/>
              <a:t>with His grace and His effective power to spread this message.  </a:t>
            </a:r>
            <a:endParaRPr lang="en-US" sz="3100" dirty="0"/>
          </a:p>
        </p:txBody>
      </p:sp>
    </p:spTree>
    <p:extLst>
      <p:ext uri="{BB962C8B-B14F-4D97-AF65-F5344CB8AC3E}">
        <p14:creationId xmlns:p14="http://schemas.microsoft.com/office/powerpoint/2010/main" val="300090134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 the Road to Rome:</a:t>
            </a:r>
            <a:br>
              <a:rPr lang="en-US" sz="3600" b="1" dirty="0" smtClean="0">
                <a:solidFill>
                  <a:schemeClr val="accent1">
                    <a:lumMod val="40000"/>
                    <a:lumOff val="60000"/>
                  </a:schemeClr>
                </a:solidFill>
              </a:rPr>
            </a:br>
            <a:r>
              <a:rPr lang="en-US" sz="4400" dirty="0" smtClean="0">
                <a:solidFill>
                  <a:srgbClr val="66FFFF"/>
                </a:solidFill>
              </a:rPr>
              <a:t>Acts 28:16-31</a:t>
            </a:r>
            <a:endParaRPr lang="en-US" sz="4400" dirty="0">
              <a:solidFill>
                <a:srgbClr val="66FFFF"/>
              </a:solidFill>
            </a:endParaRPr>
          </a:p>
        </p:txBody>
      </p:sp>
      <p:sp>
        <p:nvSpPr>
          <p:cNvPr id="4" name="Text Placeholder 3"/>
          <p:cNvSpPr>
            <a:spLocks noGrp="1"/>
          </p:cNvSpPr>
          <p:nvPr>
            <p:ph type="body" sz="half" idx="2"/>
          </p:nvPr>
        </p:nvSpPr>
        <p:spPr>
          <a:xfrm>
            <a:off x="591267" y="1574459"/>
            <a:ext cx="7070382" cy="4287573"/>
          </a:xfrm>
          <a:noFill/>
        </p:spPr>
        <p:txBody>
          <a:bodyPr>
            <a:noAutofit/>
          </a:bodyPr>
          <a:lstStyle/>
          <a:p>
            <a:r>
              <a:rPr lang="en-US" sz="3600" b="1" baseline="30000" dirty="0"/>
              <a:t>16 </a:t>
            </a:r>
            <a:r>
              <a:rPr lang="en-US" sz="3600" dirty="0"/>
              <a:t>And when we came to Rome, the centurion delivered the prisoners to the captain of the guard: but Paul was suffered to dwell by himself with a soldier that kept him</a:t>
            </a:r>
            <a:r>
              <a:rPr lang="en-US" sz="3600" dirty="0" smtClean="0"/>
              <a:t>.</a:t>
            </a:r>
            <a:endParaRPr lang="en-US" sz="3600" dirty="0"/>
          </a:p>
        </p:txBody>
      </p:sp>
      <p:pic>
        <p:nvPicPr>
          <p:cNvPr id="95234" name="Picture 2" descr="Three months after the shipwreck they set sail on another ship that had wintered at the island – Slide 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8125" t="-1342" r="18059" b="134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27503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 the Road to Rome:</a:t>
            </a:r>
            <a:br>
              <a:rPr lang="en-US" sz="3600" b="1" dirty="0" smtClean="0">
                <a:solidFill>
                  <a:schemeClr val="accent1">
                    <a:lumMod val="40000"/>
                    <a:lumOff val="60000"/>
                  </a:schemeClr>
                </a:solidFill>
              </a:rPr>
            </a:br>
            <a:r>
              <a:rPr lang="en-US" sz="4400" dirty="0" smtClean="0">
                <a:solidFill>
                  <a:srgbClr val="66FFFF"/>
                </a:solidFill>
              </a:rPr>
              <a:t>Acts 28:17-31</a:t>
            </a:r>
            <a:endParaRPr lang="en-US" sz="4400" dirty="0">
              <a:solidFill>
                <a:srgbClr val="66FFFF"/>
              </a:solidFill>
            </a:endParaRPr>
          </a:p>
        </p:txBody>
      </p:sp>
      <p:sp>
        <p:nvSpPr>
          <p:cNvPr id="4" name="Text Placeholder 3"/>
          <p:cNvSpPr>
            <a:spLocks noGrp="1"/>
          </p:cNvSpPr>
          <p:nvPr>
            <p:ph type="body" sz="half" idx="2"/>
          </p:nvPr>
        </p:nvSpPr>
        <p:spPr>
          <a:xfrm>
            <a:off x="591267" y="1574459"/>
            <a:ext cx="7070382" cy="4287573"/>
          </a:xfrm>
          <a:noFill/>
        </p:spPr>
        <p:txBody>
          <a:bodyPr>
            <a:noAutofit/>
          </a:bodyPr>
          <a:lstStyle/>
          <a:p>
            <a:r>
              <a:rPr lang="en-US" sz="3200" b="1" baseline="30000" dirty="0"/>
              <a:t>17 </a:t>
            </a:r>
            <a:r>
              <a:rPr lang="en-US" sz="3200" dirty="0"/>
              <a:t>And it came to pass, that after three days Paul called the chief of the Jews together: and when they were come together, he said unto them, Men and brethren, though I have committed nothing against the people, or customs of our fathers, yet was I delivered prisoner from Jerusalem into the hands of the Romans</a:t>
            </a:r>
            <a:r>
              <a:rPr lang="en-US" sz="3200" dirty="0" smtClean="0"/>
              <a:t>.</a:t>
            </a:r>
          </a:p>
        </p:txBody>
      </p:sp>
      <p:pic>
        <p:nvPicPr>
          <p:cNvPr id="96258" name="Picture 2" descr="Three days after Paul’s arrival, he called together the local Jewish leaders and said, ‘Brothers, I was arrested in Jerusalem although I had done nothing wrong. The Romans tried me and wanted to release me, but the Jewish leaders protested the decision and so I appeal to Caesar. I am in chains because I believe that the Messiah has already come.’ – Slide 1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21017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 the Road to Rome:</a:t>
            </a:r>
            <a:br>
              <a:rPr lang="en-US" sz="3600" b="1" dirty="0" smtClean="0">
                <a:solidFill>
                  <a:schemeClr val="accent1">
                    <a:lumMod val="40000"/>
                    <a:lumOff val="60000"/>
                  </a:schemeClr>
                </a:solidFill>
              </a:rPr>
            </a:br>
            <a:r>
              <a:rPr lang="en-US" sz="4400" dirty="0" smtClean="0">
                <a:solidFill>
                  <a:srgbClr val="66FFFF"/>
                </a:solidFill>
              </a:rPr>
              <a:t>Acts 28:18-31</a:t>
            </a:r>
            <a:endParaRPr lang="en-US" sz="4400" dirty="0">
              <a:solidFill>
                <a:srgbClr val="66FFFF"/>
              </a:solidFill>
            </a:endParaRPr>
          </a:p>
        </p:txBody>
      </p:sp>
      <p:sp>
        <p:nvSpPr>
          <p:cNvPr id="4" name="Text Placeholder 3"/>
          <p:cNvSpPr>
            <a:spLocks noGrp="1"/>
          </p:cNvSpPr>
          <p:nvPr>
            <p:ph type="body" sz="half" idx="2"/>
          </p:nvPr>
        </p:nvSpPr>
        <p:spPr>
          <a:xfrm>
            <a:off x="591267" y="1574459"/>
            <a:ext cx="7070382" cy="4287573"/>
          </a:xfrm>
          <a:noFill/>
        </p:spPr>
        <p:txBody>
          <a:bodyPr>
            <a:noAutofit/>
          </a:bodyPr>
          <a:lstStyle/>
          <a:p>
            <a:r>
              <a:rPr lang="en-US" sz="3400" b="1" baseline="30000" dirty="0"/>
              <a:t>18 </a:t>
            </a:r>
            <a:r>
              <a:rPr lang="en-US" sz="3400" dirty="0"/>
              <a:t>Who, when they had examined me, would have let me go, because there was no cause of death in me.</a:t>
            </a:r>
          </a:p>
          <a:p>
            <a:r>
              <a:rPr lang="en-US" sz="3400" b="1" baseline="30000" dirty="0"/>
              <a:t>19 </a:t>
            </a:r>
            <a:r>
              <a:rPr lang="en-US" sz="3400" dirty="0"/>
              <a:t>But when the Jews </a:t>
            </a:r>
            <a:r>
              <a:rPr lang="en-US" sz="3400" dirty="0" err="1"/>
              <a:t>spake</a:t>
            </a:r>
            <a:r>
              <a:rPr lang="en-US" sz="3400" dirty="0"/>
              <a:t> against it, I was constrained to appeal unto Caesar; not that I had ought to accuse my nation of</a:t>
            </a:r>
            <a:r>
              <a:rPr lang="en-US" sz="3400" dirty="0" smtClean="0"/>
              <a:t>.</a:t>
            </a:r>
            <a:endParaRPr lang="en-US" sz="3400" dirty="0"/>
          </a:p>
        </p:txBody>
      </p:sp>
      <p:pic>
        <p:nvPicPr>
          <p:cNvPr id="97284" name="Picture 4" descr="The weather was becoming dangerous for sea travel. Paul spoke to the ship’s officers: ‘I believe there is trouble ahead if we go on - shipwreck, loss of cargo, and danger to our lives as well.’ But the ship’s captain wanted to set sail.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915142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 the Road to Rome:</a:t>
            </a:r>
            <a:br>
              <a:rPr lang="en-US" sz="3600" b="1" dirty="0" smtClean="0">
                <a:solidFill>
                  <a:schemeClr val="accent1">
                    <a:lumMod val="40000"/>
                    <a:lumOff val="60000"/>
                  </a:schemeClr>
                </a:solidFill>
              </a:rPr>
            </a:br>
            <a:r>
              <a:rPr lang="en-US" sz="4400" dirty="0" smtClean="0">
                <a:solidFill>
                  <a:srgbClr val="66FFFF"/>
                </a:solidFill>
              </a:rPr>
              <a:t>Acts 28:20-31</a:t>
            </a:r>
            <a:endParaRPr lang="en-US" sz="4400" dirty="0">
              <a:solidFill>
                <a:srgbClr val="66FFFF"/>
              </a:solidFill>
            </a:endParaRPr>
          </a:p>
        </p:txBody>
      </p:sp>
      <p:sp>
        <p:nvSpPr>
          <p:cNvPr id="4" name="Text Placeholder 3"/>
          <p:cNvSpPr>
            <a:spLocks noGrp="1"/>
          </p:cNvSpPr>
          <p:nvPr>
            <p:ph type="body" sz="half" idx="2"/>
          </p:nvPr>
        </p:nvSpPr>
        <p:spPr>
          <a:xfrm>
            <a:off x="591267" y="1574459"/>
            <a:ext cx="7070382" cy="4287573"/>
          </a:xfrm>
          <a:noFill/>
        </p:spPr>
        <p:txBody>
          <a:bodyPr>
            <a:noAutofit/>
          </a:bodyPr>
          <a:lstStyle/>
          <a:p>
            <a:r>
              <a:rPr lang="en-US" sz="3200" b="1" baseline="30000" dirty="0"/>
              <a:t>20 </a:t>
            </a:r>
            <a:r>
              <a:rPr lang="en-US" sz="3200" dirty="0"/>
              <a:t>For this cause therefore have I called for you, to see you, and to speak with you: because that for the hope of Israel I am bound with this chain.</a:t>
            </a:r>
          </a:p>
          <a:p>
            <a:r>
              <a:rPr lang="en-US" sz="3200" b="1" baseline="30000" dirty="0"/>
              <a:t>21 </a:t>
            </a:r>
            <a:r>
              <a:rPr lang="en-US" sz="3200" dirty="0"/>
              <a:t>And they said unto him, We neither received letters out of Judaea concerning thee, neither any of the brethren that came shewed or </a:t>
            </a:r>
            <a:r>
              <a:rPr lang="en-US" sz="3200" dirty="0" err="1"/>
              <a:t>spake</a:t>
            </a:r>
            <a:r>
              <a:rPr lang="en-US" sz="3200" dirty="0"/>
              <a:t> any harm of thee.</a:t>
            </a:r>
          </a:p>
        </p:txBody>
      </p:sp>
      <p:pic>
        <p:nvPicPr>
          <p:cNvPr id="98306" name="Picture 2" descr="A large number of people came to Paul’s lodging. He explained about the Kingdom of God and tried to persuade them about Jesus from the Scriptures. – Slide 1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71428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 the Road to Rome:</a:t>
            </a:r>
            <a:br>
              <a:rPr lang="en-US" sz="3600" b="1" dirty="0" smtClean="0">
                <a:solidFill>
                  <a:schemeClr val="accent1">
                    <a:lumMod val="40000"/>
                    <a:lumOff val="60000"/>
                  </a:schemeClr>
                </a:solidFill>
              </a:rPr>
            </a:br>
            <a:r>
              <a:rPr lang="en-US" sz="4400" dirty="0" smtClean="0">
                <a:solidFill>
                  <a:srgbClr val="66FFFF"/>
                </a:solidFill>
              </a:rPr>
              <a:t>Acts 28:22-31</a:t>
            </a:r>
            <a:endParaRPr lang="en-US" sz="4400" dirty="0">
              <a:solidFill>
                <a:srgbClr val="66FFFF"/>
              </a:solidFill>
            </a:endParaRPr>
          </a:p>
        </p:txBody>
      </p:sp>
      <p:sp>
        <p:nvSpPr>
          <p:cNvPr id="4" name="Text Placeholder 3"/>
          <p:cNvSpPr>
            <a:spLocks noGrp="1"/>
          </p:cNvSpPr>
          <p:nvPr>
            <p:ph type="body" sz="half" idx="2"/>
          </p:nvPr>
        </p:nvSpPr>
        <p:spPr>
          <a:xfrm>
            <a:off x="591267" y="1574459"/>
            <a:ext cx="7070382" cy="4287573"/>
          </a:xfrm>
          <a:noFill/>
        </p:spPr>
        <p:txBody>
          <a:bodyPr>
            <a:noAutofit/>
          </a:bodyPr>
          <a:lstStyle/>
          <a:p>
            <a:r>
              <a:rPr lang="en-US" sz="3000" b="1" baseline="30000" dirty="0"/>
              <a:t>22 </a:t>
            </a:r>
            <a:r>
              <a:rPr lang="en-US" sz="3000" dirty="0"/>
              <a:t>But we desire to hear of thee what thou </a:t>
            </a:r>
            <a:r>
              <a:rPr lang="en-US" sz="3000" dirty="0" err="1"/>
              <a:t>thinkest</a:t>
            </a:r>
            <a:r>
              <a:rPr lang="en-US" sz="3000" dirty="0"/>
              <a:t>: for as concerning this sect, we know that every where it is spoken against.</a:t>
            </a:r>
          </a:p>
          <a:p>
            <a:r>
              <a:rPr lang="en-US" sz="3000" b="1" baseline="30000" dirty="0"/>
              <a:t>23 </a:t>
            </a:r>
            <a:r>
              <a:rPr lang="en-US" sz="3000" dirty="0"/>
              <a:t>And when they had appointed him a day, there came many to him into his lodging; to whom he expounded and testified the kingdom of God, persuading them concerning Jesus, both out of the law of Moses, and out of the prophets, from morning till evening.</a:t>
            </a:r>
          </a:p>
        </p:txBody>
      </p:sp>
      <p:pic>
        <p:nvPicPr>
          <p:cNvPr id="99330" name="Picture 2" descr="When Paul saw them, he was encouraged and thanked God – Slide 9"/>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30809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 the Road to Rome:</a:t>
            </a:r>
            <a:br>
              <a:rPr lang="en-US" sz="3600" b="1" dirty="0" smtClean="0">
                <a:solidFill>
                  <a:schemeClr val="accent1">
                    <a:lumMod val="40000"/>
                    <a:lumOff val="60000"/>
                  </a:schemeClr>
                </a:solidFill>
              </a:rPr>
            </a:br>
            <a:r>
              <a:rPr lang="en-US" sz="4400" dirty="0" smtClean="0">
                <a:solidFill>
                  <a:srgbClr val="66FFFF"/>
                </a:solidFill>
              </a:rPr>
              <a:t>Acts 28:24-31</a:t>
            </a:r>
            <a:endParaRPr lang="en-US" sz="4400" dirty="0">
              <a:solidFill>
                <a:srgbClr val="66FFFF"/>
              </a:solidFill>
            </a:endParaRPr>
          </a:p>
        </p:txBody>
      </p:sp>
      <p:sp>
        <p:nvSpPr>
          <p:cNvPr id="4" name="Text Placeholder 3"/>
          <p:cNvSpPr>
            <a:spLocks noGrp="1"/>
          </p:cNvSpPr>
          <p:nvPr>
            <p:ph type="body" sz="half" idx="2"/>
          </p:nvPr>
        </p:nvSpPr>
        <p:spPr>
          <a:xfrm>
            <a:off x="591267" y="1574459"/>
            <a:ext cx="7070382" cy="4287573"/>
          </a:xfrm>
          <a:noFill/>
        </p:spPr>
        <p:txBody>
          <a:bodyPr>
            <a:noAutofit/>
          </a:bodyPr>
          <a:lstStyle/>
          <a:p>
            <a:r>
              <a:rPr lang="en-US" sz="3200" b="1" baseline="30000" dirty="0"/>
              <a:t>24 </a:t>
            </a:r>
            <a:r>
              <a:rPr lang="en-US" sz="3200" dirty="0"/>
              <a:t>And some believed the things which were spoken, and some believed not.</a:t>
            </a:r>
          </a:p>
          <a:p>
            <a:r>
              <a:rPr lang="en-US" sz="3200" b="1" baseline="30000" dirty="0"/>
              <a:t>25 </a:t>
            </a:r>
            <a:r>
              <a:rPr lang="en-US" sz="3200" dirty="0"/>
              <a:t>And when they agreed not among themselves, they departed, after that Paul had spoken one word, Well </a:t>
            </a:r>
            <a:r>
              <a:rPr lang="en-US" sz="3200" dirty="0" err="1"/>
              <a:t>spake</a:t>
            </a:r>
            <a:r>
              <a:rPr lang="en-US" sz="3200" dirty="0"/>
              <a:t> the Holy Ghost by Esaias the prophet unto our fathers</a:t>
            </a:r>
            <a:r>
              <a:rPr lang="en-US" sz="3200" dirty="0" smtClean="0"/>
              <a:t>,</a:t>
            </a:r>
            <a:endParaRPr lang="en-US" sz="3200" dirty="0"/>
          </a:p>
        </p:txBody>
      </p:sp>
      <p:pic>
        <p:nvPicPr>
          <p:cNvPr id="100356" name="Picture 4" descr=" Some were persuaded by the things he said, but others did not believe. ‘I want you to know that this salvation from God has also been offered to the Gentiles, and they will accept it,’ Paul told them. – Slide 1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0762" t="336" r="35422" b="-336"/>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0178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 the Road to Rome:</a:t>
            </a:r>
            <a:br>
              <a:rPr lang="en-US" sz="3600" b="1" dirty="0" smtClean="0">
                <a:solidFill>
                  <a:schemeClr val="accent1">
                    <a:lumMod val="40000"/>
                    <a:lumOff val="60000"/>
                  </a:schemeClr>
                </a:solidFill>
              </a:rPr>
            </a:br>
            <a:r>
              <a:rPr lang="en-US" sz="4400" dirty="0" smtClean="0">
                <a:solidFill>
                  <a:srgbClr val="66FFFF"/>
                </a:solidFill>
              </a:rPr>
              <a:t>Acts 28:24-31</a:t>
            </a:r>
            <a:endParaRPr lang="en-US" sz="4400" dirty="0">
              <a:solidFill>
                <a:srgbClr val="66FFFF"/>
              </a:solidFill>
            </a:endParaRPr>
          </a:p>
        </p:txBody>
      </p:sp>
      <p:sp>
        <p:nvSpPr>
          <p:cNvPr id="4" name="Text Placeholder 3"/>
          <p:cNvSpPr>
            <a:spLocks noGrp="1"/>
          </p:cNvSpPr>
          <p:nvPr>
            <p:ph type="body" sz="half" idx="2"/>
          </p:nvPr>
        </p:nvSpPr>
        <p:spPr>
          <a:xfrm>
            <a:off x="591267" y="1574459"/>
            <a:ext cx="7070382" cy="4287573"/>
          </a:xfrm>
          <a:noFill/>
        </p:spPr>
        <p:txBody>
          <a:bodyPr>
            <a:noAutofit/>
          </a:bodyPr>
          <a:lstStyle/>
          <a:p>
            <a:r>
              <a:rPr lang="en-US" sz="3000" b="1" baseline="30000" dirty="0"/>
              <a:t>26 </a:t>
            </a:r>
            <a:r>
              <a:rPr lang="en-US" sz="3000" dirty="0"/>
              <a:t>Saying, Go unto this people, and say, Hearing ye shall hear, and shall not understand; and seeing ye shall see, and not perceive:</a:t>
            </a:r>
          </a:p>
          <a:p>
            <a:r>
              <a:rPr lang="en-US" sz="3000" b="1" baseline="30000" dirty="0"/>
              <a:t>27 </a:t>
            </a:r>
            <a:r>
              <a:rPr lang="en-US" sz="3000" dirty="0"/>
              <a:t>For the heart of this people is waxed gross, and their ears are dull of hearing, and their eyes have they closed; lest they should see with their eyes, and hear with their ears, and understand with their heart, and should be converted, and I should heal them.</a:t>
            </a:r>
          </a:p>
        </p:txBody>
      </p:sp>
      <p:pic>
        <p:nvPicPr>
          <p:cNvPr id="101382" name="Picture 6" descr="The Jewish leaders in Rome had not heard about Paul’s case. ‘This movement has been denounced everywhere,’ they said, ‘but we want to hear what you believe.’ – Slide 1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219" t="-671" r="41965" b="67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80031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 the Road to Rome:</a:t>
            </a:r>
            <a:br>
              <a:rPr lang="en-US" sz="3600" b="1" dirty="0" smtClean="0">
                <a:solidFill>
                  <a:schemeClr val="accent1">
                    <a:lumMod val="40000"/>
                    <a:lumOff val="60000"/>
                  </a:schemeClr>
                </a:solidFill>
              </a:rPr>
            </a:br>
            <a:r>
              <a:rPr lang="en-US" sz="4400" dirty="0" smtClean="0">
                <a:solidFill>
                  <a:srgbClr val="66FFFF"/>
                </a:solidFill>
              </a:rPr>
              <a:t>Acts 28:24-31</a:t>
            </a:r>
            <a:endParaRPr lang="en-US" sz="4400" dirty="0">
              <a:solidFill>
                <a:srgbClr val="66FFFF"/>
              </a:solidFill>
            </a:endParaRPr>
          </a:p>
        </p:txBody>
      </p:sp>
      <p:sp>
        <p:nvSpPr>
          <p:cNvPr id="4" name="Text Placeholder 3"/>
          <p:cNvSpPr>
            <a:spLocks noGrp="1"/>
          </p:cNvSpPr>
          <p:nvPr>
            <p:ph type="body" sz="half" idx="2"/>
          </p:nvPr>
        </p:nvSpPr>
        <p:spPr>
          <a:xfrm>
            <a:off x="591267" y="1574459"/>
            <a:ext cx="7070382" cy="4287573"/>
          </a:xfrm>
          <a:noFill/>
        </p:spPr>
        <p:txBody>
          <a:bodyPr>
            <a:noAutofit/>
          </a:bodyPr>
          <a:lstStyle/>
          <a:p>
            <a:r>
              <a:rPr lang="en-US" sz="3200" b="1" baseline="30000" dirty="0"/>
              <a:t>28 </a:t>
            </a:r>
            <a:r>
              <a:rPr lang="en-US" sz="3200" dirty="0"/>
              <a:t>Be it known therefore unto you, that the salvation of God is sent unto the Gentiles, and that they will hear it.</a:t>
            </a:r>
          </a:p>
          <a:p>
            <a:r>
              <a:rPr lang="en-US" sz="3200" b="1" baseline="30000" dirty="0"/>
              <a:t>29 </a:t>
            </a:r>
            <a:r>
              <a:rPr lang="en-US" sz="3200" dirty="0"/>
              <a:t>And when he had said these words, the Jews departed, and had great reasoning among themselves.</a:t>
            </a:r>
          </a:p>
        </p:txBody>
      </p:sp>
      <p:pic>
        <p:nvPicPr>
          <p:cNvPr id="103426" name="Picture 2" descr="Using the law of Moses and the books of the prophets, he spoke to them from morning until evening – Slide 1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68236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 the Road to Rome:</a:t>
            </a:r>
            <a:br>
              <a:rPr lang="en-US" sz="3600" b="1" dirty="0" smtClean="0">
                <a:solidFill>
                  <a:schemeClr val="accent1">
                    <a:lumMod val="40000"/>
                    <a:lumOff val="60000"/>
                  </a:schemeClr>
                </a:solidFill>
              </a:rPr>
            </a:br>
            <a:r>
              <a:rPr lang="en-US" sz="4400" dirty="0" smtClean="0">
                <a:solidFill>
                  <a:srgbClr val="66FFFF"/>
                </a:solidFill>
              </a:rPr>
              <a:t>Acts 28:24-31</a:t>
            </a:r>
            <a:endParaRPr lang="en-US" sz="4400" dirty="0">
              <a:solidFill>
                <a:srgbClr val="66FFFF"/>
              </a:solidFill>
            </a:endParaRPr>
          </a:p>
        </p:txBody>
      </p:sp>
      <p:sp>
        <p:nvSpPr>
          <p:cNvPr id="4" name="Text Placeholder 3"/>
          <p:cNvSpPr>
            <a:spLocks noGrp="1"/>
          </p:cNvSpPr>
          <p:nvPr>
            <p:ph type="body" sz="half" idx="2"/>
          </p:nvPr>
        </p:nvSpPr>
        <p:spPr>
          <a:xfrm>
            <a:off x="591267" y="1574459"/>
            <a:ext cx="7070382" cy="4287573"/>
          </a:xfrm>
          <a:noFill/>
        </p:spPr>
        <p:txBody>
          <a:bodyPr>
            <a:noAutofit/>
          </a:bodyPr>
          <a:lstStyle/>
          <a:p>
            <a:r>
              <a:rPr lang="en-US" sz="3200" b="1" baseline="30000" dirty="0"/>
              <a:t>30 </a:t>
            </a:r>
            <a:r>
              <a:rPr lang="en-US" sz="3200" dirty="0"/>
              <a:t>And Paul dwelt two whole years in his own hired house, and received all that came in unto him,</a:t>
            </a:r>
          </a:p>
          <a:p>
            <a:r>
              <a:rPr lang="en-US" sz="3200" b="1" baseline="30000" dirty="0"/>
              <a:t>31 </a:t>
            </a:r>
            <a:r>
              <a:rPr lang="en-US" sz="3200" dirty="0"/>
              <a:t>Preaching the kingdom of God, and teaching those things which concern the Lord Jesus Christ, with all confidence, no man forbidding him.</a:t>
            </a:r>
          </a:p>
        </p:txBody>
      </p:sp>
      <p:pic>
        <p:nvPicPr>
          <p:cNvPr id="101378" name="Picture 2" descr="At Puteoli Paul found some Christians, who invited him to spend a week with them. – Slide 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471" r="4171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59359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89000"/>
              </a:schemeClr>
            </a:gs>
            <a:gs pos="23000">
              <a:schemeClr val="accent3">
                <a:lumMod val="89000"/>
              </a:schemeClr>
            </a:gs>
            <a:gs pos="69000">
              <a:schemeClr val="accent3">
                <a:lumMod val="75000"/>
                <a:alpha val="90000"/>
              </a:schemeClr>
            </a:gs>
            <a:gs pos="97000">
              <a:schemeClr val="accent3">
                <a:lumMod val="50000"/>
                <a:alpha val="91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111618" name="Picture 2" descr="The Rest of the Story - PreachingHelp.o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rot="5400000">
            <a:off x="7412916" y="2788920"/>
            <a:ext cx="6113928" cy="1280160"/>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AFTER ACTS:  </a:t>
            </a:r>
            <a:endParaRPr lang="en-US" sz="6000" dirty="0">
              <a:solidFill>
                <a:srgbClr val="66FFFF"/>
              </a:solidFill>
            </a:endParaRPr>
          </a:p>
        </p:txBody>
      </p:sp>
      <p:sp>
        <p:nvSpPr>
          <p:cNvPr id="2" name="TextBox 1"/>
          <p:cNvSpPr txBox="1"/>
          <p:nvPr/>
        </p:nvSpPr>
        <p:spPr>
          <a:xfrm>
            <a:off x="3672840" y="5103674"/>
            <a:ext cx="8519160" cy="1754326"/>
          </a:xfrm>
          <a:prstGeom prst="rect">
            <a:avLst/>
          </a:prstGeom>
          <a:gradFill flip="none" rotWithShape="1">
            <a:gsLst>
              <a:gs pos="10000">
                <a:schemeClr val="accent1">
                  <a:lumMod val="50000"/>
                  <a:alpha val="30000"/>
                </a:schemeClr>
              </a:gs>
              <a:gs pos="69000">
                <a:schemeClr val="accent3">
                  <a:lumMod val="50000"/>
                </a:schemeClr>
              </a:gs>
              <a:gs pos="43000">
                <a:schemeClr val="accent1">
                  <a:lumMod val="50000"/>
                  <a:alpha val="70000"/>
                </a:schemeClr>
              </a:gs>
              <a:gs pos="78000">
                <a:schemeClr val="accent3">
                  <a:lumMod val="75000"/>
                  <a:alpha val="10000"/>
                </a:schemeClr>
              </a:gs>
            </a:gsLst>
            <a:path path="circle">
              <a:fillToRect r="100000" b="100000"/>
            </a:path>
            <a:tileRect l="-100000" t="-100000"/>
          </a:gradFill>
          <a:ln>
            <a:noFill/>
          </a:ln>
        </p:spPr>
        <p:txBody>
          <a:bodyPr wrap="square" rtlCol="0">
            <a:spAutoFit/>
          </a:bodyPr>
          <a:lstStyle/>
          <a:p>
            <a:r>
              <a:rPr lang="en-US" sz="3600" b="1" dirty="0" smtClean="0">
                <a:latin typeface="MV Boli" panose="02000500030200090000" pitchFamily="2" charset="0"/>
                <a:cs typeface="MV Boli" panose="02000500030200090000" pitchFamily="2" charset="0"/>
              </a:rPr>
              <a:t>Luke concludes his account in Acts at this point.  But Paul’s astounding  journey isn’t quite finished yet!  </a:t>
            </a:r>
            <a:endParaRPr lang="en-US" sz="3600" b="1"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033375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3:8-21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smtClean="0"/>
              <a:t>8</a:t>
            </a:r>
            <a:r>
              <a:rPr lang="en-US" sz="3200" b="1" baseline="30000" dirty="0"/>
              <a:t> </a:t>
            </a:r>
            <a:r>
              <a:rPr lang="en-US" sz="3200" dirty="0"/>
              <a:t>Unto me, who am less than the least of all saints, is this grace given, that I should preach among the Gentiles the unsearchable riches of Christ;</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a:t>8 </a:t>
            </a:r>
            <a:r>
              <a:rPr lang="en-US" sz="3200" dirty="0"/>
              <a:t>Just think! Though I did nothing to deserve it, and though I am the most useless Christian there is, yet I was the one chosen for this special joy of telling the Gentiles the Glad News of the endless treasures available to them in Christ; </a:t>
            </a:r>
            <a:endParaRPr lang="en-US" sz="3100" dirty="0"/>
          </a:p>
        </p:txBody>
      </p:sp>
    </p:spTree>
    <p:extLst>
      <p:ext uri="{BB962C8B-B14F-4D97-AF65-F5344CB8AC3E}">
        <p14:creationId xmlns:p14="http://schemas.microsoft.com/office/powerpoint/2010/main" val="97539692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smtClean="0">
                <a:solidFill>
                  <a:schemeClr val="accent1">
                    <a:lumMod val="40000"/>
                    <a:lumOff val="60000"/>
                  </a:schemeClr>
                </a:solidFill>
              </a:rPr>
              <a:t>After Acts:  </a:t>
            </a:r>
            <a:endParaRPr lang="en-US" sz="4000" dirty="0">
              <a:solidFill>
                <a:srgbClr val="66FFFF"/>
              </a:solidFill>
            </a:endParaRPr>
          </a:p>
        </p:txBody>
      </p:sp>
      <p:sp>
        <p:nvSpPr>
          <p:cNvPr id="4" name="Text Placeholder 3"/>
          <p:cNvSpPr>
            <a:spLocks noGrp="1"/>
          </p:cNvSpPr>
          <p:nvPr>
            <p:ph type="body" sz="half" idx="2"/>
          </p:nvPr>
        </p:nvSpPr>
        <p:spPr>
          <a:xfrm>
            <a:off x="4763646" y="587828"/>
            <a:ext cx="6400800" cy="5649686"/>
          </a:xfrm>
          <a:solidFill>
            <a:srgbClr val="660066"/>
          </a:solidFill>
        </p:spPr>
        <p:txBody>
          <a:bodyPr>
            <a:noAutofit/>
          </a:bodyPr>
          <a:lstStyle/>
          <a:p>
            <a:r>
              <a:rPr lang="en-US" sz="3200" dirty="0"/>
              <a:t>On July 19, AD 64, a fire broke out in Rome, destroying ten of the city’s fourteen districts. The inferno raged for six days and seven nights, flaring sporadically for an additional three days. Though the fire probably started accidentally in an oil warehouse, rumors swirled that Emperor Nero had ordered the inferno so he could rebuild Rome according to his own liking. </a:t>
            </a:r>
            <a:endParaRPr lang="en-US" sz="3000" dirty="0"/>
          </a:p>
        </p:txBody>
      </p:sp>
      <p:pic>
        <p:nvPicPr>
          <p:cNvPr id="105474" name="Picture 2" descr="On This Day In History: Great Fire Of Rome Recorded - On July 18, 64 AD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099" r="28099"/>
          <a:stretch>
            <a:fillRect/>
          </a:stretch>
        </p:blipFill>
        <p:spPr bwMode="auto">
          <a:xfrm>
            <a:off x="727075" y="914400"/>
            <a:ext cx="3649663" cy="504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81894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smtClean="0">
                <a:solidFill>
                  <a:schemeClr val="accent1">
                    <a:lumMod val="40000"/>
                    <a:lumOff val="60000"/>
                  </a:schemeClr>
                </a:solidFill>
              </a:rPr>
              <a:t>After Acts:  </a:t>
            </a:r>
            <a:endParaRPr lang="en-US" sz="4000" dirty="0">
              <a:solidFill>
                <a:srgbClr val="66FFFF"/>
              </a:solidFill>
            </a:endParaRPr>
          </a:p>
        </p:txBody>
      </p:sp>
      <p:sp>
        <p:nvSpPr>
          <p:cNvPr id="4" name="Text Placeholder 3"/>
          <p:cNvSpPr>
            <a:spLocks noGrp="1"/>
          </p:cNvSpPr>
          <p:nvPr>
            <p:ph type="body" sz="half" idx="2"/>
          </p:nvPr>
        </p:nvSpPr>
        <p:spPr>
          <a:xfrm>
            <a:off x="4812632" y="832993"/>
            <a:ext cx="6400800" cy="5102586"/>
          </a:xfrm>
          <a:solidFill>
            <a:srgbClr val="660066"/>
          </a:solidFill>
        </p:spPr>
        <p:txBody>
          <a:bodyPr>
            <a:noAutofit/>
          </a:bodyPr>
          <a:lstStyle/>
          <a:p>
            <a:r>
              <a:rPr lang="en-US" sz="3200" dirty="0" smtClean="0"/>
              <a:t>Nero </a:t>
            </a:r>
            <a:r>
              <a:rPr lang="en-US" sz="3200" dirty="0"/>
              <a:t>tried to stamp out the rumors—but to no avail. He then looked for a scapegoat. And since two of the districts untouched by the fire were disproportionally populated by Christians, he shifted the blame to them</a:t>
            </a:r>
            <a:r>
              <a:rPr lang="en-US" sz="3200" dirty="0" smtClean="0"/>
              <a:t>.</a:t>
            </a:r>
          </a:p>
          <a:p>
            <a:r>
              <a:rPr lang="en-US" sz="3200" dirty="0"/>
              <a:t>Roman historian Tacitus tells the story</a:t>
            </a:r>
            <a:r>
              <a:rPr lang="en-US" sz="3200" dirty="0" smtClean="0"/>
              <a:t>:</a:t>
            </a:r>
            <a:endParaRPr lang="en-US" sz="3200" dirty="0"/>
          </a:p>
        </p:txBody>
      </p:sp>
      <p:pic>
        <p:nvPicPr>
          <p:cNvPr id="104451" name="Picture 3" descr="Res Novae Romanae: A Revolution of the Third Century TL | Page 3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514" r="30514"/>
          <a:stretch>
            <a:fillRect/>
          </a:stretch>
        </p:blipFill>
        <p:spPr bwMode="auto">
          <a:xfrm>
            <a:off x="727075" y="914400"/>
            <a:ext cx="4086225" cy="5021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06792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smtClean="0">
                <a:solidFill>
                  <a:schemeClr val="accent1">
                    <a:lumMod val="40000"/>
                    <a:lumOff val="60000"/>
                  </a:schemeClr>
                </a:solidFill>
              </a:rPr>
              <a:t>After Acts:  </a:t>
            </a:r>
            <a:endParaRPr lang="en-US" sz="4000" dirty="0">
              <a:solidFill>
                <a:srgbClr val="66FFFF"/>
              </a:solidFill>
            </a:endParaRPr>
          </a:p>
        </p:txBody>
      </p:sp>
      <p:sp>
        <p:nvSpPr>
          <p:cNvPr id="4" name="Text Placeholder 3"/>
          <p:cNvSpPr>
            <a:spLocks noGrp="1"/>
          </p:cNvSpPr>
          <p:nvPr>
            <p:ph type="body" sz="half" idx="2"/>
          </p:nvPr>
        </p:nvSpPr>
        <p:spPr>
          <a:xfrm>
            <a:off x="4812632" y="832992"/>
            <a:ext cx="6400800" cy="5388193"/>
          </a:xfrm>
          <a:solidFill>
            <a:srgbClr val="660066"/>
          </a:solidFill>
        </p:spPr>
        <p:txBody>
          <a:bodyPr>
            <a:noAutofit/>
          </a:bodyPr>
          <a:lstStyle/>
          <a:p>
            <a:r>
              <a:rPr lang="en-US" sz="3200" dirty="0" smtClean="0"/>
              <a:t>“	But </a:t>
            </a:r>
            <a:r>
              <a:rPr lang="en-US" sz="3200" dirty="0"/>
              <a:t>all human efforts, all the </a:t>
            </a:r>
            <a:r>
              <a:rPr lang="en-US" sz="3200" dirty="0" smtClean="0"/>
              <a:t>	lavish </a:t>
            </a:r>
            <a:r>
              <a:rPr lang="en-US" sz="3200" dirty="0"/>
              <a:t>gifts of the emperor, and </a:t>
            </a:r>
            <a:r>
              <a:rPr lang="en-US" sz="3200" dirty="0" smtClean="0"/>
              <a:t>	the </a:t>
            </a:r>
            <a:r>
              <a:rPr lang="en-US" sz="3200" dirty="0"/>
              <a:t>propitiations of the gods, did </a:t>
            </a:r>
            <a:r>
              <a:rPr lang="en-US" sz="3200" dirty="0" smtClean="0"/>
              <a:t>	not </a:t>
            </a:r>
            <a:r>
              <a:rPr lang="en-US" sz="3200" dirty="0"/>
              <a:t>banish the sinister belief that </a:t>
            </a:r>
            <a:r>
              <a:rPr lang="en-US" sz="3200" dirty="0" smtClean="0"/>
              <a:t>	the </a:t>
            </a:r>
            <a:r>
              <a:rPr lang="en-US" sz="3200" dirty="0"/>
              <a:t>conflagration was the result of </a:t>
            </a:r>
            <a:r>
              <a:rPr lang="en-US" sz="3200" dirty="0" smtClean="0"/>
              <a:t>	an </a:t>
            </a:r>
            <a:r>
              <a:rPr lang="en-US" sz="3200" dirty="0"/>
              <a:t>order. Consequently, to get rid </a:t>
            </a:r>
            <a:r>
              <a:rPr lang="en-US" sz="3200" dirty="0" smtClean="0"/>
              <a:t>	of </a:t>
            </a:r>
            <a:r>
              <a:rPr lang="en-US" sz="3200" dirty="0"/>
              <a:t>the report, Nero fastened the </a:t>
            </a:r>
            <a:r>
              <a:rPr lang="en-US" sz="3200" dirty="0" smtClean="0"/>
              <a:t>	guilt </a:t>
            </a:r>
            <a:r>
              <a:rPr lang="en-US" sz="3200" dirty="0"/>
              <a:t>and inflicted the most </a:t>
            </a:r>
            <a:r>
              <a:rPr lang="en-US" sz="3200" dirty="0" smtClean="0"/>
              <a:t>	exquisite tortures </a:t>
            </a:r>
            <a:r>
              <a:rPr lang="en-US" sz="3200" dirty="0"/>
              <a:t>on a class hated </a:t>
            </a:r>
            <a:r>
              <a:rPr lang="en-US" sz="3200" dirty="0" smtClean="0"/>
              <a:t>	for </a:t>
            </a:r>
            <a:r>
              <a:rPr lang="en-US" sz="3200" dirty="0"/>
              <a:t>their abominations, called </a:t>
            </a:r>
            <a:r>
              <a:rPr lang="en-US" sz="3200" dirty="0" smtClean="0"/>
              <a:t>	Christians </a:t>
            </a:r>
            <a:r>
              <a:rPr lang="en-US" sz="3200" dirty="0"/>
              <a:t>by the populace. . . . </a:t>
            </a:r>
          </a:p>
        </p:txBody>
      </p:sp>
      <p:pic>
        <p:nvPicPr>
          <p:cNvPr id="106498" name="Picture 2" descr="Rise of Christianity in the Roman Empire timeline | Timetoast timelin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867" r="29867"/>
          <a:stretch>
            <a:fillRect/>
          </a:stretch>
        </p:blipFill>
        <p:spPr bwMode="auto">
          <a:xfrm>
            <a:off x="727075" y="914400"/>
            <a:ext cx="3925888" cy="530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84603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smtClean="0">
                <a:solidFill>
                  <a:schemeClr val="accent1">
                    <a:lumMod val="40000"/>
                    <a:lumOff val="60000"/>
                  </a:schemeClr>
                </a:solidFill>
              </a:rPr>
              <a:t>After Acts:  </a:t>
            </a:r>
            <a:endParaRPr lang="en-US" sz="4000" dirty="0">
              <a:solidFill>
                <a:srgbClr val="66FFFF"/>
              </a:solidFill>
            </a:endParaRPr>
          </a:p>
        </p:txBody>
      </p:sp>
      <p:sp>
        <p:nvSpPr>
          <p:cNvPr id="4" name="Text Placeholder 3"/>
          <p:cNvSpPr>
            <a:spLocks noGrp="1"/>
          </p:cNvSpPr>
          <p:nvPr>
            <p:ph type="body" sz="half" idx="2"/>
          </p:nvPr>
        </p:nvSpPr>
        <p:spPr>
          <a:xfrm>
            <a:off x="4894274" y="1086080"/>
            <a:ext cx="6400800" cy="5269000"/>
          </a:xfrm>
          <a:solidFill>
            <a:srgbClr val="660066"/>
          </a:solidFill>
        </p:spPr>
        <p:txBody>
          <a:bodyPr>
            <a:noAutofit/>
          </a:bodyPr>
          <a:lstStyle/>
          <a:p>
            <a:r>
              <a:rPr lang="en-US" sz="3200" dirty="0" smtClean="0"/>
              <a:t>	Accordingly</a:t>
            </a:r>
            <a:r>
              <a:rPr lang="en-US" sz="3200" dirty="0"/>
              <a:t>, an arrest was first </a:t>
            </a:r>
            <a:r>
              <a:rPr lang="en-US" sz="3200" dirty="0" smtClean="0"/>
              <a:t>	made </a:t>
            </a:r>
            <a:r>
              <a:rPr lang="en-US" sz="3200" dirty="0"/>
              <a:t>of all who pleaded guilty [of </a:t>
            </a:r>
            <a:r>
              <a:rPr lang="en-US" sz="3200" dirty="0" smtClean="0"/>
              <a:t>	being </a:t>
            </a:r>
            <a:r>
              <a:rPr lang="en-US" sz="3200" dirty="0"/>
              <a:t>Christians]; then, upon their </a:t>
            </a:r>
            <a:r>
              <a:rPr lang="en-US" sz="3200" dirty="0" smtClean="0"/>
              <a:t>	information</a:t>
            </a:r>
            <a:r>
              <a:rPr lang="en-US" sz="3200" dirty="0"/>
              <a:t>, an immense </a:t>
            </a:r>
            <a:r>
              <a:rPr lang="en-US" sz="3200" dirty="0" smtClean="0"/>
              <a:t>	multitude </a:t>
            </a:r>
            <a:r>
              <a:rPr lang="en-US" sz="3200" dirty="0"/>
              <a:t>was convicted, not so </a:t>
            </a:r>
            <a:r>
              <a:rPr lang="en-US" sz="3200" dirty="0" smtClean="0"/>
              <a:t>	much </a:t>
            </a:r>
            <a:r>
              <a:rPr lang="en-US" sz="3200" dirty="0"/>
              <a:t>for the crime of firing the </a:t>
            </a:r>
            <a:r>
              <a:rPr lang="en-US" sz="3200" dirty="0" smtClean="0"/>
              <a:t>	city</a:t>
            </a:r>
            <a:r>
              <a:rPr lang="en-US" sz="3200" dirty="0"/>
              <a:t>, as of hatred against </a:t>
            </a:r>
            <a:r>
              <a:rPr lang="en-US" sz="3200" dirty="0" smtClean="0"/>
              <a:t>	mankind.”  </a:t>
            </a:r>
          </a:p>
          <a:p>
            <a:r>
              <a:rPr lang="en-US" sz="3200" dirty="0"/>
              <a:t>Paul </a:t>
            </a:r>
            <a:r>
              <a:rPr lang="en-US" sz="3200" dirty="0" smtClean="0"/>
              <a:t>was re-arrested </a:t>
            </a:r>
            <a:r>
              <a:rPr lang="en-US" sz="3200" dirty="0"/>
              <a:t>during the persecution following the </a:t>
            </a:r>
            <a:r>
              <a:rPr lang="en-US" sz="3200" dirty="0" smtClean="0"/>
              <a:t>fire.</a:t>
            </a:r>
            <a:endParaRPr lang="en-US" sz="3200" dirty="0"/>
          </a:p>
        </p:txBody>
      </p:sp>
      <p:pic>
        <p:nvPicPr>
          <p:cNvPr id="107522" name="Picture 2" descr="Top 10 facts about Roman Emperor Nero | Top 10 Facts | Life &amp; Styl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161" r="28161"/>
          <a:stretch>
            <a:fillRect/>
          </a:stretch>
        </p:blipFill>
        <p:spPr bwMode="auto">
          <a:xfrm>
            <a:off x="727075" y="914400"/>
            <a:ext cx="3910013" cy="530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61000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smtClean="0">
                <a:solidFill>
                  <a:schemeClr val="accent1">
                    <a:lumMod val="40000"/>
                    <a:lumOff val="60000"/>
                  </a:schemeClr>
                </a:solidFill>
              </a:rPr>
              <a:t>After Acts:  </a:t>
            </a:r>
            <a:endParaRPr lang="en-US" sz="4000" dirty="0">
              <a:solidFill>
                <a:srgbClr val="66FFFF"/>
              </a:solidFill>
            </a:endParaRPr>
          </a:p>
        </p:txBody>
      </p:sp>
      <p:sp>
        <p:nvSpPr>
          <p:cNvPr id="4" name="Text Placeholder 3"/>
          <p:cNvSpPr>
            <a:spLocks noGrp="1"/>
          </p:cNvSpPr>
          <p:nvPr>
            <p:ph type="body" sz="half" idx="2"/>
          </p:nvPr>
        </p:nvSpPr>
        <p:spPr>
          <a:xfrm>
            <a:off x="4894273" y="914400"/>
            <a:ext cx="6780655" cy="5535386"/>
          </a:xfrm>
          <a:solidFill>
            <a:srgbClr val="660066"/>
          </a:solidFill>
        </p:spPr>
        <p:txBody>
          <a:bodyPr>
            <a:noAutofit/>
          </a:bodyPr>
          <a:lstStyle/>
          <a:p>
            <a:r>
              <a:rPr lang="en-US" sz="3200" dirty="0" smtClean="0"/>
              <a:t>This imprisonment was much harsher.  Tradition suggests that </a:t>
            </a:r>
            <a:r>
              <a:rPr lang="en-US" sz="3200" dirty="0"/>
              <a:t>P</a:t>
            </a:r>
            <a:r>
              <a:rPr lang="en-US" sz="3200" dirty="0" smtClean="0"/>
              <a:t>aul was imprisoned in the </a:t>
            </a:r>
            <a:r>
              <a:rPr lang="en-US" sz="3200" dirty="0" err="1" smtClean="0"/>
              <a:t>Mamertine</a:t>
            </a:r>
            <a:r>
              <a:rPr lang="en-US" sz="3200" dirty="0" smtClean="0"/>
              <a:t> Prison. Few </a:t>
            </a:r>
            <a:r>
              <a:rPr lang="en-US" sz="3200" dirty="0"/>
              <a:t>prisons were as dim, dank, and dirty as the lower chamber </a:t>
            </a:r>
            <a:r>
              <a:rPr lang="en-US" sz="3200" dirty="0" smtClean="0"/>
              <a:t>Paul is thought to have </a:t>
            </a:r>
            <a:r>
              <a:rPr lang="en-US" sz="3200" dirty="0"/>
              <a:t>occupied. Known in earlier times as the </a:t>
            </a:r>
            <a:r>
              <a:rPr lang="en-US" sz="3200" dirty="0" err="1"/>
              <a:t>Tullianum</a:t>
            </a:r>
            <a:r>
              <a:rPr lang="en-US" sz="3200" dirty="0"/>
              <a:t> dungeon, its “neglect, darkness, and stench” gave it “a hideous and terrifying appearance,” according to Roman historian Sallust. </a:t>
            </a:r>
          </a:p>
        </p:txBody>
      </p:sp>
      <p:pic>
        <p:nvPicPr>
          <p:cNvPr id="108546" name="Picture 2" descr="Mamertinum Saint Peter's Prison in Rome Pictures | Getty Imag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186" r="25186"/>
          <a:stretch>
            <a:fillRect/>
          </a:stretch>
        </p:blipFill>
        <p:spPr bwMode="auto">
          <a:xfrm>
            <a:off x="727075" y="914400"/>
            <a:ext cx="3975100" cy="5322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386038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smtClean="0">
                <a:solidFill>
                  <a:schemeClr val="accent1">
                    <a:lumMod val="40000"/>
                    <a:lumOff val="60000"/>
                  </a:schemeClr>
                </a:solidFill>
              </a:rPr>
              <a:t>After Acts:  </a:t>
            </a:r>
            <a:endParaRPr lang="en-US" sz="4000" dirty="0">
              <a:solidFill>
                <a:srgbClr val="66FFFF"/>
              </a:solidFill>
            </a:endParaRPr>
          </a:p>
        </p:txBody>
      </p:sp>
      <p:sp>
        <p:nvSpPr>
          <p:cNvPr id="4" name="Text Placeholder 3"/>
          <p:cNvSpPr>
            <a:spLocks noGrp="1"/>
          </p:cNvSpPr>
          <p:nvPr>
            <p:ph type="body" sz="half" idx="2"/>
          </p:nvPr>
        </p:nvSpPr>
        <p:spPr>
          <a:xfrm>
            <a:off x="4796302" y="849322"/>
            <a:ext cx="6715341" cy="5110843"/>
          </a:xfrm>
          <a:solidFill>
            <a:srgbClr val="660066"/>
          </a:solidFill>
        </p:spPr>
        <p:txBody>
          <a:bodyPr>
            <a:noAutofit/>
          </a:bodyPr>
          <a:lstStyle/>
          <a:p>
            <a:r>
              <a:rPr lang="en-US" sz="3600" dirty="0"/>
              <a:t>Paul wrote four Captivity Epistles: Ephesians, Philippians, Colossians, Philemon; the last three are from Paul and Timothy. Some scholars argue that Paul wrote these letters while imprisoned in Ephesus or in Caesarea </a:t>
            </a:r>
            <a:r>
              <a:rPr lang="en-US" sz="3600" dirty="0" err="1"/>
              <a:t>Maritima</a:t>
            </a:r>
            <a:r>
              <a:rPr lang="en-US" sz="3600" dirty="0"/>
              <a:t> (</a:t>
            </a:r>
            <a:r>
              <a:rPr lang="en-US" sz="3600" dirty="0" smtClean="0"/>
              <a:t>57-59), but there is no evidence of an Ephesian imprisonment.</a:t>
            </a:r>
            <a:endParaRPr lang="en-US" sz="3600" dirty="0"/>
          </a:p>
        </p:txBody>
      </p:sp>
      <p:pic>
        <p:nvPicPr>
          <p:cNvPr id="8" name="Picture 2" descr="Mamertine Prison - Rom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754" r="21754"/>
          <a:stretch>
            <a:fillRect/>
          </a:stretch>
        </p:blipFill>
        <p:spPr bwMode="auto">
          <a:xfrm>
            <a:off x="727574" y="990600"/>
            <a:ext cx="3890963" cy="516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90720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smtClean="0">
                <a:solidFill>
                  <a:schemeClr val="accent1">
                    <a:lumMod val="40000"/>
                    <a:lumOff val="60000"/>
                  </a:schemeClr>
                </a:solidFill>
              </a:rPr>
              <a:t>After Acts:  </a:t>
            </a:r>
            <a:endParaRPr lang="en-US" sz="4000" dirty="0">
              <a:solidFill>
                <a:srgbClr val="66FFFF"/>
              </a:solidFill>
            </a:endParaRPr>
          </a:p>
        </p:txBody>
      </p:sp>
      <p:sp>
        <p:nvSpPr>
          <p:cNvPr id="4" name="Text Placeholder 3"/>
          <p:cNvSpPr>
            <a:spLocks noGrp="1"/>
          </p:cNvSpPr>
          <p:nvPr>
            <p:ph type="body" sz="half" idx="2"/>
          </p:nvPr>
        </p:nvSpPr>
        <p:spPr>
          <a:xfrm>
            <a:off x="5046673" y="547234"/>
            <a:ext cx="6474767" cy="5731646"/>
          </a:xfrm>
          <a:solidFill>
            <a:srgbClr val="660066"/>
          </a:solidFill>
        </p:spPr>
        <p:txBody>
          <a:bodyPr>
            <a:noAutofit/>
          </a:bodyPr>
          <a:lstStyle/>
          <a:p>
            <a:r>
              <a:rPr lang="en-US" sz="3200" dirty="0" smtClean="0"/>
              <a:t>The </a:t>
            </a:r>
            <a:r>
              <a:rPr lang="en-US" sz="3200" dirty="0"/>
              <a:t>majority opinion is that they were written while Paul was under house arrest in Rome (60-62) pending his trial before </a:t>
            </a:r>
            <a:r>
              <a:rPr lang="en-US" sz="3200" dirty="0" smtClean="0"/>
              <a:t>Caesar.  </a:t>
            </a:r>
          </a:p>
          <a:p>
            <a:r>
              <a:rPr lang="en-US" sz="3200" dirty="0" smtClean="0"/>
              <a:t>Yet Paul’s </a:t>
            </a:r>
            <a:r>
              <a:rPr lang="en-US" sz="3200" dirty="0"/>
              <a:t>mention of his “suffering” </a:t>
            </a:r>
            <a:r>
              <a:rPr lang="en-US" sz="3200" i="1" dirty="0"/>
              <a:t>(Eph. </a:t>
            </a:r>
            <a:r>
              <a:rPr lang="en-US" sz="3200" i="1" dirty="0" smtClean="0"/>
              <a:t>3:13)</a:t>
            </a:r>
            <a:r>
              <a:rPr lang="en-US" sz="3200" dirty="0" smtClean="0"/>
              <a:t>, </a:t>
            </a:r>
            <a:r>
              <a:rPr lang="en-US" sz="3200" dirty="0"/>
              <a:t>and his later mention of his chains </a:t>
            </a:r>
            <a:r>
              <a:rPr lang="en-US" sz="3200" i="1" dirty="0"/>
              <a:t>(Eph. </a:t>
            </a:r>
            <a:r>
              <a:rPr lang="en-US" sz="3200" i="1" dirty="0" smtClean="0"/>
              <a:t>6:20)</a:t>
            </a:r>
            <a:r>
              <a:rPr lang="en-US" sz="3200" dirty="0" smtClean="0"/>
              <a:t>, make it possible that </a:t>
            </a:r>
            <a:r>
              <a:rPr lang="en-US" sz="3200" dirty="0"/>
              <a:t>he is not under </a:t>
            </a:r>
            <a:r>
              <a:rPr lang="en-US" sz="3200" dirty="0" smtClean="0"/>
              <a:t>relatively comfortable </a:t>
            </a:r>
            <a:r>
              <a:rPr lang="en-US" sz="3200" dirty="0"/>
              <a:t>house </a:t>
            </a:r>
            <a:r>
              <a:rPr lang="en-US" sz="3200" dirty="0" smtClean="0"/>
              <a:t>arrest, but </a:t>
            </a:r>
            <a:r>
              <a:rPr lang="en-US" sz="3200" dirty="0"/>
              <a:t>is in prison</a:t>
            </a:r>
            <a:r>
              <a:rPr lang="en-US" sz="3200" dirty="0" smtClean="0"/>
              <a:t>.</a:t>
            </a:r>
          </a:p>
          <a:p>
            <a:r>
              <a:rPr lang="en-US" sz="3200" dirty="0" smtClean="0"/>
              <a:t>And his final trial is coming up.  </a:t>
            </a:r>
            <a:endParaRPr lang="en-US" sz="3200" dirty="0"/>
          </a:p>
          <a:p>
            <a:endParaRPr lang="en-US" sz="3200" dirty="0"/>
          </a:p>
        </p:txBody>
      </p:sp>
      <p:pic>
        <p:nvPicPr>
          <p:cNvPr id="8" name="Picture 2" descr="The Mamertine Prison, The subterranean cell in which Paul and … stock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132" r="17132"/>
          <a:stretch>
            <a:fillRect/>
          </a:stretch>
        </p:blipFill>
        <p:spPr bwMode="auto">
          <a:xfrm>
            <a:off x="589915" y="914400"/>
            <a:ext cx="4167188" cy="5135563"/>
          </a:xfrm>
          <a:prstGeom prst="rect">
            <a:avLst/>
          </a:prstGeom>
          <a:noFill/>
          <a:ln w="28575" cap="sq" cmpd="sng">
            <a:solidFill>
              <a:schemeClr val="accent3">
                <a:lumMod val="50000"/>
              </a:schemeClr>
            </a:solidFill>
            <a:miter lim="800000"/>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54501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000" b="1" dirty="0">
                <a:solidFill>
                  <a:schemeClr val="accent1">
                    <a:lumMod val="40000"/>
                    <a:lumOff val="60000"/>
                  </a:schemeClr>
                </a:solidFill>
              </a:rPr>
              <a:t>After Acts: </a:t>
            </a:r>
            <a:r>
              <a:rPr lang="en-US" sz="4000" b="1" dirty="0" smtClean="0">
                <a:solidFill>
                  <a:schemeClr val="accent1">
                    <a:lumMod val="40000"/>
                    <a:lumOff val="60000"/>
                  </a:schemeClr>
                </a:solidFill>
              </a:rPr>
              <a:t>  </a:t>
            </a:r>
            <a:r>
              <a:rPr lang="en-US" sz="4000" b="1" dirty="0" smtClean="0">
                <a:solidFill>
                  <a:srgbClr val="66FFFF"/>
                </a:solidFill>
              </a:rPr>
              <a:t>Acts of the Apostles, p.493</a:t>
            </a:r>
            <a:endParaRPr lang="en-US" sz="4000" dirty="0">
              <a:solidFill>
                <a:srgbClr val="66FFFF"/>
              </a:solidFill>
            </a:endParaRPr>
          </a:p>
        </p:txBody>
      </p:sp>
      <p:sp>
        <p:nvSpPr>
          <p:cNvPr id="3" name="Content Placeholder 2"/>
          <p:cNvSpPr>
            <a:spLocks noGrp="1"/>
          </p:cNvSpPr>
          <p:nvPr>
            <p:ph idx="1"/>
          </p:nvPr>
        </p:nvSpPr>
        <p:spPr>
          <a:xfrm>
            <a:off x="685801" y="1657328"/>
            <a:ext cx="10840914" cy="4453911"/>
          </a:xfrm>
        </p:spPr>
        <p:txBody>
          <a:bodyPr>
            <a:noAutofit/>
          </a:bodyPr>
          <a:lstStyle/>
          <a:p>
            <a:pPr marL="0" indent="0">
              <a:buNone/>
            </a:pPr>
            <a:r>
              <a:rPr lang="en-US" sz="3200" dirty="0"/>
              <a:t>Paul before Nero—how striking the contrast! The haughty monarch before whom the man of God was to answer for his faith, had reached the height of earthly power, authority, and wealth, as well as the lowest depths of crime and iniquity. In power and greatness he stood unrivaled</a:t>
            </a:r>
            <a:r>
              <a:rPr lang="en-US" sz="3200" dirty="0" smtClean="0"/>
              <a:t>. … </a:t>
            </a:r>
            <a:r>
              <a:rPr lang="en-US" sz="3200" dirty="0"/>
              <a:t>The name of Nero made the world tremble. To incur his displeasure was to lose property, liberty, life; and his frown was more to be dreaded than a pestilence. </a:t>
            </a:r>
            <a:endParaRPr lang="en-US" sz="3200" dirty="0" smtClean="0"/>
          </a:p>
        </p:txBody>
      </p:sp>
    </p:spTree>
    <p:extLst>
      <p:ext uri="{BB962C8B-B14F-4D97-AF65-F5344CB8AC3E}">
        <p14:creationId xmlns:p14="http://schemas.microsoft.com/office/powerpoint/2010/main" val="42195787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000" b="1" dirty="0">
                <a:solidFill>
                  <a:schemeClr val="accent1">
                    <a:lumMod val="40000"/>
                    <a:lumOff val="60000"/>
                  </a:schemeClr>
                </a:solidFill>
              </a:rPr>
              <a:t>After Acts: </a:t>
            </a:r>
            <a:r>
              <a:rPr lang="en-US" sz="4000" b="1" dirty="0" smtClean="0">
                <a:solidFill>
                  <a:schemeClr val="accent1">
                    <a:lumMod val="40000"/>
                    <a:lumOff val="60000"/>
                  </a:schemeClr>
                </a:solidFill>
              </a:rPr>
              <a:t>  </a:t>
            </a:r>
            <a:r>
              <a:rPr lang="en-US" sz="4000" b="1" dirty="0" smtClean="0">
                <a:solidFill>
                  <a:srgbClr val="66FFFF"/>
                </a:solidFill>
              </a:rPr>
              <a:t>Acts of the Apostles, p.494</a:t>
            </a:r>
            <a:endParaRPr lang="en-US" sz="4000" dirty="0">
              <a:solidFill>
                <a:srgbClr val="66FFFF"/>
              </a:solidFill>
            </a:endParaRPr>
          </a:p>
        </p:txBody>
      </p:sp>
      <p:sp>
        <p:nvSpPr>
          <p:cNvPr id="3" name="Content Placeholder 2"/>
          <p:cNvSpPr>
            <a:spLocks noGrp="1"/>
          </p:cNvSpPr>
          <p:nvPr>
            <p:ph idx="1"/>
          </p:nvPr>
        </p:nvSpPr>
        <p:spPr>
          <a:xfrm>
            <a:off x="685801" y="1657328"/>
            <a:ext cx="10840914" cy="4533609"/>
          </a:xfrm>
        </p:spPr>
        <p:txBody>
          <a:bodyPr>
            <a:noAutofit/>
          </a:bodyPr>
          <a:lstStyle/>
          <a:p>
            <a:pPr marL="0" indent="0">
              <a:buNone/>
            </a:pPr>
            <a:r>
              <a:rPr lang="en-US" sz="3200" dirty="0"/>
              <a:t>The Jews brought against Paul the old charges of sedition and heresy, and both Jews and Romans accused him of instigating the burning of the city. While these accusations were urged against him, Paul preserved an unbroken serenity. The people and the judges looked at him in surprise. They had been present at many trials and had looked upon many a criminal, but never had they seen a man wear a look of such holy calmness as did the prisoner before them. </a:t>
            </a:r>
            <a:r>
              <a:rPr lang="en-US" sz="3200" dirty="0" smtClean="0"/>
              <a:t>…When </a:t>
            </a:r>
            <a:r>
              <a:rPr lang="en-US" sz="3200" dirty="0"/>
              <a:t>he was permitted to speak in his own behalf, all listened with eager interest</a:t>
            </a:r>
            <a:r>
              <a:rPr lang="en-US" sz="3200" dirty="0" smtClean="0"/>
              <a:t>.</a:t>
            </a:r>
            <a:endParaRPr lang="en-US" sz="3200" dirty="0"/>
          </a:p>
        </p:txBody>
      </p:sp>
    </p:spTree>
    <p:extLst>
      <p:ext uri="{BB962C8B-B14F-4D97-AF65-F5344CB8AC3E}">
        <p14:creationId xmlns:p14="http://schemas.microsoft.com/office/powerpoint/2010/main" val="67186957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000" b="1" dirty="0">
                <a:solidFill>
                  <a:schemeClr val="accent1">
                    <a:lumMod val="40000"/>
                    <a:lumOff val="60000"/>
                  </a:schemeClr>
                </a:solidFill>
              </a:rPr>
              <a:t>After Acts: </a:t>
            </a:r>
            <a:r>
              <a:rPr lang="en-US" sz="4000" b="1" dirty="0" smtClean="0">
                <a:solidFill>
                  <a:schemeClr val="accent1">
                    <a:lumMod val="40000"/>
                    <a:lumOff val="60000"/>
                  </a:schemeClr>
                </a:solidFill>
              </a:rPr>
              <a:t>  </a:t>
            </a:r>
            <a:r>
              <a:rPr lang="en-US" sz="4000" b="1" dirty="0" smtClean="0">
                <a:solidFill>
                  <a:srgbClr val="66FFFF"/>
                </a:solidFill>
              </a:rPr>
              <a:t>Acts of the Apostles, p.494</a:t>
            </a:r>
            <a:endParaRPr lang="en-US" sz="4000" dirty="0">
              <a:solidFill>
                <a:srgbClr val="66FFFF"/>
              </a:solidFill>
            </a:endParaRPr>
          </a:p>
        </p:txBody>
      </p:sp>
      <p:sp>
        <p:nvSpPr>
          <p:cNvPr id="3" name="Content Placeholder 2"/>
          <p:cNvSpPr>
            <a:spLocks noGrp="1"/>
          </p:cNvSpPr>
          <p:nvPr>
            <p:ph idx="1"/>
          </p:nvPr>
        </p:nvSpPr>
        <p:spPr>
          <a:xfrm>
            <a:off x="685801" y="1657328"/>
            <a:ext cx="10840914" cy="4533609"/>
          </a:xfrm>
        </p:spPr>
        <p:txBody>
          <a:bodyPr>
            <a:noAutofit/>
          </a:bodyPr>
          <a:lstStyle/>
          <a:p>
            <a:pPr marL="0" indent="0">
              <a:buNone/>
            </a:pPr>
            <a:r>
              <a:rPr lang="en-US" sz="3500" dirty="0" smtClean="0"/>
              <a:t>Once </a:t>
            </a:r>
            <a:r>
              <a:rPr lang="en-US" sz="3500" dirty="0"/>
              <a:t>more Paul has an opportunity to uplift before a wondering multitude the banner of the cross. As he gazes upon the throng before him,—Jews, Greeks, Romans, with strangers from many lands,—his soul is stirred with an intense desire for their salvation. He loses sight of the occasion, of the perils surrounding him, of the terrible fate that seems so near. He sees only Jesus, the Intercessor, pleading before God in behalf of sinful men. </a:t>
            </a:r>
          </a:p>
        </p:txBody>
      </p:sp>
    </p:spTree>
    <p:extLst>
      <p:ext uri="{BB962C8B-B14F-4D97-AF65-F5344CB8AC3E}">
        <p14:creationId xmlns:p14="http://schemas.microsoft.com/office/powerpoint/2010/main" val="4060687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3:9-21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a:t>9 </a:t>
            </a:r>
            <a:r>
              <a:rPr lang="en-US" sz="3200" dirty="0"/>
              <a:t>And to make all men see what is the fellowship of the mystery, which from the beginning of the world hath been hid in God, who created all things by Jesus Christ</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dirty="0"/>
              <a:t> </a:t>
            </a:r>
            <a:r>
              <a:rPr lang="en-US" sz="3200" b="1" baseline="30000" dirty="0"/>
              <a:t>9 </a:t>
            </a:r>
            <a:r>
              <a:rPr lang="en-US" sz="3200" dirty="0"/>
              <a:t>and to explain to everyone </a:t>
            </a:r>
            <a:r>
              <a:rPr lang="en-US" sz="3200" dirty="0" smtClean="0"/>
              <a:t>the fellowship that is inherent in God’s wonderful plan, which, although we did not understand it, has been God’s plan from the very beginning, since He created all things together with Jesus Christ.  </a:t>
            </a:r>
            <a:endParaRPr lang="en-US" sz="3200" dirty="0"/>
          </a:p>
        </p:txBody>
      </p:sp>
    </p:spTree>
    <p:extLst>
      <p:ext uri="{BB962C8B-B14F-4D97-AF65-F5344CB8AC3E}">
        <p14:creationId xmlns:p14="http://schemas.microsoft.com/office/powerpoint/2010/main" val="45163235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000" b="1" dirty="0">
                <a:solidFill>
                  <a:schemeClr val="accent1">
                    <a:lumMod val="40000"/>
                    <a:lumOff val="60000"/>
                  </a:schemeClr>
                </a:solidFill>
              </a:rPr>
              <a:t>After Acts: </a:t>
            </a:r>
            <a:r>
              <a:rPr lang="en-US" sz="4000" b="1" dirty="0" smtClean="0">
                <a:solidFill>
                  <a:schemeClr val="accent1">
                    <a:lumMod val="40000"/>
                    <a:lumOff val="60000"/>
                  </a:schemeClr>
                </a:solidFill>
              </a:rPr>
              <a:t>  </a:t>
            </a:r>
            <a:r>
              <a:rPr lang="en-US" sz="4000" b="1" dirty="0" smtClean="0">
                <a:solidFill>
                  <a:srgbClr val="66FFFF"/>
                </a:solidFill>
              </a:rPr>
              <a:t>Acts of the Apostles, p.494</a:t>
            </a:r>
            <a:endParaRPr lang="en-US" sz="4000" dirty="0">
              <a:solidFill>
                <a:srgbClr val="66FFFF"/>
              </a:solidFill>
            </a:endParaRPr>
          </a:p>
        </p:txBody>
      </p:sp>
      <p:sp>
        <p:nvSpPr>
          <p:cNvPr id="3" name="Content Placeholder 2"/>
          <p:cNvSpPr>
            <a:spLocks noGrp="1"/>
          </p:cNvSpPr>
          <p:nvPr>
            <p:ph idx="1"/>
          </p:nvPr>
        </p:nvSpPr>
        <p:spPr>
          <a:xfrm>
            <a:off x="685801" y="1657328"/>
            <a:ext cx="10840914" cy="4533609"/>
          </a:xfrm>
        </p:spPr>
        <p:txBody>
          <a:bodyPr>
            <a:noAutofit/>
          </a:bodyPr>
          <a:lstStyle/>
          <a:p>
            <a:pPr marL="0" indent="0">
              <a:buNone/>
            </a:pPr>
            <a:r>
              <a:rPr lang="en-US" sz="3600" dirty="0" smtClean="0"/>
              <a:t>With </a:t>
            </a:r>
            <a:r>
              <a:rPr lang="en-US" sz="3600" dirty="0"/>
              <a:t>more than human eloquence and power, Paul presents the truths of the gospel. He points his hearers to the sacrifice made for the fallen race. He declares that an infinite price has been paid for man's redemption. Provision has been made for him to share the throne of God. By angel messengers, earth is connected with heaven, and all the deeds of men, whether good or evil, are open to the eye of Infinite Justice. </a:t>
            </a:r>
          </a:p>
        </p:txBody>
      </p:sp>
    </p:spTree>
    <p:extLst>
      <p:ext uri="{BB962C8B-B14F-4D97-AF65-F5344CB8AC3E}">
        <p14:creationId xmlns:p14="http://schemas.microsoft.com/office/powerpoint/2010/main" val="147385722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000" b="1" dirty="0">
                <a:solidFill>
                  <a:schemeClr val="accent1">
                    <a:lumMod val="40000"/>
                    <a:lumOff val="60000"/>
                  </a:schemeClr>
                </a:solidFill>
              </a:rPr>
              <a:t>After Acts: </a:t>
            </a:r>
            <a:r>
              <a:rPr lang="en-US" sz="4000" b="1" dirty="0" smtClean="0">
                <a:solidFill>
                  <a:schemeClr val="accent1">
                    <a:lumMod val="40000"/>
                    <a:lumOff val="60000"/>
                  </a:schemeClr>
                </a:solidFill>
              </a:rPr>
              <a:t>  </a:t>
            </a:r>
            <a:r>
              <a:rPr lang="en-US" sz="4000" b="1" dirty="0" smtClean="0">
                <a:solidFill>
                  <a:srgbClr val="66FFFF"/>
                </a:solidFill>
              </a:rPr>
              <a:t>Acts of the Apostles, p.500</a:t>
            </a:r>
            <a:endParaRPr lang="en-US" sz="4000" dirty="0">
              <a:solidFill>
                <a:srgbClr val="66FFFF"/>
              </a:solidFill>
            </a:endParaRPr>
          </a:p>
        </p:txBody>
      </p:sp>
      <p:sp>
        <p:nvSpPr>
          <p:cNvPr id="3" name="Content Placeholder 2"/>
          <p:cNvSpPr>
            <a:spLocks noGrp="1"/>
          </p:cNvSpPr>
          <p:nvPr>
            <p:ph idx="1"/>
          </p:nvPr>
        </p:nvSpPr>
        <p:spPr>
          <a:xfrm>
            <a:off x="685801" y="1530553"/>
            <a:ext cx="10840914" cy="5096278"/>
          </a:xfrm>
        </p:spPr>
        <p:txBody>
          <a:bodyPr>
            <a:noAutofit/>
          </a:bodyPr>
          <a:lstStyle/>
          <a:p>
            <a:pPr marL="0" indent="0">
              <a:buNone/>
            </a:pPr>
            <a:r>
              <a:rPr lang="en-US" sz="3600" dirty="0"/>
              <a:t>Through his long term of service, Paul had never faltered in his allegiance to his </a:t>
            </a:r>
            <a:r>
              <a:rPr lang="en-US" sz="3600" dirty="0" err="1"/>
              <a:t>Saviour</a:t>
            </a:r>
            <a:r>
              <a:rPr lang="en-US" sz="3600" dirty="0"/>
              <a:t>. Wherever he was—whether before scowling Pharisees, or Roman authorities; before the furious mob at </a:t>
            </a:r>
            <a:r>
              <a:rPr lang="en-US" sz="3600" dirty="0" err="1"/>
              <a:t>Lystra</a:t>
            </a:r>
            <a:r>
              <a:rPr lang="en-US" sz="3600" dirty="0"/>
              <a:t>, or the convicted sinners in the Macedonian dungeon; whether reasoning with the panic-stricken sailors on the shipwrecked vessel, or standing alone before Nero to plead for his life—he had never been ashamed of the cause he was advocating. </a:t>
            </a:r>
          </a:p>
        </p:txBody>
      </p:sp>
    </p:spTree>
    <p:extLst>
      <p:ext uri="{BB962C8B-B14F-4D97-AF65-F5344CB8AC3E}">
        <p14:creationId xmlns:p14="http://schemas.microsoft.com/office/powerpoint/2010/main" val="203140555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000" b="1" dirty="0">
                <a:solidFill>
                  <a:schemeClr val="accent1">
                    <a:lumMod val="40000"/>
                    <a:lumOff val="60000"/>
                  </a:schemeClr>
                </a:solidFill>
              </a:rPr>
              <a:t>After Acts: </a:t>
            </a:r>
            <a:r>
              <a:rPr lang="en-US" sz="4000" b="1" dirty="0" smtClean="0">
                <a:solidFill>
                  <a:schemeClr val="accent1">
                    <a:lumMod val="40000"/>
                    <a:lumOff val="60000"/>
                  </a:schemeClr>
                </a:solidFill>
              </a:rPr>
              <a:t>  </a:t>
            </a:r>
            <a:r>
              <a:rPr lang="en-US" sz="4000" b="1" dirty="0" smtClean="0">
                <a:solidFill>
                  <a:srgbClr val="66FFFF"/>
                </a:solidFill>
              </a:rPr>
              <a:t>Acts of the Apostles, p.500</a:t>
            </a:r>
            <a:endParaRPr lang="en-US" sz="4000" dirty="0">
              <a:solidFill>
                <a:srgbClr val="66FFFF"/>
              </a:solidFill>
            </a:endParaRPr>
          </a:p>
        </p:txBody>
      </p:sp>
      <p:sp>
        <p:nvSpPr>
          <p:cNvPr id="3" name="Content Placeholder 2"/>
          <p:cNvSpPr>
            <a:spLocks noGrp="1"/>
          </p:cNvSpPr>
          <p:nvPr>
            <p:ph idx="1"/>
          </p:nvPr>
        </p:nvSpPr>
        <p:spPr>
          <a:xfrm>
            <a:off x="685801" y="1869601"/>
            <a:ext cx="10441111" cy="3921600"/>
          </a:xfrm>
        </p:spPr>
        <p:txBody>
          <a:bodyPr>
            <a:noAutofit/>
          </a:bodyPr>
          <a:lstStyle/>
          <a:p>
            <a:pPr marL="0" indent="0">
              <a:buNone/>
            </a:pPr>
            <a:r>
              <a:rPr lang="en-US" sz="4000" dirty="0" smtClean="0"/>
              <a:t>The </a:t>
            </a:r>
            <a:r>
              <a:rPr lang="en-US" sz="4000" dirty="0"/>
              <a:t>one great purpose of his Christian life had been to serve Him whose name had once filled him with contempt; and from this purpose no opposition or persecution had been able to turn him aside. His faith, made strong by effort and pure by sacrifice, upheld and strengthened him. </a:t>
            </a:r>
          </a:p>
        </p:txBody>
      </p:sp>
    </p:spTree>
    <p:extLst>
      <p:ext uri="{BB962C8B-B14F-4D97-AF65-F5344CB8AC3E}">
        <p14:creationId xmlns:p14="http://schemas.microsoft.com/office/powerpoint/2010/main" val="159173066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Colorful Light Burst Vector Vector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b="8893"/>
          <a:stretch/>
        </p:blipFill>
        <p:spPr bwMode="auto">
          <a:xfrm>
            <a:off x="-22860" y="0"/>
            <a:ext cx="12192000" cy="68427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1040" y="1066889"/>
            <a:ext cx="10744200" cy="4708981"/>
          </a:xfrm>
          <a:prstGeom prst="rect">
            <a:avLst/>
          </a:prstGeom>
          <a:solidFill>
            <a:srgbClr val="FFFFFF">
              <a:alpha val="34902"/>
            </a:srgbClr>
          </a:solidFill>
          <a:ln>
            <a:solidFill>
              <a:schemeClr val="bg1"/>
            </a:solidFill>
          </a:ln>
          <a:effectLst>
            <a:softEdge rad="12700"/>
          </a:effectLst>
        </p:spPr>
        <p:txBody>
          <a:bodyPr wrap="square" rtlCol="0">
            <a:spAutoFit/>
          </a:bodyPr>
          <a:lstStyle/>
          <a:p>
            <a:r>
              <a:rPr lang="en-US" sz="4800" dirty="0" smtClean="0">
                <a:ln w="12700">
                  <a:solidFill>
                    <a:sysClr val="windowText" lastClr="000000"/>
                  </a:solidFill>
                </a:ln>
                <a:solidFill>
                  <a:srgbClr val="66FFFF"/>
                </a:solidFill>
                <a:effectLst>
                  <a:outerShdw blurRad="50800" dist="38100" dir="2700000" algn="tl" rotWithShape="0">
                    <a:prstClr val="black">
                      <a:alpha val="40000"/>
                    </a:prstClr>
                  </a:outerShdw>
                </a:effectLst>
                <a:latin typeface="Cooper Black" panose="0208090404030B020404" pitchFamily="18" charset="0"/>
              </a:rPr>
              <a:t>AFTER ACTS:  2 TIMOTHY 4:7-8</a:t>
            </a:r>
          </a:p>
          <a:p>
            <a:r>
              <a:rPr lang="en-US" sz="3600" baseline="30000" dirty="0" smtClean="0">
                <a:solidFill>
                  <a:schemeClr val="bg1"/>
                </a:solidFill>
                <a:latin typeface="Cooper Black" panose="0208090404030B020404" pitchFamily="18" charset="0"/>
              </a:rPr>
              <a:t>7</a:t>
            </a:r>
            <a:r>
              <a:rPr lang="en-US" sz="3600" dirty="0">
                <a:solidFill>
                  <a:schemeClr val="bg1"/>
                </a:solidFill>
                <a:latin typeface="Cooper Black" panose="0208090404030B020404" pitchFamily="18" charset="0"/>
              </a:rPr>
              <a:t> I have fought a good fight, I have finished my course, I have kept the faith:</a:t>
            </a:r>
          </a:p>
          <a:p>
            <a:r>
              <a:rPr lang="en-US" sz="3600" baseline="30000" dirty="0">
                <a:solidFill>
                  <a:schemeClr val="bg1"/>
                </a:solidFill>
                <a:latin typeface="Cooper Black" panose="0208090404030B020404" pitchFamily="18" charset="0"/>
              </a:rPr>
              <a:t>8</a:t>
            </a:r>
            <a:r>
              <a:rPr lang="en-US" sz="3600" dirty="0">
                <a:solidFill>
                  <a:schemeClr val="bg1"/>
                </a:solidFill>
                <a:latin typeface="Cooper Black" panose="0208090404030B020404" pitchFamily="18" charset="0"/>
              </a:rPr>
              <a:t> Henceforth there is laid up for me a crown of righteousness, which the Lord, the righteous judge, shall give me at that day: and not to me only, but unto all them also that love his appearing.</a:t>
            </a:r>
          </a:p>
        </p:txBody>
      </p:sp>
    </p:spTree>
    <p:extLst>
      <p:ext uri="{BB962C8B-B14F-4D97-AF65-F5344CB8AC3E}">
        <p14:creationId xmlns:p14="http://schemas.microsoft.com/office/powerpoint/2010/main" val="251227465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dirty="0"/>
              <a:t>3 </a:t>
            </a:r>
            <a:r>
              <a:rPr lang="en-US" sz="3200" dirty="0"/>
              <a:t>For this cause I Paul, the prisoner of Jesus Christ for you Gentiles</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dirty="0"/>
              <a:t>3 </a:t>
            </a:r>
            <a:r>
              <a:rPr lang="en-US" sz="3200" dirty="0"/>
              <a:t>So I, Paul, am a prisoner </a:t>
            </a:r>
            <a:r>
              <a:rPr lang="en-US" sz="3200" dirty="0" smtClean="0"/>
              <a:t>belonging to Christ </a:t>
            </a:r>
            <a:r>
              <a:rPr lang="en-US" sz="3200" dirty="0"/>
              <a:t>Jesus </a:t>
            </a:r>
            <a:r>
              <a:rPr lang="en-US" sz="3200" dirty="0" smtClean="0"/>
              <a:t>because of my work for you Gentiles—</a:t>
            </a:r>
            <a:endParaRPr lang="en-US" sz="3200" dirty="0"/>
          </a:p>
        </p:txBody>
      </p:sp>
    </p:spTree>
    <p:extLst>
      <p:ext uri="{BB962C8B-B14F-4D97-AF65-F5344CB8AC3E}">
        <p14:creationId xmlns:p14="http://schemas.microsoft.com/office/powerpoint/2010/main" val="2947893942"/>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3:2-21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4583587"/>
          </a:xfrm>
          <a:solidFill>
            <a:schemeClr val="accent3">
              <a:lumMod val="50000"/>
            </a:schemeClr>
          </a:solidFill>
        </p:spPr>
        <p:txBody>
          <a:bodyPr>
            <a:noAutofit/>
          </a:bodyPr>
          <a:lstStyle/>
          <a:p>
            <a:r>
              <a:rPr lang="en-US" sz="3200" b="1" baseline="30000" dirty="0" smtClean="0"/>
              <a:t>2</a:t>
            </a:r>
            <a:r>
              <a:rPr lang="en-US" sz="3200" b="1" baseline="30000" dirty="0"/>
              <a:t> </a:t>
            </a:r>
            <a:r>
              <a:rPr lang="en-US" sz="3200" dirty="0"/>
              <a:t>If ye have heard of the dispensation of the grace of God which is given me to you-ward</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4601417"/>
          </a:xfrm>
          <a:solidFill>
            <a:schemeClr val="accent4">
              <a:lumMod val="50000"/>
            </a:schemeClr>
          </a:solidFill>
        </p:spPr>
        <p:txBody>
          <a:bodyPr>
            <a:noAutofit/>
          </a:bodyPr>
          <a:lstStyle/>
          <a:p>
            <a:r>
              <a:rPr lang="en-US" sz="4000" b="1" dirty="0" smtClean="0">
                <a:solidFill>
                  <a:schemeClr val="accent1">
                    <a:lumMod val="40000"/>
                    <a:lumOff val="60000"/>
                  </a:schemeClr>
                </a:solidFill>
              </a:rPr>
              <a:t>(</a:t>
            </a:r>
            <a:r>
              <a:rPr lang="en-US" sz="3200" b="1" baseline="30000" dirty="0" smtClean="0"/>
              <a:t>2</a:t>
            </a:r>
            <a:r>
              <a:rPr lang="en-US" sz="3200" b="1" baseline="30000" dirty="0"/>
              <a:t> </a:t>
            </a:r>
            <a:r>
              <a:rPr lang="en-US" sz="3200" dirty="0" smtClean="0"/>
              <a:t>If you’ve been paying attention, you </a:t>
            </a:r>
            <a:r>
              <a:rPr lang="en-US" sz="3200" dirty="0"/>
              <a:t>know that God has given me </a:t>
            </a:r>
            <a:r>
              <a:rPr lang="en-US" sz="3200" dirty="0" smtClean="0"/>
              <a:t>a special </a:t>
            </a:r>
            <a:r>
              <a:rPr lang="en-US" sz="3200" dirty="0"/>
              <a:t>work </a:t>
            </a:r>
            <a:r>
              <a:rPr lang="en-US" sz="3200" dirty="0" smtClean="0"/>
              <a:t>in showing that God has granted grace </a:t>
            </a:r>
            <a:r>
              <a:rPr lang="en-US" sz="3200" dirty="0"/>
              <a:t>to you </a:t>
            </a:r>
            <a:r>
              <a:rPr lang="en-US" sz="3200" dirty="0" smtClean="0"/>
              <a:t>who are Gentiles:  </a:t>
            </a:r>
          </a:p>
        </p:txBody>
      </p:sp>
    </p:spTree>
    <p:extLst>
      <p:ext uri="{BB962C8B-B14F-4D97-AF65-F5344CB8AC3E}">
        <p14:creationId xmlns:p14="http://schemas.microsoft.com/office/powerpoint/2010/main" val="3773832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3:3-21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4666715"/>
          </a:xfrm>
          <a:solidFill>
            <a:schemeClr val="accent3">
              <a:lumMod val="50000"/>
            </a:schemeClr>
          </a:solidFill>
        </p:spPr>
        <p:txBody>
          <a:bodyPr>
            <a:noAutofit/>
          </a:bodyPr>
          <a:lstStyle/>
          <a:p>
            <a:r>
              <a:rPr lang="en-US" sz="3200" b="1" baseline="30000" dirty="0" smtClean="0"/>
              <a:t>3</a:t>
            </a:r>
            <a:r>
              <a:rPr lang="en-US" sz="3200" b="1" baseline="30000" dirty="0"/>
              <a:t> </a:t>
            </a:r>
            <a:r>
              <a:rPr lang="en-US" sz="3200" dirty="0"/>
              <a:t>How that by revelation he made known unto me the mystery; (as I wrote afore in few words</a:t>
            </a:r>
            <a:r>
              <a:rPr lang="en-US" sz="3200" dirty="0" smtClean="0"/>
              <a:t>,</a:t>
            </a:r>
          </a:p>
          <a:p>
            <a:r>
              <a:rPr lang="en-US" sz="3200" b="1" baseline="30000" dirty="0"/>
              <a:t>4 </a:t>
            </a:r>
            <a:r>
              <a:rPr lang="en-US" sz="3200" dirty="0"/>
              <a:t>Whereby, when ye read, ye may understand my knowledge in the mystery of Christ)</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4684545"/>
          </a:xfrm>
          <a:solidFill>
            <a:schemeClr val="accent4">
              <a:lumMod val="50000"/>
            </a:schemeClr>
          </a:solidFill>
        </p:spPr>
        <p:txBody>
          <a:bodyPr>
            <a:noAutofit/>
          </a:bodyPr>
          <a:lstStyle/>
          <a:p>
            <a:r>
              <a:rPr lang="en-US" sz="3200" b="1" baseline="30000" dirty="0" smtClean="0"/>
              <a:t>3</a:t>
            </a:r>
            <a:r>
              <a:rPr lang="en-US" sz="3200" b="1" baseline="30000" dirty="0"/>
              <a:t> </a:t>
            </a:r>
            <a:r>
              <a:rPr lang="en-US" sz="3200" dirty="0" smtClean="0"/>
              <a:t>And how God has shown to me His astounding and wondrous plan for mercy (which I’ve already written a little about,  </a:t>
            </a:r>
          </a:p>
          <a:p>
            <a:r>
              <a:rPr lang="en-US" sz="3200" b="1" baseline="30000" dirty="0"/>
              <a:t>4 </a:t>
            </a:r>
            <a:r>
              <a:rPr lang="en-US" sz="3200" dirty="0" smtClean="0"/>
              <a:t>So if </a:t>
            </a:r>
            <a:r>
              <a:rPr lang="en-US" sz="3200" dirty="0"/>
              <a:t>you read what I wrote, you </a:t>
            </a:r>
            <a:r>
              <a:rPr lang="en-US" sz="3200" dirty="0" smtClean="0"/>
              <a:t>will recognize where I received this knowledge of God’s plan.)  </a:t>
            </a:r>
            <a:endParaRPr lang="en-US" sz="3200" dirty="0"/>
          </a:p>
        </p:txBody>
      </p:sp>
    </p:spTree>
    <p:extLst>
      <p:ext uri="{BB962C8B-B14F-4D97-AF65-F5344CB8AC3E}">
        <p14:creationId xmlns:p14="http://schemas.microsoft.com/office/powerpoint/2010/main" val="350701790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3:5-21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4666715"/>
          </a:xfrm>
          <a:solidFill>
            <a:schemeClr val="accent3">
              <a:lumMod val="50000"/>
            </a:schemeClr>
          </a:solidFill>
        </p:spPr>
        <p:txBody>
          <a:bodyPr>
            <a:noAutofit/>
          </a:bodyPr>
          <a:lstStyle/>
          <a:p>
            <a:r>
              <a:rPr lang="en-US" sz="3200" b="1" baseline="30000" dirty="0"/>
              <a:t>5 </a:t>
            </a:r>
            <a:r>
              <a:rPr lang="en-US" sz="3200" dirty="0"/>
              <a:t>Which in other ages was not made known unto the sons of men, as it is now revealed unto his holy apostles and prophets by the Spirit</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4684545"/>
          </a:xfrm>
          <a:solidFill>
            <a:schemeClr val="accent4">
              <a:lumMod val="50000"/>
            </a:schemeClr>
          </a:solidFill>
        </p:spPr>
        <p:txBody>
          <a:bodyPr>
            <a:noAutofit/>
          </a:bodyPr>
          <a:lstStyle/>
          <a:p>
            <a:r>
              <a:rPr lang="en-US" sz="3200" b="1" baseline="30000" dirty="0"/>
              <a:t>5 </a:t>
            </a:r>
            <a:r>
              <a:rPr lang="en-US" sz="3200" dirty="0"/>
              <a:t>In </a:t>
            </a:r>
            <a:r>
              <a:rPr lang="en-US" sz="3200" dirty="0" smtClean="0"/>
              <a:t>previous times, of course, God </a:t>
            </a:r>
            <a:r>
              <a:rPr lang="en-US" sz="3200" dirty="0"/>
              <a:t>did not </a:t>
            </a:r>
            <a:r>
              <a:rPr lang="en-US" sz="3200" dirty="0" smtClean="0"/>
              <a:t>plainly share </a:t>
            </a:r>
            <a:r>
              <a:rPr lang="en-US" sz="3200" dirty="0"/>
              <a:t>this </a:t>
            </a:r>
            <a:r>
              <a:rPr lang="en-US" sz="3200" dirty="0" smtClean="0"/>
              <a:t>plan with humanity, but </a:t>
            </a:r>
            <a:r>
              <a:rPr lang="en-US" sz="3200" dirty="0"/>
              <a:t>now </a:t>
            </a:r>
            <a:r>
              <a:rPr lang="en-US" sz="3200" dirty="0" smtClean="0"/>
              <a:t>He </a:t>
            </a:r>
            <a:r>
              <a:rPr lang="en-US" sz="3200" dirty="0"/>
              <a:t>has revealed it by the Holy Spirit to </a:t>
            </a:r>
            <a:r>
              <a:rPr lang="en-US" sz="3200" dirty="0" smtClean="0"/>
              <a:t>His </a:t>
            </a:r>
            <a:r>
              <a:rPr lang="en-US" sz="3200" dirty="0"/>
              <a:t>apostles and prophets.</a:t>
            </a:r>
          </a:p>
        </p:txBody>
      </p:sp>
    </p:spTree>
    <p:extLst>
      <p:ext uri="{BB962C8B-B14F-4D97-AF65-F5344CB8AC3E}">
        <p14:creationId xmlns:p14="http://schemas.microsoft.com/office/powerpoint/2010/main" val="206782843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3:6-21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smtClean="0"/>
              <a:t>6</a:t>
            </a:r>
            <a:r>
              <a:rPr lang="en-US" sz="3200" b="1" baseline="30000" dirty="0"/>
              <a:t> </a:t>
            </a:r>
            <a:r>
              <a:rPr lang="en-US" sz="3200" dirty="0"/>
              <a:t>That the Gentiles should be </a:t>
            </a:r>
            <a:r>
              <a:rPr lang="en-US" sz="3200" dirty="0" err="1"/>
              <a:t>fellowheirs</a:t>
            </a:r>
            <a:r>
              <a:rPr lang="en-US" sz="3200" dirty="0"/>
              <a:t>, and of the same body, and partakers of his promise in Christ by the gospel:</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100" b="1" baseline="30000" dirty="0"/>
              <a:t>6 </a:t>
            </a:r>
            <a:r>
              <a:rPr lang="en-US" sz="3100" dirty="0"/>
              <a:t>And this is the </a:t>
            </a:r>
            <a:r>
              <a:rPr lang="en-US" sz="3100" dirty="0" smtClean="0"/>
              <a:t>plan: </a:t>
            </a:r>
            <a:r>
              <a:rPr lang="en-US" sz="3100" dirty="0"/>
              <a:t>that the Gentiles will </a:t>
            </a:r>
            <a:r>
              <a:rPr lang="en-US" sz="3100" dirty="0" smtClean="0"/>
              <a:t>also be heirs, with </a:t>
            </a:r>
            <a:r>
              <a:rPr lang="en-US" sz="3100" dirty="0"/>
              <a:t>the </a:t>
            </a:r>
            <a:r>
              <a:rPr lang="en-US" sz="3100" dirty="0" smtClean="0"/>
              <a:t>Jews, in all the blessings of salvation.  They will likewise be sons of Abraham, belonging to the body of God’s people, and joint sharers in the promise of salvation provided by Christ’s sacrifice.  </a:t>
            </a:r>
            <a:endParaRPr lang="en-US" sz="3100" dirty="0"/>
          </a:p>
        </p:txBody>
      </p:sp>
    </p:spTree>
    <p:extLst>
      <p:ext uri="{BB962C8B-B14F-4D97-AF65-F5344CB8AC3E}">
        <p14:creationId xmlns:p14="http://schemas.microsoft.com/office/powerpoint/2010/main" val="3547088099"/>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3:7-21 (KJV)</a:t>
            </a:r>
            <a:endParaRPr lang="en-US" sz="4000" dirty="0">
              <a:solidFill>
                <a:srgbClr val="66FFFF"/>
              </a:solidFill>
            </a:endParaRPr>
          </a:p>
        </p:txBody>
      </p:sp>
      <p:sp>
        <p:nvSpPr>
          <p:cNvPr id="4" name="Content Placeholder 3"/>
          <p:cNvSpPr>
            <a:spLocks noGrp="1"/>
          </p:cNvSpPr>
          <p:nvPr>
            <p:ph sz="half" idx="2"/>
          </p:nvPr>
        </p:nvSpPr>
        <p:spPr>
          <a:xfrm>
            <a:off x="685800" y="1470850"/>
            <a:ext cx="5202071" cy="4611296"/>
          </a:xfrm>
          <a:solidFill>
            <a:schemeClr val="accent3">
              <a:lumMod val="50000"/>
            </a:schemeClr>
          </a:solidFill>
        </p:spPr>
        <p:txBody>
          <a:bodyPr>
            <a:noAutofit/>
          </a:bodyPr>
          <a:lstStyle/>
          <a:p>
            <a:r>
              <a:rPr lang="en-US" sz="3200" b="1" baseline="30000" dirty="0"/>
              <a:t>7 </a:t>
            </a:r>
            <a:r>
              <a:rPr lang="en-US" sz="3200" dirty="0"/>
              <a:t>Whereof I was made a minister, according to the gift of the grace of God given unto me by the effectual working of his power</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4629127"/>
          </a:xfrm>
          <a:solidFill>
            <a:schemeClr val="accent4">
              <a:lumMod val="50000"/>
            </a:schemeClr>
          </a:solidFill>
        </p:spPr>
        <p:txBody>
          <a:bodyPr>
            <a:noAutofit/>
          </a:bodyPr>
          <a:lstStyle/>
          <a:p>
            <a:r>
              <a:rPr lang="en-US" sz="3200" b="1" baseline="30000" dirty="0"/>
              <a:t>7 </a:t>
            </a:r>
            <a:r>
              <a:rPr lang="en-US" sz="3200" dirty="0"/>
              <a:t>God has given me the wonderful privilege of telling everyone about </a:t>
            </a:r>
            <a:r>
              <a:rPr lang="en-US" sz="3200" dirty="0" smtClean="0"/>
              <a:t>the gospel: that men need not be lost, that they have  eternal salvation.  God has gifted </a:t>
            </a:r>
            <a:r>
              <a:rPr lang="en-US" sz="3200" dirty="0"/>
              <a:t>me </a:t>
            </a:r>
            <a:r>
              <a:rPr lang="en-US" sz="3200" dirty="0" smtClean="0"/>
              <a:t>with His grace and His effective power to spread this message.  </a:t>
            </a:r>
            <a:endParaRPr lang="en-US" sz="3100" dirty="0"/>
          </a:p>
        </p:txBody>
      </p:sp>
    </p:spTree>
    <p:extLst>
      <p:ext uri="{BB962C8B-B14F-4D97-AF65-F5344CB8AC3E}">
        <p14:creationId xmlns:p14="http://schemas.microsoft.com/office/powerpoint/2010/main" val="9982400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3:10-21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smtClean="0"/>
              <a:t>10</a:t>
            </a:r>
            <a:r>
              <a:rPr lang="en-US" sz="3200" b="1" baseline="30000" dirty="0"/>
              <a:t> </a:t>
            </a:r>
            <a:r>
              <a:rPr lang="en-US" sz="3200" dirty="0"/>
              <a:t>To the intent that now unto the principalities and powers in heavenly places might be known by the church the manifold wisdom of God,</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1" y="1453019"/>
            <a:ext cx="5177964" cy="5073041"/>
          </a:xfrm>
          <a:solidFill>
            <a:schemeClr val="accent4">
              <a:lumMod val="50000"/>
            </a:schemeClr>
          </a:solidFill>
        </p:spPr>
        <p:txBody>
          <a:bodyPr>
            <a:noAutofit/>
          </a:bodyPr>
          <a:lstStyle/>
          <a:p>
            <a:r>
              <a:rPr lang="en-US" sz="3200" b="1" baseline="30000" dirty="0" smtClean="0"/>
              <a:t>10</a:t>
            </a:r>
            <a:r>
              <a:rPr lang="en-US" sz="3200" b="1" baseline="30000" dirty="0"/>
              <a:t> </a:t>
            </a:r>
            <a:r>
              <a:rPr lang="en-US" sz="3200" dirty="0"/>
              <a:t>And </a:t>
            </a:r>
            <a:r>
              <a:rPr lang="en-US" sz="3200" dirty="0" smtClean="0"/>
              <a:t>His </a:t>
            </a:r>
            <a:r>
              <a:rPr lang="en-US" sz="3200" dirty="0"/>
              <a:t>reason? To show to all </a:t>
            </a:r>
            <a:r>
              <a:rPr lang="en-US" sz="3200" dirty="0" smtClean="0"/>
              <a:t>the inhabitants of the worlds, to all the powers of the evil one, and to everyone else, the complex depths of God’s wisdom by His church, which, being built of the righteous and redeemed, is the living example of God’s wisdom.  </a:t>
            </a:r>
            <a:endParaRPr lang="en-US" sz="3200" dirty="0"/>
          </a:p>
        </p:txBody>
      </p:sp>
    </p:spTree>
    <p:extLst>
      <p:ext uri="{BB962C8B-B14F-4D97-AF65-F5344CB8AC3E}">
        <p14:creationId xmlns:p14="http://schemas.microsoft.com/office/powerpoint/2010/main" val="193599244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3:8-21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smtClean="0"/>
              <a:t>8</a:t>
            </a:r>
            <a:r>
              <a:rPr lang="en-US" sz="3200" b="1" baseline="30000" dirty="0"/>
              <a:t> </a:t>
            </a:r>
            <a:r>
              <a:rPr lang="en-US" sz="3200" dirty="0"/>
              <a:t>Unto me, who am less than the least of all saints, is this grace given, that I should preach among the Gentiles the unsearchable riches of Christ;</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a:t>8 </a:t>
            </a:r>
            <a:r>
              <a:rPr lang="en-US" sz="3200" dirty="0"/>
              <a:t>Just think! Though I did nothing to deserve it, and though I am the most useless Christian there is, yet I was the one chosen for this special joy of telling the Gentiles the Glad News of the endless treasures available to them in Christ; </a:t>
            </a:r>
            <a:endParaRPr lang="en-US" sz="3100" dirty="0"/>
          </a:p>
        </p:txBody>
      </p:sp>
    </p:spTree>
    <p:extLst>
      <p:ext uri="{BB962C8B-B14F-4D97-AF65-F5344CB8AC3E}">
        <p14:creationId xmlns:p14="http://schemas.microsoft.com/office/powerpoint/2010/main" val="43347621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3:9-21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a:t>9 </a:t>
            </a:r>
            <a:r>
              <a:rPr lang="en-US" sz="3200" dirty="0"/>
              <a:t>And to make all men see what is the fellowship of the mystery, which from the beginning of the world hath been hid in God, who created all things by Jesus Christ</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dirty="0"/>
              <a:t> </a:t>
            </a:r>
            <a:r>
              <a:rPr lang="en-US" sz="3200" b="1" baseline="30000" dirty="0"/>
              <a:t>9 </a:t>
            </a:r>
            <a:r>
              <a:rPr lang="en-US" sz="3200" dirty="0"/>
              <a:t>and to explain to everyone </a:t>
            </a:r>
            <a:r>
              <a:rPr lang="en-US" sz="3200" dirty="0" smtClean="0"/>
              <a:t>the fellowship that is inherent in God’s wonderful plan, which, although we did not understand it, has been God’s plan from the very beginning, since He created all things together with Jesus Christ.  </a:t>
            </a:r>
            <a:endParaRPr lang="en-US" sz="3200" dirty="0"/>
          </a:p>
        </p:txBody>
      </p:sp>
    </p:spTree>
    <p:extLst>
      <p:ext uri="{BB962C8B-B14F-4D97-AF65-F5344CB8AC3E}">
        <p14:creationId xmlns:p14="http://schemas.microsoft.com/office/powerpoint/2010/main" val="3945200354"/>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3:10-21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smtClean="0"/>
              <a:t>10</a:t>
            </a:r>
            <a:r>
              <a:rPr lang="en-US" sz="3200" b="1" baseline="30000" dirty="0"/>
              <a:t> </a:t>
            </a:r>
            <a:r>
              <a:rPr lang="en-US" sz="3200" dirty="0"/>
              <a:t>To the intent that now unto the principalities and powers in heavenly places might be known by the church the manifold wisdom of God,</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1" y="1453019"/>
            <a:ext cx="5177964" cy="5073041"/>
          </a:xfrm>
          <a:solidFill>
            <a:schemeClr val="accent4">
              <a:lumMod val="50000"/>
            </a:schemeClr>
          </a:solidFill>
        </p:spPr>
        <p:txBody>
          <a:bodyPr>
            <a:noAutofit/>
          </a:bodyPr>
          <a:lstStyle/>
          <a:p>
            <a:r>
              <a:rPr lang="en-US" sz="3200" b="1" baseline="30000" dirty="0" smtClean="0"/>
              <a:t>10</a:t>
            </a:r>
            <a:r>
              <a:rPr lang="en-US" sz="3200" b="1" baseline="30000" dirty="0"/>
              <a:t> </a:t>
            </a:r>
            <a:r>
              <a:rPr lang="en-US" sz="3200" dirty="0"/>
              <a:t>And </a:t>
            </a:r>
            <a:r>
              <a:rPr lang="en-US" sz="3200" dirty="0" smtClean="0"/>
              <a:t>His </a:t>
            </a:r>
            <a:r>
              <a:rPr lang="en-US" sz="3200" dirty="0"/>
              <a:t>reason? To show to all </a:t>
            </a:r>
            <a:r>
              <a:rPr lang="en-US" sz="3200" dirty="0" smtClean="0"/>
              <a:t>the inhabitants of the worlds, to all the powers of the evil one, and to everyone else, the complex depths of God’s wisdom by His church, which, being built of the righteous and redeemed, is the living example of God’s wisdom.  </a:t>
            </a:r>
            <a:endParaRPr lang="en-US" sz="3200" dirty="0"/>
          </a:p>
        </p:txBody>
      </p:sp>
    </p:spTree>
    <p:extLst>
      <p:ext uri="{BB962C8B-B14F-4D97-AF65-F5344CB8AC3E}">
        <p14:creationId xmlns:p14="http://schemas.microsoft.com/office/powerpoint/2010/main" val="2741626981"/>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3:11-21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a:t>11 </a:t>
            </a:r>
            <a:r>
              <a:rPr lang="en-US" sz="3200" dirty="0"/>
              <a:t>According to the eternal purpose which he purposed in Christ Jesus our Lord:</a:t>
            </a:r>
          </a:p>
          <a:p>
            <a:r>
              <a:rPr lang="en-US" sz="3200" b="1" baseline="30000" dirty="0"/>
              <a:t>12 </a:t>
            </a:r>
            <a:r>
              <a:rPr lang="en-US" sz="3200" dirty="0"/>
              <a:t>In whom we have boldness and access with confidence by the faith of him.</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1" y="1453019"/>
            <a:ext cx="5177964" cy="5073041"/>
          </a:xfrm>
          <a:solidFill>
            <a:schemeClr val="accent4">
              <a:lumMod val="50000"/>
            </a:schemeClr>
          </a:solidFill>
        </p:spPr>
        <p:txBody>
          <a:bodyPr>
            <a:noAutofit/>
          </a:bodyPr>
          <a:lstStyle/>
          <a:p>
            <a:r>
              <a:rPr lang="en-US" sz="3200" b="1" baseline="30000" dirty="0" smtClean="0"/>
              <a:t>11 </a:t>
            </a:r>
            <a:r>
              <a:rPr lang="en-US" sz="3200" dirty="0" smtClean="0"/>
              <a:t>This is just the way he had always planned it through Jesus Christ our Lord.</a:t>
            </a:r>
          </a:p>
          <a:p>
            <a:r>
              <a:rPr lang="en-US" sz="3200" b="1" baseline="30000" dirty="0" smtClean="0"/>
              <a:t>12 </a:t>
            </a:r>
            <a:r>
              <a:rPr lang="en-US" sz="3200" dirty="0" smtClean="0"/>
              <a:t>Now we can come fearlessly right into God’s presence, assured of his glad welcome when we come with Christ and trust in him.</a:t>
            </a:r>
          </a:p>
          <a:p>
            <a:pPr marL="0" indent="0">
              <a:buNone/>
            </a:pPr>
            <a:endParaRPr lang="en-US" sz="3200" dirty="0"/>
          </a:p>
        </p:txBody>
      </p:sp>
    </p:spTree>
    <p:extLst>
      <p:ext uri="{BB962C8B-B14F-4D97-AF65-F5344CB8AC3E}">
        <p14:creationId xmlns:p14="http://schemas.microsoft.com/office/powerpoint/2010/main" val="3191158574"/>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3:13-21 (KJV)</a:t>
            </a:r>
            <a:endParaRPr lang="en-US" sz="4000" dirty="0">
              <a:solidFill>
                <a:srgbClr val="66FFFF"/>
              </a:solidFill>
            </a:endParaRPr>
          </a:p>
        </p:txBody>
      </p:sp>
      <p:sp>
        <p:nvSpPr>
          <p:cNvPr id="4" name="Content Placeholder 3"/>
          <p:cNvSpPr>
            <a:spLocks noGrp="1"/>
          </p:cNvSpPr>
          <p:nvPr>
            <p:ph sz="half" idx="2"/>
          </p:nvPr>
        </p:nvSpPr>
        <p:spPr>
          <a:xfrm>
            <a:off x="685800" y="1470850"/>
            <a:ext cx="5202071" cy="4708278"/>
          </a:xfrm>
          <a:solidFill>
            <a:schemeClr val="accent3">
              <a:lumMod val="50000"/>
            </a:schemeClr>
          </a:solidFill>
        </p:spPr>
        <p:txBody>
          <a:bodyPr>
            <a:noAutofit/>
          </a:bodyPr>
          <a:lstStyle/>
          <a:p>
            <a:r>
              <a:rPr lang="en-US" sz="3200" b="1" baseline="30000" dirty="0"/>
              <a:t>13 </a:t>
            </a:r>
            <a:r>
              <a:rPr lang="en-US" sz="3200" dirty="0"/>
              <a:t>Wherefore I desire that ye faint not at my tribulations for you, which is your glory</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1" y="1453019"/>
            <a:ext cx="5177964" cy="4726109"/>
          </a:xfrm>
          <a:solidFill>
            <a:schemeClr val="accent4">
              <a:lumMod val="50000"/>
            </a:schemeClr>
          </a:solidFill>
        </p:spPr>
        <p:txBody>
          <a:bodyPr>
            <a:noAutofit/>
          </a:bodyPr>
          <a:lstStyle/>
          <a:p>
            <a:r>
              <a:rPr lang="en-US" sz="3200" b="1" baseline="30000" dirty="0"/>
              <a:t>13 </a:t>
            </a:r>
            <a:r>
              <a:rPr lang="en-US" sz="3200" dirty="0"/>
              <a:t>So I ask you not to be discouraged because of what is happening to me. My sufferings are for your benefit—for your </a:t>
            </a:r>
            <a:r>
              <a:rPr lang="en-US" sz="3200" dirty="0" smtClean="0"/>
              <a:t>encouragement and ultimate glory.</a:t>
            </a:r>
            <a:r>
              <a:rPr lang="en-US" sz="4000" dirty="0" smtClean="0">
                <a:solidFill>
                  <a:schemeClr val="accent1">
                    <a:lumMod val="40000"/>
                    <a:lumOff val="60000"/>
                  </a:schemeClr>
                </a:solidFill>
              </a:rPr>
              <a:t>)</a:t>
            </a:r>
            <a:endParaRPr lang="en-US" sz="4000" dirty="0">
              <a:solidFill>
                <a:schemeClr val="accent1">
                  <a:lumMod val="40000"/>
                  <a:lumOff val="60000"/>
                </a:schemeClr>
              </a:solidFill>
            </a:endParaRPr>
          </a:p>
        </p:txBody>
      </p:sp>
    </p:spTree>
    <p:extLst>
      <p:ext uri="{BB962C8B-B14F-4D97-AF65-F5344CB8AC3E}">
        <p14:creationId xmlns:p14="http://schemas.microsoft.com/office/powerpoint/2010/main" val="288981371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3:14-21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a:t>14 </a:t>
            </a:r>
            <a:r>
              <a:rPr lang="en-US" sz="3200" dirty="0"/>
              <a:t>For this cause I bow my knees unto the Father of our Lord Jesus Christ,</a:t>
            </a:r>
          </a:p>
          <a:p>
            <a:r>
              <a:rPr lang="en-US" sz="3200" b="1" baseline="30000" dirty="0"/>
              <a:t>15 </a:t>
            </a:r>
            <a:r>
              <a:rPr lang="en-US" sz="3200" dirty="0"/>
              <a:t>Of whom the whole family in heaven and earth is named,</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smtClean="0"/>
              <a:t>14</a:t>
            </a:r>
            <a:r>
              <a:rPr lang="en-US" sz="3200" b="1" dirty="0" smtClean="0"/>
              <a:t> </a:t>
            </a:r>
            <a:r>
              <a:rPr lang="en-US" sz="3200" dirty="0" smtClean="0"/>
              <a:t>When </a:t>
            </a:r>
            <a:r>
              <a:rPr lang="en-US" sz="3200" dirty="0"/>
              <a:t>I think of the wisdom and scope of his plan, I fall down on my knees and pray to the Father of </a:t>
            </a:r>
            <a:r>
              <a:rPr lang="en-US" sz="3200" dirty="0" smtClean="0"/>
              <a:t>our Lord Jesus Christ,</a:t>
            </a:r>
          </a:p>
          <a:p>
            <a:r>
              <a:rPr lang="en-US" sz="3200" b="1" baseline="30000" dirty="0"/>
              <a:t>15 </a:t>
            </a:r>
            <a:r>
              <a:rPr lang="en-US" sz="3200" dirty="0" smtClean="0"/>
              <a:t>The whole </a:t>
            </a:r>
            <a:r>
              <a:rPr lang="en-US" sz="3200" dirty="0"/>
              <a:t>family </a:t>
            </a:r>
            <a:r>
              <a:rPr lang="en-US" sz="3200" dirty="0" smtClean="0"/>
              <a:t>of God—in heaven </a:t>
            </a:r>
            <a:r>
              <a:rPr lang="en-US" sz="3200" dirty="0"/>
              <a:t>and on </a:t>
            </a:r>
            <a:r>
              <a:rPr lang="en-US" sz="3200" dirty="0" smtClean="0"/>
              <a:t>earth—gets its identity from Him.</a:t>
            </a:r>
            <a:r>
              <a:rPr lang="en-US" sz="3200" dirty="0"/>
              <a:t>  </a:t>
            </a:r>
          </a:p>
        </p:txBody>
      </p:sp>
    </p:spTree>
    <p:extLst>
      <p:ext uri="{BB962C8B-B14F-4D97-AF65-F5344CB8AC3E}">
        <p14:creationId xmlns:p14="http://schemas.microsoft.com/office/powerpoint/2010/main" val="355814136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3:16-21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a:t>16 </a:t>
            </a:r>
            <a:r>
              <a:rPr lang="en-US" sz="3200" dirty="0"/>
              <a:t>That he would grant you, according to the riches of his glory, to be strengthened with might by his Spirit in the inner man;</a:t>
            </a:r>
          </a:p>
          <a:p>
            <a:r>
              <a:rPr lang="en-US" sz="3200" b="1" baseline="30000" dirty="0"/>
              <a:t>17 </a:t>
            </a:r>
            <a:r>
              <a:rPr lang="en-US" sz="3200" dirty="0"/>
              <a:t>That Christ may dwell in your hearts by faith; that ye, being rooted and grounded in love,</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000" b="1" baseline="30000" dirty="0"/>
              <a:t>16 </a:t>
            </a:r>
            <a:r>
              <a:rPr lang="en-US" sz="3000" dirty="0" smtClean="0"/>
              <a:t>I ask the Father that </a:t>
            </a:r>
            <a:r>
              <a:rPr lang="en-US" sz="3000" dirty="0"/>
              <a:t>out of his glorious, unlimited resources </a:t>
            </a:r>
            <a:r>
              <a:rPr lang="en-US" sz="3000" dirty="0" smtClean="0"/>
              <a:t>He </a:t>
            </a:r>
            <a:r>
              <a:rPr lang="en-US" sz="3000" dirty="0"/>
              <a:t>will give you the mighty inner strengthening of </a:t>
            </a:r>
            <a:r>
              <a:rPr lang="en-US" sz="3000" dirty="0" smtClean="0"/>
              <a:t>His </a:t>
            </a:r>
            <a:r>
              <a:rPr lang="en-US" sz="3000" dirty="0"/>
              <a:t>Holy </a:t>
            </a:r>
            <a:r>
              <a:rPr lang="en-US" sz="3000" dirty="0" smtClean="0"/>
              <a:t>Spirit, </a:t>
            </a:r>
          </a:p>
          <a:p>
            <a:r>
              <a:rPr lang="en-US" sz="3000" b="1" baseline="30000" dirty="0" smtClean="0"/>
              <a:t>17</a:t>
            </a:r>
            <a:r>
              <a:rPr lang="en-US" sz="3000" b="1" baseline="30000" dirty="0"/>
              <a:t> </a:t>
            </a:r>
            <a:r>
              <a:rPr lang="en-US" sz="3000" dirty="0"/>
              <a:t>And </a:t>
            </a:r>
            <a:r>
              <a:rPr lang="en-US" sz="3000" dirty="0" smtClean="0"/>
              <a:t>that </a:t>
            </a:r>
            <a:r>
              <a:rPr lang="en-US" sz="3000" dirty="0"/>
              <a:t>Christ </a:t>
            </a:r>
            <a:r>
              <a:rPr lang="en-US" sz="3000" dirty="0" smtClean="0"/>
              <a:t>will live within </a:t>
            </a:r>
            <a:r>
              <a:rPr lang="en-US" sz="3000" dirty="0"/>
              <a:t>you as you trust in </a:t>
            </a:r>
            <a:r>
              <a:rPr lang="en-US" sz="3000" dirty="0" smtClean="0"/>
              <a:t>Him</a:t>
            </a:r>
            <a:r>
              <a:rPr lang="en-US" sz="3000" dirty="0"/>
              <a:t>.  I pray that your life will be strong in love and be built on love. </a:t>
            </a:r>
          </a:p>
        </p:txBody>
      </p:sp>
    </p:spTree>
    <p:extLst>
      <p:ext uri="{BB962C8B-B14F-4D97-AF65-F5344CB8AC3E}">
        <p14:creationId xmlns:p14="http://schemas.microsoft.com/office/powerpoint/2010/main" val="83051260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3:18-21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a:t>18 </a:t>
            </a:r>
            <a:r>
              <a:rPr lang="en-US" sz="3200" dirty="0"/>
              <a:t>May be able to comprehend with all saints what is the breadth, and length, and depth, and height</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smtClean="0"/>
              <a:t>18</a:t>
            </a:r>
            <a:r>
              <a:rPr lang="en-US" sz="3200" b="1" baseline="30000" dirty="0"/>
              <a:t> </a:t>
            </a:r>
            <a:r>
              <a:rPr lang="en-US" sz="3200" dirty="0"/>
              <a:t>and may you be able to feel and understand, as all God’s children </a:t>
            </a:r>
            <a:r>
              <a:rPr lang="en-US" sz="3200" dirty="0" smtClean="0"/>
              <a:t>understand, </a:t>
            </a:r>
            <a:r>
              <a:rPr lang="en-US" sz="3200" dirty="0"/>
              <a:t>how </a:t>
            </a:r>
            <a:r>
              <a:rPr lang="en-US" sz="3200" dirty="0" smtClean="0"/>
              <a:t>wide, </a:t>
            </a:r>
            <a:r>
              <a:rPr lang="en-US" sz="3200" dirty="0"/>
              <a:t>how </a:t>
            </a:r>
            <a:r>
              <a:rPr lang="en-US" sz="3200" dirty="0" smtClean="0"/>
              <a:t>long, </a:t>
            </a:r>
            <a:r>
              <a:rPr lang="en-US" sz="3200" dirty="0"/>
              <a:t>how deep, and how </a:t>
            </a:r>
            <a:r>
              <a:rPr lang="en-US" sz="3200" dirty="0" smtClean="0"/>
              <a:t>high;</a:t>
            </a:r>
          </a:p>
        </p:txBody>
      </p:sp>
    </p:spTree>
    <p:extLst>
      <p:ext uri="{BB962C8B-B14F-4D97-AF65-F5344CB8AC3E}">
        <p14:creationId xmlns:p14="http://schemas.microsoft.com/office/powerpoint/2010/main" val="19577359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3:19-21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smtClean="0"/>
              <a:t>19</a:t>
            </a:r>
            <a:r>
              <a:rPr lang="en-US" sz="3200" b="1" baseline="30000" dirty="0"/>
              <a:t> </a:t>
            </a:r>
            <a:r>
              <a:rPr lang="en-US" sz="3200" dirty="0"/>
              <a:t>And to know the love of Christ, which </a:t>
            </a:r>
            <a:r>
              <a:rPr lang="en-US" sz="3200" dirty="0" err="1"/>
              <a:t>passeth</a:t>
            </a:r>
            <a:r>
              <a:rPr lang="en-US" sz="3200" dirty="0"/>
              <a:t> knowledge, that ye might be filled with all the </a:t>
            </a:r>
            <a:r>
              <a:rPr lang="en-US" sz="3200" dirty="0" err="1"/>
              <a:t>fulness</a:t>
            </a:r>
            <a:r>
              <a:rPr lang="en-US" sz="3200" dirty="0"/>
              <a:t> of God.</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smtClean="0"/>
              <a:t>19</a:t>
            </a:r>
            <a:r>
              <a:rPr lang="en-US" sz="3200" dirty="0" smtClean="0"/>
              <a:t>and </a:t>
            </a:r>
            <a:r>
              <a:rPr lang="en-US" sz="3200" dirty="0"/>
              <a:t>to experience </a:t>
            </a:r>
            <a:r>
              <a:rPr lang="en-US" sz="3200" dirty="0" smtClean="0"/>
              <a:t>the love of Christ, </a:t>
            </a:r>
            <a:r>
              <a:rPr lang="en-US" sz="3200" dirty="0"/>
              <a:t>though it is so great that you </a:t>
            </a:r>
            <a:r>
              <a:rPr lang="en-US" sz="3200" dirty="0" smtClean="0"/>
              <a:t>can </a:t>
            </a:r>
            <a:r>
              <a:rPr lang="en-US" sz="3200" dirty="0"/>
              <a:t>never </a:t>
            </a:r>
            <a:r>
              <a:rPr lang="en-US" sz="3200" dirty="0" smtClean="0"/>
              <a:t>fully </a:t>
            </a:r>
            <a:r>
              <a:rPr lang="en-US" sz="3200" dirty="0"/>
              <a:t>know or understand it. And so at last you will be filled up </a:t>
            </a:r>
            <a:r>
              <a:rPr lang="en-US" sz="3200" dirty="0" smtClean="0"/>
              <a:t>with everything God has for you.  </a:t>
            </a:r>
            <a:endParaRPr lang="en-US" sz="3000" dirty="0"/>
          </a:p>
        </p:txBody>
      </p:sp>
    </p:spTree>
    <p:extLst>
      <p:ext uri="{BB962C8B-B14F-4D97-AF65-F5344CB8AC3E}">
        <p14:creationId xmlns:p14="http://schemas.microsoft.com/office/powerpoint/2010/main" val="316311460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3:20-21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a:t>20 </a:t>
            </a:r>
            <a:r>
              <a:rPr lang="en-US" sz="3200" dirty="0"/>
              <a:t>Now unto him that is able to do exceeding abundantly above all that we ask or think, according to the power that </a:t>
            </a:r>
            <a:r>
              <a:rPr lang="en-US" sz="3200" dirty="0" err="1"/>
              <a:t>worketh</a:t>
            </a:r>
            <a:r>
              <a:rPr lang="en-US" sz="3200" dirty="0"/>
              <a:t> in us</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a:t>20 </a:t>
            </a:r>
            <a:r>
              <a:rPr lang="en-US" sz="3200" dirty="0"/>
              <a:t>Now glory be to God, who by </a:t>
            </a:r>
            <a:r>
              <a:rPr lang="en-US" sz="3200" dirty="0" smtClean="0"/>
              <a:t>His </a:t>
            </a:r>
            <a:r>
              <a:rPr lang="en-US" sz="3200" dirty="0"/>
              <a:t>mighty power at work within us is able to do far more than we would ever dare to ask or even dream of—infinitely beyond our highest prayers, desires, thoughts, or hopes. </a:t>
            </a:r>
            <a:endParaRPr lang="en-US" sz="3000" dirty="0"/>
          </a:p>
        </p:txBody>
      </p:sp>
    </p:spTree>
    <p:extLst>
      <p:ext uri="{BB962C8B-B14F-4D97-AF65-F5344CB8AC3E}">
        <p14:creationId xmlns:p14="http://schemas.microsoft.com/office/powerpoint/2010/main" val="9562351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3:11-21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a:t>11 </a:t>
            </a:r>
            <a:r>
              <a:rPr lang="en-US" sz="3200" dirty="0"/>
              <a:t>According to the eternal purpose which he purposed in Christ Jesus our Lord:</a:t>
            </a:r>
          </a:p>
          <a:p>
            <a:r>
              <a:rPr lang="en-US" sz="3200" b="1" baseline="30000" dirty="0"/>
              <a:t>12 </a:t>
            </a:r>
            <a:r>
              <a:rPr lang="en-US" sz="3200" dirty="0"/>
              <a:t>In whom we have boldness and access with confidence by the faith of him.</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1" y="1453019"/>
            <a:ext cx="5177964" cy="5073041"/>
          </a:xfrm>
          <a:solidFill>
            <a:schemeClr val="accent4">
              <a:lumMod val="50000"/>
            </a:schemeClr>
          </a:solidFill>
        </p:spPr>
        <p:txBody>
          <a:bodyPr>
            <a:noAutofit/>
          </a:bodyPr>
          <a:lstStyle/>
          <a:p>
            <a:r>
              <a:rPr lang="en-US" sz="3200" b="1" baseline="30000" dirty="0" smtClean="0"/>
              <a:t>11 </a:t>
            </a:r>
            <a:r>
              <a:rPr lang="en-US" sz="3200" dirty="0" smtClean="0"/>
              <a:t>This is just the way he had always planned it through Jesus Christ our Lord.</a:t>
            </a:r>
          </a:p>
          <a:p>
            <a:r>
              <a:rPr lang="en-US" sz="3200" b="1" baseline="30000" dirty="0" smtClean="0"/>
              <a:t>12 </a:t>
            </a:r>
            <a:r>
              <a:rPr lang="en-US" sz="3200" dirty="0" smtClean="0"/>
              <a:t>Now we can come fearlessly right into God’s presence, assured of his glad welcome when we come with Christ and trust in him.</a:t>
            </a:r>
          </a:p>
          <a:p>
            <a:pPr marL="0" indent="0">
              <a:buNone/>
            </a:pPr>
            <a:endParaRPr lang="en-US" sz="3200" dirty="0"/>
          </a:p>
        </p:txBody>
      </p:sp>
    </p:spTree>
    <p:extLst>
      <p:ext uri="{BB962C8B-B14F-4D97-AF65-F5344CB8AC3E}">
        <p14:creationId xmlns:p14="http://schemas.microsoft.com/office/powerpoint/2010/main" val="849598594"/>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smtClean="0"/>
              <a:t>21</a:t>
            </a:r>
            <a:r>
              <a:rPr lang="en-US" sz="3200" b="1" baseline="30000" dirty="0"/>
              <a:t> </a:t>
            </a:r>
            <a:r>
              <a:rPr lang="en-US" sz="3200" dirty="0"/>
              <a:t>Unto him be glory in the church by Christ Jesus throughout all ages, world without end. Amen.</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smtClean="0"/>
              <a:t>21</a:t>
            </a:r>
            <a:r>
              <a:rPr lang="en-US" sz="3200" b="1" baseline="30000" dirty="0"/>
              <a:t> </a:t>
            </a:r>
            <a:r>
              <a:rPr lang="en-US" sz="3200" dirty="0"/>
              <a:t>May </a:t>
            </a:r>
            <a:r>
              <a:rPr lang="en-US" sz="3200" dirty="0" smtClean="0"/>
              <a:t>He </a:t>
            </a:r>
            <a:r>
              <a:rPr lang="en-US" sz="3200" dirty="0"/>
              <a:t>be given glory forever and ever through endless ages </a:t>
            </a:r>
            <a:r>
              <a:rPr lang="en-US" sz="3200" dirty="0" smtClean="0"/>
              <a:t>by His church through the righteousness that we find in Jesus Christ, and the eternity that is made possible through Him.  Amen.  </a:t>
            </a:r>
            <a:endParaRPr lang="en-US" sz="3000" dirty="0"/>
          </a:p>
        </p:txBody>
      </p:sp>
    </p:spTree>
    <p:extLst>
      <p:ext uri="{BB962C8B-B14F-4D97-AF65-F5344CB8AC3E}">
        <p14:creationId xmlns:p14="http://schemas.microsoft.com/office/powerpoint/2010/main" val="100008165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smtClean="0"/>
              <a:t>Memory Text:  </a:t>
            </a:r>
            <a:br>
              <a:rPr lang="en-US" sz="4800" dirty="0" smtClean="0"/>
            </a:br>
            <a:r>
              <a:rPr lang="en-US" sz="4000" dirty="0" smtClean="0">
                <a:solidFill>
                  <a:schemeClr val="accent1">
                    <a:lumMod val="40000"/>
                    <a:lumOff val="60000"/>
                  </a:schemeClr>
                </a:solidFill>
              </a:rPr>
              <a:t>Ephesians 3:20-21 </a:t>
            </a:r>
            <a:endParaRPr lang="en-US" sz="4000" dirty="0">
              <a:solidFill>
                <a:schemeClr val="accent1">
                  <a:lumMod val="40000"/>
                  <a:lumOff val="60000"/>
                </a:schemeClr>
              </a:solidFill>
            </a:endParaRPr>
          </a:p>
        </p:txBody>
      </p:sp>
      <p:sp>
        <p:nvSpPr>
          <p:cNvPr id="4" name="Text Placeholder 3"/>
          <p:cNvSpPr>
            <a:spLocks noGrp="1"/>
          </p:cNvSpPr>
          <p:nvPr>
            <p:ph type="body" sz="half" idx="2"/>
          </p:nvPr>
        </p:nvSpPr>
        <p:spPr>
          <a:xfrm>
            <a:off x="631611" y="1645922"/>
            <a:ext cx="7064589" cy="4632958"/>
          </a:xfrm>
          <a:solidFill>
            <a:schemeClr val="accent3">
              <a:lumMod val="50000"/>
            </a:schemeClr>
          </a:solidFill>
        </p:spPr>
        <p:txBody>
          <a:bodyPr>
            <a:normAutofit fontScale="92500"/>
          </a:bodyPr>
          <a:lstStyle/>
          <a:p>
            <a:r>
              <a:rPr lang="en-US" sz="4000" b="1" baseline="30000" dirty="0"/>
              <a:t>20 </a:t>
            </a:r>
            <a:r>
              <a:rPr lang="en-US" sz="4000" dirty="0"/>
              <a:t>Now unto him that is able to do exceeding abundantly above all that we ask or think, according to the power that </a:t>
            </a:r>
            <a:r>
              <a:rPr lang="en-US" sz="4000" dirty="0" err="1"/>
              <a:t>worketh</a:t>
            </a:r>
            <a:r>
              <a:rPr lang="en-US" sz="4000" dirty="0"/>
              <a:t> in us,</a:t>
            </a:r>
          </a:p>
          <a:p>
            <a:r>
              <a:rPr lang="en-US" sz="4000" b="1" baseline="30000" dirty="0"/>
              <a:t>21 </a:t>
            </a:r>
            <a:r>
              <a:rPr lang="en-US" sz="4000" dirty="0"/>
              <a:t>Unto him be glory in the church by Christ Jesus throughout all ages, world without end. Amen.</a:t>
            </a:r>
          </a:p>
        </p:txBody>
      </p:sp>
      <p:pic>
        <p:nvPicPr>
          <p:cNvPr id="6" name="Picture 2" descr="Paul writing from prison | Paul Apostle | Pinterest | Prison"/>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3728" r="16870"/>
          <a:stretch/>
        </p:blipFill>
        <p:spPr bwMode="auto">
          <a:xfrm>
            <a:off x="8013700" y="995363"/>
            <a:ext cx="3492500" cy="528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45153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407774"/>
            <a:ext cx="11504141" cy="2656702"/>
          </a:xfrm>
          <a:solidFill>
            <a:schemeClr val="accent1">
              <a:lumMod val="60000"/>
              <a:lumOff val="40000"/>
            </a:schemeClr>
          </a:solidFill>
        </p:spPr>
        <p:txBody>
          <a:bodyPr/>
          <a:lstStyle/>
          <a:p>
            <a:r>
              <a:rPr lang="en-US" sz="5400" b="1" dirty="0" smtClean="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5989833" y="5016844"/>
            <a:ext cx="5170291" cy="1640810"/>
          </a:xfrm>
          <a:prstGeom prst="upArrowCallout">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76500" y="3385751"/>
            <a:ext cx="8683625" cy="2484825"/>
          </a:xfrm>
        </p:spPr>
        <p:txBody>
          <a:bodyPr>
            <a:noAutofit/>
          </a:bodyPr>
          <a:lstStyle/>
          <a:p>
            <a:r>
              <a:rPr lang="en-US" sz="4800" dirty="0" smtClean="0"/>
              <a:t>We’ll be looking at the First part of Ephesians 4,</a:t>
            </a:r>
          </a:p>
          <a:p>
            <a:r>
              <a:rPr lang="en-US" sz="4800" dirty="0" smtClean="0"/>
              <a:t> </a:t>
            </a:r>
          </a:p>
          <a:p>
            <a:r>
              <a:rPr lang="en-US" sz="4800" dirty="0" smtClean="0"/>
              <a:t>That is, </a:t>
            </a:r>
            <a:r>
              <a:rPr lang="en-US" sz="4800" b="1" dirty="0" smtClean="0">
                <a:solidFill>
                  <a:schemeClr val="accent3">
                    <a:lumMod val="75000"/>
                  </a:schemeClr>
                </a:solidFill>
              </a:rPr>
              <a:t>Ephesians 4:1-16</a:t>
            </a:r>
            <a:endParaRPr lang="en-US" sz="4800" b="1" dirty="0">
              <a:solidFill>
                <a:schemeClr val="accent3">
                  <a:lumMod val="75000"/>
                </a:schemeClr>
              </a:solidFill>
            </a:endParaRPr>
          </a:p>
        </p:txBody>
      </p:sp>
    </p:spTree>
    <p:extLst>
      <p:ext uri="{BB962C8B-B14F-4D97-AF65-F5344CB8AC3E}">
        <p14:creationId xmlns:p14="http://schemas.microsoft.com/office/powerpoint/2010/main" val="1815051471"/>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6600" dirty="0" smtClean="0"/>
              <a:t>And Happy Sabbath!!</a:t>
            </a:r>
            <a:endParaRPr lang="en-US" sz="6600" dirty="0"/>
          </a:p>
        </p:txBody>
      </p:sp>
    </p:spTree>
    <p:extLst>
      <p:ext uri="{BB962C8B-B14F-4D97-AF65-F5344CB8AC3E}">
        <p14:creationId xmlns:p14="http://schemas.microsoft.com/office/powerpoint/2010/main" val="39460038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3:13-21 (KJV)</a:t>
            </a:r>
            <a:endParaRPr lang="en-US" sz="4000" dirty="0">
              <a:solidFill>
                <a:srgbClr val="66FFFF"/>
              </a:solidFill>
            </a:endParaRPr>
          </a:p>
        </p:txBody>
      </p:sp>
      <p:sp>
        <p:nvSpPr>
          <p:cNvPr id="4" name="Content Placeholder 3"/>
          <p:cNvSpPr>
            <a:spLocks noGrp="1"/>
          </p:cNvSpPr>
          <p:nvPr>
            <p:ph sz="half" idx="2"/>
          </p:nvPr>
        </p:nvSpPr>
        <p:spPr>
          <a:xfrm>
            <a:off x="685800" y="1470850"/>
            <a:ext cx="5202071" cy="4708278"/>
          </a:xfrm>
          <a:solidFill>
            <a:schemeClr val="accent3">
              <a:lumMod val="50000"/>
            </a:schemeClr>
          </a:solidFill>
        </p:spPr>
        <p:txBody>
          <a:bodyPr>
            <a:noAutofit/>
          </a:bodyPr>
          <a:lstStyle/>
          <a:p>
            <a:r>
              <a:rPr lang="en-US" sz="3200" b="1" baseline="30000" dirty="0"/>
              <a:t>13 </a:t>
            </a:r>
            <a:r>
              <a:rPr lang="en-US" sz="3200" dirty="0"/>
              <a:t>Wherefore I desire that ye faint not at my tribulations for you, which is your glory</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1" y="1453019"/>
            <a:ext cx="5177964" cy="4726109"/>
          </a:xfrm>
          <a:solidFill>
            <a:schemeClr val="accent4">
              <a:lumMod val="50000"/>
            </a:schemeClr>
          </a:solidFill>
        </p:spPr>
        <p:txBody>
          <a:bodyPr>
            <a:noAutofit/>
          </a:bodyPr>
          <a:lstStyle/>
          <a:p>
            <a:r>
              <a:rPr lang="en-US" sz="3200" b="1" baseline="30000" dirty="0"/>
              <a:t>13 </a:t>
            </a:r>
            <a:r>
              <a:rPr lang="en-US" sz="3200" dirty="0"/>
              <a:t>So I ask you not to be discouraged because of what is happening to me. My sufferings are for your benefit—for your </a:t>
            </a:r>
            <a:r>
              <a:rPr lang="en-US" sz="3200" dirty="0" smtClean="0"/>
              <a:t>encouragement and ultimate glory.</a:t>
            </a:r>
            <a:r>
              <a:rPr lang="en-US" sz="4000" dirty="0" smtClean="0">
                <a:solidFill>
                  <a:schemeClr val="accent1">
                    <a:lumMod val="40000"/>
                    <a:lumOff val="60000"/>
                  </a:schemeClr>
                </a:solidFill>
              </a:rPr>
              <a:t>)</a:t>
            </a:r>
            <a:endParaRPr lang="en-US" sz="4000" dirty="0">
              <a:solidFill>
                <a:schemeClr val="accent1">
                  <a:lumMod val="40000"/>
                  <a:lumOff val="60000"/>
                </a:schemeClr>
              </a:solidFill>
            </a:endParaRPr>
          </a:p>
        </p:txBody>
      </p:sp>
    </p:spTree>
    <p:extLst>
      <p:ext uri="{BB962C8B-B14F-4D97-AF65-F5344CB8AC3E}">
        <p14:creationId xmlns:p14="http://schemas.microsoft.com/office/powerpoint/2010/main" val="999442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3:14-21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a:t>14 </a:t>
            </a:r>
            <a:r>
              <a:rPr lang="en-US" sz="3200" dirty="0"/>
              <a:t>For this cause I bow my knees unto the Father of our Lord Jesus Christ,</a:t>
            </a:r>
          </a:p>
          <a:p>
            <a:r>
              <a:rPr lang="en-US" sz="3200" b="1" baseline="30000" dirty="0"/>
              <a:t>15 </a:t>
            </a:r>
            <a:r>
              <a:rPr lang="en-US" sz="3200" dirty="0"/>
              <a:t>Of whom the whole family in heaven and earth is named,</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smtClean="0"/>
              <a:t>14</a:t>
            </a:r>
            <a:r>
              <a:rPr lang="en-US" sz="3200" b="1" dirty="0" smtClean="0"/>
              <a:t> </a:t>
            </a:r>
            <a:r>
              <a:rPr lang="en-US" sz="3200" dirty="0" smtClean="0"/>
              <a:t>When </a:t>
            </a:r>
            <a:r>
              <a:rPr lang="en-US" sz="3200" dirty="0"/>
              <a:t>I think of the wisdom and scope of his plan, I fall down on my knees and pray to the Father of </a:t>
            </a:r>
            <a:r>
              <a:rPr lang="en-US" sz="3200" dirty="0" smtClean="0"/>
              <a:t>our Lord Jesus Christ,</a:t>
            </a:r>
          </a:p>
          <a:p>
            <a:r>
              <a:rPr lang="en-US" sz="3200" b="1" baseline="30000" dirty="0"/>
              <a:t>15 </a:t>
            </a:r>
            <a:r>
              <a:rPr lang="en-US" sz="3200" dirty="0" smtClean="0"/>
              <a:t>The whole </a:t>
            </a:r>
            <a:r>
              <a:rPr lang="en-US" sz="3200" dirty="0"/>
              <a:t>family </a:t>
            </a:r>
            <a:r>
              <a:rPr lang="en-US" sz="3200" dirty="0" smtClean="0"/>
              <a:t>of God—in heaven </a:t>
            </a:r>
            <a:r>
              <a:rPr lang="en-US" sz="3200" dirty="0"/>
              <a:t>and on </a:t>
            </a:r>
            <a:r>
              <a:rPr lang="en-US" sz="3200" dirty="0" smtClean="0"/>
              <a:t>earth—gets its identity from Him.</a:t>
            </a:r>
            <a:r>
              <a:rPr lang="en-US" sz="3200" dirty="0"/>
              <a:t>  </a:t>
            </a:r>
          </a:p>
        </p:txBody>
      </p:sp>
    </p:spTree>
    <p:extLst>
      <p:ext uri="{BB962C8B-B14F-4D97-AF65-F5344CB8AC3E}">
        <p14:creationId xmlns:p14="http://schemas.microsoft.com/office/powerpoint/2010/main" val="3105153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3:16-21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a:t>16 </a:t>
            </a:r>
            <a:r>
              <a:rPr lang="en-US" sz="3200" dirty="0"/>
              <a:t>That he would grant you, according to the riches of his glory, to be strengthened with might by his Spirit in the inner man;</a:t>
            </a:r>
          </a:p>
          <a:p>
            <a:r>
              <a:rPr lang="en-US" sz="3200" b="1" baseline="30000" dirty="0"/>
              <a:t>17 </a:t>
            </a:r>
            <a:r>
              <a:rPr lang="en-US" sz="3200" dirty="0"/>
              <a:t>That Christ may dwell in your hearts by faith; that ye, being rooted and grounded in love,</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000" b="1" baseline="30000" dirty="0"/>
              <a:t>16 </a:t>
            </a:r>
            <a:r>
              <a:rPr lang="en-US" sz="3000" dirty="0" smtClean="0"/>
              <a:t>I ask the Father that </a:t>
            </a:r>
            <a:r>
              <a:rPr lang="en-US" sz="3000" dirty="0"/>
              <a:t>out of his glorious, unlimited resources </a:t>
            </a:r>
            <a:r>
              <a:rPr lang="en-US" sz="3000" dirty="0" smtClean="0"/>
              <a:t>He </a:t>
            </a:r>
            <a:r>
              <a:rPr lang="en-US" sz="3000" dirty="0"/>
              <a:t>will give you the mighty inner strengthening of </a:t>
            </a:r>
            <a:r>
              <a:rPr lang="en-US" sz="3000" dirty="0" smtClean="0"/>
              <a:t>His </a:t>
            </a:r>
            <a:r>
              <a:rPr lang="en-US" sz="3000" dirty="0"/>
              <a:t>Holy </a:t>
            </a:r>
            <a:r>
              <a:rPr lang="en-US" sz="3000" dirty="0" smtClean="0"/>
              <a:t>Spirit, </a:t>
            </a:r>
          </a:p>
          <a:p>
            <a:r>
              <a:rPr lang="en-US" sz="3000" b="1" baseline="30000" dirty="0" smtClean="0"/>
              <a:t>17</a:t>
            </a:r>
            <a:r>
              <a:rPr lang="en-US" sz="3000" b="1" baseline="30000" dirty="0"/>
              <a:t> </a:t>
            </a:r>
            <a:r>
              <a:rPr lang="en-US" sz="3000" dirty="0"/>
              <a:t>And </a:t>
            </a:r>
            <a:r>
              <a:rPr lang="en-US" sz="3000" dirty="0" smtClean="0"/>
              <a:t>that </a:t>
            </a:r>
            <a:r>
              <a:rPr lang="en-US" sz="3000" dirty="0"/>
              <a:t>Christ </a:t>
            </a:r>
            <a:r>
              <a:rPr lang="en-US" sz="3000" dirty="0" smtClean="0"/>
              <a:t>will live within </a:t>
            </a:r>
            <a:r>
              <a:rPr lang="en-US" sz="3000" dirty="0"/>
              <a:t>you as you trust in </a:t>
            </a:r>
            <a:r>
              <a:rPr lang="en-US" sz="3000" dirty="0" smtClean="0"/>
              <a:t>Him</a:t>
            </a:r>
            <a:r>
              <a:rPr lang="en-US" sz="3000" dirty="0"/>
              <a:t>.  I pray that your life will be strong in love and be built on love. </a:t>
            </a:r>
          </a:p>
        </p:txBody>
      </p:sp>
    </p:spTree>
    <p:extLst>
      <p:ext uri="{BB962C8B-B14F-4D97-AF65-F5344CB8AC3E}">
        <p14:creationId xmlns:p14="http://schemas.microsoft.com/office/powerpoint/2010/main" val="17209884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3:18-21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a:t>18 </a:t>
            </a:r>
            <a:r>
              <a:rPr lang="en-US" sz="3200" dirty="0"/>
              <a:t>May be able to comprehend with all saints what is the breadth, and length, and depth, and height</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smtClean="0"/>
              <a:t>18</a:t>
            </a:r>
            <a:r>
              <a:rPr lang="en-US" sz="3200" b="1" baseline="30000" dirty="0"/>
              <a:t> </a:t>
            </a:r>
            <a:r>
              <a:rPr lang="en-US" sz="3200" dirty="0"/>
              <a:t>and may you be able to feel and understand, as all God’s children </a:t>
            </a:r>
            <a:r>
              <a:rPr lang="en-US" sz="3200" dirty="0" smtClean="0"/>
              <a:t>understand, </a:t>
            </a:r>
            <a:r>
              <a:rPr lang="en-US" sz="3200" dirty="0"/>
              <a:t>how </a:t>
            </a:r>
            <a:r>
              <a:rPr lang="en-US" sz="3200" dirty="0" smtClean="0"/>
              <a:t>wide, </a:t>
            </a:r>
            <a:r>
              <a:rPr lang="en-US" sz="3200" dirty="0"/>
              <a:t>how </a:t>
            </a:r>
            <a:r>
              <a:rPr lang="en-US" sz="3200" dirty="0" smtClean="0"/>
              <a:t>long, </a:t>
            </a:r>
            <a:r>
              <a:rPr lang="en-US" sz="3200" dirty="0"/>
              <a:t>how deep, and how </a:t>
            </a:r>
            <a:r>
              <a:rPr lang="en-US" sz="3200" dirty="0" smtClean="0"/>
              <a:t>high;</a:t>
            </a:r>
          </a:p>
        </p:txBody>
      </p:sp>
    </p:spTree>
    <p:extLst>
      <p:ext uri="{BB962C8B-B14F-4D97-AF65-F5344CB8AC3E}">
        <p14:creationId xmlns:p14="http://schemas.microsoft.com/office/powerpoint/2010/main" val="225401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3:19-21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smtClean="0"/>
              <a:t>19</a:t>
            </a:r>
            <a:r>
              <a:rPr lang="en-US" sz="3200" b="1" baseline="30000" dirty="0"/>
              <a:t> </a:t>
            </a:r>
            <a:r>
              <a:rPr lang="en-US" sz="3200" dirty="0"/>
              <a:t>And to know the love of Christ, which </a:t>
            </a:r>
            <a:r>
              <a:rPr lang="en-US" sz="3200" dirty="0" err="1"/>
              <a:t>passeth</a:t>
            </a:r>
            <a:r>
              <a:rPr lang="en-US" sz="3200" dirty="0"/>
              <a:t> knowledge, that ye might be filled with all the </a:t>
            </a:r>
            <a:r>
              <a:rPr lang="en-US" sz="3200" dirty="0" err="1"/>
              <a:t>fulness</a:t>
            </a:r>
            <a:r>
              <a:rPr lang="en-US" sz="3200" dirty="0"/>
              <a:t> of God.</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smtClean="0"/>
              <a:t>19</a:t>
            </a:r>
            <a:r>
              <a:rPr lang="en-US" sz="3200" dirty="0" smtClean="0"/>
              <a:t>and </a:t>
            </a:r>
            <a:r>
              <a:rPr lang="en-US" sz="3200" dirty="0"/>
              <a:t>to experience </a:t>
            </a:r>
            <a:r>
              <a:rPr lang="en-US" sz="3200" dirty="0" smtClean="0"/>
              <a:t>the love of Christ, </a:t>
            </a:r>
            <a:r>
              <a:rPr lang="en-US" sz="3200" dirty="0"/>
              <a:t>though it is so great that you </a:t>
            </a:r>
            <a:r>
              <a:rPr lang="en-US" sz="3200" dirty="0" smtClean="0"/>
              <a:t>can </a:t>
            </a:r>
            <a:r>
              <a:rPr lang="en-US" sz="3200" dirty="0"/>
              <a:t>never </a:t>
            </a:r>
            <a:r>
              <a:rPr lang="en-US" sz="3200" dirty="0" smtClean="0"/>
              <a:t>fully </a:t>
            </a:r>
            <a:r>
              <a:rPr lang="en-US" sz="3200" dirty="0"/>
              <a:t>know or understand it. And so at last you will be filled up </a:t>
            </a:r>
            <a:r>
              <a:rPr lang="en-US" sz="3200" dirty="0" smtClean="0"/>
              <a:t>with everything God has for you.  </a:t>
            </a:r>
            <a:endParaRPr lang="en-US" sz="3000" dirty="0"/>
          </a:p>
        </p:txBody>
      </p:sp>
    </p:spTree>
    <p:extLst>
      <p:ext uri="{BB962C8B-B14F-4D97-AF65-F5344CB8AC3E}">
        <p14:creationId xmlns:p14="http://schemas.microsoft.com/office/powerpoint/2010/main" val="3291248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smtClean="0"/>
              <a:t>Memory Text:  </a:t>
            </a:r>
            <a:br>
              <a:rPr lang="en-US" sz="4800" dirty="0" smtClean="0"/>
            </a:br>
            <a:r>
              <a:rPr lang="en-US" sz="4000" dirty="0" smtClean="0">
                <a:solidFill>
                  <a:schemeClr val="accent1">
                    <a:lumMod val="40000"/>
                    <a:lumOff val="60000"/>
                  </a:schemeClr>
                </a:solidFill>
              </a:rPr>
              <a:t>Ephesians 3:20-21 </a:t>
            </a:r>
            <a:endParaRPr lang="en-US" sz="4000" dirty="0">
              <a:solidFill>
                <a:schemeClr val="accent1">
                  <a:lumMod val="40000"/>
                  <a:lumOff val="60000"/>
                </a:schemeClr>
              </a:solidFill>
            </a:endParaRPr>
          </a:p>
        </p:txBody>
      </p:sp>
      <p:sp>
        <p:nvSpPr>
          <p:cNvPr id="4" name="Text Placeholder 3"/>
          <p:cNvSpPr>
            <a:spLocks noGrp="1"/>
          </p:cNvSpPr>
          <p:nvPr>
            <p:ph type="body" sz="half" idx="2"/>
          </p:nvPr>
        </p:nvSpPr>
        <p:spPr>
          <a:xfrm>
            <a:off x="631611" y="1645922"/>
            <a:ext cx="7064589" cy="4632958"/>
          </a:xfrm>
          <a:solidFill>
            <a:schemeClr val="accent3">
              <a:lumMod val="50000"/>
            </a:schemeClr>
          </a:solidFill>
        </p:spPr>
        <p:txBody>
          <a:bodyPr>
            <a:normAutofit fontScale="92500"/>
          </a:bodyPr>
          <a:lstStyle/>
          <a:p>
            <a:r>
              <a:rPr lang="en-US" sz="4000" b="1" baseline="30000" dirty="0"/>
              <a:t>20 </a:t>
            </a:r>
            <a:r>
              <a:rPr lang="en-US" sz="4000" dirty="0"/>
              <a:t>Now unto him that is able to do exceeding abundantly above all that we ask or think, according to the power that </a:t>
            </a:r>
            <a:r>
              <a:rPr lang="en-US" sz="4000" dirty="0" err="1"/>
              <a:t>worketh</a:t>
            </a:r>
            <a:r>
              <a:rPr lang="en-US" sz="4000" dirty="0"/>
              <a:t> in us,</a:t>
            </a:r>
          </a:p>
          <a:p>
            <a:r>
              <a:rPr lang="en-US" sz="4000" b="1" baseline="30000" dirty="0"/>
              <a:t>21 </a:t>
            </a:r>
            <a:r>
              <a:rPr lang="en-US" sz="4000" dirty="0"/>
              <a:t>Unto him be glory in the church by Christ Jesus throughout all ages, world without end. Amen.</a:t>
            </a:r>
          </a:p>
        </p:txBody>
      </p:sp>
      <p:pic>
        <p:nvPicPr>
          <p:cNvPr id="1030" name="Picture 6" descr="High Winds and Lightning Safety - Red Alert - Red Cross DFW Blo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011" r="29011"/>
          <a:stretch>
            <a:fillRect/>
          </a:stretch>
        </p:blipFill>
        <p:spPr bwMode="auto">
          <a:xfrm>
            <a:off x="8013700" y="995363"/>
            <a:ext cx="3492500" cy="528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3:20-21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a:t>20 </a:t>
            </a:r>
            <a:r>
              <a:rPr lang="en-US" sz="3200" dirty="0"/>
              <a:t>Now unto him that is able to do exceeding abundantly above all that we ask or think, according to the power that </a:t>
            </a:r>
            <a:r>
              <a:rPr lang="en-US" sz="3200" dirty="0" err="1"/>
              <a:t>worketh</a:t>
            </a:r>
            <a:r>
              <a:rPr lang="en-US" sz="3200" dirty="0"/>
              <a:t> in us</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a:t>20 </a:t>
            </a:r>
            <a:r>
              <a:rPr lang="en-US" sz="3200" dirty="0"/>
              <a:t>Now glory be to God, who by </a:t>
            </a:r>
            <a:r>
              <a:rPr lang="en-US" sz="3200" dirty="0" smtClean="0"/>
              <a:t>His </a:t>
            </a:r>
            <a:r>
              <a:rPr lang="en-US" sz="3200" dirty="0"/>
              <a:t>mighty power at work within us is able to do far more than we would ever dare to ask or even dream of—infinitely beyond our highest prayers, desires, thoughts, or hopes. </a:t>
            </a:r>
            <a:endParaRPr lang="en-US" sz="3000" dirty="0"/>
          </a:p>
        </p:txBody>
      </p:sp>
    </p:spTree>
    <p:extLst>
      <p:ext uri="{BB962C8B-B14F-4D97-AF65-F5344CB8AC3E}">
        <p14:creationId xmlns:p14="http://schemas.microsoft.com/office/powerpoint/2010/main" val="39512704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baseline="30000" dirty="0" smtClean="0"/>
              <a:t>21</a:t>
            </a:r>
            <a:r>
              <a:rPr lang="en-US" sz="3200" b="1" baseline="30000" dirty="0"/>
              <a:t> </a:t>
            </a:r>
            <a:r>
              <a:rPr lang="en-US" sz="3200" dirty="0"/>
              <a:t>Unto him be glory in the church by Christ Jesus throughout all ages, world without end. Amen.</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baseline="30000" dirty="0" smtClean="0"/>
              <a:t>21</a:t>
            </a:r>
            <a:r>
              <a:rPr lang="en-US" sz="3200" b="1" baseline="30000" dirty="0"/>
              <a:t> </a:t>
            </a:r>
            <a:r>
              <a:rPr lang="en-US" sz="3200" dirty="0"/>
              <a:t>May </a:t>
            </a:r>
            <a:r>
              <a:rPr lang="en-US" sz="3200" dirty="0" smtClean="0"/>
              <a:t>He </a:t>
            </a:r>
            <a:r>
              <a:rPr lang="en-US" sz="3200" dirty="0"/>
              <a:t>be given glory forever and ever through endless ages </a:t>
            </a:r>
            <a:r>
              <a:rPr lang="en-US" sz="3200" dirty="0" smtClean="0"/>
              <a:t>by His church through the righteousness that we find in Jesus Christ, and the eternity that is made possible through Him.  Amen.  </a:t>
            </a:r>
            <a:endParaRPr lang="en-US" sz="3000" dirty="0"/>
          </a:p>
        </p:txBody>
      </p:sp>
    </p:spTree>
    <p:extLst>
      <p:ext uri="{BB962C8B-B14F-4D97-AF65-F5344CB8AC3E}">
        <p14:creationId xmlns:p14="http://schemas.microsoft.com/office/powerpoint/2010/main" val="113894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950125" y="2423761"/>
            <a:ext cx="6113928" cy="198881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An Affirmation of Culture:  </a:t>
            </a:r>
            <a:endParaRPr lang="en-US" sz="6000" dirty="0">
              <a:solidFill>
                <a:srgbClr val="66FFFF"/>
              </a:solidFill>
            </a:endParaRPr>
          </a:p>
        </p:txBody>
      </p:sp>
      <p:pic>
        <p:nvPicPr>
          <p:cNvPr id="2052" name="Picture 4" descr="Ephesians 3:1 Paul, A Prisoner Of Christ Jesus For You (windows)09:02"/>
          <p:cNvPicPr>
            <a:picLocks noChangeAspect="1" noChangeArrowheads="1"/>
          </p:cNvPicPr>
          <p:nvPr/>
        </p:nvPicPr>
        <p:blipFill rotWithShape="1">
          <a:blip r:embed="rId2">
            <a:extLst>
              <a:ext uri="{28A0092B-C50C-407E-A947-70E740481C1C}">
                <a14:useLocalDpi xmlns:a14="http://schemas.microsoft.com/office/drawing/2010/main" val="0"/>
              </a:ext>
            </a:extLst>
          </a:blip>
          <a:srcRect l="-234" t="-470" r="234" b="6865"/>
          <a:stretch/>
        </p:blipFill>
        <p:spPr bwMode="auto">
          <a:xfrm>
            <a:off x="0" y="0"/>
            <a:ext cx="9749790" cy="6835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964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21:18-36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18 </a:t>
            </a:r>
            <a:r>
              <a:rPr lang="en-US" sz="3200" dirty="0"/>
              <a:t>And the day following Paul went in with us unto James; and all the elders were present.</a:t>
            </a:r>
          </a:p>
          <a:p>
            <a:r>
              <a:rPr lang="en-US" sz="3200" b="1" baseline="30000" dirty="0"/>
              <a:t>19 </a:t>
            </a:r>
            <a:r>
              <a:rPr lang="en-US" sz="3200" dirty="0"/>
              <a:t>And when he had saluted them, he declared particularly what things God had wrought among the Gentiles by his ministry</a:t>
            </a:r>
            <a:r>
              <a:rPr lang="en-US" sz="3200" dirty="0" smtClean="0"/>
              <a:t>.</a:t>
            </a:r>
            <a:endParaRPr lang="en-US" sz="3200" dirty="0"/>
          </a:p>
        </p:txBody>
      </p:sp>
      <p:pic>
        <p:nvPicPr>
          <p:cNvPr id="14340" name="Picture 4" descr="But Paul replied, ‘Why all this weeping? You are breaking my heart! I am ready not only to be jailed at Jerusalem but even to die for the sake of the Lord Jesus.’ Paul refused to be persuaded so they gave up and said, ‘The Lord’s will be done.’ – Slide 1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694" t="470" r="30490" b="-47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9486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21:20-36 </a:t>
            </a:r>
            <a:endParaRPr lang="en-US" sz="4400" dirty="0">
              <a:solidFill>
                <a:srgbClr val="66FFFF"/>
              </a:solidFill>
            </a:endParaRPr>
          </a:p>
        </p:txBody>
      </p:sp>
      <p:sp>
        <p:nvSpPr>
          <p:cNvPr id="4" name="Text Placeholder 3"/>
          <p:cNvSpPr>
            <a:spLocks noGrp="1"/>
          </p:cNvSpPr>
          <p:nvPr>
            <p:ph type="body" sz="half" idx="2"/>
          </p:nvPr>
        </p:nvSpPr>
        <p:spPr>
          <a:xfrm>
            <a:off x="548640" y="1615858"/>
            <a:ext cx="7467204" cy="4116727"/>
          </a:xfrm>
          <a:noFill/>
        </p:spPr>
        <p:txBody>
          <a:bodyPr>
            <a:noAutofit/>
          </a:bodyPr>
          <a:lstStyle/>
          <a:p>
            <a:r>
              <a:rPr lang="en-US" sz="3000" b="1" baseline="30000" dirty="0"/>
              <a:t>20 </a:t>
            </a:r>
            <a:r>
              <a:rPr lang="en-US" sz="3000" dirty="0"/>
              <a:t>And when they heard it, they glorified the Lord, and said unto him, Thou </a:t>
            </a:r>
            <a:r>
              <a:rPr lang="en-US" sz="3000" dirty="0" err="1"/>
              <a:t>seest</a:t>
            </a:r>
            <a:r>
              <a:rPr lang="en-US" sz="3000" dirty="0"/>
              <a:t>, brother, how many thousands of Jews there are which believe; and they are all zealous of the law:</a:t>
            </a:r>
          </a:p>
          <a:p>
            <a:r>
              <a:rPr lang="en-US" sz="3000" b="1" baseline="30000" dirty="0"/>
              <a:t>21 </a:t>
            </a:r>
            <a:r>
              <a:rPr lang="en-US" sz="3000" dirty="0"/>
              <a:t>And they are informed of thee, that thou </a:t>
            </a:r>
            <a:r>
              <a:rPr lang="en-US" sz="3000" dirty="0" err="1"/>
              <a:t>teachest</a:t>
            </a:r>
            <a:r>
              <a:rPr lang="en-US" sz="3000" dirty="0"/>
              <a:t> all the Jews which are among the Gentiles to forsake Moses, saying that they ought not to circumcise their children, neither to walk after the customs.</a:t>
            </a:r>
          </a:p>
        </p:txBody>
      </p:sp>
      <p:pic>
        <p:nvPicPr>
          <p:cNvPr id="61444" name="Picture 4" descr="The next day, Paul met with James, and all the elders of the Jerusalem church and gave a detailed account of the things God had done among the Gentiles through his ministry. – Slide 1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525" r="20525"/>
          <a:stretch>
            <a:fillRect/>
          </a:stretch>
        </p:blipFill>
        <p:spPr bwMode="auto">
          <a:xfrm>
            <a:off x="8172829" y="1419960"/>
            <a:ext cx="3492500" cy="444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3595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21:22-36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600" b="1" baseline="30000" dirty="0"/>
              <a:t>22 </a:t>
            </a:r>
            <a:r>
              <a:rPr lang="en-US" sz="3600" dirty="0"/>
              <a:t>What is it therefore? the multitude must needs come together: for they will hear that thou art come</a:t>
            </a:r>
            <a:r>
              <a:rPr lang="en-US" sz="3600" dirty="0" smtClean="0"/>
              <a:t>.</a:t>
            </a:r>
            <a:endParaRPr lang="en-US" sz="3600" dirty="0"/>
          </a:p>
        </p:txBody>
      </p:sp>
      <p:pic>
        <p:nvPicPr>
          <p:cNvPr id="14340" name="Picture 4" descr="But Paul replied, ‘Why all this weeping? You are breaking my heart! I am ready not only to be jailed at Jerusalem but even to die for the sake of the Lord Jesus.’ Paul refused to be persuaded so they gave up and said, ‘The Lord’s will be done.’ – Slide 1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36" t="-470" r="46520" b="470"/>
          <a:stretch/>
        </p:blipFill>
        <p:spPr bwMode="auto">
          <a:xfrm flipH="1">
            <a:off x="8014200" y="995968"/>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76824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WHERE'S THE BEEF? | Beef Meme on SIZZLE"/>
          <p:cNvPicPr>
            <a:picLocks noChangeAspect="1" noChangeArrowheads="1"/>
          </p:cNvPicPr>
          <p:nvPr/>
        </p:nvPicPr>
        <p:blipFill rotWithShape="1">
          <a:blip r:embed="rId2">
            <a:extLst>
              <a:ext uri="{28A0092B-C50C-407E-A947-70E740481C1C}">
                <a14:useLocalDpi xmlns:a14="http://schemas.microsoft.com/office/drawing/2010/main" val="0"/>
              </a:ext>
            </a:extLst>
          </a:blip>
          <a:srcRect b="7177"/>
          <a:stretch/>
        </p:blipFill>
        <p:spPr bwMode="auto">
          <a:xfrm>
            <a:off x="0" y="0"/>
            <a:ext cx="12302836" cy="68664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46026" y="2032826"/>
            <a:ext cx="5446816" cy="2800767"/>
          </a:xfrm>
          <a:prstGeom prst="rect">
            <a:avLst/>
          </a:prstGeom>
          <a:noFill/>
        </p:spPr>
        <p:txBody>
          <a:bodyPr wrap="square" rtlCol="0">
            <a:spAutoFit/>
          </a:bodyPr>
          <a:lstStyle/>
          <a:p>
            <a:r>
              <a:rPr lang="en-US" sz="4400" b="1" dirty="0" smtClean="0">
                <a:solidFill>
                  <a:schemeClr val="bg1"/>
                </a:solidFill>
                <a:latin typeface="Cooper Black" panose="0208090404030B020404" pitchFamily="18" charset="0"/>
              </a:rPr>
              <a:t>What is the concern of these Christian leaders in Jerusalem?  </a:t>
            </a:r>
            <a:endParaRPr lang="en-US" sz="4400" b="1" dirty="0">
              <a:solidFill>
                <a:schemeClr val="bg1"/>
              </a:solidFill>
              <a:latin typeface="Cooper Black" panose="0208090404030B020404" pitchFamily="18" charset="0"/>
            </a:endParaRPr>
          </a:p>
        </p:txBody>
      </p:sp>
      <p:sp>
        <p:nvSpPr>
          <p:cNvPr id="5" name="TextBox 4"/>
          <p:cNvSpPr txBox="1"/>
          <p:nvPr/>
        </p:nvSpPr>
        <p:spPr>
          <a:xfrm>
            <a:off x="6858000" y="4948312"/>
            <a:ext cx="5064825" cy="1446550"/>
          </a:xfrm>
          <a:prstGeom prst="rect">
            <a:avLst/>
          </a:prstGeom>
          <a:noFill/>
        </p:spPr>
        <p:txBody>
          <a:bodyPr wrap="square" rtlCol="0">
            <a:spAutoFit/>
          </a:bodyPr>
          <a:lstStyle/>
          <a:p>
            <a:r>
              <a:rPr lang="en-US" sz="4400" b="1" dirty="0" smtClean="0">
                <a:latin typeface="Cooper Black" panose="0208090404030B020404" pitchFamily="18" charset="0"/>
              </a:rPr>
              <a:t>Of what has Paul been accused?  </a:t>
            </a:r>
            <a:endParaRPr lang="en-US" sz="4400" b="1" dirty="0">
              <a:latin typeface="Cooper Black" panose="0208090404030B020404" pitchFamily="18" charset="0"/>
            </a:endParaRPr>
          </a:p>
        </p:txBody>
      </p:sp>
    </p:spTree>
    <p:extLst>
      <p:ext uri="{BB962C8B-B14F-4D97-AF65-F5344CB8AC3E}">
        <p14:creationId xmlns:p14="http://schemas.microsoft.com/office/powerpoint/2010/main" val="3812242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21:23-36 </a:t>
            </a:r>
            <a:endParaRPr lang="en-US" sz="4400" dirty="0">
              <a:solidFill>
                <a:srgbClr val="66FFFF"/>
              </a:solidFill>
            </a:endParaRPr>
          </a:p>
        </p:txBody>
      </p:sp>
      <p:sp>
        <p:nvSpPr>
          <p:cNvPr id="4" name="Text Placeholder 3"/>
          <p:cNvSpPr>
            <a:spLocks noGrp="1"/>
          </p:cNvSpPr>
          <p:nvPr>
            <p:ph type="body" sz="half" idx="2"/>
          </p:nvPr>
        </p:nvSpPr>
        <p:spPr>
          <a:xfrm>
            <a:off x="593766" y="1615858"/>
            <a:ext cx="7198512" cy="4116727"/>
          </a:xfrm>
          <a:noFill/>
        </p:spPr>
        <p:txBody>
          <a:bodyPr>
            <a:noAutofit/>
          </a:bodyPr>
          <a:lstStyle/>
          <a:p>
            <a:r>
              <a:rPr lang="en-US" sz="3000" b="1" baseline="30000" dirty="0"/>
              <a:t>23 </a:t>
            </a:r>
            <a:r>
              <a:rPr lang="en-US" sz="3000" dirty="0"/>
              <a:t>Do therefore this that we say to thee: We have four men which have a vow on them;</a:t>
            </a:r>
          </a:p>
          <a:p>
            <a:r>
              <a:rPr lang="en-US" sz="3000" b="1" baseline="30000" dirty="0" smtClean="0"/>
              <a:t>24</a:t>
            </a:r>
            <a:r>
              <a:rPr lang="en-US" sz="3000" b="1" baseline="30000" dirty="0"/>
              <a:t> </a:t>
            </a:r>
            <a:r>
              <a:rPr lang="en-US" sz="3000" dirty="0"/>
              <a:t>Them take, and purify thyself with them, and be at charges with them, that they may shave their heads: and all may know that those things, whereof they were informed concerning thee, are nothing; but that thou thyself also </a:t>
            </a:r>
            <a:r>
              <a:rPr lang="en-US" sz="3000" dirty="0" err="1"/>
              <a:t>walkest</a:t>
            </a:r>
            <a:r>
              <a:rPr lang="en-US" sz="3000" dirty="0"/>
              <a:t> orderly, and </a:t>
            </a:r>
            <a:r>
              <a:rPr lang="en-US" sz="3000" dirty="0" err="1"/>
              <a:t>keepest</a:t>
            </a:r>
            <a:r>
              <a:rPr lang="en-US" sz="3000" dirty="0"/>
              <a:t> the law</a:t>
            </a:r>
            <a:r>
              <a:rPr lang="en-US" sz="3000" dirty="0" smtClean="0"/>
              <a:t>.</a:t>
            </a:r>
            <a:endParaRPr lang="en-US" sz="3000" dirty="0"/>
          </a:p>
        </p:txBody>
      </p:sp>
      <p:pic>
        <p:nvPicPr>
          <p:cNvPr id="62466" name="Picture 2" descr="After hearing this, they praised God but James warned Paul that many Jewish believers in Jerusalem had been told that Paul was teaching Jews who live among the Gentiles to turn their backs on the laws of Moses – Slide 1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6653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21:25-36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25 </a:t>
            </a:r>
            <a:r>
              <a:rPr lang="en-US" sz="3200" dirty="0"/>
              <a:t>As touching the Gentiles which believe, we have written and concluded that they observe no such thing, save only that they keep themselves from things offered to idols, and from blood, and from strangled, and from fornication.</a:t>
            </a:r>
          </a:p>
        </p:txBody>
      </p:sp>
      <p:pic>
        <p:nvPicPr>
          <p:cNvPr id="64514" name="Picture 2" descr="Paul and his companions went ashore, found the local believers, and stayed with them a week. These believers prophesied through the Holy Spirit that Paul should not go on to Jerusalem. – Slide 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1046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80682"/>
            <a:ext cx="5555411" cy="7102584"/>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67586" name="Picture 2" descr="Free photo: Confused dog - Chihuahua, Dog, Little - Free Download - Jooin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2884" y="-80682"/>
            <a:ext cx="6938682" cy="69386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1541" y="384310"/>
            <a:ext cx="6556074" cy="6555641"/>
          </a:xfrm>
          <a:prstGeom prst="rect">
            <a:avLst/>
          </a:prstGeom>
          <a:noFill/>
        </p:spPr>
        <p:txBody>
          <a:bodyPr wrap="square" rtlCol="0">
            <a:spAutoFit/>
          </a:bodyPr>
          <a:lstStyle/>
          <a:p>
            <a:pPr marL="685800" indent="-685800">
              <a:buFont typeface="Arial" panose="020B0604020202020204" pitchFamily="34" charset="0"/>
              <a:buChar char="•"/>
            </a:pPr>
            <a:r>
              <a:rPr lang="en-US" sz="6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What do the Christian leaders in Jerusalem propose?  </a:t>
            </a:r>
          </a:p>
          <a:p>
            <a:pPr marL="685800" indent="-685800">
              <a:buFont typeface="Arial" panose="020B0604020202020204" pitchFamily="34" charset="0"/>
              <a:buChar char="•"/>
            </a:pPr>
            <a:r>
              <a:rPr lang="en-US" sz="6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Why?  </a:t>
            </a:r>
            <a:endParaRPr lang="en-US" sz="6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a:p>
            <a:pPr marL="685800" indent="-685800">
              <a:buFont typeface="Arial" panose="020B0604020202020204" pitchFamily="34" charset="0"/>
              <a:buChar char="•"/>
            </a:pPr>
            <a:r>
              <a:rPr lang="en-US" sz="6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Do you think it’s a good idea?  </a:t>
            </a:r>
          </a:p>
        </p:txBody>
      </p:sp>
    </p:spTree>
    <p:extLst>
      <p:ext uri="{BB962C8B-B14F-4D97-AF65-F5344CB8AC3E}">
        <p14:creationId xmlns:p14="http://schemas.microsoft.com/office/powerpoint/2010/main" val="3657763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742950" indent="-742950">
              <a:buFont typeface="+mj-lt"/>
              <a:buAutoNum type="arabicParenR"/>
            </a:pPr>
            <a:r>
              <a:rPr lang="en-US" sz="3600" dirty="0" smtClean="0"/>
              <a:t>Paul and the Ephesians</a:t>
            </a:r>
          </a:p>
          <a:p>
            <a:pPr marL="742950" indent="-742950">
              <a:buFont typeface="+mj-lt"/>
              <a:buAutoNum type="arabicParenR"/>
            </a:pPr>
            <a:r>
              <a:rPr lang="en-US" sz="3600" dirty="0" smtClean="0"/>
              <a:t>Eph. 1:1-14—Prayer of Gratitude for God’s Grace</a:t>
            </a:r>
          </a:p>
          <a:p>
            <a:pPr marL="742950" indent="-742950">
              <a:buFont typeface="+mj-lt"/>
              <a:buAutoNum type="arabicParenR"/>
            </a:pPr>
            <a:r>
              <a:rPr lang="en-US" sz="3600" dirty="0" smtClean="0"/>
              <a:t>Eph. 1:15-23—Gratitude and Joy in Christ</a:t>
            </a:r>
          </a:p>
          <a:p>
            <a:pPr marL="742950" indent="-742950">
              <a:buFont typeface="+mj-lt"/>
              <a:buAutoNum type="arabicParenR"/>
            </a:pPr>
            <a:r>
              <a:rPr lang="en-US" sz="3600" dirty="0" smtClean="0"/>
              <a:t>Eph. 2:1-10—Quickened by God’s Grace</a:t>
            </a:r>
            <a:endParaRPr lang="en-US" sz="3600" dirty="0"/>
          </a:p>
          <a:p>
            <a:pPr marL="742950" indent="-742950">
              <a:buFont typeface="+mj-lt"/>
              <a:buAutoNum type="arabicParenR"/>
            </a:pPr>
            <a:r>
              <a:rPr lang="en-US" sz="3600" dirty="0" smtClean="0"/>
              <a:t>Eph. 2:11-22—One Body by the Cross</a:t>
            </a:r>
          </a:p>
          <a:p>
            <a:pPr marL="742950" indent="-742950">
              <a:buFont typeface="+mj-lt"/>
              <a:buAutoNum type="arabicParenR"/>
            </a:pPr>
            <a:r>
              <a:rPr lang="en-US" sz="3600" dirty="0" smtClean="0"/>
              <a:t>Eph. </a:t>
            </a:r>
            <a:r>
              <a:rPr lang="en-US" sz="3600" dirty="0" smtClean="0"/>
              <a:t>3—A Prisoner </a:t>
            </a:r>
            <a:r>
              <a:rPr lang="en-US" sz="3600" smtClean="0"/>
              <a:t>of Christ</a:t>
            </a:r>
            <a:endParaRPr lang="en-US" sz="36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Ephesians So Far:</a:t>
            </a:r>
            <a:endParaRPr lang="en-US" sz="4000" b="1" dirty="0"/>
          </a:p>
        </p:txBody>
      </p:sp>
      <p:pic>
        <p:nvPicPr>
          <p:cNvPr id="6" name="Picture 5"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41772301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97527"/>
          </a:xfrm>
        </p:spPr>
        <p:txBody>
          <a:bodyPr>
            <a:noAutofit/>
          </a:bodyPr>
          <a:lstStyle/>
          <a:p>
            <a:r>
              <a:rPr lang="en-US" sz="3600" b="1" dirty="0" smtClean="0">
                <a:solidFill>
                  <a:schemeClr val="accent1">
                    <a:lumMod val="40000"/>
                    <a:lumOff val="60000"/>
                  </a:schemeClr>
                </a:solidFill>
              </a:rPr>
              <a:t>An Affirmation of Culture:  </a:t>
            </a:r>
            <a:r>
              <a:rPr lang="en-US" sz="4400" dirty="0" smtClean="0">
                <a:solidFill>
                  <a:srgbClr val="66FFFF"/>
                </a:solidFill>
              </a:rPr>
              <a:t>AA 403</a:t>
            </a:r>
            <a:endParaRPr lang="en-US" sz="3600" b="1" dirty="0">
              <a:solidFill>
                <a:srgbClr val="66FFFF"/>
              </a:solidFill>
            </a:endParaRPr>
          </a:p>
        </p:txBody>
      </p:sp>
      <p:sp>
        <p:nvSpPr>
          <p:cNvPr id="4" name="Text Placeholder 3"/>
          <p:cNvSpPr>
            <a:spLocks noGrp="1"/>
          </p:cNvSpPr>
          <p:nvPr>
            <p:ph type="body" sz="half" idx="2"/>
          </p:nvPr>
        </p:nvSpPr>
        <p:spPr>
          <a:xfrm>
            <a:off x="4425950" y="1028699"/>
            <a:ext cx="7482840" cy="5065264"/>
          </a:xfrm>
          <a:solidFill>
            <a:schemeClr val="accent5">
              <a:lumMod val="50000"/>
            </a:schemeClr>
          </a:solidFill>
        </p:spPr>
        <p:txBody>
          <a:bodyPr>
            <a:noAutofit/>
          </a:bodyPr>
          <a:lstStyle/>
          <a:p>
            <a:r>
              <a:rPr lang="en-US" sz="3200" dirty="0"/>
              <a:t>This was the golden opportunity for all the leading brethren to confess frankly that God had wrought through Paul, and that at times they had erred in permitting the reports of his enemies to arouse their jealousy and prejudice. But instead of uniting in an effort to do justice to the one who had been injured, they gave him counsel which showed that they still cherished a feeling that Paul </a:t>
            </a:r>
            <a:r>
              <a:rPr lang="en-US" sz="3200" dirty="0" smtClean="0"/>
              <a:t>should be…</a:t>
            </a:r>
            <a:endParaRPr lang="en-US" sz="3200" dirty="0"/>
          </a:p>
        </p:txBody>
      </p:sp>
      <p:pic>
        <p:nvPicPr>
          <p:cNvPr id="68614" name="Picture 6" descr="&quot;Giving In&quot; to Get the Goal - Erin's Leadership Blo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894" r="15894"/>
          <a:stretch>
            <a:fillRect/>
          </a:stretch>
        </p:blipFill>
        <p:spPr bwMode="auto">
          <a:xfrm>
            <a:off x="819150" y="1028700"/>
            <a:ext cx="3516313" cy="488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4525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97527"/>
          </a:xfrm>
        </p:spPr>
        <p:txBody>
          <a:bodyPr>
            <a:noAutofit/>
          </a:bodyPr>
          <a:lstStyle/>
          <a:p>
            <a:r>
              <a:rPr lang="en-US" sz="3600" b="1" dirty="0" smtClean="0">
                <a:solidFill>
                  <a:schemeClr val="accent1">
                    <a:lumMod val="40000"/>
                    <a:lumOff val="60000"/>
                  </a:schemeClr>
                </a:solidFill>
              </a:rPr>
              <a:t>An Affirmation of Culture:  </a:t>
            </a:r>
            <a:r>
              <a:rPr lang="en-US" sz="4400" dirty="0" smtClean="0">
                <a:solidFill>
                  <a:srgbClr val="66FFFF"/>
                </a:solidFill>
              </a:rPr>
              <a:t>AA 403</a:t>
            </a:r>
            <a:endParaRPr lang="en-US" sz="3600" b="1" dirty="0">
              <a:solidFill>
                <a:srgbClr val="66FFFF"/>
              </a:solidFill>
            </a:endParaRPr>
          </a:p>
        </p:txBody>
      </p:sp>
      <p:sp>
        <p:nvSpPr>
          <p:cNvPr id="4" name="Text Placeholder 3"/>
          <p:cNvSpPr>
            <a:spLocks noGrp="1"/>
          </p:cNvSpPr>
          <p:nvPr>
            <p:ph type="body" sz="half" idx="2"/>
          </p:nvPr>
        </p:nvSpPr>
        <p:spPr>
          <a:xfrm>
            <a:off x="4261450" y="1152238"/>
            <a:ext cx="6832120" cy="4818185"/>
          </a:xfrm>
          <a:solidFill>
            <a:schemeClr val="accent5">
              <a:lumMod val="50000"/>
            </a:schemeClr>
          </a:solidFill>
        </p:spPr>
        <p:txBody>
          <a:bodyPr>
            <a:noAutofit/>
          </a:bodyPr>
          <a:lstStyle/>
          <a:p>
            <a:r>
              <a:rPr lang="en-US" sz="3200" dirty="0" smtClean="0"/>
              <a:t>held </a:t>
            </a:r>
            <a:r>
              <a:rPr lang="en-US" sz="3200" dirty="0"/>
              <a:t>largely responsible for the existing prejudice. They did not stand nobly in his defense, endeavoring to show the disaffected ones where they were wrong, but sought to effect a compromise by counseling him to pursue a course which in their opinion would remove all cause for misapprehension. </a:t>
            </a:r>
          </a:p>
        </p:txBody>
      </p:sp>
      <p:pic>
        <p:nvPicPr>
          <p:cNvPr id="72706" name="Picture 2" descr="The Get Along Shirt: One Way To Ensure Your Kids Play Nice (PHOTO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535" r="22535"/>
          <a:stretch>
            <a:fillRect/>
          </a:stretch>
        </p:blipFill>
        <p:spPr bwMode="auto">
          <a:xfrm>
            <a:off x="727075" y="1152525"/>
            <a:ext cx="35337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3455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97527"/>
          </a:xfrm>
        </p:spPr>
        <p:txBody>
          <a:bodyPr>
            <a:noAutofit/>
          </a:bodyPr>
          <a:lstStyle/>
          <a:p>
            <a:r>
              <a:rPr lang="en-US" sz="3600" b="1" dirty="0" smtClean="0">
                <a:solidFill>
                  <a:schemeClr val="accent1">
                    <a:lumMod val="40000"/>
                    <a:lumOff val="60000"/>
                  </a:schemeClr>
                </a:solidFill>
              </a:rPr>
              <a:t>An Affirmation of Culture:  </a:t>
            </a:r>
            <a:r>
              <a:rPr lang="en-US" sz="4400" dirty="0" smtClean="0">
                <a:solidFill>
                  <a:srgbClr val="66FFFF"/>
                </a:solidFill>
              </a:rPr>
              <a:t>AA 404</a:t>
            </a:r>
            <a:endParaRPr lang="en-US" sz="3600" b="1" dirty="0">
              <a:solidFill>
                <a:srgbClr val="66FFFF"/>
              </a:solidFill>
            </a:endParaRPr>
          </a:p>
        </p:txBody>
      </p:sp>
      <p:sp>
        <p:nvSpPr>
          <p:cNvPr id="4" name="Text Placeholder 3"/>
          <p:cNvSpPr>
            <a:spLocks noGrp="1"/>
          </p:cNvSpPr>
          <p:nvPr>
            <p:ph type="body" sz="half" idx="2"/>
          </p:nvPr>
        </p:nvSpPr>
        <p:spPr>
          <a:xfrm>
            <a:off x="4425950" y="1028699"/>
            <a:ext cx="7482840" cy="5065264"/>
          </a:xfrm>
          <a:solidFill>
            <a:schemeClr val="accent5">
              <a:lumMod val="50000"/>
            </a:schemeClr>
          </a:solidFill>
        </p:spPr>
        <p:txBody>
          <a:bodyPr>
            <a:noAutofit/>
          </a:bodyPr>
          <a:lstStyle/>
          <a:p>
            <a:r>
              <a:rPr lang="en-US" sz="3200" dirty="0"/>
              <a:t>The brethren hoped that Paul, by following the course suggested, might give a decisive contradiction to the false reports concerning him. They assured him that the decision of the former council concerning the Gentile converts and the ceremonial law, still held good. But the advice now given was not consistent with that decision. The Spirit of God did not prompt this instruction; it was the fruit of cowardice. </a:t>
            </a:r>
          </a:p>
        </p:txBody>
      </p:sp>
      <p:pic>
        <p:nvPicPr>
          <p:cNvPr id="68610" name="Picture 2" descr="Pictures Of Peace And Harmony - Peace clipart communal harmony, Peace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3136" t="2997" r="23136" b="2413"/>
          <a:stretch/>
        </p:blipFill>
        <p:spPr bwMode="auto">
          <a:xfrm>
            <a:off x="817813" y="1111429"/>
            <a:ext cx="3517900" cy="4899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5137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21:26-36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26 </a:t>
            </a:r>
            <a:r>
              <a:rPr lang="en-US" sz="3200" dirty="0"/>
              <a:t>Then Paul took the men, and the next day purifying himself with them entered into the temple, to signify the accomplishment of the days of purification, until that an offering should be offered for every one of them</a:t>
            </a:r>
            <a:r>
              <a:rPr lang="en-US" sz="3200" dirty="0" smtClean="0"/>
              <a:t>.</a:t>
            </a:r>
            <a:endParaRPr lang="en-US" sz="3200" dirty="0"/>
          </a:p>
        </p:txBody>
      </p:sp>
      <p:pic>
        <p:nvPicPr>
          <p:cNvPr id="69634" name="Picture 2" descr="To disprove these rumours Paul had gone to the temple with four men who were following the Jewish custom of Purification. – Slid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4849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21:27-36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600" b="1" baseline="30000" dirty="0"/>
              <a:t>27 </a:t>
            </a:r>
            <a:r>
              <a:rPr lang="en-US" sz="3600" dirty="0"/>
              <a:t>And when the seven days were almost ended, the Jews which were of Asia, when they saw him in the temple, stirred up all the people, and laid hands on him</a:t>
            </a:r>
            <a:r>
              <a:rPr lang="en-US" sz="3600" dirty="0" smtClean="0"/>
              <a:t>,</a:t>
            </a:r>
            <a:endParaRPr lang="en-US" sz="3600" dirty="0"/>
          </a:p>
        </p:txBody>
      </p:sp>
      <p:pic>
        <p:nvPicPr>
          <p:cNvPr id="74754" name="Picture 2" descr="Seven days later some Jews from Asia saw Paul with Trophimus, a Gentile from Ephesus, and they mistakenly assumed Paul had taken him into a part of the Temple gentiles were forbidden to enter. They quickly gathered a mob. – Slid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214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21:28-36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600" b="1" baseline="30000" dirty="0"/>
              <a:t>28 </a:t>
            </a:r>
            <a:r>
              <a:rPr lang="en-US" sz="3600" dirty="0"/>
              <a:t>Crying out, Men of Israel, help: This is the man, that </a:t>
            </a:r>
            <a:r>
              <a:rPr lang="en-US" sz="3600" dirty="0" err="1"/>
              <a:t>teacheth</a:t>
            </a:r>
            <a:r>
              <a:rPr lang="en-US" sz="3600" dirty="0"/>
              <a:t> all men every where against the people, and the law, and this place: and further brought Greeks also into the temple, and hath polluted this holy place</a:t>
            </a:r>
            <a:r>
              <a:rPr lang="en-US" sz="3600" dirty="0" smtClean="0"/>
              <a:t>.</a:t>
            </a:r>
            <a:endParaRPr lang="en-US" sz="3600" dirty="0"/>
          </a:p>
        </p:txBody>
      </p:sp>
      <p:pic>
        <p:nvPicPr>
          <p:cNvPr id="75778" name="Picture 2" descr="Paul was grabbed and dragged out of the Temple, and immediately the gates were closed behind him.  As they were trying to kill him, word reached the commander of the Roman regiment that Jerusalem was in an uproar. He immediately called out his soldiers and officers and ran down among the crowd. – Slide 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2717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21:28-36 </a:t>
            </a:r>
            <a:endParaRPr lang="en-US" sz="4400" dirty="0">
              <a:solidFill>
                <a:srgbClr val="66FFFF"/>
              </a:solidFill>
            </a:endParaRPr>
          </a:p>
        </p:txBody>
      </p:sp>
      <p:sp>
        <p:nvSpPr>
          <p:cNvPr id="4" name="Text Placeholder 3"/>
          <p:cNvSpPr>
            <a:spLocks noGrp="1"/>
          </p:cNvSpPr>
          <p:nvPr>
            <p:ph type="body" sz="half" idx="2"/>
          </p:nvPr>
        </p:nvSpPr>
        <p:spPr>
          <a:xfrm>
            <a:off x="500332" y="1615858"/>
            <a:ext cx="7291946" cy="4116727"/>
          </a:xfrm>
          <a:noFill/>
        </p:spPr>
        <p:txBody>
          <a:bodyPr>
            <a:noAutofit/>
          </a:bodyPr>
          <a:lstStyle/>
          <a:p>
            <a:r>
              <a:rPr lang="en-US" sz="3600" b="1" baseline="30000" dirty="0"/>
              <a:t>29 </a:t>
            </a:r>
            <a:r>
              <a:rPr lang="en-US" sz="3600" dirty="0"/>
              <a:t>(For they had seen before with him in the city </a:t>
            </a:r>
            <a:r>
              <a:rPr lang="en-US" sz="3600" dirty="0" err="1"/>
              <a:t>Trophimus</a:t>
            </a:r>
            <a:r>
              <a:rPr lang="en-US" sz="3600" dirty="0"/>
              <a:t> an Ephesian, whom they supposed that Paul had brought into the temple.)</a:t>
            </a:r>
          </a:p>
          <a:p>
            <a:r>
              <a:rPr lang="en-US" sz="3600" b="1" baseline="30000" dirty="0"/>
              <a:t>30 </a:t>
            </a:r>
            <a:r>
              <a:rPr lang="en-US" sz="3600" dirty="0"/>
              <a:t>And all the city was moved, and the people ran together: and they took Paul, and drew him out of the temple: and forthwith the doors were shut.</a:t>
            </a:r>
          </a:p>
        </p:txBody>
      </p:sp>
      <p:pic>
        <p:nvPicPr>
          <p:cNvPr id="76802" name="Picture 2" descr="Paul then explained how he had been brought up and educated in Jerusalem under Gamaliel and had persecuted those who were Christians. He told them how Jesus had appeared to him on the way to Damascus and how he had called on the name of the Lord to forgive his sins and had been baptised. – Slide 8"/>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182" t="-1063" r="9002" b="1063"/>
          <a:stretch/>
        </p:blipFill>
        <p:spPr bwMode="auto">
          <a:xfrm>
            <a:off x="8031163" y="1419225"/>
            <a:ext cx="3492500"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6351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21:31-36 </a:t>
            </a:r>
            <a:endParaRPr lang="en-US" sz="4400" dirty="0">
              <a:solidFill>
                <a:srgbClr val="66FFFF"/>
              </a:solidFill>
            </a:endParaRPr>
          </a:p>
        </p:txBody>
      </p:sp>
      <p:sp>
        <p:nvSpPr>
          <p:cNvPr id="4" name="Text Placeholder 3"/>
          <p:cNvSpPr>
            <a:spLocks noGrp="1"/>
          </p:cNvSpPr>
          <p:nvPr>
            <p:ph type="body" sz="half" idx="2"/>
          </p:nvPr>
        </p:nvSpPr>
        <p:spPr>
          <a:xfrm>
            <a:off x="500332" y="1419226"/>
            <a:ext cx="7291946" cy="4313360"/>
          </a:xfrm>
          <a:noFill/>
        </p:spPr>
        <p:txBody>
          <a:bodyPr>
            <a:noAutofit/>
          </a:bodyPr>
          <a:lstStyle/>
          <a:p>
            <a:r>
              <a:rPr lang="en-US" sz="3600" b="1" baseline="30000" dirty="0"/>
              <a:t>31 </a:t>
            </a:r>
            <a:r>
              <a:rPr lang="en-US" sz="3600" dirty="0"/>
              <a:t>And as they went about to kill him, tidings came unto the chief captain of the band, that all Jerusalem was in an uproar.</a:t>
            </a:r>
          </a:p>
          <a:p>
            <a:r>
              <a:rPr lang="en-US" sz="3600" b="1" baseline="30000" dirty="0"/>
              <a:t>32 </a:t>
            </a:r>
            <a:r>
              <a:rPr lang="en-US" sz="3600" dirty="0"/>
              <a:t>Who immediately took soldiers and centurions, and ran down unto them: and when they saw the chief captain and the soldiers, they left beating of Paul.</a:t>
            </a:r>
          </a:p>
        </p:txBody>
      </p:sp>
      <p:pic>
        <p:nvPicPr>
          <p:cNvPr id="77826" name="Picture 2" descr="Paul was grabbed and dragged out of the Temple, and immediately the gates were closed behind him.  As they were trying to kill him, word reached the commander of the Roman regiment that Jerusalem was in an uproar. He immediately called out his soldiers and officers and ran down among the crowd. – Slide 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756" r="-57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005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21:33-36 </a:t>
            </a:r>
            <a:endParaRPr lang="en-US" sz="4400" dirty="0">
              <a:solidFill>
                <a:srgbClr val="66FFFF"/>
              </a:solidFill>
            </a:endParaRPr>
          </a:p>
        </p:txBody>
      </p:sp>
      <p:sp>
        <p:nvSpPr>
          <p:cNvPr id="4" name="Text Placeholder 3"/>
          <p:cNvSpPr>
            <a:spLocks noGrp="1"/>
          </p:cNvSpPr>
          <p:nvPr>
            <p:ph type="body" sz="half" idx="2"/>
          </p:nvPr>
        </p:nvSpPr>
        <p:spPr>
          <a:xfrm>
            <a:off x="500331" y="1419226"/>
            <a:ext cx="7798279" cy="4313360"/>
          </a:xfrm>
          <a:noFill/>
        </p:spPr>
        <p:txBody>
          <a:bodyPr>
            <a:noAutofit/>
          </a:bodyPr>
          <a:lstStyle/>
          <a:p>
            <a:r>
              <a:rPr lang="en-US" sz="3600" b="1" baseline="30000" dirty="0"/>
              <a:t>33 </a:t>
            </a:r>
            <a:r>
              <a:rPr lang="en-US" sz="3600" dirty="0"/>
              <a:t>Then the chief captain came near, and took him, and commanded him to be bound with two chains; and demanded who he was, and what he had done.</a:t>
            </a:r>
          </a:p>
          <a:p>
            <a:r>
              <a:rPr lang="en-US" sz="3600" b="1" baseline="30000" dirty="0"/>
              <a:t>34 </a:t>
            </a:r>
            <a:r>
              <a:rPr lang="en-US" sz="3600" dirty="0"/>
              <a:t>And some cried one thing, some another, among the multitude: and when he could not know the certainty for the tumult, he commanded him to be carried into the castle.</a:t>
            </a:r>
          </a:p>
        </p:txBody>
      </p:sp>
      <p:pic>
        <p:nvPicPr>
          <p:cNvPr id="78850" name="Picture 2" descr="When the mob saw the commander and the troops coming, they stopped beating Paul. The commander arrested Paul, had him bound with two chains. and ordered that he be taken to the fortress. The crowd followed behind, shouting, ‘Kill him, kill him!’ – Slide 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7030" r="-840"/>
          <a:stretch/>
        </p:blipFill>
        <p:spPr bwMode="auto">
          <a:xfrm>
            <a:off x="8497888" y="1419225"/>
            <a:ext cx="3490912" cy="486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5917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AN Affirmation of Culture:  </a:t>
            </a:r>
            <a:br>
              <a:rPr lang="en-US" sz="3600" b="1" dirty="0" smtClean="0">
                <a:solidFill>
                  <a:schemeClr val="accent1">
                    <a:lumMod val="40000"/>
                    <a:lumOff val="60000"/>
                  </a:schemeClr>
                </a:solidFill>
              </a:rPr>
            </a:br>
            <a:r>
              <a:rPr lang="en-US" sz="4400" dirty="0" smtClean="0">
                <a:solidFill>
                  <a:srgbClr val="66FFFF"/>
                </a:solidFill>
              </a:rPr>
              <a:t>Acts 21:35-36 </a:t>
            </a:r>
            <a:endParaRPr lang="en-US" sz="4400" dirty="0">
              <a:solidFill>
                <a:srgbClr val="66FFFF"/>
              </a:solidFill>
            </a:endParaRPr>
          </a:p>
        </p:txBody>
      </p:sp>
      <p:sp>
        <p:nvSpPr>
          <p:cNvPr id="4" name="Text Placeholder 3"/>
          <p:cNvSpPr>
            <a:spLocks noGrp="1"/>
          </p:cNvSpPr>
          <p:nvPr>
            <p:ph type="body" sz="half" idx="2"/>
          </p:nvPr>
        </p:nvSpPr>
        <p:spPr>
          <a:xfrm>
            <a:off x="1276709" y="1539995"/>
            <a:ext cx="6515569" cy="4313360"/>
          </a:xfrm>
          <a:noFill/>
        </p:spPr>
        <p:txBody>
          <a:bodyPr>
            <a:noAutofit/>
          </a:bodyPr>
          <a:lstStyle/>
          <a:p>
            <a:r>
              <a:rPr lang="en-US" sz="3600" b="1" baseline="30000" dirty="0"/>
              <a:t>35 </a:t>
            </a:r>
            <a:r>
              <a:rPr lang="en-US" sz="3600" dirty="0"/>
              <a:t>And when he came upon the stairs, so it was, that he was borne of the soldiers for the violence of the people.</a:t>
            </a:r>
          </a:p>
          <a:p>
            <a:r>
              <a:rPr lang="en-US" sz="3600" b="1" baseline="30000" dirty="0"/>
              <a:t>36 </a:t>
            </a:r>
            <a:r>
              <a:rPr lang="en-US" sz="3600" dirty="0"/>
              <a:t>For the multitude of the people followed after, crying, Away with him.</a:t>
            </a:r>
          </a:p>
        </p:txBody>
      </p:sp>
      <p:pic>
        <p:nvPicPr>
          <p:cNvPr id="79874" name="Picture 2" descr="They grabbed Paul yelling, ‘Men of Israel, help us! This is the man who preaches against our people and tells everybody to disobey the Jewish laws. He speaks against the Temple and even defiles this holy place by bringing in Gentiles.’ – Slide 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39" t="-573" r="58276" b="1982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8839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a:t>
            </a:r>
            <a:r>
              <a:rPr lang="en-US" sz="4200" dirty="0" smtClean="0"/>
              <a:t>Eph. </a:t>
            </a:r>
            <a:r>
              <a:rPr lang="en-US" sz="4200" dirty="0"/>
              <a:t>1:1, </a:t>
            </a:r>
            <a:r>
              <a:rPr lang="en-US" sz="4200" dirty="0" smtClean="0"/>
              <a:t>2)</a:t>
            </a:r>
          </a:p>
          <a:p>
            <a:pPr marL="857250" indent="-857250">
              <a:buFont typeface="+mj-lt"/>
              <a:buAutoNum type="romanUcPeriod"/>
            </a:pPr>
            <a:r>
              <a:rPr lang="en-US" sz="4200" dirty="0" smtClean="0">
                <a:solidFill>
                  <a:srgbClr val="66FFFF"/>
                </a:solidFill>
              </a:rPr>
              <a:t>Part </a:t>
            </a:r>
            <a:r>
              <a:rPr lang="en-US" sz="4200" dirty="0">
                <a:solidFill>
                  <a:srgbClr val="66FFFF"/>
                </a:solidFill>
              </a:rPr>
              <a:t>1:  The Doctrinal Section (</a:t>
            </a:r>
            <a:r>
              <a:rPr lang="en-US" sz="4200" dirty="0" smtClean="0">
                <a:solidFill>
                  <a:srgbClr val="66FFFF"/>
                </a:solidFill>
              </a:rPr>
              <a:t>Eph. 1:3-3:21</a:t>
            </a:r>
            <a:r>
              <a:rPr lang="en-US" sz="4200" dirty="0">
                <a:solidFill>
                  <a:srgbClr val="66FFFF"/>
                </a:solidFill>
              </a:rPr>
              <a:t>)</a:t>
            </a:r>
          </a:p>
          <a:p>
            <a:pPr marL="571500" indent="-571500">
              <a:buAutoNum type="romanUcPeriod" startAt="3"/>
            </a:pPr>
            <a:r>
              <a:rPr lang="en-US" sz="4200" dirty="0" smtClean="0"/>
              <a:t>   Part 2:  </a:t>
            </a:r>
            <a:r>
              <a:rPr lang="en-US" sz="4200" dirty="0"/>
              <a:t>The Practical Section (</a:t>
            </a:r>
            <a:r>
              <a:rPr lang="en-US" sz="4200" dirty="0" smtClean="0"/>
              <a:t>Eph. 4:1-6:20</a:t>
            </a:r>
            <a:r>
              <a:rPr lang="en-US" sz="4200" dirty="0"/>
              <a:t>)</a:t>
            </a:r>
          </a:p>
          <a:p>
            <a:pPr marL="571500" indent="-571500">
              <a:buAutoNum type="romanUcPeriod" startAt="3"/>
            </a:pPr>
            <a:r>
              <a:rPr lang="en-US" sz="4200" dirty="0" smtClean="0"/>
              <a:t>   Closing </a:t>
            </a:r>
            <a:r>
              <a:rPr lang="en-US" sz="4200" dirty="0"/>
              <a:t>Greeting (Ephesians 6:21-24</a:t>
            </a:r>
            <a:r>
              <a:rPr lang="en-US" sz="4200" dirty="0" smtClean="0"/>
              <a:t>)</a:t>
            </a:r>
            <a:endParaRPr lang="en-US" sz="4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7013676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61253" y="-1"/>
            <a:ext cx="3030747" cy="7004650"/>
          </a:xfrm>
          <a:prstGeom prst="rect">
            <a:avLst/>
          </a:prstGeom>
          <a:solidFill>
            <a:srgbClr val="A0958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80898" name="Picture 2" descr="There's Nothing To Worry About! - Why Are We Still Bitching in 2017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386931" cy="74532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rot="20282263">
            <a:off x="6087486" y="934122"/>
            <a:ext cx="5873243" cy="4524315"/>
          </a:xfrm>
          <a:prstGeom prst="rect">
            <a:avLst/>
          </a:prstGeom>
          <a:noFill/>
        </p:spPr>
        <p:txBody>
          <a:bodyPr wrap="square" rtlCol="0">
            <a:spAutoFit/>
          </a:bodyPr>
          <a:lstStyle/>
          <a:p>
            <a:r>
              <a:rPr lang="en-US" sz="7200" b="1" dirty="0" smtClean="0">
                <a:ln w="6600">
                  <a:solidFill>
                    <a:schemeClr val="accent2"/>
                  </a:solidFill>
                  <a:prstDash val="solid"/>
                </a:ln>
                <a:solidFill>
                  <a:srgbClr val="FFFFFF"/>
                </a:solidFill>
                <a:effectLst>
                  <a:outerShdw dist="38100" dir="2700000" algn="tl" rotWithShape="0">
                    <a:schemeClr val="accent3">
                      <a:lumMod val="50000"/>
                    </a:schemeClr>
                  </a:outerShdw>
                </a:effectLst>
                <a:latin typeface="Harlow Solid Italic" panose="04030604020F02020D02" pitchFamily="82" charset="0"/>
              </a:rPr>
              <a:t>What is Paul’s offense?  Why are the Jewish men so angry?  </a:t>
            </a:r>
            <a:endParaRPr lang="en-US" sz="7200" b="1" dirty="0">
              <a:ln w="6600">
                <a:solidFill>
                  <a:schemeClr val="accent2"/>
                </a:solidFill>
                <a:prstDash val="solid"/>
              </a:ln>
              <a:solidFill>
                <a:srgbClr val="FFFFFF"/>
              </a:solidFill>
              <a:effectLst>
                <a:outerShdw dist="38100" dir="2700000" algn="tl" rotWithShape="0">
                  <a:schemeClr val="accent3">
                    <a:lumMod val="50000"/>
                  </a:schemeClr>
                </a:outerShdw>
              </a:effectLst>
              <a:latin typeface="Harlow Solid Italic" panose="04030604020F02020D02" pitchFamily="82" charset="0"/>
            </a:endParaRPr>
          </a:p>
        </p:txBody>
      </p:sp>
    </p:spTree>
    <p:extLst>
      <p:ext uri="{BB962C8B-B14F-4D97-AF65-F5344CB8AC3E}">
        <p14:creationId xmlns:p14="http://schemas.microsoft.com/office/powerpoint/2010/main" val="35171962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97527"/>
          </a:xfrm>
        </p:spPr>
        <p:txBody>
          <a:bodyPr>
            <a:noAutofit/>
          </a:bodyPr>
          <a:lstStyle/>
          <a:p>
            <a:r>
              <a:rPr lang="en-US" sz="3600" b="1" dirty="0" smtClean="0">
                <a:solidFill>
                  <a:schemeClr val="accent1">
                    <a:lumMod val="40000"/>
                    <a:lumOff val="60000"/>
                  </a:schemeClr>
                </a:solidFill>
              </a:rPr>
              <a:t>An Affirmation of Culture:  </a:t>
            </a:r>
            <a:r>
              <a:rPr lang="en-US" sz="4400" dirty="0" smtClean="0">
                <a:solidFill>
                  <a:srgbClr val="66FFFF"/>
                </a:solidFill>
              </a:rPr>
              <a:t>AA 405</a:t>
            </a:r>
            <a:endParaRPr lang="en-US" sz="3600" b="1" dirty="0">
              <a:solidFill>
                <a:srgbClr val="66FFFF"/>
              </a:solidFill>
            </a:endParaRPr>
          </a:p>
        </p:txBody>
      </p:sp>
      <p:sp>
        <p:nvSpPr>
          <p:cNvPr id="4" name="Text Placeholder 3"/>
          <p:cNvSpPr>
            <a:spLocks noGrp="1"/>
          </p:cNvSpPr>
          <p:nvPr>
            <p:ph type="body" sz="half" idx="2"/>
          </p:nvPr>
        </p:nvSpPr>
        <p:spPr>
          <a:xfrm>
            <a:off x="4425950" y="1028699"/>
            <a:ext cx="7482840" cy="5307254"/>
          </a:xfrm>
          <a:solidFill>
            <a:schemeClr val="accent5">
              <a:lumMod val="50000"/>
            </a:schemeClr>
          </a:solidFill>
        </p:spPr>
        <p:txBody>
          <a:bodyPr>
            <a:noAutofit/>
          </a:bodyPr>
          <a:lstStyle/>
          <a:p>
            <a:r>
              <a:rPr lang="en-US" sz="3600" dirty="0"/>
              <a:t>When we think of Paul's great desire to be in harmony with his brethren, his tenderness toward the weak in the faith, his reverence for the apostles who had been with Christ, and for James, the brother of the Lord, and his purpose to become all things to all men so far as he could without sacrificing principle</a:t>
            </a:r>
            <a:r>
              <a:rPr lang="en-US" sz="3600" dirty="0" smtClean="0"/>
              <a:t>—</a:t>
            </a:r>
            <a:endParaRPr lang="en-US" sz="3600" dirty="0"/>
          </a:p>
        </p:txBody>
      </p:sp>
      <p:pic>
        <p:nvPicPr>
          <p:cNvPr id="71684" name="Picture 4" descr="Leaders of different faiths in Shillong form forum to promote peace and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099" r="32099"/>
          <a:stretch>
            <a:fillRect/>
          </a:stretch>
        </p:blipFill>
        <p:spPr bwMode="auto">
          <a:xfrm>
            <a:off x="727075" y="1028700"/>
            <a:ext cx="3698875" cy="516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1295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97527"/>
          </a:xfrm>
        </p:spPr>
        <p:txBody>
          <a:bodyPr>
            <a:noAutofit/>
          </a:bodyPr>
          <a:lstStyle/>
          <a:p>
            <a:r>
              <a:rPr lang="en-US" sz="3600" b="1" dirty="0" smtClean="0">
                <a:solidFill>
                  <a:schemeClr val="accent1">
                    <a:lumMod val="40000"/>
                    <a:lumOff val="60000"/>
                  </a:schemeClr>
                </a:solidFill>
              </a:rPr>
              <a:t>An Affirmation of Culture:  </a:t>
            </a:r>
            <a:r>
              <a:rPr lang="en-US" sz="4400" dirty="0" smtClean="0">
                <a:solidFill>
                  <a:srgbClr val="66FFFF"/>
                </a:solidFill>
              </a:rPr>
              <a:t>AA 405</a:t>
            </a:r>
            <a:endParaRPr lang="en-US" sz="3600" b="1" dirty="0">
              <a:solidFill>
                <a:srgbClr val="66FFFF"/>
              </a:solidFill>
            </a:endParaRPr>
          </a:p>
        </p:txBody>
      </p:sp>
      <p:sp>
        <p:nvSpPr>
          <p:cNvPr id="4" name="Text Placeholder 3"/>
          <p:cNvSpPr>
            <a:spLocks noGrp="1"/>
          </p:cNvSpPr>
          <p:nvPr>
            <p:ph type="body" sz="half" idx="2"/>
          </p:nvPr>
        </p:nvSpPr>
        <p:spPr>
          <a:xfrm>
            <a:off x="4115400" y="1028698"/>
            <a:ext cx="7793390" cy="5458365"/>
          </a:xfrm>
          <a:solidFill>
            <a:schemeClr val="accent5">
              <a:lumMod val="50000"/>
            </a:schemeClr>
          </a:solidFill>
        </p:spPr>
        <p:txBody>
          <a:bodyPr>
            <a:noAutofit/>
          </a:bodyPr>
          <a:lstStyle/>
          <a:p>
            <a:r>
              <a:rPr lang="en-US" sz="3250" dirty="0" smtClean="0"/>
              <a:t>When we </a:t>
            </a:r>
            <a:r>
              <a:rPr lang="en-US" sz="3250" dirty="0"/>
              <a:t>think of all this, it is less surprising that he was constrained to deviate from the firm, decided course that he had hitherto followed. But instead of accomplishing the desired object, his efforts for conciliation only precipitated the crisis, hastened his predicted sufferings, and resulted in separating him from his brethren, depriving the church of one of its strongest pillars, and bringing sorrow to Christian hearts in every </a:t>
            </a:r>
            <a:r>
              <a:rPr lang="en-US" sz="3250" dirty="0" smtClean="0"/>
              <a:t>land.  </a:t>
            </a:r>
            <a:endParaRPr lang="en-US" sz="3250" dirty="0"/>
          </a:p>
        </p:txBody>
      </p:sp>
      <p:pic>
        <p:nvPicPr>
          <p:cNvPr id="70662" name="Picture 6" descr="Can't We All Just Get Along Yard Sign Cutout Heart | Etsy"/>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3901" t="316" r="18327" b="-316"/>
          <a:stretch/>
        </p:blipFill>
        <p:spPr bwMode="auto">
          <a:xfrm>
            <a:off x="416525" y="1028698"/>
            <a:ext cx="3698875" cy="545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1875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950125" y="2423761"/>
            <a:ext cx="6113928" cy="198881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Blinded by the Light:  </a:t>
            </a:r>
            <a:endParaRPr lang="en-US" sz="6000" dirty="0">
              <a:solidFill>
                <a:srgbClr val="66FFFF"/>
              </a:solidFill>
            </a:endParaRPr>
          </a:p>
        </p:txBody>
      </p:sp>
      <p:pic>
        <p:nvPicPr>
          <p:cNvPr id="90118" name="Picture 6" descr="Saul's road-to-Damascus experience: twelve films | Peter T. Chattaw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8658" y="-247877"/>
            <a:ext cx="12662347" cy="7105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6005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59960"/>
            <a:ext cx="9264769" cy="1260000"/>
          </a:xfrm>
        </p:spPr>
        <p:txBody>
          <a:bodyPr/>
          <a:lstStyle/>
          <a:p>
            <a:r>
              <a:rPr lang="en-US" sz="3600" b="1" dirty="0" smtClean="0">
                <a:solidFill>
                  <a:schemeClr val="accent1">
                    <a:lumMod val="40000"/>
                    <a:lumOff val="60000"/>
                  </a:schemeClr>
                </a:solidFill>
              </a:rPr>
              <a:t>Blinded by the Light:</a:t>
            </a:r>
            <a:br>
              <a:rPr lang="en-US" sz="3600" b="1" dirty="0" smtClean="0">
                <a:solidFill>
                  <a:schemeClr val="accent1">
                    <a:lumMod val="40000"/>
                    <a:lumOff val="60000"/>
                  </a:schemeClr>
                </a:solidFill>
              </a:rPr>
            </a:br>
            <a:r>
              <a:rPr lang="en-US" sz="4400" dirty="0" smtClean="0">
                <a:solidFill>
                  <a:srgbClr val="66FFFF"/>
                </a:solidFill>
              </a:rPr>
              <a:t>Acts 21:37-40 </a:t>
            </a:r>
            <a:endParaRPr lang="en-US" sz="4400" dirty="0">
              <a:solidFill>
                <a:srgbClr val="66FFFF"/>
              </a:solidFill>
            </a:endParaRPr>
          </a:p>
        </p:txBody>
      </p:sp>
      <p:sp>
        <p:nvSpPr>
          <p:cNvPr id="4" name="Text Placeholder 3"/>
          <p:cNvSpPr>
            <a:spLocks noGrp="1"/>
          </p:cNvSpPr>
          <p:nvPr>
            <p:ph type="body" sz="half" idx="2"/>
          </p:nvPr>
        </p:nvSpPr>
        <p:spPr>
          <a:xfrm>
            <a:off x="1224951" y="1539995"/>
            <a:ext cx="8039818" cy="4313360"/>
          </a:xfrm>
          <a:noFill/>
        </p:spPr>
        <p:txBody>
          <a:bodyPr>
            <a:noAutofit/>
          </a:bodyPr>
          <a:lstStyle/>
          <a:p>
            <a:r>
              <a:rPr lang="en-US" sz="3600" b="1" baseline="30000" dirty="0"/>
              <a:t>37 </a:t>
            </a:r>
            <a:r>
              <a:rPr lang="en-US" sz="3600" dirty="0"/>
              <a:t>And as Paul was to be led into the castle, he said unto the chief captain, May I speak unto thee? Who said, Canst thou speak Greek?</a:t>
            </a:r>
          </a:p>
          <a:p>
            <a:r>
              <a:rPr lang="en-US" sz="3600" b="1" baseline="30000" dirty="0"/>
              <a:t>38 </a:t>
            </a:r>
            <a:r>
              <a:rPr lang="en-US" sz="3600" dirty="0"/>
              <a:t>Art not thou that Egyptian, which before these days </a:t>
            </a:r>
            <a:r>
              <a:rPr lang="en-US" sz="3600" dirty="0" err="1"/>
              <a:t>madest</a:t>
            </a:r>
            <a:r>
              <a:rPr lang="en-US" sz="3600" dirty="0"/>
              <a:t> an uproar, and </a:t>
            </a:r>
            <a:r>
              <a:rPr lang="en-US" sz="3600" dirty="0" err="1"/>
              <a:t>leddest</a:t>
            </a:r>
            <a:r>
              <a:rPr lang="en-US" sz="3600" dirty="0"/>
              <a:t> out into the wilderness four thousand men that were murderers?</a:t>
            </a:r>
          </a:p>
        </p:txBody>
      </p:sp>
      <p:pic>
        <p:nvPicPr>
          <p:cNvPr id="81924" name="Picture 4" descr="Paul said to the officer nearby, ‘Is it legal for you to whip a Roman citizen who hasn’t even been tried?’Roman citizens could not be punished without a trial. – Slide 1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71276" t="-338" r="-1626" b="338"/>
          <a:stretch/>
        </p:blipFill>
        <p:spPr bwMode="auto">
          <a:xfrm>
            <a:off x="9437688" y="995363"/>
            <a:ext cx="2068512" cy="511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38422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21:39-40 </a:t>
            </a:r>
            <a:endParaRPr lang="en-US" sz="4400" dirty="0">
              <a:solidFill>
                <a:srgbClr val="66FFFF"/>
              </a:solidFill>
            </a:endParaRPr>
          </a:p>
        </p:txBody>
      </p:sp>
      <p:sp>
        <p:nvSpPr>
          <p:cNvPr id="4" name="Text Placeholder 3"/>
          <p:cNvSpPr>
            <a:spLocks noGrp="1"/>
          </p:cNvSpPr>
          <p:nvPr>
            <p:ph type="body" sz="half" idx="2"/>
          </p:nvPr>
        </p:nvSpPr>
        <p:spPr>
          <a:xfrm>
            <a:off x="1276709" y="1539995"/>
            <a:ext cx="6515569" cy="4313360"/>
          </a:xfrm>
          <a:noFill/>
        </p:spPr>
        <p:txBody>
          <a:bodyPr>
            <a:noAutofit/>
          </a:bodyPr>
          <a:lstStyle/>
          <a:p>
            <a:r>
              <a:rPr lang="en-US" sz="4000" b="1" baseline="30000" dirty="0"/>
              <a:t>39 </a:t>
            </a:r>
            <a:r>
              <a:rPr lang="en-US" sz="4000" dirty="0"/>
              <a:t>But Paul said, I am a man which am a Jew of Tarsus, a city in Cilicia, a citizen of no mean city: and, I beseech thee, suffer me to speak unto the people</a:t>
            </a:r>
            <a:r>
              <a:rPr lang="en-US" sz="4000" dirty="0" smtClean="0"/>
              <a:t>.</a:t>
            </a:r>
            <a:endParaRPr lang="en-US" sz="4000" dirty="0"/>
          </a:p>
        </p:txBody>
      </p:sp>
      <p:pic>
        <p:nvPicPr>
          <p:cNvPr id="83970" name="Picture 2" descr="The next day the commander ordered the leading priests into session with the Jewish high council. He wanted to find out what the trouble was all about, and brought Paul before them. – Slide 1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55" t="518" r="56552" b="2646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5116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21:40 </a:t>
            </a:r>
            <a:endParaRPr lang="en-US" sz="4400" dirty="0">
              <a:solidFill>
                <a:srgbClr val="66FFFF"/>
              </a:solidFill>
            </a:endParaRPr>
          </a:p>
        </p:txBody>
      </p:sp>
      <p:sp>
        <p:nvSpPr>
          <p:cNvPr id="4" name="Text Placeholder 3"/>
          <p:cNvSpPr>
            <a:spLocks noGrp="1"/>
          </p:cNvSpPr>
          <p:nvPr>
            <p:ph type="body" sz="half" idx="2"/>
          </p:nvPr>
        </p:nvSpPr>
        <p:spPr>
          <a:xfrm>
            <a:off x="1276709" y="1539995"/>
            <a:ext cx="6515569" cy="4313360"/>
          </a:xfrm>
          <a:noFill/>
        </p:spPr>
        <p:txBody>
          <a:bodyPr>
            <a:noAutofit/>
          </a:bodyPr>
          <a:lstStyle/>
          <a:p>
            <a:r>
              <a:rPr lang="en-US" sz="3600" b="1" baseline="30000" dirty="0" smtClean="0"/>
              <a:t>40</a:t>
            </a:r>
            <a:r>
              <a:rPr lang="en-US" sz="3600" b="1" baseline="30000" dirty="0"/>
              <a:t> </a:t>
            </a:r>
            <a:r>
              <a:rPr lang="en-US" sz="3600" dirty="0"/>
              <a:t>And when he had given him </a:t>
            </a:r>
            <a:r>
              <a:rPr lang="en-US" sz="3600" dirty="0" err="1"/>
              <a:t>licence</a:t>
            </a:r>
            <a:r>
              <a:rPr lang="en-US" sz="3600" dirty="0"/>
              <a:t>, Paul stood on the stairs, and beckoned with the hand unto the people. And when there was made a great silence, he </a:t>
            </a:r>
            <a:r>
              <a:rPr lang="en-US" sz="3600" dirty="0" err="1"/>
              <a:t>spake</a:t>
            </a:r>
            <a:r>
              <a:rPr lang="en-US" sz="3600" dirty="0"/>
              <a:t> unto them in the Hebrew tongue, saying,</a:t>
            </a:r>
          </a:p>
        </p:txBody>
      </p:sp>
      <p:pic>
        <p:nvPicPr>
          <p:cNvPr id="82946" name="Picture 2" descr="Paul replied, ‘Whether quickly or not, I pray to God that both you and everyone here in this audience might become the same as I am, except for these chains.’ – Slide 1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5948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22:1-30 </a:t>
            </a:r>
            <a:endParaRPr lang="en-US" sz="4400" dirty="0">
              <a:solidFill>
                <a:srgbClr val="66FFFF"/>
              </a:solidFill>
            </a:endParaRPr>
          </a:p>
        </p:txBody>
      </p:sp>
      <p:sp>
        <p:nvSpPr>
          <p:cNvPr id="4" name="Text Placeholder 3"/>
          <p:cNvSpPr>
            <a:spLocks noGrp="1"/>
          </p:cNvSpPr>
          <p:nvPr>
            <p:ph type="body" sz="half" idx="2"/>
          </p:nvPr>
        </p:nvSpPr>
        <p:spPr>
          <a:xfrm>
            <a:off x="1273629" y="1539995"/>
            <a:ext cx="6518650" cy="4313360"/>
          </a:xfrm>
          <a:noFill/>
        </p:spPr>
        <p:txBody>
          <a:bodyPr>
            <a:noAutofit/>
          </a:bodyPr>
          <a:lstStyle/>
          <a:p>
            <a:r>
              <a:rPr lang="en-US" sz="3600" b="1" dirty="0"/>
              <a:t>22 </a:t>
            </a:r>
            <a:r>
              <a:rPr lang="en-US" sz="3600" dirty="0"/>
              <a:t>Men, brethren, and fathers, hear ye my </a:t>
            </a:r>
            <a:r>
              <a:rPr lang="en-US" sz="3600" dirty="0" err="1"/>
              <a:t>defence</a:t>
            </a:r>
            <a:r>
              <a:rPr lang="en-US" sz="3600" dirty="0"/>
              <a:t> which I make now unto you.</a:t>
            </a:r>
          </a:p>
          <a:p>
            <a:r>
              <a:rPr lang="en-US" sz="3600" b="1" baseline="30000" dirty="0"/>
              <a:t>2 </a:t>
            </a:r>
            <a:r>
              <a:rPr lang="en-US" sz="3600" dirty="0"/>
              <a:t>(And when they heard that he </a:t>
            </a:r>
            <a:r>
              <a:rPr lang="en-US" sz="3600" dirty="0" err="1"/>
              <a:t>spake</a:t>
            </a:r>
            <a:r>
              <a:rPr lang="en-US" sz="3600" dirty="0"/>
              <a:t> in the Hebrew tongue to them, they kept the more silence: and he </a:t>
            </a:r>
            <a:r>
              <a:rPr lang="en-US" sz="3600" dirty="0" err="1"/>
              <a:t>saith</a:t>
            </a:r>
            <a:r>
              <a:rPr lang="en-US" sz="3600" dirty="0" smtClean="0"/>
              <a:t>,)</a:t>
            </a:r>
            <a:endParaRPr lang="en-US" sz="3600" dirty="0"/>
          </a:p>
        </p:txBody>
      </p:sp>
      <p:pic>
        <p:nvPicPr>
          <p:cNvPr id="84994" name="Picture 2" descr="As Paul was about to be taken inside, the commander asked,‘Aren’t you the Egyptian who led a rebellion some time ago and took 4,000 rebels out into the desert?’ ‘No,’ Paul replied, ‘I am a Jew and a citizen of Tarsus in Cilicia. Please, let me talk to these people.’The commander agreed and the crowd went silent.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53130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22:3-30 </a:t>
            </a:r>
            <a:endParaRPr lang="en-US" sz="4400" dirty="0">
              <a:solidFill>
                <a:srgbClr val="66FFFF"/>
              </a:solidFill>
            </a:endParaRPr>
          </a:p>
        </p:txBody>
      </p:sp>
      <p:sp>
        <p:nvSpPr>
          <p:cNvPr id="4" name="Text Placeholder 3"/>
          <p:cNvSpPr>
            <a:spLocks noGrp="1"/>
          </p:cNvSpPr>
          <p:nvPr>
            <p:ph type="body" sz="half" idx="2"/>
          </p:nvPr>
        </p:nvSpPr>
        <p:spPr>
          <a:xfrm>
            <a:off x="718457" y="1539995"/>
            <a:ext cx="7073822" cy="4313360"/>
          </a:xfrm>
          <a:noFill/>
        </p:spPr>
        <p:txBody>
          <a:bodyPr>
            <a:noAutofit/>
          </a:bodyPr>
          <a:lstStyle/>
          <a:p>
            <a:r>
              <a:rPr lang="en-US" sz="3200" b="1" baseline="30000" dirty="0"/>
              <a:t>3 </a:t>
            </a:r>
            <a:r>
              <a:rPr lang="en-US" sz="3200" dirty="0"/>
              <a:t>I am verily a man which am a Jew, born in Tarsus, a city in Cilicia, yet brought up in this city at the feet of Gamaliel, and taught according to the perfect manner of the law of the fathers, and was zealous toward God, as ye all are this day.</a:t>
            </a:r>
          </a:p>
          <a:p>
            <a:r>
              <a:rPr lang="en-US" sz="3200" b="1" baseline="30000" dirty="0"/>
              <a:t>4 </a:t>
            </a:r>
            <a:r>
              <a:rPr lang="en-US" sz="3200" dirty="0"/>
              <a:t>And I persecuted this way unto the death, binding and delivering into prisons both men and women.</a:t>
            </a:r>
          </a:p>
        </p:txBody>
      </p:sp>
      <p:pic>
        <p:nvPicPr>
          <p:cNvPr id="84994" name="Picture 2" descr="As Paul was about to be taken inside, the commander asked,‘Aren’t you the Egyptian who led a rebellion some time ago and took 4,000 rebels out into the desert?’ ‘No,’ Paul replied, ‘I am a Jew and a citizen of Tarsus in Cilicia. Please, let me talk to these people.’The commander agreed and the crowd went silent. – Slide 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488" t="1007" r="696" b="-1007"/>
          <a:stretch/>
        </p:blipFill>
        <p:spPr bwMode="auto">
          <a:xfrm flipH="1">
            <a:off x="8014200" y="995968"/>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73431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22:5-30 </a:t>
            </a:r>
            <a:endParaRPr lang="en-US" sz="4400" dirty="0">
              <a:solidFill>
                <a:srgbClr val="66FFFF"/>
              </a:solidFill>
            </a:endParaRPr>
          </a:p>
        </p:txBody>
      </p:sp>
      <p:sp>
        <p:nvSpPr>
          <p:cNvPr id="4" name="Text Placeholder 3"/>
          <p:cNvSpPr>
            <a:spLocks noGrp="1"/>
          </p:cNvSpPr>
          <p:nvPr>
            <p:ph type="body" sz="half" idx="2"/>
          </p:nvPr>
        </p:nvSpPr>
        <p:spPr>
          <a:xfrm>
            <a:off x="1175657" y="1539995"/>
            <a:ext cx="6616622" cy="4313360"/>
          </a:xfrm>
          <a:noFill/>
        </p:spPr>
        <p:txBody>
          <a:bodyPr>
            <a:noAutofit/>
          </a:bodyPr>
          <a:lstStyle/>
          <a:p>
            <a:r>
              <a:rPr lang="en-US" sz="3600" b="1" baseline="30000" dirty="0"/>
              <a:t>5 </a:t>
            </a:r>
            <a:r>
              <a:rPr lang="en-US" sz="3600" dirty="0"/>
              <a:t>As also the high priest doth bear me witness, and all the estate of the elders: from whom also I received letters unto the brethren, and went to Damascus, to bring them which were there bound unto Jerusalem, for to be punished</a:t>
            </a:r>
            <a:r>
              <a:rPr lang="en-US" sz="3600" dirty="0" smtClean="0"/>
              <a:t>.</a:t>
            </a:r>
            <a:endParaRPr lang="en-US" sz="3600" dirty="0"/>
          </a:p>
        </p:txBody>
      </p:sp>
      <p:pic>
        <p:nvPicPr>
          <p:cNvPr id="86018" name="Picture 2" descr="Acts 9. Saul went to the High Priest and asked for papers giving him permission to go to Damascus and arrest any belonging to ‘The Way’ (as Christians were known). – Slid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6214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3:1-21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200" b="1" dirty="0"/>
              <a:t>3 </a:t>
            </a:r>
            <a:r>
              <a:rPr lang="en-US" sz="3200" dirty="0"/>
              <a:t>For this cause I Paul, the prisoner of Jesus Christ for you Gentiles</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200" b="1" dirty="0"/>
              <a:t>3 </a:t>
            </a:r>
            <a:r>
              <a:rPr lang="en-US" sz="3200" dirty="0"/>
              <a:t>So I, Paul, am a prisoner </a:t>
            </a:r>
            <a:r>
              <a:rPr lang="en-US" sz="3200" dirty="0" smtClean="0"/>
              <a:t>belonging to Christ </a:t>
            </a:r>
            <a:r>
              <a:rPr lang="en-US" sz="3200" dirty="0"/>
              <a:t>Jesus </a:t>
            </a:r>
            <a:r>
              <a:rPr lang="en-US" sz="3200" dirty="0" smtClean="0"/>
              <a:t>because of my work for you Gentiles—</a:t>
            </a:r>
            <a:endParaRPr lang="en-US" sz="3200" dirty="0"/>
          </a:p>
        </p:txBody>
      </p:sp>
    </p:spTree>
    <p:extLst>
      <p:ext uri="{BB962C8B-B14F-4D97-AF65-F5344CB8AC3E}">
        <p14:creationId xmlns:p14="http://schemas.microsoft.com/office/powerpoint/2010/main" val="102528247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22:6-30 </a:t>
            </a:r>
            <a:endParaRPr lang="en-US" sz="4400" dirty="0">
              <a:solidFill>
                <a:srgbClr val="66FFFF"/>
              </a:solidFill>
            </a:endParaRPr>
          </a:p>
        </p:txBody>
      </p:sp>
      <p:sp>
        <p:nvSpPr>
          <p:cNvPr id="4" name="Text Placeholder 3"/>
          <p:cNvSpPr>
            <a:spLocks noGrp="1"/>
          </p:cNvSpPr>
          <p:nvPr>
            <p:ph type="body" sz="half" idx="2"/>
          </p:nvPr>
        </p:nvSpPr>
        <p:spPr>
          <a:xfrm>
            <a:off x="1175657" y="1539995"/>
            <a:ext cx="6616622" cy="4313360"/>
          </a:xfrm>
          <a:noFill/>
        </p:spPr>
        <p:txBody>
          <a:bodyPr>
            <a:noAutofit/>
          </a:bodyPr>
          <a:lstStyle/>
          <a:p>
            <a:r>
              <a:rPr lang="en-US" sz="3200" b="1" baseline="30000" dirty="0"/>
              <a:t>6 </a:t>
            </a:r>
            <a:r>
              <a:rPr lang="en-US" sz="3200" dirty="0"/>
              <a:t>And it came to pass, that, as I made my journey, and was come nigh unto Damascus about noon, suddenly there shone from heaven a great light round about me.</a:t>
            </a:r>
          </a:p>
          <a:p>
            <a:r>
              <a:rPr lang="en-US" sz="3200" b="1" baseline="30000" dirty="0"/>
              <a:t>7 </a:t>
            </a:r>
            <a:r>
              <a:rPr lang="en-US" sz="3200" dirty="0"/>
              <a:t>And I fell unto the ground, and heard a voice saying unto me, Saul, Saul, why </a:t>
            </a:r>
            <a:r>
              <a:rPr lang="en-US" sz="3200" dirty="0" err="1"/>
              <a:t>persecutest</a:t>
            </a:r>
            <a:r>
              <a:rPr lang="en-US" sz="3200" dirty="0"/>
              <a:t> thou me?</a:t>
            </a:r>
          </a:p>
        </p:txBody>
      </p:sp>
      <p:pic>
        <p:nvPicPr>
          <p:cNvPr id="88066" name="Picture 2" descr=" ‘Who are you, Lord?’ Saul asked. ‘I am Jesus, whom you are persecuting,’ the voice replied. ‘Now get up and go into the city, and you will be told what you must do.’ – Slide 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0826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22:8-30 </a:t>
            </a:r>
            <a:endParaRPr lang="en-US" sz="4400" dirty="0">
              <a:solidFill>
                <a:srgbClr val="66FFFF"/>
              </a:solidFill>
            </a:endParaRPr>
          </a:p>
        </p:txBody>
      </p:sp>
      <p:sp>
        <p:nvSpPr>
          <p:cNvPr id="4" name="Text Placeholder 3"/>
          <p:cNvSpPr>
            <a:spLocks noGrp="1"/>
          </p:cNvSpPr>
          <p:nvPr>
            <p:ph type="body" sz="half" idx="2"/>
          </p:nvPr>
        </p:nvSpPr>
        <p:spPr>
          <a:xfrm>
            <a:off x="1175657" y="1539995"/>
            <a:ext cx="6616622" cy="4313360"/>
          </a:xfrm>
          <a:noFill/>
        </p:spPr>
        <p:txBody>
          <a:bodyPr>
            <a:noAutofit/>
          </a:bodyPr>
          <a:lstStyle/>
          <a:p>
            <a:r>
              <a:rPr lang="en-US" sz="3600" b="1" baseline="30000" dirty="0"/>
              <a:t>8 </a:t>
            </a:r>
            <a:r>
              <a:rPr lang="en-US" sz="3600" dirty="0"/>
              <a:t>And I answered, Who art thou, Lord? And he said unto me, I am Jesus of Nazareth, whom thou </a:t>
            </a:r>
            <a:r>
              <a:rPr lang="en-US" sz="3600" dirty="0" err="1"/>
              <a:t>persecutest</a:t>
            </a:r>
            <a:r>
              <a:rPr lang="en-US" sz="3600" dirty="0"/>
              <a:t>.</a:t>
            </a:r>
          </a:p>
          <a:p>
            <a:r>
              <a:rPr lang="en-US" sz="3600" b="1" baseline="30000" dirty="0"/>
              <a:t>9 </a:t>
            </a:r>
            <a:r>
              <a:rPr lang="en-US" sz="3600" dirty="0"/>
              <a:t>And they that were with me saw indeed the light, and were afraid; but they heard not the voice of him that </a:t>
            </a:r>
            <a:r>
              <a:rPr lang="en-US" sz="3600" dirty="0" err="1"/>
              <a:t>spake</a:t>
            </a:r>
            <a:r>
              <a:rPr lang="en-US" sz="3600" dirty="0"/>
              <a:t> to me.</a:t>
            </a:r>
          </a:p>
        </p:txBody>
      </p:sp>
      <p:pic>
        <p:nvPicPr>
          <p:cNvPr id="89090" name="Picture 2" descr="The men traveling with Saul stood there speechless. They heard the sound but did not see anyone. Saul got up, but when he opened his eyes he could see nothing.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xfrm flipH="1">
            <a:off x="8014200" y="995968"/>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8422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22:10-30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10 </a:t>
            </a:r>
            <a:r>
              <a:rPr lang="en-US" sz="3200" dirty="0"/>
              <a:t>And I said, What shall I do, </a:t>
            </a:r>
            <a:r>
              <a:rPr lang="en-US" sz="3200" cap="small" dirty="0"/>
              <a:t>Lord</a:t>
            </a:r>
            <a:r>
              <a:rPr lang="en-US" sz="3200" dirty="0"/>
              <a:t>? And the Lord said unto me, Arise, and go into Damascus; and there it shall be told thee of all things which are appointed for thee to do.</a:t>
            </a:r>
          </a:p>
          <a:p>
            <a:r>
              <a:rPr lang="en-US" sz="3200" b="1" baseline="30000" dirty="0"/>
              <a:t>11 </a:t>
            </a:r>
            <a:r>
              <a:rPr lang="en-US" sz="3200" dirty="0"/>
              <a:t>And when I could not see for the glory of that light, being led by the hand of them that were with me, I came into Damascus</a:t>
            </a:r>
            <a:r>
              <a:rPr lang="en-US" sz="3200" dirty="0" smtClean="0"/>
              <a:t>.</a:t>
            </a:r>
            <a:endParaRPr lang="en-US" sz="3200" dirty="0"/>
          </a:p>
        </p:txBody>
      </p:sp>
      <p:pic>
        <p:nvPicPr>
          <p:cNvPr id="14338" name="Picture 2" descr="As he got near to the city, suddenly a light from heaven flashed around him and he fell to the ground. He heard a voice: ‘Saul, Saul, why do you persecute me?’ – Slide 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44985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22:12-30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12 </a:t>
            </a:r>
            <a:r>
              <a:rPr lang="en-US" sz="3200" dirty="0"/>
              <a:t>And one Ananias, a devout man according to the law, having a good report of all the Jews which dwelt there,</a:t>
            </a:r>
          </a:p>
          <a:p>
            <a:r>
              <a:rPr lang="en-US" sz="3200" b="1" baseline="30000" dirty="0"/>
              <a:t>13 </a:t>
            </a:r>
            <a:r>
              <a:rPr lang="en-US" sz="3200" dirty="0"/>
              <a:t>Came unto me, and stood, and said unto me, Brother Saul, receive thy sight. And the same hour I looked up upon him</a:t>
            </a:r>
            <a:r>
              <a:rPr lang="en-US" sz="3200" dirty="0" smtClean="0"/>
              <a:t>.</a:t>
            </a:r>
            <a:endParaRPr lang="en-US" sz="3200" dirty="0"/>
          </a:p>
        </p:txBody>
      </p:sp>
      <p:pic>
        <p:nvPicPr>
          <p:cNvPr id="16386" name="Picture 2" descr="Ananias went to the house and placed his hands on Saul. ‘Brother Saul, Jesus-- who appeared to you on the road as you were coming here—has sent me so that you may see again and be filled with the Holy Spirit.’ Immediately, something like scales fell from Saul’s eyes, and he could see. – Slide 1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8433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22:14-30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14 </a:t>
            </a:r>
            <a:r>
              <a:rPr lang="en-US" sz="3200" dirty="0"/>
              <a:t>And he said, The God of our fathers hath chosen thee, that thou </a:t>
            </a:r>
            <a:r>
              <a:rPr lang="en-US" sz="3200" dirty="0" err="1"/>
              <a:t>shouldest</a:t>
            </a:r>
            <a:r>
              <a:rPr lang="en-US" sz="3200" dirty="0"/>
              <a:t> know his will, and see that Just One, and </a:t>
            </a:r>
            <a:r>
              <a:rPr lang="en-US" sz="3200" dirty="0" err="1"/>
              <a:t>shouldest</a:t>
            </a:r>
            <a:r>
              <a:rPr lang="en-US" sz="3200" dirty="0"/>
              <a:t> hear the voice of his mouth.</a:t>
            </a:r>
          </a:p>
          <a:p>
            <a:r>
              <a:rPr lang="en-US" sz="3200" b="1" baseline="30000" dirty="0"/>
              <a:t>15 </a:t>
            </a:r>
            <a:r>
              <a:rPr lang="en-US" sz="3200" dirty="0"/>
              <a:t>For thou shalt be his witness unto all men of what thou hast seen and heard.</a:t>
            </a:r>
          </a:p>
        </p:txBody>
      </p:sp>
      <p:pic>
        <p:nvPicPr>
          <p:cNvPr id="17410" name="Picture 2" descr="Saul spent several days with the disciples in Damascus – the very people he had come to arrest. – Slide 1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630" t="257" r="43554" b="-25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9174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22:16-30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16 </a:t>
            </a:r>
            <a:r>
              <a:rPr lang="en-US" sz="3200" dirty="0"/>
              <a:t>And now why </a:t>
            </a:r>
            <a:r>
              <a:rPr lang="en-US" sz="3200" dirty="0" err="1"/>
              <a:t>tarriest</a:t>
            </a:r>
            <a:r>
              <a:rPr lang="en-US" sz="3200" dirty="0"/>
              <a:t> thou? arise, and be baptized, and wash away thy sins, calling on the name of the Lord.</a:t>
            </a:r>
          </a:p>
          <a:p>
            <a:r>
              <a:rPr lang="en-US" sz="3200" b="1" baseline="30000" dirty="0"/>
              <a:t>17 </a:t>
            </a:r>
            <a:r>
              <a:rPr lang="en-US" sz="3200" dirty="0"/>
              <a:t>And it came to pass, that, when I was come again to Jerusalem, even while I prayed in the temple, I was in a trance</a:t>
            </a:r>
            <a:r>
              <a:rPr lang="en-US" sz="3200" dirty="0" smtClean="0"/>
              <a:t>;</a:t>
            </a:r>
            <a:endParaRPr lang="en-US" sz="3200" dirty="0"/>
          </a:p>
        </p:txBody>
      </p:sp>
      <p:pic>
        <p:nvPicPr>
          <p:cNvPr id="18434" name="Picture 2" descr="When Paul arrived back in Jerusalem, he was warned by James there were false rumours spreading that Paul had been teaching Jews who live among the Gentiles to turn their backs on the laws of Moses and ignore other Jewish customs.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1179" r="36885"/>
          <a:stretch/>
        </p:blipFill>
        <p:spPr bwMode="auto">
          <a:xfrm>
            <a:off x="7976122" y="689097"/>
            <a:ext cx="3492500" cy="5043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7109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22:18-30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18 </a:t>
            </a:r>
            <a:r>
              <a:rPr lang="en-US" sz="3200" dirty="0"/>
              <a:t>And saw him saying unto me, Make haste, and get thee quickly out of Jerusalem: for they will not receive thy testimony concerning me.</a:t>
            </a:r>
          </a:p>
          <a:p>
            <a:r>
              <a:rPr lang="en-US" sz="3200" b="1" baseline="30000" dirty="0" smtClean="0"/>
              <a:t>19</a:t>
            </a:r>
            <a:r>
              <a:rPr lang="en-US" sz="3200" b="1" baseline="30000" dirty="0"/>
              <a:t> </a:t>
            </a:r>
            <a:r>
              <a:rPr lang="en-US" sz="3200" dirty="0"/>
              <a:t>And I said, Lord, they know that I imprisoned and beat in every synagogue them that believed on thee</a:t>
            </a:r>
            <a:r>
              <a:rPr lang="en-US" sz="3200" dirty="0" smtClean="0"/>
              <a:t>:</a:t>
            </a:r>
            <a:endParaRPr lang="en-US" sz="3200" dirty="0"/>
          </a:p>
        </p:txBody>
      </p:sp>
      <p:pic>
        <p:nvPicPr>
          <p:cNvPr id="19460" name="Picture 4" descr="Saul returned to Jerusalem where he tried to join the disciples. But they were all afraid of him, not believing that he really was a disciple. – Slide 2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95858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22:20-30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smtClean="0"/>
              <a:t>20</a:t>
            </a:r>
            <a:r>
              <a:rPr lang="en-US" sz="3200" b="1" baseline="30000" dirty="0"/>
              <a:t> </a:t>
            </a:r>
            <a:r>
              <a:rPr lang="en-US" sz="3200" dirty="0"/>
              <a:t>And when the blood of thy martyr Stephen was shed, I also was standing by, and consenting unto his death, and kept the raiment of them that slew him.</a:t>
            </a:r>
          </a:p>
          <a:p>
            <a:r>
              <a:rPr lang="en-US" sz="3200" b="1" baseline="30000" dirty="0" smtClean="0"/>
              <a:t>21 </a:t>
            </a:r>
            <a:r>
              <a:rPr lang="en-US" sz="3200" dirty="0" smtClean="0"/>
              <a:t>And he said unto me, Depart: for I will send thee far hence unto the Gentiles.</a:t>
            </a:r>
            <a:endParaRPr lang="en-US" sz="3200" dirty="0"/>
          </a:p>
        </p:txBody>
      </p:sp>
      <p:pic>
        <p:nvPicPr>
          <p:cNvPr id="8" name="Picture 2" descr="Acts 7:58 A key person involved in the death of Stephen was a young man called Saul. Those stoning Stephen took off their coats and left them at the feet of Saul.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9886" t="257" r="6298" b="-25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92915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Blinded by the Light:</a:t>
            </a:r>
            <a:br>
              <a:rPr lang="en-US" sz="3600" b="1" dirty="0">
                <a:solidFill>
                  <a:schemeClr val="accent1">
                    <a:lumMod val="40000"/>
                    <a:lumOff val="60000"/>
                  </a:schemeClr>
                </a:solidFill>
              </a:rPr>
            </a:br>
            <a:r>
              <a:rPr lang="en-US" sz="4400" dirty="0" smtClean="0">
                <a:solidFill>
                  <a:srgbClr val="66FFFF"/>
                </a:solidFill>
              </a:rPr>
              <a:t>Acts 22:22-30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22 </a:t>
            </a:r>
            <a:r>
              <a:rPr lang="en-US" sz="3200" dirty="0"/>
              <a:t>And they gave him audience unto this word, and then lifted up their voices, and said, Away with such a fellow from the earth: for it is not fit that he should live.</a:t>
            </a:r>
          </a:p>
          <a:p>
            <a:r>
              <a:rPr lang="en-US" sz="3200" b="1" baseline="30000" dirty="0"/>
              <a:t>23 </a:t>
            </a:r>
            <a:r>
              <a:rPr lang="en-US" sz="3200" dirty="0"/>
              <a:t>And as they cried out, and cast off their clothes, and threw dust into the air,</a:t>
            </a:r>
          </a:p>
        </p:txBody>
      </p:sp>
      <p:pic>
        <p:nvPicPr>
          <p:cNvPr id="20482" name="Picture 2" descr="They grabbed Paul yelling, ‘Men of Israel, help us! This is the man who preaches against our people and tells everybody to disobey the Jewish laws. He speaks against the Temple and even defiles this holy place by bringing in Gentiles.’ – Slide 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2111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What's the probl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3139"/>
            <a:ext cx="12192000" cy="913113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rot="20477830">
            <a:off x="791180" y="2361286"/>
            <a:ext cx="6703908" cy="3785652"/>
          </a:xfrm>
          <a:prstGeom prst="rect">
            <a:avLst/>
          </a:prstGeom>
          <a:noFill/>
        </p:spPr>
        <p:txBody>
          <a:bodyPr wrap="square" rtlCol="0">
            <a:spAutoFit/>
          </a:bodyPr>
          <a:lstStyle/>
          <a:p>
            <a:r>
              <a:rPr lang="en-US" sz="8000" b="1" dirty="0" smtClean="0">
                <a:solidFill>
                  <a:schemeClr val="bg1">
                    <a:lumMod val="95000"/>
                    <a:lumOff val="5000"/>
                  </a:schemeClr>
                </a:solidFill>
                <a:latin typeface="Freestyle Script" panose="030804020302050B0404" pitchFamily="66" charset="0"/>
              </a:rPr>
              <a:t>What (specifically) has set these Jewish folks off this time?</a:t>
            </a:r>
            <a:endParaRPr lang="en-US" sz="8000" b="1" dirty="0">
              <a:solidFill>
                <a:schemeClr val="bg1">
                  <a:lumMod val="95000"/>
                  <a:lumOff val="5000"/>
                </a:schemeClr>
              </a:solidFill>
              <a:latin typeface="Freestyle Script" panose="030804020302050B0404" pitchFamily="66" charset="0"/>
            </a:endParaRPr>
          </a:p>
        </p:txBody>
      </p:sp>
    </p:spTree>
    <p:extLst>
      <p:ext uri="{BB962C8B-B14F-4D97-AF65-F5344CB8AC3E}">
        <p14:creationId xmlns:p14="http://schemas.microsoft.com/office/powerpoint/2010/main" val="2472422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3:2-21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4583587"/>
          </a:xfrm>
          <a:solidFill>
            <a:schemeClr val="accent3">
              <a:lumMod val="50000"/>
            </a:schemeClr>
          </a:solidFill>
        </p:spPr>
        <p:txBody>
          <a:bodyPr>
            <a:noAutofit/>
          </a:bodyPr>
          <a:lstStyle/>
          <a:p>
            <a:r>
              <a:rPr lang="en-US" sz="3200" b="1" baseline="30000" dirty="0" smtClean="0"/>
              <a:t>2</a:t>
            </a:r>
            <a:r>
              <a:rPr lang="en-US" sz="3200" b="1" baseline="30000" dirty="0"/>
              <a:t> </a:t>
            </a:r>
            <a:r>
              <a:rPr lang="en-US" sz="3200" dirty="0"/>
              <a:t>If ye have heard of the dispensation of the grace of God which is given me to you-ward</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4601417"/>
          </a:xfrm>
          <a:solidFill>
            <a:schemeClr val="accent4">
              <a:lumMod val="50000"/>
            </a:schemeClr>
          </a:solidFill>
        </p:spPr>
        <p:txBody>
          <a:bodyPr>
            <a:noAutofit/>
          </a:bodyPr>
          <a:lstStyle/>
          <a:p>
            <a:r>
              <a:rPr lang="en-US" sz="4000" b="1" dirty="0" smtClean="0">
                <a:solidFill>
                  <a:schemeClr val="accent1">
                    <a:lumMod val="40000"/>
                    <a:lumOff val="60000"/>
                  </a:schemeClr>
                </a:solidFill>
              </a:rPr>
              <a:t>(</a:t>
            </a:r>
            <a:r>
              <a:rPr lang="en-US" sz="3200" b="1" baseline="30000" dirty="0" smtClean="0"/>
              <a:t>2</a:t>
            </a:r>
            <a:r>
              <a:rPr lang="en-US" sz="3200" b="1" baseline="30000" dirty="0"/>
              <a:t> </a:t>
            </a:r>
            <a:r>
              <a:rPr lang="en-US" sz="3200" dirty="0" smtClean="0"/>
              <a:t>If you’ve been paying attention, you </a:t>
            </a:r>
            <a:r>
              <a:rPr lang="en-US" sz="3200" dirty="0"/>
              <a:t>know that God has given me </a:t>
            </a:r>
            <a:r>
              <a:rPr lang="en-US" sz="3200" dirty="0" smtClean="0"/>
              <a:t>a special </a:t>
            </a:r>
            <a:r>
              <a:rPr lang="en-US" sz="3200" dirty="0"/>
              <a:t>work </a:t>
            </a:r>
            <a:r>
              <a:rPr lang="en-US" sz="3200" dirty="0" smtClean="0"/>
              <a:t>in showing that God has granted grace </a:t>
            </a:r>
            <a:r>
              <a:rPr lang="en-US" sz="3200" dirty="0"/>
              <a:t>to you </a:t>
            </a:r>
            <a:r>
              <a:rPr lang="en-US" sz="3200" dirty="0" smtClean="0"/>
              <a:t>who are Gentiles:  </a:t>
            </a:r>
          </a:p>
        </p:txBody>
      </p:sp>
    </p:spTree>
    <p:extLst>
      <p:ext uri="{BB962C8B-B14F-4D97-AF65-F5344CB8AC3E}">
        <p14:creationId xmlns:p14="http://schemas.microsoft.com/office/powerpoint/2010/main" val="105853754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4400" b="1" u="sng" dirty="0">
                <a:solidFill>
                  <a:schemeClr val="accent1">
                    <a:lumMod val="40000"/>
                    <a:lumOff val="60000"/>
                  </a:schemeClr>
                </a:solidFill>
              </a:rPr>
              <a:t>Blinded by the Light</a:t>
            </a:r>
            <a:r>
              <a:rPr lang="en-US" sz="4400" b="1" u="sng" dirty="0" smtClean="0">
                <a:solidFill>
                  <a:schemeClr val="accent1">
                    <a:lumMod val="40000"/>
                    <a:lumOff val="60000"/>
                  </a:schemeClr>
                </a:solidFill>
              </a:rPr>
              <a:t>:</a:t>
            </a:r>
            <a:endParaRPr lang="en-US" sz="5400" u="sng" dirty="0">
              <a:solidFill>
                <a:srgbClr val="66FFFF"/>
              </a:solidFill>
            </a:endParaRPr>
          </a:p>
        </p:txBody>
      </p:sp>
      <p:sp>
        <p:nvSpPr>
          <p:cNvPr id="4" name="Text Placeholder 3"/>
          <p:cNvSpPr>
            <a:spLocks noGrp="1"/>
          </p:cNvSpPr>
          <p:nvPr>
            <p:ph type="body" sz="half" idx="2"/>
          </p:nvPr>
        </p:nvSpPr>
        <p:spPr>
          <a:xfrm>
            <a:off x="4090988" y="1075114"/>
            <a:ext cx="7492361" cy="4764212"/>
          </a:xfrm>
          <a:solidFill>
            <a:srgbClr val="660066"/>
          </a:solidFill>
        </p:spPr>
        <p:txBody>
          <a:bodyPr>
            <a:noAutofit/>
          </a:bodyPr>
          <a:lstStyle/>
          <a:p>
            <a:r>
              <a:rPr lang="en-US" sz="3600" dirty="0"/>
              <a:t>After receiving permission from the tribune, Paul addressed the mob in Aramaic, urging them to listen to his </a:t>
            </a:r>
            <a:r>
              <a:rPr lang="en-US" sz="3600" dirty="0" smtClean="0"/>
              <a:t>defense. </a:t>
            </a:r>
            <a:r>
              <a:rPr lang="en-US" sz="3600" dirty="0"/>
              <a:t>Paul told the story of his conversion, which Luke has already narrated (9:1-19). The crowd listened until Paul said that God had sent him to the Gentiles.</a:t>
            </a:r>
          </a:p>
        </p:txBody>
      </p:sp>
      <p:pic>
        <p:nvPicPr>
          <p:cNvPr id="28674" name="Picture 2" descr="As Paul was about to be taken inside, the commander asked,‘Aren’t you the Egyptian who led a rebellion some time ago and took 4,000 rebels out into the desert?’ ‘No,’ Paul replied, ‘I am a Jew and a citizen of Tarsus in Cilicia. Please, let me talk to these people.’The commander agreed and the crowd went silent.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796" r="25796"/>
          <a:stretch>
            <a:fillRect/>
          </a:stretch>
        </p:blipFill>
        <p:spPr bwMode="auto">
          <a:xfrm>
            <a:off x="727075" y="1074738"/>
            <a:ext cx="3074988" cy="4764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35410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5" y="114300"/>
            <a:ext cx="8861520" cy="708661"/>
          </a:xfrm>
        </p:spPr>
        <p:txBody>
          <a:bodyPr>
            <a:noAutofit/>
          </a:bodyPr>
          <a:lstStyle/>
          <a:p>
            <a:r>
              <a:rPr lang="en-US" sz="4400" b="1" u="sng" dirty="0">
                <a:solidFill>
                  <a:schemeClr val="accent1">
                    <a:lumMod val="40000"/>
                    <a:lumOff val="60000"/>
                  </a:schemeClr>
                </a:solidFill>
              </a:rPr>
              <a:t>Blinded by the Light</a:t>
            </a:r>
            <a:r>
              <a:rPr lang="en-US" sz="4400" b="1" u="sng" dirty="0" smtClean="0">
                <a:solidFill>
                  <a:schemeClr val="accent1">
                    <a:lumMod val="40000"/>
                    <a:lumOff val="60000"/>
                  </a:schemeClr>
                </a:solidFill>
              </a:rPr>
              <a:t>:</a:t>
            </a:r>
            <a:endParaRPr lang="en-US" sz="5400" u="sng" dirty="0">
              <a:solidFill>
                <a:srgbClr val="66FFFF"/>
              </a:solidFill>
            </a:endParaRPr>
          </a:p>
        </p:txBody>
      </p:sp>
      <p:sp>
        <p:nvSpPr>
          <p:cNvPr id="4" name="Text Placeholder 3"/>
          <p:cNvSpPr>
            <a:spLocks noGrp="1"/>
          </p:cNvSpPr>
          <p:nvPr>
            <p:ph type="body" sz="half" idx="2"/>
          </p:nvPr>
        </p:nvSpPr>
        <p:spPr>
          <a:xfrm>
            <a:off x="4301489" y="914400"/>
            <a:ext cx="7492361" cy="5582653"/>
          </a:xfrm>
          <a:solidFill>
            <a:srgbClr val="660066"/>
          </a:solidFill>
        </p:spPr>
        <p:txBody>
          <a:bodyPr>
            <a:noAutofit/>
          </a:bodyPr>
          <a:lstStyle/>
          <a:p>
            <a:r>
              <a:rPr lang="en-US" sz="3200" dirty="0"/>
              <a:t>Over the north-west corner of the temple loomed the Antonia Fortress, built by Herod the Great. A cohort (600) of Roman troops was stationed here to maintain order. Paul was saved from lynching by the intervention of the military </a:t>
            </a:r>
            <a:r>
              <a:rPr lang="en-US" sz="3200" dirty="0" smtClean="0"/>
              <a:t>tribune </a:t>
            </a:r>
            <a:r>
              <a:rPr lang="en-US" sz="3200" dirty="0"/>
              <a:t>in charge of the cohort, Claudius Lysias, probably a Greek who had bought his Roman citizenship during the reign of Claudius. The tribune tried to find out why the Jews were trying to lynch Paul. </a:t>
            </a:r>
          </a:p>
        </p:txBody>
      </p:sp>
      <p:pic>
        <p:nvPicPr>
          <p:cNvPr id="27650" name="Picture 2" descr="Antonia Fortress in Jerusalem - Advisor.Trave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4238" r="34238"/>
          <a:stretch>
            <a:fillRect/>
          </a:stretch>
        </p:blipFill>
        <p:spPr bwMode="auto">
          <a:xfrm>
            <a:off x="727075" y="914400"/>
            <a:ext cx="3363913" cy="558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5084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781397" y="2434591"/>
            <a:ext cx="6113928" cy="198881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The Tribune, Claudius </a:t>
            </a:r>
            <a:r>
              <a:rPr lang="en-US" sz="5400" b="1" dirty="0" err="1" smtClean="0">
                <a:solidFill>
                  <a:schemeClr val="accent1">
                    <a:lumMod val="40000"/>
                    <a:lumOff val="60000"/>
                  </a:schemeClr>
                </a:solidFill>
              </a:rPr>
              <a:t>Lysias</a:t>
            </a:r>
            <a:r>
              <a:rPr lang="en-US" sz="5400" b="1" dirty="0" smtClean="0">
                <a:solidFill>
                  <a:schemeClr val="accent1">
                    <a:lumMod val="40000"/>
                    <a:lumOff val="60000"/>
                  </a:schemeClr>
                </a:solidFill>
              </a:rPr>
              <a:t>:   </a:t>
            </a:r>
            <a:endParaRPr lang="en-US" sz="6000" dirty="0">
              <a:solidFill>
                <a:srgbClr val="66FFFF"/>
              </a:solidFill>
            </a:endParaRPr>
          </a:p>
        </p:txBody>
      </p:sp>
      <p:pic>
        <p:nvPicPr>
          <p:cNvPr id="92162" name="Picture 2" descr="https://external-content.duckduckgo.com/iu/?u=https%3A%2F%2Ftse2.mm.bing.net%2Fth%3Fid%3DOIP.j_8xGrDiyQkDGYWQUg8jBgHaFS%26pid%3DApi&amp;f=1&amp;ipt=c87c76b4f3aa794a031168260773b15591df3800d52e504b1713c8c3d6ffe082&amp;ipo=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5962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06223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The Tribune, Claudius </a:t>
            </a:r>
            <a:r>
              <a:rPr lang="en-US" sz="3600" b="1" dirty="0" err="1" smtClean="0">
                <a:solidFill>
                  <a:schemeClr val="accent1">
                    <a:lumMod val="40000"/>
                    <a:lumOff val="60000"/>
                  </a:schemeClr>
                </a:solidFill>
              </a:rPr>
              <a:t>Lysias</a:t>
            </a:r>
            <a:r>
              <a:rPr lang="en-US" sz="3600" b="1" dirty="0" smtClean="0">
                <a:solidFill>
                  <a:schemeClr val="accent1">
                    <a:lumMod val="40000"/>
                    <a:lumOff val="60000"/>
                  </a:schemeClr>
                </a:solidFill>
              </a:rPr>
              <a:t>:  </a:t>
            </a:r>
            <a:br>
              <a:rPr lang="en-US" sz="3600" b="1" dirty="0" smtClean="0">
                <a:solidFill>
                  <a:schemeClr val="accent1">
                    <a:lumMod val="40000"/>
                    <a:lumOff val="60000"/>
                  </a:schemeClr>
                </a:solidFill>
              </a:rPr>
            </a:br>
            <a:r>
              <a:rPr lang="en-US" sz="4400" dirty="0" smtClean="0">
                <a:solidFill>
                  <a:srgbClr val="66FFFF"/>
                </a:solidFill>
              </a:rPr>
              <a:t>Acts 22:24-30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24 </a:t>
            </a:r>
            <a:r>
              <a:rPr lang="en-US" sz="3200" dirty="0"/>
              <a:t>The chief captain commanded him to be brought into the castle, and bade that he should be examined by scourging; that he might know wherefore they cried so against him.</a:t>
            </a:r>
          </a:p>
          <a:p>
            <a:r>
              <a:rPr lang="en-US" sz="3200" b="1" baseline="30000" dirty="0"/>
              <a:t>25 </a:t>
            </a:r>
            <a:r>
              <a:rPr lang="en-US" sz="3200" dirty="0"/>
              <a:t>And as they bound him with thongs, Paul said unto the centurion that stood by, Is it lawful for you to scourge a man that is a Roman, and </a:t>
            </a:r>
            <a:r>
              <a:rPr lang="en-US" sz="3200" dirty="0" err="1"/>
              <a:t>uncondemned</a:t>
            </a:r>
            <a:r>
              <a:rPr lang="en-US" sz="3200" dirty="0"/>
              <a:t>?</a:t>
            </a:r>
          </a:p>
        </p:txBody>
      </p:sp>
      <p:pic>
        <p:nvPicPr>
          <p:cNvPr id="3078" name="Picture 6" descr="The commander brought Paul inside and ordered him to be lashed with whips to make him confess his crime. – Slide 1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8284" t="989" r="17900" b="-989"/>
          <a:stretch/>
        </p:blipFill>
        <p:spPr bwMode="auto">
          <a:xfrm>
            <a:off x="8089356" y="1241189"/>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2099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22:26-30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26 </a:t>
            </a:r>
            <a:r>
              <a:rPr lang="en-US" sz="3200" dirty="0"/>
              <a:t>When the centurion heard that, he went and told the chief captain, saying, Take heed what thou </a:t>
            </a:r>
            <a:r>
              <a:rPr lang="en-US" sz="3200" dirty="0" err="1"/>
              <a:t>doest</a:t>
            </a:r>
            <a:r>
              <a:rPr lang="en-US" sz="3200" dirty="0"/>
              <a:t>: for this man is a Roman.</a:t>
            </a:r>
          </a:p>
          <a:p>
            <a:r>
              <a:rPr lang="en-US" sz="3200" b="1" baseline="30000" dirty="0"/>
              <a:t>27 </a:t>
            </a:r>
            <a:r>
              <a:rPr lang="en-US" sz="3200" dirty="0"/>
              <a:t>Then the chief captain came, and said unto him, Tell me, art thou a Roman? He said, Yea</a:t>
            </a:r>
            <a:r>
              <a:rPr lang="en-US" sz="3200" dirty="0" smtClean="0"/>
              <a:t>.</a:t>
            </a:r>
            <a:endParaRPr lang="en-US" sz="3200" dirty="0"/>
          </a:p>
        </p:txBody>
      </p:sp>
      <p:pic>
        <p:nvPicPr>
          <p:cNvPr id="7172" name="Picture 4" descr="When the officer heard this, he went to the commander and asked, ‘What are you doing? This man is a Roman citizen!’ – Slide 1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0621" r="1556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2499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22:28-30 </a:t>
            </a:r>
            <a:endParaRPr lang="en-US" sz="4400" dirty="0">
              <a:solidFill>
                <a:srgbClr val="66FFFF"/>
              </a:solidFill>
            </a:endParaRPr>
          </a:p>
        </p:txBody>
      </p:sp>
      <p:sp>
        <p:nvSpPr>
          <p:cNvPr id="4" name="Text Placeholder 3"/>
          <p:cNvSpPr>
            <a:spLocks noGrp="1"/>
          </p:cNvSpPr>
          <p:nvPr>
            <p:ph type="body" sz="half" idx="2"/>
          </p:nvPr>
        </p:nvSpPr>
        <p:spPr>
          <a:xfrm>
            <a:off x="726510" y="1615858"/>
            <a:ext cx="7065768" cy="4116727"/>
          </a:xfrm>
          <a:noFill/>
        </p:spPr>
        <p:txBody>
          <a:bodyPr>
            <a:noAutofit/>
          </a:bodyPr>
          <a:lstStyle/>
          <a:p>
            <a:r>
              <a:rPr lang="en-US" sz="3200" b="1" baseline="30000" dirty="0"/>
              <a:t>28 </a:t>
            </a:r>
            <a:r>
              <a:rPr lang="en-US" sz="3200" dirty="0"/>
              <a:t>And the chief captain answered, With a great sum obtained I this freedom. And Paul said, But I was free born.</a:t>
            </a:r>
          </a:p>
          <a:p>
            <a:r>
              <a:rPr lang="en-US" sz="3200" b="1" baseline="30000" dirty="0"/>
              <a:t>29 </a:t>
            </a:r>
            <a:r>
              <a:rPr lang="en-US" sz="3200" dirty="0"/>
              <a:t>Then straightway they departed from him which should have examined him: and the chief captain also was afraid, after he knew that he was a Roman, and because he had bound him.</a:t>
            </a:r>
          </a:p>
        </p:txBody>
      </p:sp>
      <p:pic>
        <p:nvPicPr>
          <p:cNvPr id="8194" name="Picture 2" descr="The commander went over and asked Paul, ‘Are you a Roman citizen?’‘Yes, I certainly am,’ Paul replied.‘I am, too,’ the commander muttered, ‘and I had to pay a lot of money to get citizenship!’Paul answered, ‘But I am a citizen by birth!’Paul was untied immediately. – Slide 1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70529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4400" b="1" u="sng" dirty="0">
                <a:solidFill>
                  <a:schemeClr val="accent1">
                    <a:lumMod val="40000"/>
                    <a:lumOff val="60000"/>
                  </a:schemeClr>
                </a:solidFill>
              </a:rPr>
              <a:t>The Tribune, Claudius </a:t>
            </a:r>
            <a:r>
              <a:rPr lang="en-US" sz="4400" b="1" u="sng" dirty="0" err="1">
                <a:solidFill>
                  <a:schemeClr val="accent1">
                    <a:lumMod val="40000"/>
                    <a:lumOff val="60000"/>
                  </a:schemeClr>
                </a:solidFill>
              </a:rPr>
              <a:t>Lysias</a:t>
            </a:r>
            <a:r>
              <a:rPr lang="en-US" sz="4400" b="1" dirty="0">
                <a:solidFill>
                  <a:schemeClr val="accent1">
                    <a:lumMod val="40000"/>
                    <a:lumOff val="60000"/>
                  </a:schemeClr>
                </a:solidFill>
              </a:rPr>
              <a:t>:  </a:t>
            </a:r>
            <a:endParaRPr lang="en-US" sz="5400" u="sng" dirty="0">
              <a:solidFill>
                <a:srgbClr val="66FFFF"/>
              </a:solidFill>
            </a:endParaRPr>
          </a:p>
        </p:txBody>
      </p:sp>
      <p:sp>
        <p:nvSpPr>
          <p:cNvPr id="4" name="Text Placeholder 3"/>
          <p:cNvSpPr>
            <a:spLocks noGrp="1"/>
          </p:cNvSpPr>
          <p:nvPr>
            <p:ph type="body" sz="half" idx="2"/>
          </p:nvPr>
        </p:nvSpPr>
        <p:spPr>
          <a:xfrm>
            <a:off x="4523874" y="1075114"/>
            <a:ext cx="7059475" cy="5004844"/>
          </a:xfrm>
          <a:solidFill>
            <a:srgbClr val="660066"/>
          </a:solidFill>
        </p:spPr>
        <p:txBody>
          <a:bodyPr>
            <a:noAutofit/>
          </a:bodyPr>
          <a:lstStyle/>
          <a:p>
            <a:r>
              <a:rPr lang="en-US" sz="3100" dirty="0"/>
              <a:t>The tribune again apprehended Paul, ordering him to be taken inside the Fortress to be interrogated by scourging. The </a:t>
            </a:r>
            <a:r>
              <a:rPr lang="en-US" sz="3100" dirty="0" smtClean="0"/>
              <a:t>scourge </a:t>
            </a:r>
            <a:r>
              <a:rPr lang="en-US" sz="3100" dirty="0"/>
              <a:t>was a set of leather thongs, embedded with sharp metal and bone shards, attached to a wooden handle. Roman citizens were legally exempt from the flagellum. The tribune was alarmed to </a:t>
            </a:r>
            <a:r>
              <a:rPr lang="en-US" sz="3100" dirty="0" smtClean="0"/>
              <a:t>find </a:t>
            </a:r>
            <a:r>
              <a:rPr lang="en-US" sz="3100" dirty="0"/>
              <a:t>he had bound and nearly scourged a Roman citizen who was his </a:t>
            </a:r>
            <a:r>
              <a:rPr lang="en-US" sz="3100" dirty="0" smtClean="0"/>
              <a:t>superior.</a:t>
            </a:r>
            <a:endParaRPr lang="en-US" sz="3100" dirty="0"/>
          </a:p>
        </p:txBody>
      </p:sp>
      <p:pic>
        <p:nvPicPr>
          <p:cNvPr id="31748" name="Picture 4" descr="The commander brought Paul inside and ordered him to be lashed with whips to make him confess his crime. – Slide 1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419" t="641" r="39109" b="-641"/>
          <a:stretch/>
        </p:blipFill>
        <p:spPr bwMode="auto">
          <a:xfrm>
            <a:off x="727574" y="1075114"/>
            <a:ext cx="3635375" cy="5005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4325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22:30 </a:t>
            </a:r>
            <a:endParaRPr lang="en-US" sz="4400" dirty="0">
              <a:solidFill>
                <a:srgbClr val="66FFFF"/>
              </a:solidFill>
            </a:endParaRPr>
          </a:p>
        </p:txBody>
      </p:sp>
      <p:sp>
        <p:nvSpPr>
          <p:cNvPr id="4" name="Text Placeholder 3"/>
          <p:cNvSpPr>
            <a:spLocks noGrp="1"/>
          </p:cNvSpPr>
          <p:nvPr>
            <p:ph type="body" sz="half" idx="2"/>
          </p:nvPr>
        </p:nvSpPr>
        <p:spPr>
          <a:xfrm>
            <a:off x="726510" y="1615858"/>
            <a:ext cx="7065768" cy="4116727"/>
          </a:xfrm>
          <a:noFill/>
        </p:spPr>
        <p:txBody>
          <a:bodyPr>
            <a:noAutofit/>
          </a:bodyPr>
          <a:lstStyle/>
          <a:p>
            <a:r>
              <a:rPr lang="en-US" sz="3600" b="1" baseline="30000" dirty="0"/>
              <a:t>30 </a:t>
            </a:r>
            <a:r>
              <a:rPr lang="en-US" sz="3600" dirty="0"/>
              <a:t>On the morrow, because he would have known the certainty wherefore he was accused of the Jews, he loosed him from his bands, and commanded the chief priests and all their council to appear, and brought Paul down, and set him before them.</a:t>
            </a:r>
          </a:p>
        </p:txBody>
      </p:sp>
      <p:pic>
        <p:nvPicPr>
          <p:cNvPr id="9218" name="Picture 2" descr="The next day the commander ordered the leading priests into session with the Jewish high council. He wanted to find out what the trouble was all about, and brought Paul before them. – Slide 1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3" r="4587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45166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23:1-24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dirty="0"/>
              <a:t>23 </a:t>
            </a:r>
            <a:r>
              <a:rPr lang="en-US" sz="3200" dirty="0"/>
              <a:t>And Paul, earnestly beholding the council, said, Men and brethren, I have lived in all good conscience before God until this day.</a:t>
            </a:r>
          </a:p>
          <a:p>
            <a:r>
              <a:rPr lang="en-US" sz="3200" b="1" baseline="30000" dirty="0"/>
              <a:t>2 </a:t>
            </a:r>
            <a:r>
              <a:rPr lang="en-US" sz="3200" dirty="0"/>
              <a:t>And the high priest Ananias commanded them that stood by him to smite him on the mouth</a:t>
            </a:r>
            <a:r>
              <a:rPr lang="en-US" sz="3200" dirty="0" smtClean="0"/>
              <a:t>.</a:t>
            </a:r>
            <a:endParaRPr lang="en-US" sz="3200" dirty="0"/>
          </a:p>
        </p:txBody>
      </p:sp>
      <p:pic>
        <p:nvPicPr>
          <p:cNvPr id="3074" name="Picture 2" descr=".Paul began: ‘Brothers, I have always lived before God with a clear conscience!’Instantly Ananias the high priest commanded those close to Paul to slap him on the mouth. ‘What kind of judge are you to break the law by ordering me struck like that?’ Paul asked. – Slide 1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72964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23:3-24 </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3200" b="1" baseline="30000" dirty="0"/>
              <a:t>3 </a:t>
            </a:r>
            <a:r>
              <a:rPr lang="en-US" sz="3200" dirty="0"/>
              <a:t>Then said Paul unto him, God shall smite thee, thou whited wall: for </a:t>
            </a:r>
            <a:r>
              <a:rPr lang="en-US" sz="3200" dirty="0" err="1"/>
              <a:t>sittest</a:t>
            </a:r>
            <a:r>
              <a:rPr lang="en-US" sz="3200" dirty="0"/>
              <a:t> thou to judge me after the law, and </a:t>
            </a:r>
            <a:r>
              <a:rPr lang="en-US" sz="3200" dirty="0" err="1"/>
              <a:t>commandest</a:t>
            </a:r>
            <a:r>
              <a:rPr lang="en-US" sz="3200" dirty="0"/>
              <a:t> me to be smitten contrary to the law?</a:t>
            </a:r>
          </a:p>
          <a:p>
            <a:r>
              <a:rPr lang="en-US" sz="3200" b="1" baseline="30000" dirty="0"/>
              <a:t>4 </a:t>
            </a:r>
            <a:r>
              <a:rPr lang="en-US" sz="3200" dirty="0"/>
              <a:t>And they that stood by said, </a:t>
            </a:r>
            <a:r>
              <a:rPr lang="en-US" sz="3200" dirty="0" err="1"/>
              <a:t>Revilest</a:t>
            </a:r>
            <a:r>
              <a:rPr lang="en-US" sz="3200" dirty="0"/>
              <a:t> thou God's high priest</a:t>
            </a:r>
            <a:r>
              <a:rPr lang="en-US" sz="3200" dirty="0" smtClean="0"/>
              <a:t>?</a:t>
            </a:r>
            <a:endParaRPr lang="en-US" sz="3200" dirty="0"/>
          </a:p>
        </p:txBody>
      </p:sp>
      <p:pic>
        <p:nvPicPr>
          <p:cNvPr id="4098" name="Picture 2" descr="Paul knew that some members of the high council were Sadducees and some were Pharisees, so he shouted, ‘Brothers, I am a Pharisee, on trial because my hope is in the resurrection of the dead!’ – Slide 1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99" t="772" r="45485" b="-77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5467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3:3-21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4666715"/>
          </a:xfrm>
          <a:solidFill>
            <a:schemeClr val="accent3">
              <a:lumMod val="50000"/>
            </a:schemeClr>
          </a:solidFill>
        </p:spPr>
        <p:txBody>
          <a:bodyPr>
            <a:noAutofit/>
          </a:bodyPr>
          <a:lstStyle/>
          <a:p>
            <a:r>
              <a:rPr lang="en-US" sz="3200" b="1" baseline="30000" dirty="0" smtClean="0"/>
              <a:t>3</a:t>
            </a:r>
            <a:r>
              <a:rPr lang="en-US" sz="3200" b="1" baseline="30000" dirty="0"/>
              <a:t> </a:t>
            </a:r>
            <a:r>
              <a:rPr lang="en-US" sz="3200" dirty="0"/>
              <a:t>How that by revelation he made known unto me the mystery; (as I wrote afore in few words</a:t>
            </a:r>
            <a:r>
              <a:rPr lang="en-US" sz="3200" dirty="0" smtClean="0"/>
              <a:t>,</a:t>
            </a:r>
          </a:p>
          <a:p>
            <a:r>
              <a:rPr lang="en-US" sz="3200" b="1" baseline="30000" dirty="0"/>
              <a:t>4 </a:t>
            </a:r>
            <a:r>
              <a:rPr lang="en-US" sz="3200" dirty="0"/>
              <a:t>Whereby, when ye read, ye may understand my knowledge in the mystery of Christ)</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4684545"/>
          </a:xfrm>
          <a:solidFill>
            <a:schemeClr val="accent4">
              <a:lumMod val="50000"/>
            </a:schemeClr>
          </a:solidFill>
        </p:spPr>
        <p:txBody>
          <a:bodyPr>
            <a:noAutofit/>
          </a:bodyPr>
          <a:lstStyle/>
          <a:p>
            <a:r>
              <a:rPr lang="en-US" sz="3200" b="1" baseline="30000" dirty="0" smtClean="0"/>
              <a:t>3</a:t>
            </a:r>
            <a:r>
              <a:rPr lang="en-US" sz="3200" b="1" baseline="30000" dirty="0"/>
              <a:t> </a:t>
            </a:r>
            <a:r>
              <a:rPr lang="en-US" sz="3200" dirty="0" smtClean="0"/>
              <a:t>And how God has shown to me His astounding and wondrous plan for mercy (which I’ve already written a little about,  </a:t>
            </a:r>
          </a:p>
          <a:p>
            <a:r>
              <a:rPr lang="en-US" sz="3200" b="1" baseline="30000" dirty="0"/>
              <a:t>4 </a:t>
            </a:r>
            <a:r>
              <a:rPr lang="en-US" sz="3200" dirty="0" smtClean="0"/>
              <a:t>So if </a:t>
            </a:r>
            <a:r>
              <a:rPr lang="en-US" sz="3200" dirty="0"/>
              <a:t>you read what I wrote, you </a:t>
            </a:r>
            <a:r>
              <a:rPr lang="en-US" sz="3200" dirty="0" smtClean="0"/>
              <a:t>will recognize where I received this knowledge of God’s plan.)  </a:t>
            </a:r>
            <a:endParaRPr lang="en-US" sz="3200" dirty="0"/>
          </a:p>
        </p:txBody>
      </p:sp>
    </p:spTree>
    <p:extLst>
      <p:ext uri="{BB962C8B-B14F-4D97-AF65-F5344CB8AC3E}">
        <p14:creationId xmlns:p14="http://schemas.microsoft.com/office/powerpoint/2010/main" val="256018515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23:5-24 </a:t>
            </a:r>
            <a:endParaRPr lang="en-US" sz="4400" dirty="0">
              <a:solidFill>
                <a:srgbClr val="66FFFF"/>
              </a:solidFill>
            </a:endParaRPr>
          </a:p>
        </p:txBody>
      </p:sp>
      <p:sp>
        <p:nvSpPr>
          <p:cNvPr id="4" name="Text Placeholder 3"/>
          <p:cNvSpPr>
            <a:spLocks noGrp="1"/>
          </p:cNvSpPr>
          <p:nvPr>
            <p:ph type="body" sz="half" idx="2"/>
          </p:nvPr>
        </p:nvSpPr>
        <p:spPr>
          <a:xfrm>
            <a:off x="1085850" y="1590806"/>
            <a:ext cx="6706428" cy="4116727"/>
          </a:xfrm>
          <a:noFill/>
        </p:spPr>
        <p:txBody>
          <a:bodyPr>
            <a:noAutofit/>
          </a:bodyPr>
          <a:lstStyle/>
          <a:p>
            <a:r>
              <a:rPr lang="en-US" sz="3600" b="1" baseline="30000" dirty="0"/>
              <a:t>5 </a:t>
            </a:r>
            <a:r>
              <a:rPr lang="en-US" sz="3600" dirty="0"/>
              <a:t>Then said Paul, I </a:t>
            </a:r>
            <a:r>
              <a:rPr lang="en-US" sz="3600" dirty="0" err="1"/>
              <a:t>wist</a:t>
            </a:r>
            <a:r>
              <a:rPr lang="en-US" sz="3600" dirty="0"/>
              <a:t> not, brethren, that he was the high priest: for it is written, Thou shalt not speak evil of the ruler of thy people</a:t>
            </a:r>
            <a:r>
              <a:rPr lang="en-US" sz="3600" dirty="0" smtClean="0"/>
              <a:t>.</a:t>
            </a:r>
            <a:endParaRPr lang="en-US" sz="3600" dirty="0"/>
          </a:p>
        </p:txBody>
      </p:sp>
      <p:pic>
        <p:nvPicPr>
          <p:cNvPr id="6146" name="Picture 2" descr="But when Paul went on to say that God had sent him to bring the good news of Jesus to the Gentiles there was uproar. The crowd yelled, threw off their coats, and tossed handfuls of dust into the air. – Slide 9"/>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85948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The </a:t>
            </a:r>
            <a:r>
              <a:rPr lang="en-US" sz="3600" b="1" dirty="0">
                <a:solidFill>
                  <a:schemeClr val="accent1">
                    <a:lumMod val="40000"/>
                    <a:lumOff val="60000"/>
                  </a:schemeClr>
                </a:solidFill>
              </a:rPr>
              <a:t>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23:6-24 </a:t>
            </a:r>
            <a:endParaRPr lang="en-US" sz="4400" dirty="0">
              <a:solidFill>
                <a:srgbClr val="66FFFF"/>
              </a:solidFill>
            </a:endParaRPr>
          </a:p>
        </p:txBody>
      </p:sp>
      <p:sp>
        <p:nvSpPr>
          <p:cNvPr id="4" name="Text Placeholder 3"/>
          <p:cNvSpPr>
            <a:spLocks noGrp="1"/>
          </p:cNvSpPr>
          <p:nvPr>
            <p:ph type="body" sz="half" idx="2"/>
          </p:nvPr>
        </p:nvSpPr>
        <p:spPr>
          <a:xfrm>
            <a:off x="1085850" y="1590806"/>
            <a:ext cx="6706428" cy="4116727"/>
          </a:xfrm>
          <a:noFill/>
        </p:spPr>
        <p:txBody>
          <a:bodyPr>
            <a:noAutofit/>
          </a:bodyPr>
          <a:lstStyle/>
          <a:p>
            <a:r>
              <a:rPr lang="en-US" sz="3200" b="1" baseline="30000" dirty="0"/>
              <a:t>6 </a:t>
            </a:r>
            <a:r>
              <a:rPr lang="en-US" sz="3200" dirty="0"/>
              <a:t>But when Paul perceived that the one part were Sadducees, and the other Pharisees, he cried out in the council, Men and brethren, I am a Pharisee, the son of a Pharisee: of the hope and resurrection of the dead I am called in question</a:t>
            </a:r>
            <a:r>
              <a:rPr lang="en-US" sz="3200" dirty="0" smtClean="0"/>
              <a:t>.</a:t>
            </a:r>
            <a:endParaRPr lang="en-US" sz="3200" dirty="0"/>
          </a:p>
        </p:txBody>
      </p:sp>
      <p:pic>
        <p:nvPicPr>
          <p:cNvPr id="6150" name="Picture 6" descr="Paul then explained how he had been brought up and educated in Jerusalem under Gamaliel and had persecuted those who were Christians. He told them how Jesus had appeared to him on the way to Damascus and how he had called on the name of the Lord to forgive his sins and had been baptised. – Slide 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48960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23:7-24 </a:t>
            </a:r>
            <a:endParaRPr lang="en-US" sz="4400" dirty="0">
              <a:solidFill>
                <a:srgbClr val="66FFFF"/>
              </a:solidFill>
            </a:endParaRPr>
          </a:p>
        </p:txBody>
      </p:sp>
      <p:sp>
        <p:nvSpPr>
          <p:cNvPr id="4" name="Text Placeholder 3"/>
          <p:cNvSpPr>
            <a:spLocks noGrp="1"/>
          </p:cNvSpPr>
          <p:nvPr>
            <p:ph type="body" sz="half" idx="2"/>
          </p:nvPr>
        </p:nvSpPr>
        <p:spPr>
          <a:xfrm>
            <a:off x="1085850" y="1590806"/>
            <a:ext cx="6706428" cy="4116727"/>
          </a:xfrm>
          <a:noFill/>
        </p:spPr>
        <p:txBody>
          <a:bodyPr>
            <a:noAutofit/>
          </a:bodyPr>
          <a:lstStyle/>
          <a:p>
            <a:r>
              <a:rPr lang="en-US" sz="3200" b="1" baseline="30000" dirty="0"/>
              <a:t>7 </a:t>
            </a:r>
            <a:r>
              <a:rPr lang="en-US" sz="3200" dirty="0"/>
              <a:t>And when he had so said, there arose a dissension between the Pharisees and the Sadducees: and the multitude was divided.</a:t>
            </a:r>
          </a:p>
          <a:p>
            <a:r>
              <a:rPr lang="en-US" sz="3200" b="1" baseline="30000" dirty="0"/>
              <a:t>8 </a:t>
            </a:r>
            <a:r>
              <a:rPr lang="en-US" sz="3200" dirty="0"/>
              <a:t>For the Sadducees say that there is no resurrection, neither angel, nor spirit: but the Pharisees confess both.</a:t>
            </a:r>
          </a:p>
        </p:txBody>
      </p:sp>
      <p:pic>
        <p:nvPicPr>
          <p:cNvPr id="11266" name="Picture 2" descr="The council began arguing among themselves as the Sadducees did not believe in resurrection or angels or spirits, but the Pharisees believed in all of these. In the uproar that followed the commander was afraid for Paul’s safety and ordered his soldiers to rescue him by force and take him back to the fortress. – Slide 1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0080" t="257" r="6104" b="-25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30915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23:9-24 </a:t>
            </a:r>
            <a:endParaRPr lang="en-US" sz="4400" dirty="0">
              <a:solidFill>
                <a:srgbClr val="66FFFF"/>
              </a:solidFill>
            </a:endParaRPr>
          </a:p>
        </p:txBody>
      </p:sp>
      <p:sp>
        <p:nvSpPr>
          <p:cNvPr id="4" name="Text Placeholder 3"/>
          <p:cNvSpPr>
            <a:spLocks noGrp="1"/>
          </p:cNvSpPr>
          <p:nvPr>
            <p:ph type="body" sz="half" idx="2"/>
          </p:nvPr>
        </p:nvSpPr>
        <p:spPr>
          <a:xfrm>
            <a:off x="225469" y="1419960"/>
            <a:ext cx="7984674" cy="4287573"/>
          </a:xfrm>
          <a:noFill/>
        </p:spPr>
        <p:txBody>
          <a:bodyPr>
            <a:noAutofit/>
          </a:bodyPr>
          <a:lstStyle/>
          <a:p>
            <a:r>
              <a:rPr lang="en-US" sz="3000" b="1" baseline="30000" dirty="0"/>
              <a:t>9 </a:t>
            </a:r>
            <a:r>
              <a:rPr lang="en-US" sz="3000" dirty="0"/>
              <a:t>And there arose a great cry: and the scribes that were of the Pharisees' part arose, and strove, saying, We find no evil in this man: but if a spirit or an angel hath spoken to him, let us not fight against God</a:t>
            </a:r>
            <a:r>
              <a:rPr lang="en-US" sz="3000" dirty="0" smtClean="0"/>
              <a:t>.</a:t>
            </a:r>
          </a:p>
          <a:p>
            <a:r>
              <a:rPr lang="en-US" sz="3000" b="1" baseline="30000" dirty="0"/>
              <a:t>10 </a:t>
            </a:r>
            <a:r>
              <a:rPr lang="en-US" sz="3000" dirty="0"/>
              <a:t>And when there arose a great dissension, the chief captain, fearing lest Paul should have been pulled in pieces of them, commanded the soldiers to go down, and to take him by force from among them, and to bring him into the castle.</a:t>
            </a:r>
          </a:p>
        </p:txBody>
      </p:sp>
      <p:pic>
        <p:nvPicPr>
          <p:cNvPr id="11266" name="Picture 2" descr="The council began arguing among themselves as the Sadducees did not believe in resurrection or angels or spirits, but the Pharisees believed in all of these. In the uproar that followed the commander was afraid for Paul’s safety and ordered his soldiers to rescue him by force and take him back to the fortress. – Slide 1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65" t="-1" r="46449" b="1"/>
          <a:stretch/>
        </p:blipFill>
        <p:spPr bwMode="auto">
          <a:xfrm>
            <a:off x="8210143" y="1289883"/>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98699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Angry man with big shouting mouth | Stock vector | Colour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7514" y="0"/>
            <a:ext cx="5954486" cy="687152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4300" y="0"/>
            <a:ext cx="6694714" cy="6858000"/>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 name="TextBox 3"/>
          <p:cNvSpPr txBox="1"/>
          <p:nvPr/>
        </p:nvSpPr>
        <p:spPr>
          <a:xfrm>
            <a:off x="274865" y="419200"/>
            <a:ext cx="6550478" cy="5632311"/>
          </a:xfrm>
          <a:prstGeom prst="rect">
            <a:avLst/>
          </a:prstGeom>
          <a:noFill/>
        </p:spPr>
        <p:txBody>
          <a:bodyPr wrap="square" rtlCol="0">
            <a:spAutoFit/>
          </a:bodyPr>
          <a:lstStyle/>
          <a:p>
            <a:pPr algn="r"/>
            <a:r>
              <a:rPr lang="en-US" sz="6000" dirty="0" smtClean="0">
                <a:solidFill>
                  <a:schemeClr val="bg1">
                    <a:lumMod val="95000"/>
                    <a:lumOff val="5000"/>
                  </a:schemeClr>
                </a:solidFill>
                <a:latin typeface="Impact" panose="020B0806030902050204" pitchFamily="34" charset="0"/>
              </a:rPr>
              <a:t>The calm and  learned men of the Sanhedrin appear to have lost their cool.  What upset them?  </a:t>
            </a:r>
            <a:br>
              <a:rPr lang="en-US" sz="6000" dirty="0" smtClean="0">
                <a:solidFill>
                  <a:schemeClr val="bg1">
                    <a:lumMod val="95000"/>
                    <a:lumOff val="5000"/>
                  </a:schemeClr>
                </a:solidFill>
                <a:latin typeface="Impact" panose="020B0806030902050204" pitchFamily="34" charset="0"/>
              </a:rPr>
            </a:br>
            <a:r>
              <a:rPr lang="en-US" sz="6000" dirty="0" smtClean="0">
                <a:solidFill>
                  <a:schemeClr val="bg1">
                    <a:lumMod val="95000"/>
                    <a:lumOff val="5000"/>
                  </a:schemeClr>
                </a:solidFill>
                <a:latin typeface="Impact" panose="020B0806030902050204" pitchFamily="34" charset="0"/>
              </a:rPr>
              <a:t>Why?  </a:t>
            </a:r>
            <a:endParaRPr lang="en-US" sz="6000" dirty="0">
              <a:solidFill>
                <a:schemeClr val="bg1">
                  <a:lumMod val="95000"/>
                  <a:lumOff val="5000"/>
                </a:schemeClr>
              </a:solidFill>
              <a:latin typeface="Impact" panose="020B0806030902050204" pitchFamily="34" charset="0"/>
            </a:endParaRPr>
          </a:p>
        </p:txBody>
      </p:sp>
    </p:spTree>
    <p:extLst>
      <p:ext uri="{BB962C8B-B14F-4D97-AF65-F5344CB8AC3E}">
        <p14:creationId xmlns:p14="http://schemas.microsoft.com/office/powerpoint/2010/main" val="5041410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4400" b="1" dirty="0">
                <a:solidFill>
                  <a:schemeClr val="accent1">
                    <a:lumMod val="40000"/>
                    <a:lumOff val="60000"/>
                  </a:schemeClr>
                </a:solidFill>
              </a:rPr>
              <a:t>The Tribune, Claudius </a:t>
            </a:r>
            <a:r>
              <a:rPr lang="en-US" sz="4400" b="1" dirty="0" err="1">
                <a:solidFill>
                  <a:schemeClr val="accent1">
                    <a:lumMod val="40000"/>
                    <a:lumOff val="60000"/>
                  </a:schemeClr>
                </a:solidFill>
              </a:rPr>
              <a:t>Lysias</a:t>
            </a:r>
            <a:r>
              <a:rPr lang="en-US" sz="4400" b="1" dirty="0">
                <a:solidFill>
                  <a:schemeClr val="accent1">
                    <a:lumMod val="40000"/>
                    <a:lumOff val="60000"/>
                  </a:schemeClr>
                </a:solidFill>
              </a:rPr>
              <a:t>:  </a:t>
            </a:r>
            <a:endParaRPr lang="en-US" sz="5400" u="sng" dirty="0">
              <a:solidFill>
                <a:srgbClr val="66FFFF"/>
              </a:solidFill>
            </a:endParaRPr>
          </a:p>
        </p:txBody>
      </p:sp>
      <p:sp>
        <p:nvSpPr>
          <p:cNvPr id="4" name="Text Placeholder 3"/>
          <p:cNvSpPr>
            <a:spLocks noGrp="1"/>
          </p:cNvSpPr>
          <p:nvPr>
            <p:ph type="body" sz="half" idx="2"/>
          </p:nvPr>
        </p:nvSpPr>
        <p:spPr>
          <a:xfrm>
            <a:off x="4090988" y="1075114"/>
            <a:ext cx="7492361" cy="5004844"/>
          </a:xfrm>
          <a:solidFill>
            <a:srgbClr val="660066"/>
          </a:solidFill>
        </p:spPr>
        <p:txBody>
          <a:bodyPr>
            <a:noAutofit/>
          </a:bodyPr>
          <a:lstStyle/>
          <a:p>
            <a:r>
              <a:rPr lang="en-US" sz="3600" dirty="0"/>
              <a:t>Still trying to find out why the Jews were so upset with Paul, the tribune arranged for Paul to appear before the Sanhedrin. Taking advantage of the rivalry between Pharisees and Sadducees, Paul pitted them against each other over the issue of resurrection. The tribune again had to rescue Paul.</a:t>
            </a:r>
          </a:p>
        </p:txBody>
      </p:sp>
      <p:pic>
        <p:nvPicPr>
          <p:cNvPr id="28674" name="Picture 2" descr="As Paul was about to be taken inside, the commander asked,‘Aren’t you the Egyptian who led a rebellion some time ago and took 4,000 rebels out into the desert?’ ‘No,’ Paul replied, ‘I am a Jew and a citizen of Tarsus in Cilicia. Please, let me talk to these people.’The commander agreed and the crowd went silent.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796" r="25796"/>
          <a:stretch>
            <a:fillRect/>
          </a:stretch>
        </p:blipFill>
        <p:spPr bwMode="auto">
          <a:xfrm>
            <a:off x="727075" y="1074738"/>
            <a:ext cx="3074988" cy="4764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884354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400" dirty="0" smtClean="0">
                <a:solidFill>
                  <a:srgbClr val="66FFFF"/>
                </a:solidFill>
              </a:rPr>
              <a:t>Acts 23:11-24 </a:t>
            </a:r>
            <a:endParaRPr lang="en-US" sz="4400" dirty="0">
              <a:solidFill>
                <a:srgbClr val="66FFFF"/>
              </a:solidFill>
            </a:endParaRPr>
          </a:p>
        </p:txBody>
      </p:sp>
      <p:sp>
        <p:nvSpPr>
          <p:cNvPr id="4" name="Text Placeholder 3"/>
          <p:cNvSpPr>
            <a:spLocks noGrp="1"/>
          </p:cNvSpPr>
          <p:nvPr>
            <p:ph type="body" sz="half" idx="2"/>
          </p:nvPr>
        </p:nvSpPr>
        <p:spPr>
          <a:xfrm>
            <a:off x="212942" y="1590806"/>
            <a:ext cx="7579336" cy="4116727"/>
          </a:xfrm>
          <a:noFill/>
        </p:spPr>
        <p:txBody>
          <a:bodyPr>
            <a:noAutofit/>
          </a:bodyPr>
          <a:lstStyle/>
          <a:p>
            <a:r>
              <a:rPr lang="en-US" sz="3200" b="1" baseline="30000" dirty="0"/>
              <a:t>11 </a:t>
            </a:r>
            <a:r>
              <a:rPr lang="en-US" sz="3200" dirty="0"/>
              <a:t>And the night following the Lord stood by him, and said, Be of good cheer, Paul: for as thou hast testified of me in Jerusalem, so must thou bear witness also at Rome.</a:t>
            </a:r>
          </a:p>
          <a:p>
            <a:r>
              <a:rPr lang="en-US" sz="3200" b="1" baseline="30000" dirty="0"/>
              <a:t>12 </a:t>
            </a:r>
            <a:r>
              <a:rPr lang="en-US" sz="3200" dirty="0"/>
              <a:t>And when it was day, certain of the Jews banded together, and bound themselves under a curse, saying that they would neither eat nor drink till they had killed Paul.</a:t>
            </a:r>
          </a:p>
        </p:txBody>
      </p:sp>
      <p:pic>
        <p:nvPicPr>
          <p:cNvPr id="12290" name="Picture 2" descr="That night the Lord appeared to Paul and said, ‘Be encouraged, Paul. Just as you have been a witness to me here in Jerusalem, you must preach the Good News in Rome as well.’ – Slide 1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25462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23:13-24 </a:t>
            </a:r>
            <a:endParaRPr lang="en-US" sz="4400" dirty="0">
              <a:solidFill>
                <a:srgbClr val="66FFFF"/>
              </a:solidFill>
            </a:endParaRPr>
          </a:p>
        </p:txBody>
      </p:sp>
      <p:sp>
        <p:nvSpPr>
          <p:cNvPr id="4" name="Text Placeholder 3"/>
          <p:cNvSpPr>
            <a:spLocks noGrp="1"/>
          </p:cNvSpPr>
          <p:nvPr>
            <p:ph type="body" sz="half" idx="2"/>
          </p:nvPr>
        </p:nvSpPr>
        <p:spPr>
          <a:xfrm>
            <a:off x="789140" y="1590806"/>
            <a:ext cx="7003138" cy="4116727"/>
          </a:xfrm>
          <a:noFill/>
        </p:spPr>
        <p:txBody>
          <a:bodyPr>
            <a:noAutofit/>
          </a:bodyPr>
          <a:lstStyle/>
          <a:p>
            <a:r>
              <a:rPr lang="en-US" sz="3200" b="1" baseline="30000" dirty="0"/>
              <a:t>13 </a:t>
            </a:r>
            <a:r>
              <a:rPr lang="en-US" sz="3200" dirty="0"/>
              <a:t>And they were more than forty which had made this conspiracy.</a:t>
            </a:r>
          </a:p>
          <a:p>
            <a:r>
              <a:rPr lang="en-US" sz="3200" b="1" baseline="30000" dirty="0"/>
              <a:t>14 </a:t>
            </a:r>
            <a:r>
              <a:rPr lang="en-US" sz="3200" dirty="0"/>
              <a:t>And they came to the chief priests and elders, and said, We have bound ourselves under a great curse, that we will eat nothing until we have slain Paul.</a:t>
            </a:r>
          </a:p>
        </p:txBody>
      </p:sp>
      <p:pic>
        <p:nvPicPr>
          <p:cNvPr id="15366" name="Picture 6" descr="The next morning a group of Jews got together and made an oath not to eat or drink until they had killed Paul. – Slide 19"/>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75154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23:15-24 </a:t>
            </a:r>
            <a:endParaRPr lang="en-US" sz="4400" dirty="0">
              <a:solidFill>
                <a:srgbClr val="66FFFF"/>
              </a:solidFill>
            </a:endParaRPr>
          </a:p>
        </p:txBody>
      </p:sp>
      <p:sp>
        <p:nvSpPr>
          <p:cNvPr id="4" name="Text Placeholder 3"/>
          <p:cNvSpPr>
            <a:spLocks noGrp="1"/>
          </p:cNvSpPr>
          <p:nvPr>
            <p:ph type="body" sz="half" idx="2"/>
          </p:nvPr>
        </p:nvSpPr>
        <p:spPr>
          <a:xfrm>
            <a:off x="789140" y="1590806"/>
            <a:ext cx="7003138" cy="4116727"/>
          </a:xfrm>
          <a:noFill/>
        </p:spPr>
        <p:txBody>
          <a:bodyPr>
            <a:noAutofit/>
          </a:bodyPr>
          <a:lstStyle/>
          <a:p>
            <a:r>
              <a:rPr lang="en-US" sz="3100" b="1" baseline="30000" dirty="0"/>
              <a:t>15 </a:t>
            </a:r>
            <a:r>
              <a:rPr lang="en-US" sz="3100" dirty="0"/>
              <a:t>Now therefore ye with the council signify to the chief captain that he bring him down unto you to morrow, as though ye would enquire something more perfectly concerning him: and we, or ever he come near, are ready to kill him.</a:t>
            </a:r>
          </a:p>
          <a:p>
            <a:r>
              <a:rPr lang="en-US" sz="3100" b="1" baseline="30000" dirty="0"/>
              <a:t>16 </a:t>
            </a:r>
            <a:r>
              <a:rPr lang="en-US" sz="3100" dirty="0"/>
              <a:t>And when Paul's sister's son heard of their lying in wait, he went and entered into the castle, and told Paul.</a:t>
            </a:r>
          </a:p>
        </p:txBody>
      </p:sp>
      <p:pic>
        <p:nvPicPr>
          <p:cNvPr id="22532" name="Picture 4" descr="They went to the leading priests and elders and told them, ‘We have made an oath to eat nothing until we have killed Paul. So you and the high council should ask the commander to bring Paul back to the council again so we can kill him on the way.’ – Slide 2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2551" r="1363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17285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23:17-24 </a:t>
            </a:r>
            <a:endParaRPr lang="en-US" sz="4400" dirty="0">
              <a:solidFill>
                <a:srgbClr val="66FFFF"/>
              </a:solidFill>
            </a:endParaRPr>
          </a:p>
        </p:txBody>
      </p:sp>
      <p:sp>
        <p:nvSpPr>
          <p:cNvPr id="4" name="Text Placeholder 3"/>
          <p:cNvSpPr>
            <a:spLocks noGrp="1"/>
          </p:cNvSpPr>
          <p:nvPr>
            <p:ph type="body" sz="half" idx="2"/>
          </p:nvPr>
        </p:nvSpPr>
        <p:spPr>
          <a:xfrm>
            <a:off x="789140" y="1590806"/>
            <a:ext cx="7003138" cy="4116727"/>
          </a:xfrm>
          <a:noFill/>
        </p:spPr>
        <p:txBody>
          <a:bodyPr>
            <a:noAutofit/>
          </a:bodyPr>
          <a:lstStyle/>
          <a:p>
            <a:r>
              <a:rPr lang="en-US" sz="3200" b="1" baseline="30000" dirty="0"/>
              <a:t>17 </a:t>
            </a:r>
            <a:r>
              <a:rPr lang="en-US" sz="3200" dirty="0"/>
              <a:t>Then Paul called one of the centurions unto him, and said, Bring this young man unto the chief captain: for he hath a certain thing to tell him.</a:t>
            </a:r>
          </a:p>
          <a:p>
            <a:r>
              <a:rPr lang="en-US" sz="3200" b="1" baseline="30000" dirty="0"/>
              <a:t>18 </a:t>
            </a:r>
            <a:r>
              <a:rPr lang="en-US" sz="3200" dirty="0"/>
              <a:t>So he took him, and brought him to the chief captain, and said, Paul the prisoner called me unto him, and prayed me to bring this young man unto thee, who hath something to say unto thee.</a:t>
            </a:r>
          </a:p>
        </p:txBody>
      </p:sp>
      <p:pic>
        <p:nvPicPr>
          <p:cNvPr id="23556" name="Picture 4" descr="When the mob saw the commander and the troops coming, they stopped beating Paul. The commander arrested Paul, had him bound with two chains. and ordered that he be taken to the fortress. The crowd followed behind, shouting, ‘Kill him, kill him!’ – Slide 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050" t="-772" r="44134" b="77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086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3:5-21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4666715"/>
          </a:xfrm>
          <a:solidFill>
            <a:schemeClr val="accent3">
              <a:lumMod val="50000"/>
            </a:schemeClr>
          </a:solidFill>
        </p:spPr>
        <p:txBody>
          <a:bodyPr>
            <a:noAutofit/>
          </a:bodyPr>
          <a:lstStyle/>
          <a:p>
            <a:r>
              <a:rPr lang="en-US" sz="3200" b="1" baseline="30000" dirty="0"/>
              <a:t>5 </a:t>
            </a:r>
            <a:r>
              <a:rPr lang="en-US" sz="3200" dirty="0"/>
              <a:t>Which in other ages was not made known unto the sons of men, as it is now revealed unto his holy apostles and prophets by the Spirit</a:t>
            </a:r>
            <a:r>
              <a:rPr lang="en-US" sz="3200" dirty="0" smtClean="0"/>
              <a:t>;</a:t>
            </a:r>
            <a:endParaRPr lang="en-US" sz="32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4684545"/>
          </a:xfrm>
          <a:solidFill>
            <a:schemeClr val="accent4">
              <a:lumMod val="50000"/>
            </a:schemeClr>
          </a:solidFill>
        </p:spPr>
        <p:txBody>
          <a:bodyPr>
            <a:noAutofit/>
          </a:bodyPr>
          <a:lstStyle/>
          <a:p>
            <a:r>
              <a:rPr lang="en-US" sz="3200" b="1" baseline="30000" dirty="0"/>
              <a:t>5 </a:t>
            </a:r>
            <a:r>
              <a:rPr lang="en-US" sz="3200" dirty="0"/>
              <a:t>In </a:t>
            </a:r>
            <a:r>
              <a:rPr lang="en-US" sz="3200" dirty="0" smtClean="0"/>
              <a:t>previous times, of course, God </a:t>
            </a:r>
            <a:r>
              <a:rPr lang="en-US" sz="3200" dirty="0"/>
              <a:t>did not </a:t>
            </a:r>
            <a:r>
              <a:rPr lang="en-US" sz="3200" dirty="0" smtClean="0"/>
              <a:t>plainly share </a:t>
            </a:r>
            <a:r>
              <a:rPr lang="en-US" sz="3200" dirty="0"/>
              <a:t>this </a:t>
            </a:r>
            <a:r>
              <a:rPr lang="en-US" sz="3200" dirty="0" smtClean="0"/>
              <a:t>plan with humanity, but </a:t>
            </a:r>
            <a:r>
              <a:rPr lang="en-US" sz="3200" dirty="0"/>
              <a:t>now </a:t>
            </a:r>
            <a:r>
              <a:rPr lang="en-US" sz="3200" dirty="0" smtClean="0"/>
              <a:t>He </a:t>
            </a:r>
            <a:r>
              <a:rPr lang="en-US" sz="3200" dirty="0"/>
              <a:t>has revealed it by the Holy Spirit to </a:t>
            </a:r>
            <a:r>
              <a:rPr lang="en-US" sz="3200" dirty="0" smtClean="0"/>
              <a:t>His </a:t>
            </a:r>
            <a:r>
              <a:rPr lang="en-US" sz="3200" dirty="0"/>
              <a:t>apostles and prophets.</a:t>
            </a:r>
          </a:p>
        </p:txBody>
      </p:sp>
    </p:spTree>
    <p:extLst>
      <p:ext uri="{BB962C8B-B14F-4D97-AF65-F5344CB8AC3E}">
        <p14:creationId xmlns:p14="http://schemas.microsoft.com/office/powerpoint/2010/main" val="310352489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23:19-24 </a:t>
            </a:r>
            <a:endParaRPr lang="en-US" sz="4400" dirty="0">
              <a:solidFill>
                <a:srgbClr val="66FFFF"/>
              </a:solidFill>
            </a:endParaRPr>
          </a:p>
        </p:txBody>
      </p:sp>
      <p:sp>
        <p:nvSpPr>
          <p:cNvPr id="4" name="Text Placeholder 3"/>
          <p:cNvSpPr>
            <a:spLocks noGrp="1"/>
          </p:cNvSpPr>
          <p:nvPr>
            <p:ph type="body" sz="half" idx="2"/>
          </p:nvPr>
        </p:nvSpPr>
        <p:spPr>
          <a:xfrm>
            <a:off x="789140" y="1590806"/>
            <a:ext cx="7003138" cy="4116727"/>
          </a:xfrm>
          <a:noFill/>
        </p:spPr>
        <p:txBody>
          <a:bodyPr>
            <a:noAutofit/>
          </a:bodyPr>
          <a:lstStyle/>
          <a:p>
            <a:r>
              <a:rPr lang="en-US" sz="3200" b="1" baseline="30000" dirty="0"/>
              <a:t>19 </a:t>
            </a:r>
            <a:r>
              <a:rPr lang="en-US" sz="3200" dirty="0"/>
              <a:t>Then the chief captain took him by the hand, and went with him aside privately, and asked him, What is that thou hast to tell me?</a:t>
            </a:r>
          </a:p>
          <a:p>
            <a:r>
              <a:rPr lang="en-US" sz="3200" b="1" baseline="30000" dirty="0"/>
              <a:t>20 </a:t>
            </a:r>
            <a:r>
              <a:rPr lang="en-US" sz="3200" dirty="0"/>
              <a:t>And he said, The Jews have agreed to desire thee that thou </a:t>
            </a:r>
            <a:r>
              <a:rPr lang="en-US" sz="3200" dirty="0" err="1"/>
              <a:t>wouldest</a:t>
            </a:r>
            <a:r>
              <a:rPr lang="en-US" sz="3200" dirty="0"/>
              <a:t> bring down Paul to morrow into the council, as though they would enquire somewhat of him more perfectly.</a:t>
            </a:r>
          </a:p>
        </p:txBody>
      </p:sp>
      <p:pic>
        <p:nvPicPr>
          <p:cNvPr id="23554" name="Picture 2" descr="But Paul’s nephew, his sister’s son, heard of their plan and went to the fortress and told Paul. Paul asked one of the Roman officers, ‘Take this young man to the commander. He has something important to tell him.’ – Slide 2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12611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23:21-24 </a:t>
            </a:r>
            <a:endParaRPr lang="en-US" sz="4400" dirty="0">
              <a:solidFill>
                <a:srgbClr val="66FFFF"/>
              </a:solidFill>
            </a:endParaRPr>
          </a:p>
        </p:txBody>
      </p:sp>
      <p:sp>
        <p:nvSpPr>
          <p:cNvPr id="4" name="Text Placeholder 3"/>
          <p:cNvSpPr>
            <a:spLocks noGrp="1"/>
          </p:cNvSpPr>
          <p:nvPr>
            <p:ph type="body" sz="half" idx="2"/>
          </p:nvPr>
        </p:nvSpPr>
        <p:spPr>
          <a:xfrm>
            <a:off x="789140" y="1419960"/>
            <a:ext cx="7452986" cy="4287573"/>
          </a:xfrm>
          <a:noFill/>
        </p:spPr>
        <p:txBody>
          <a:bodyPr>
            <a:noAutofit/>
          </a:bodyPr>
          <a:lstStyle/>
          <a:p>
            <a:r>
              <a:rPr lang="en-US" sz="3000" b="1" baseline="30000" dirty="0"/>
              <a:t>21 </a:t>
            </a:r>
            <a:r>
              <a:rPr lang="en-US" sz="3000" dirty="0"/>
              <a:t>But do not thou yield unto them: for there lie in wait for him of them more than forty men, which have bound themselves with an oath, that they will neither eat nor drink till they have killed him: and now are they ready, looking for a promise from thee.</a:t>
            </a:r>
          </a:p>
          <a:p>
            <a:r>
              <a:rPr lang="en-US" sz="3000" b="1" baseline="30000" dirty="0"/>
              <a:t>22 </a:t>
            </a:r>
            <a:r>
              <a:rPr lang="en-US" sz="3000" dirty="0"/>
              <a:t>So the chief captain then let the young man depart, and charged him, See thou tell no man that thou hast shewed these things to me.</a:t>
            </a:r>
          </a:p>
        </p:txBody>
      </p:sp>
      <p:pic>
        <p:nvPicPr>
          <p:cNvPr id="25602" name="Picture 2" descr="When the officer heard this, he went to the commander and asked, ‘What are you doing? This man is a Roman citizen!’ – Slide 1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74" r="53127"/>
          <a:stretch/>
        </p:blipFill>
        <p:spPr bwMode="auto">
          <a:xfrm flipH="1">
            <a:off x="8415032" y="841469"/>
            <a:ext cx="3046282"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78227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Tribune, Claudius </a:t>
            </a:r>
            <a:r>
              <a:rPr lang="en-US" sz="3600" b="1" dirty="0" err="1">
                <a:solidFill>
                  <a:schemeClr val="accent1">
                    <a:lumMod val="40000"/>
                    <a:lumOff val="60000"/>
                  </a:schemeClr>
                </a:solidFill>
              </a:rPr>
              <a:t>Lysias</a:t>
            </a:r>
            <a:r>
              <a:rPr lang="en-US" sz="3600" b="1" dirty="0">
                <a:solidFill>
                  <a:schemeClr val="accent1">
                    <a:lumMod val="40000"/>
                    <a:lumOff val="60000"/>
                  </a:schemeClr>
                </a:solidFill>
              </a:rPr>
              <a:t>:  </a:t>
            </a:r>
            <a:br>
              <a:rPr lang="en-US" sz="3600" b="1" dirty="0">
                <a:solidFill>
                  <a:schemeClr val="accent1">
                    <a:lumMod val="40000"/>
                    <a:lumOff val="60000"/>
                  </a:schemeClr>
                </a:solidFill>
              </a:rPr>
            </a:br>
            <a:r>
              <a:rPr lang="en-US" sz="4400" dirty="0" smtClean="0">
                <a:solidFill>
                  <a:srgbClr val="66FFFF"/>
                </a:solidFill>
              </a:rPr>
              <a:t>Acts 23:23-24 </a:t>
            </a:r>
            <a:endParaRPr lang="en-US" sz="4400" dirty="0">
              <a:solidFill>
                <a:srgbClr val="66FFFF"/>
              </a:solidFill>
            </a:endParaRPr>
          </a:p>
        </p:txBody>
      </p:sp>
      <p:sp>
        <p:nvSpPr>
          <p:cNvPr id="4" name="Text Placeholder 3"/>
          <p:cNvSpPr>
            <a:spLocks noGrp="1"/>
          </p:cNvSpPr>
          <p:nvPr>
            <p:ph type="body" sz="half" idx="2"/>
          </p:nvPr>
        </p:nvSpPr>
        <p:spPr>
          <a:xfrm>
            <a:off x="789140" y="1419960"/>
            <a:ext cx="7003138" cy="4287573"/>
          </a:xfrm>
          <a:noFill/>
        </p:spPr>
        <p:txBody>
          <a:bodyPr>
            <a:noAutofit/>
          </a:bodyPr>
          <a:lstStyle/>
          <a:p>
            <a:r>
              <a:rPr lang="en-US" sz="3200" b="1" baseline="30000" dirty="0"/>
              <a:t>23 </a:t>
            </a:r>
            <a:r>
              <a:rPr lang="en-US" sz="3200" dirty="0"/>
              <a:t>And he called unto him two centurions, saying, Make ready two hundred soldiers to go to Caesarea, and horsemen threescore and ten, and spearmen two hundred, at the third hour of the night;</a:t>
            </a:r>
          </a:p>
          <a:p>
            <a:r>
              <a:rPr lang="en-US" sz="3200" b="1" baseline="30000" dirty="0"/>
              <a:t>24 </a:t>
            </a:r>
            <a:r>
              <a:rPr lang="en-US" sz="3200" dirty="0"/>
              <a:t>And provide them beasts, that they may set Paul on, and bring him safe unto Felix the governor.</a:t>
            </a:r>
          </a:p>
          <a:p>
            <a:endParaRPr lang="en-US" sz="3000" dirty="0"/>
          </a:p>
        </p:txBody>
      </p:sp>
      <p:pic>
        <p:nvPicPr>
          <p:cNvPr id="26626" name="Picture 2" descr="After hearing about the plot, the commander called two of his officers and ordered, ‘Get 200 soldiers ready to leave for Caesarea at nine o’clock tonight. Also take 200 spearmen and 70 mounted troops. Provide horses for Paul to ride, and get him safely to Governor Felix.’ He gave them the following letter for Governor Felix: – Slide 2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17329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smtClean="0">
                <a:solidFill>
                  <a:schemeClr val="accent1">
                    <a:lumMod val="40000"/>
                    <a:lumOff val="60000"/>
                  </a:schemeClr>
                </a:solidFill>
              </a:rPr>
              <a:t>The </a:t>
            </a:r>
            <a:r>
              <a:rPr lang="en-US" sz="3200" b="1" dirty="0">
                <a:solidFill>
                  <a:schemeClr val="accent1">
                    <a:lumMod val="40000"/>
                    <a:lumOff val="60000"/>
                  </a:schemeClr>
                </a:solidFill>
              </a:rPr>
              <a:t>Tribune, Claudius </a:t>
            </a:r>
            <a:r>
              <a:rPr lang="en-US" sz="3200" b="1" dirty="0" err="1">
                <a:solidFill>
                  <a:schemeClr val="accent1">
                    <a:lumMod val="40000"/>
                    <a:lumOff val="60000"/>
                  </a:schemeClr>
                </a:solidFill>
              </a:rPr>
              <a:t>Lysias</a:t>
            </a:r>
            <a:r>
              <a:rPr lang="en-US" sz="3200" b="1" dirty="0">
                <a:solidFill>
                  <a:schemeClr val="accent1">
                    <a:lumMod val="40000"/>
                    <a:lumOff val="60000"/>
                  </a:schemeClr>
                </a:solidFill>
              </a:rPr>
              <a:t>:  </a:t>
            </a:r>
            <a:endParaRPr lang="en-US" sz="4000" dirty="0">
              <a:solidFill>
                <a:srgbClr val="66FFFF"/>
              </a:solidFill>
            </a:endParaRPr>
          </a:p>
        </p:txBody>
      </p:sp>
      <p:sp>
        <p:nvSpPr>
          <p:cNvPr id="4" name="Text Placeholder 3"/>
          <p:cNvSpPr>
            <a:spLocks noGrp="1"/>
          </p:cNvSpPr>
          <p:nvPr>
            <p:ph type="body" sz="half" idx="2"/>
          </p:nvPr>
        </p:nvSpPr>
        <p:spPr>
          <a:xfrm>
            <a:off x="3753853" y="914400"/>
            <a:ext cx="7427495" cy="5470358"/>
          </a:xfrm>
          <a:solidFill>
            <a:srgbClr val="660066"/>
          </a:solidFill>
        </p:spPr>
        <p:txBody>
          <a:bodyPr>
            <a:noAutofit/>
          </a:bodyPr>
          <a:lstStyle/>
          <a:p>
            <a:r>
              <a:rPr lang="en-US" sz="3200" dirty="0"/>
              <a:t>Paul’s nephew warned Paul and then the tribune of a plot against Paul’s life. The tribune sent Paul to Caesarea under heavy </a:t>
            </a:r>
            <a:r>
              <a:rPr lang="en-US" sz="3200" dirty="0" smtClean="0"/>
              <a:t>protection. </a:t>
            </a:r>
            <a:r>
              <a:rPr lang="en-US" sz="3200" dirty="0"/>
              <a:t>At </a:t>
            </a:r>
            <a:r>
              <a:rPr lang="en-US" sz="3200" dirty="0" err="1"/>
              <a:t>Antipatris</a:t>
            </a:r>
            <a:r>
              <a:rPr lang="en-US" sz="3200" dirty="0"/>
              <a:t> (35 miles from Jerusalem, 27 from Caesarea), the soldiers turned back, while the cavalry escorted Paul to Caesarea. They took with them a letter from the tribune to the governor, explaining that Paul was a Roman citizen and seemed without guilt under Roman law.</a:t>
            </a:r>
          </a:p>
        </p:txBody>
      </p:sp>
      <p:pic>
        <p:nvPicPr>
          <p:cNvPr id="32770" name="Picture 2" descr="‘This man was seized by some Jews who were about to kill him when I arrived with troops. When I learned that he was a Roman citizen, I removed him to safety. Their accusations against him are about their religious law but nothing worthy of imprisonment or death. I was informed of a plot to kill him, so I immediately sent him on to you. I have told his accusers to bring their charges before you.’ – Slide 23"/>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7793" t="333" r="8837" b="-333"/>
          <a:stretch/>
        </p:blipFill>
        <p:spPr bwMode="auto">
          <a:xfrm>
            <a:off x="534988" y="1239838"/>
            <a:ext cx="2786062"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9529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4000" b="1" dirty="0" smtClean="0">
                <a:solidFill>
                  <a:schemeClr val="accent1">
                    <a:lumMod val="40000"/>
                    <a:lumOff val="60000"/>
                  </a:schemeClr>
                </a:solidFill>
              </a:rPr>
              <a:t>The Governor Felix:  </a:t>
            </a:r>
            <a:endParaRPr lang="en-US" sz="4800" dirty="0">
              <a:solidFill>
                <a:srgbClr val="66FFFF"/>
              </a:solidFill>
            </a:endParaRPr>
          </a:p>
        </p:txBody>
      </p:sp>
      <p:sp>
        <p:nvSpPr>
          <p:cNvPr id="4" name="Text Placeholder 3"/>
          <p:cNvSpPr>
            <a:spLocks noGrp="1"/>
          </p:cNvSpPr>
          <p:nvPr>
            <p:ph type="body" sz="half" idx="2"/>
          </p:nvPr>
        </p:nvSpPr>
        <p:spPr>
          <a:xfrm>
            <a:off x="5566610" y="1925053"/>
            <a:ext cx="5614737" cy="3272590"/>
          </a:xfrm>
          <a:solidFill>
            <a:srgbClr val="660066"/>
          </a:solidFill>
        </p:spPr>
        <p:txBody>
          <a:bodyPr>
            <a:noAutofit/>
          </a:bodyPr>
          <a:lstStyle/>
          <a:p>
            <a:r>
              <a:rPr lang="en-US" sz="3600" dirty="0"/>
              <a:t>Caesarea was the seat of the </a:t>
            </a:r>
            <a:r>
              <a:rPr lang="en-US" sz="3600" dirty="0" smtClean="0"/>
              <a:t>governor </a:t>
            </a:r>
            <a:r>
              <a:rPr lang="en-US" sz="3600" dirty="0"/>
              <a:t>of the Roman province of Judea, who was under the authority of the imperial legate of Syria. </a:t>
            </a:r>
          </a:p>
        </p:txBody>
      </p:sp>
      <p:pic>
        <p:nvPicPr>
          <p:cNvPr id="34818" name="Picture 2" descr="Visit Caesarea: 2022 Travel Guide for Caesarea, Hof HaCarmel | Expedi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683" r="25683"/>
          <a:stretch>
            <a:fillRect/>
          </a:stretch>
        </p:blipFill>
        <p:spPr bwMode="auto">
          <a:xfrm>
            <a:off x="727075" y="914400"/>
            <a:ext cx="4518025" cy="521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80750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a:solidFill>
                  <a:schemeClr val="accent1">
                    <a:lumMod val="40000"/>
                    <a:lumOff val="60000"/>
                  </a:schemeClr>
                </a:solidFill>
              </a:rPr>
              <a:t>The Governor Felix: </a:t>
            </a:r>
            <a:endParaRPr lang="en-US" sz="4000" dirty="0">
              <a:solidFill>
                <a:srgbClr val="66FFFF"/>
              </a:solidFill>
            </a:endParaRPr>
          </a:p>
        </p:txBody>
      </p:sp>
      <p:sp>
        <p:nvSpPr>
          <p:cNvPr id="4" name="Text Placeholder 3"/>
          <p:cNvSpPr>
            <a:spLocks noGrp="1"/>
          </p:cNvSpPr>
          <p:nvPr>
            <p:ph type="body" sz="half" idx="2"/>
          </p:nvPr>
        </p:nvSpPr>
        <p:spPr>
          <a:xfrm>
            <a:off x="3449053" y="914400"/>
            <a:ext cx="7764379" cy="5470358"/>
          </a:xfrm>
          <a:solidFill>
            <a:srgbClr val="660066"/>
          </a:solidFill>
        </p:spPr>
        <p:txBody>
          <a:bodyPr>
            <a:noAutofit/>
          </a:bodyPr>
          <a:lstStyle/>
          <a:p>
            <a:r>
              <a:rPr lang="en-US" sz="3200" dirty="0" smtClean="0"/>
              <a:t>Antonius </a:t>
            </a:r>
            <a:r>
              <a:rPr lang="en-US" sz="3200" dirty="0"/>
              <a:t>Felix, procurator AD 52-59, was a freedman of emperor Claudius’ mother Antonia. He owed his position to his brother Pallas, also a freedman of Antonia, who had great influence at Claudius’ court. Felix “exercised the power of a king with the mind of a slave” (Tacitus, Histories 5.9). His third wife was Drusilla, a Jewess, the youngest daughter of Agrippa I. In 59 Felix was recalled, due to his heavy-handed response to Jewish-Gentile strife in Caesarea. </a:t>
            </a:r>
          </a:p>
        </p:txBody>
      </p:sp>
      <p:pic>
        <p:nvPicPr>
          <p:cNvPr id="33798" name="Picture 6" descr="Bronze Coin of the Procurator of Judea Antonius Felix - C.0719 For Sal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790" r="3790"/>
          <a:stretch>
            <a:fillRect/>
          </a:stretch>
        </p:blipFill>
        <p:spPr bwMode="auto">
          <a:xfrm>
            <a:off x="727075" y="914400"/>
            <a:ext cx="2544763" cy="547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30603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a:solidFill>
                  <a:schemeClr val="accent1">
                    <a:lumMod val="40000"/>
                    <a:lumOff val="60000"/>
                  </a:schemeClr>
                </a:solidFill>
              </a:rPr>
              <a:t>The Governor Felix: </a:t>
            </a:r>
            <a:endParaRPr lang="en-US" sz="4000" dirty="0">
              <a:solidFill>
                <a:srgbClr val="66FFFF"/>
              </a:solidFill>
            </a:endParaRPr>
          </a:p>
        </p:txBody>
      </p:sp>
      <p:sp>
        <p:nvSpPr>
          <p:cNvPr id="4" name="Text Placeholder 3"/>
          <p:cNvSpPr>
            <a:spLocks noGrp="1"/>
          </p:cNvSpPr>
          <p:nvPr>
            <p:ph type="body" sz="half" idx="2"/>
          </p:nvPr>
        </p:nvSpPr>
        <p:spPr>
          <a:xfrm>
            <a:off x="4315326" y="914400"/>
            <a:ext cx="6898106" cy="5069305"/>
          </a:xfrm>
          <a:solidFill>
            <a:srgbClr val="660066"/>
          </a:solidFill>
        </p:spPr>
        <p:txBody>
          <a:bodyPr>
            <a:noAutofit/>
          </a:bodyPr>
          <a:lstStyle/>
          <a:p>
            <a:r>
              <a:rPr lang="en-US" sz="3200" dirty="0" smtClean="0"/>
              <a:t>The governor Felix</a:t>
            </a:r>
            <a:r>
              <a:rPr lang="en-US" sz="3200" dirty="0"/>
              <a:t> </a:t>
            </a:r>
            <a:r>
              <a:rPr lang="en-US" sz="3200" dirty="0" smtClean="0"/>
              <a:t>kept Paul in Herod’s judgement hall until his accusers could arrive to make their case.  The high priest Ananias, with the “orator” </a:t>
            </a:r>
            <a:r>
              <a:rPr lang="en-US" sz="3200" dirty="0" err="1" smtClean="0"/>
              <a:t>Tertullus</a:t>
            </a:r>
            <a:r>
              <a:rPr lang="en-US" sz="3200" dirty="0" smtClean="0"/>
              <a:t> and certain supporters, accuse Paul of “sedition” and rabble-rousing.  Paul explains that he’s been arrested for believing in the resurrection o the dead.  Felix defers judgment, waiting for the tribune </a:t>
            </a:r>
            <a:r>
              <a:rPr lang="en-US" sz="3200" dirty="0"/>
              <a:t>Claudius </a:t>
            </a:r>
            <a:r>
              <a:rPr lang="en-US" sz="3200" dirty="0" err="1" smtClean="0"/>
              <a:t>Lysias</a:t>
            </a:r>
            <a:r>
              <a:rPr lang="en-US" sz="3200" dirty="0" smtClean="0"/>
              <a:t>’ testimony.   </a:t>
            </a:r>
            <a:endParaRPr lang="en-US" sz="3200" dirty="0"/>
          </a:p>
        </p:txBody>
      </p:sp>
      <p:pic>
        <p:nvPicPr>
          <p:cNvPr id="38914" name="Picture 2" descr="That night, the soldiers escorted Paul as far as Antipatris. They returned to the fortress the next morning, while the mounted troops took Paul on to Caesarea. ‘I will hear your case myself when your accusers arrive,’ the governor told Paul. – Slide 2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4568" r="27293"/>
          <a:stretch/>
        </p:blipFill>
        <p:spPr bwMode="auto">
          <a:xfrm>
            <a:off x="646864" y="1082883"/>
            <a:ext cx="3668462" cy="4732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59482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Governor Felix: </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400" dirty="0" smtClean="0">
                <a:solidFill>
                  <a:srgbClr val="66FFFF"/>
                </a:solidFill>
              </a:rPr>
              <a:t>Acts 24:23-27 </a:t>
            </a:r>
            <a:endParaRPr lang="en-US" sz="4400" dirty="0">
              <a:solidFill>
                <a:srgbClr val="66FFFF"/>
              </a:solidFill>
            </a:endParaRPr>
          </a:p>
        </p:txBody>
      </p:sp>
      <p:sp>
        <p:nvSpPr>
          <p:cNvPr id="4" name="Text Placeholder 3"/>
          <p:cNvSpPr>
            <a:spLocks noGrp="1"/>
          </p:cNvSpPr>
          <p:nvPr>
            <p:ph type="body" sz="half" idx="2"/>
          </p:nvPr>
        </p:nvSpPr>
        <p:spPr>
          <a:xfrm>
            <a:off x="1632857" y="1632857"/>
            <a:ext cx="6381342" cy="4074676"/>
          </a:xfrm>
          <a:noFill/>
        </p:spPr>
        <p:txBody>
          <a:bodyPr>
            <a:noAutofit/>
          </a:bodyPr>
          <a:lstStyle/>
          <a:p>
            <a:r>
              <a:rPr lang="en-US" sz="3600" b="1" baseline="30000" dirty="0" smtClean="0"/>
              <a:t>23</a:t>
            </a:r>
            <a:r>
              <a:rPr lang="en-US" sz="3600" b="1" baseline="30000" dirty="0"/>
              <a:t> </a:t>
            </a:r>
            <a:r>
              <a:rPr lang="en-US" sz="3600" dirty="0"/>
              <a:t>And he commanded a centurion to keep Paul, and to let him have liberty, and that he should forbid none of his acquaintance to minister or come unto him.</a:t>
            </a:r>
          </a:p>
        </p:txBody>
      </p:sp>
      <p:pic>
        <p:nvPicPr>
          <p:cNvPr id="48130" name="Picture 2" descr="At that point Felix, who was familiar with ‘The Way’, adjourned the hearing and said, ‘Wait until Lysias, the garrison commander, arrives. Then I will decide the case.’ Paul was kept in custody but given freedom to allow his friends to visit him.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72559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Governor Felix: </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400" dirty="0" smtClean="0">
                <a:solidFill>
                  <a:srgbClr val="66FFFF"/>
                </a:solidFill>
              </a:rPr>
              <a:t>Acts 24:24-27 </a:t>
            </a:r>
            <a:endParaRPr lang="en-US" sz="4400" dirty="0">
              <a:solidFill>
                <a:srgbClr val="66FFFF"/>
              </a:solidFill>
            </a:endParaRPr>
          </a:p>
        </p:txBody>
      </p:sp>
      <p:sp>
        <p:nvSpPr>
          <p:cNvPr id="4" name="Text Placeholder 3"/>
          <p:cNvSpPr>
            <a:spLocks noGrp="1"/>
          </p:cNvSpPr>
          <p:nvPr>
            <p:ph type="body" sz="half" idx="2"/>
          </p:nvPr>
        </p:nvSpPr>
        <p:spPr>
          <a:xfrm>
            <a:off x="609600" y="1419960"/>
            <a:ext cx="6464969" cy="4287573"/>
          </a:xfrm>
          <a:noFill/>
        </p:spPr>
        <p:txBody>
          <a:bodyPr>
            <a:noAutofit/>
          </a:bodyPr>
          <a:lstStyle/>
          <a:p>
            <a:r>
              <a:rPr lang="en-US" sz="3000" b="1" baseline="30000" dirty="0"/>
              <a:t>24 </a:t>
            </a:r>
            <a:r>
              <a:rPr lang="en-US" sz="3000" dirty="0"/>
              <a:t>And after certain days, when Felix came with his wife Drusilla, which was a Jewess, he sent for Paul, and heard him concerning the faith in Christ.</a:t>
            </a:r>
          </a:p>
          <a:p>
            <a:r>
              <a:rPr lang="en-US" sz="3000" b="1" baseline="30000" dirty="0"/>
              <a:t>25 </a:t>
            </a:r>
            <a:r>
              <a:rPr lang="en-US" sz="3000" dirty="0"/>
              <a:t>And as he reasoned of righteousness, temperance, and judgment to come, Felix trembled, and answered, Go thy way for this time; when I have a convenient season, I will call for thee.</a:t>
            </a:r>
          </a:p>
        </p:txBody>
      </p:sp>
      <p:pic>
        <p:nvPicPr>
          <p:cNvPr id="49156" name="Picture 4" descr="A few days later Felix and his wife, Drusilla, who was Jewish, sent for Paul. They listened as he told them about faith in Christ Jesus. – Slide 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9723" r="9723"/>
          <a:stretch>
            <a:fillRect/>
          </a:stretch>
        </p:blipFill>
        <p:spPr bwMode="auto">
          <a:xfrm>
            <a:off x="7073900" y="1419225"/>
            <a:ext cx="4605338" cy="4287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43808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Governor Felix: </a:t>
            </a:r>
            <a:br>
              <a:rPr lang="en-US" sz="3600" b="1" dirty="0">
                <a:solidFill>
                  <a:schemeClr val="accent1">
                    <a:lumMod val="40000"/>
                    <a:lumOff val="60000"/>
                  </a:schemeClr>
                </a:solidFill>
              </a:rPr>
            </a:br>
            <a:r>
              <a:rPr lang="en-US" sz="4400" dirty="0" smtClean="0">
                <a:solidFill>
                  <a:srgbClr val="66FFFF"/>
                </a:solidFill>
              </a:rPr>
              <a:t>Acts 24:26-27 </a:t>
            </a:r>
            <a:endParaRPr lang="en-US" sz="4400" dirty="0">
              <a:solidFill>
                <a:srgbClr val="66FFFF"/>
              </a:solidFill>
            </a:endParaRPr>
          </a:p>
        </p:txBody>
      </p:sp>
      <p:sp>
        <p:nvSpPr>
          <p:cNvPr id="4" name="Text Placeholder 3"/>
          <p:cNvSpPr>
            <a:spLocks noGrp="1"/>
          </p:cNvSpPr>
          <p:nvPr>
            <p:ph type="body" sz="half" idx="2"/>
          </p:nvPr>
        </p:nvSpPr>
        <p:spPr>
          <a:xfrm>
            <a:off x="1010652" y="1419960"/>
            <a:ext cx="6781625" cy="4287573"/>
          </a:xfrm>
          <a:noFill/>
        </p:spPr>
        <p:txBody>
          <a:bodyPr>
            <a:noAutofit/>
          </a:bodyPr>
          <a:lstStyle/>
          <a:p>
            <a:r>
              <a:rPr lang="en-US" sz="3200" b="1" baseline="30000" dirty="0"/>
              <a:t>26 </a:t>
            </a:r>
            <a:r>
              <a:rPr lang="en-US" sz="3200" dirty="0"/>
              <a:t>He hoped also that money should have been given him of Paul, that he might loose him: wherefore he sent for him the oftener, and communed with him.</a:t>
            </a:r>
          </a:p>
          <a:p>
            <a:r>
              <a:rPr lang="en-US" sz="3200" b="1" baseline="30000" dirty="0"/>
              <a:t>27 </a:t>
            </a:r>
            <a:r>
              <a:rPr lang="en-US" sz="3200" dirty="0"/>
              <a:t>But after two years </a:t>
            </a:r>
            <a:r>
              <a:rPr lang="en-US" sz="3200" dirty="0" err="1"/>
              <a:t>Porcius</a:t>
            </a:r>
            <a:r>
              <a:rPr lang="en-US" sz="3200" dirty="0"/>
              <a:t> Festus came into Felix' room: and Felix, willing to shew the Jews a pleasure, left Paul bound.</a:t>
            </a:r>
          </a:p>
        </p:txBody>
      </p:sp>
      <p:pic>
        <p:nvPicPr>
          <p:cNvPr id="50178" name="Picture 2" descr="As Paul spoke about righteousness and self-control and the coming day of judgment, Felix became frightened. ‘Go away for now,’ he replied. ‘When it is more convenient, I’ll call for you again.’ – Slide 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2708" t="-989" r="33476" b="989"/>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2492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Paraphrasing a letter: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3:6-21 (KJV)</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a:solidFill>
            <a:schemeClr val="accent3">
              <a:lumMod val="50000"/>
            </a:schemeClr>
          </a:solidFill>
        </p:spPr>
        <p:txBody>
          <a:bodyPr>
            <a:noAutofit/>
          </a:bodyPr>
          <a:lstStyle/>
          <a:p>
            <a:r>
              <a:rPr lang="en-US" sz="3200" b="1" baseline="30000" dirty="0" smtClean="0"/>
              <a:t>6</a:t>
            </a:r>
            <a:r>
              <a:rPr lang="en-US" sz="3200" b="1" baseline="30000" dirty="0"/>
              <a:t> </a:t>
            </a:r>
            <a:r>
              <a:rPr lang="en-US" sz="3200" dirty="0"/>
              <a:t>That the Gentiles should be </a:t>
            </a:r>
            <a:r>
              <a:rPr lang="en-US" sz="3200" dirty="0" err="1"/>
              <a:t>fellowheirs</a:t>
            </a:r>
            <a:r>
              <a:rPr lang="en-US" sz="3200" dirty="0"/>
              <a:t>, and of the same body, and partakers of his promise in Christ by the gospel:</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Paraphrase</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100" b="1" baseline="30000" dirty="0"/>
              <a:t>6 </a:t>
            </a:r>
            <a:r>
              <a:rPr lang="en-US" sz="3100" dirty="0"/>
              <a:t>And this is the </a:t>
            </a:r>
            <a:r>
              <a:rPr lang="en-US" sz="3100" dirty="0" smtClean="0"/>
              <a:t>plan: </a:t>
            </a:r>
            <a:r>
              <a:rPr lang="en-US" sz="3100" dirty="0"/>
              <a:t>that the Gentiles will </a:t>
            </a:r>
            <a:r>
              <a:rPr lang="en-US" sz="3100" dirty="0" smtClean="0"/>
              <a:t>also be heirs, with </a:t>
            </a:r>
            <a:r>
              <a:rPr lang="en-US" sz="3100" dirty="0"/>
              <a:t>the </a:t>
            </a:r>
            <a:r>
              <a:rPr lang="en-US" sz="3100" dirty="0" smtClean="0"/>
              <a:t>Jews, in all the blessings of salvation.  They will likewise be sons of Abraham, belonging to the body of God’s people, and joint sharers in the promise of salvation provided by Christ’s sacrifice.  </a:t>
            </a:r>
            <a:endParaRPr lang="en-US" sz="3100" dirty="0"/>
          </a:p>
        </p:txBody>
      </p:sp>
    </p:spTree>
    <p:extLst>
      <p:ext uri="{BB962C8B-B14F-4D97-AF65-F5344CB8AC3E}">
        <p14:creationId xmlns:p14="http://schemas.microsoft.com/office/powerpoint/2010/main" val="76493939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a:solidFill>
                  <a:schemeClr val="accent1">
                    <a:lumMod val="40000"/>
                    <a:lumOff val="60000"/>
                  </a:schemeClr>
                </a:solidFill>
              </a:rPr>
              <a:t>The Governor </a:t>
            </a:r>
            <a:r>
              <a:rPr lang="en-US" sz="3200" b="1" dirty="0" smtClean="0">
                <a:solidFill>
                  <a:schemeClr val="accent1">
                    <a:lumMod val="40000"/>
                    <a:lumOff val="60000"/>
                  </a:schemeClr>
                </a:solidFill>
              </a:rPr>
              <a:t>Festus: </a:t>
            </a:r>
            <a:endParaRPr lang="en-US" sz="4000" dirty="0">
              <a:solidFill>
                <a:srgbClr val="66FFFF"/>
              </a:solidFill>
            </a:endParaRPr>
          </a:p>
        </p:txBody>
      </p:sp>
      <p:sp>
        <p:nvSpPr>
          <p:cNvPr id="4" name="Text Placeholder 3"/>
          <p:cNvSpPr>
            <a:spLocks noGrp="1"/>
          </p:cNvSpPr>
          <p:nvPr>
            <p:ph type="body" sz="half" idx="2"/>
          </p:nvPr>
        </p:nvSpPr>
        <p:spPr>
          <a:xfrm>
            <a:off x="3529763" y="832993"/>
            <a:ext cx="7972426" cy="5455512"/>
          </a:xfrm>
          <a:solidFill>
            <a:srgbClr val="660066"/>
          </a:solidFill>
        </p:spPr>
        <p:txBody>
          <a:bodyPr>
            <a:noAutofit/>
          </a:bodyPr>
          <a:lstStyle/>
          <a:p>
            <a:r>
              <a:rPr lang="en-US" sz="3300" dirty="0" err="1"/>
              <a:t>Porcius</a:t>
            </a:r>
            <a:r>
              <a:rPr lang="en-US" sz="3300" dirty="0"/>
              <a:t> Festus (60-62) was a much better governor than Felix. He died in office. The newly-arrived Festus, on a familiarization trip to Jerusalem, refused the Jewish leaders’ request to bring Paul to Jerusalem, instead summoning them to Caesarea. After a brief hearing in Caesarea, Festus wanted to take Paul to Jerusalem in order to earn favor with the Jews. It was in order to avoid this fate that Paul appealed to </a:t>
            </a:r>
            <a:r>
              <a:rPr lang="en-US" sz="3300" dirty="0" smtClean="0"/>
              <a:t>Caesar (Nero).  </a:t>
            </a:r>
            <a:endParaRPr lang="en-US" sz="3300" dirty="0"/>
          </a:p>
        </p:txBody>
      </p:sp>
      <p:pic>
        <p:nvPicPr>
          <p:cNvPr id="35846" name="Picture 6" descr="Prutah Of Procurator Porcius Festus (59-62 CE). Roman Procurator T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574" y="1040091"/>
            <a:ext cx="2667086" cy="5041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18872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Governor Festus: </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400" dirty="0" smtClean="0">
                <a:solidFill>
                  <a:srgbClr val="66FFFF"/>
                </a:solidFill>
              </a:rPr>
              <a:t>Acts 25:1-12 </a:t>
            </a:r>
            <a:endParaRPr lang="en-US" sz="4400" dirty="0">
              <a:solidFill>
                <a:srgbClr val="66FFFF"/>
              </a:solidFill>
            </a:endParaRPr>
          </a:p>
        </p:txBody>
      </p:sp>
      <p:sp>
        <p:nvSpPr>
          <p:cNvPr id="4" name="Text Placeholder 3"/>
          <p:cNvSpPr>
            <a:spLocks noGrp="1"/>
          </p:cNvSpPr>
          <p:nvPr>
            <p:ph type="body" sz="half" idx="2"/>
          </p:nvPr>
        </p:nvSpPr>
        <p:spPr>
          <a:xfrm>
            <a:off x="1010652" y="1419960"/>
            <a:ext cx="6781625" cy="4287573"/>
          </a:xfrm>
          <a:noFill/>
        </p:spPr>
        <p:txBody>
          <a:bodyPr>
            <a:noAutofit/>
          </a:bodyPr>
          <a:lstStyle/>
          <a:p>
            <a:r>
              <a:rPr lang="en-US" sz="3600" b="1" dirty="0"/>
              <a:t>25 </a:t>
            </a:r>
            <a:r>
              <a:rPr lang="en-US" sz="3600" dirty="0"/>
              <a:t>Now when Festus was come into the province, after three days he ascended from Caesarea to Jerusalem.</a:t>
            </a:r>
          </a:p>
          <a:p>
            <a:r>
              <a:rPr lang="en-US" sz="3600" b="1" baseline="30000" dirty="0"/>
              <a:t>2 </a:t>
            </a:r>
            <a:r>
              <a:rPr lang="en-US" sz="3600" dirty="0"/>
              <a:t>Then the high priest and the chief of the Jews informed him against Paul, and besought him,</a:t>
            </a:r>
          </a:p>
        </p:txBody>
      </p:sp>
      <p:pic>
        <p:nvPicPr>
          <p:cNvPr id="52226" name="Picture 2" descr="Then Festus, wanting to please the Jews, asked him, ‘Are you willing to go to Jerusalem and stand trial before me there?’ – Slid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8127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Governor Festus: </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400" dirty="0" smtClean="0">
                <a:solidFill>
                  <a:srgbClr val="66FFFF"/>
                </a:solidFill>
              </a:rPr>
              <a:t>Acts 25:3-12 </a:t>
            </a:r>
            <a:endParaRPr lang="en-US" sz="4400" dirty="0">
              <a:solidFill>
                <a:srgbClr val="66FFFF"/>
              </a:solidFill>
            </a:endParaRPr>
          </a:p>
        </p:txBody>
      </p:sp>
      <p:sp>
        <p:nvSpPr>
          <p:cNvPr id="4" name="Text Placeholder 3"/>
          <p:cNvSpPr>
            <a:spLocks noGrp="1"/>
          </p:cNvSpPr>
          <p:nvPr>
            <p:ph type="body" sz="half" idx="2"/>
          </p:nvPr>
        </p:nvSpPr>
        <p:spPr>
          <a:xfrm>
            <a:off x="1010652" y="1419960"/>
            <a:ext cx="6781625" cy="4287573"/>
          </a:xfrm>
          <a:noFill/>
        </p:spPr>
        <p:txBody>
          <a:bodyPr>
            <a:noAutofit/>
          </a:bodyPr>
          <a:lstStyle/>
          <a:p>
            <a:r>
              <a:rPr lang="en-US" sz="3600" b="1" baseline="30000" dirty="0"/>
              <a:t>3 </a:t>
            </a:r>
            <a:r>
              <a:rPr lang="en-US" sz="3600" dirty="0"/>
              <a:t>And desired </a:t>
            </a:r>
            <a:r>
              <a:rPr lang="en-US" sz="3600" dirty="0" err="1"/>
              <a:t>favour</a:t>
            </a:r>
            <a:r>
              <a:rPr lang="en-US" sz="3600" dirty="0"/>
              <a:t> against him, that he would send for him to Jerusalem, laying wait in the way to kill him.</a:t>
            </a:r>
          </a:p>
          <a:p>
            <a:r>
              <a:rPr lang="en-US" sz="3600" b="1" baseline="30000" dirty="0"/>
              <a:t>4 </a:t>
            </a:r>
            <a:r>
              <a:rPr lang="en-US" sz="3600" dirty="0"/>
              <a:t>But Festus answered, that Paul should be kept at Caesarea, and that he himself would depart shortly thither</a:t>
            </a:r>
            <a:r>
              <a:rPr lang="en-US" sz="3600" dirty="0" smtClean="0"/>
              <a:t>.</a:t>
            </a:r>
            <a:endParaRPr lang="en-US" sz="3600" dirty="0"/>
          </a:p>
        </p:txBody>
      </p:sp>
      <p:pic>
        <p:nvPicPr>
          <p:cNvPr id="53250" name="Picture 2" descr="Paul knew that some members of the high council were Sadducees and some were Pharisees, so he shouted, ‘Brothers, I am a Pharisee, on trial because my hope is in the resurrection of the dead!’ – Slide 1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1488" r="17568" b="2036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91259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Governor Festus: </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400" dirty="0" smtClean="0">
                <a:solidFill>
                  <a:srgbClr val="66FFFF"/>
                </a:solidFill>
              </a:rPr>
              <a:t>Acts 25:5-12 </a:t>
            </a:r>
            <a:endParaRPr lang="en-US" sz="4400" dirty="0">
              <a:solidFill>
                <a:srgbClr val="66FFFF"/>
              </a:solidFill>
            </a:endParaRPr>
          </a:p>
        </p:txBody>
      </p:sp>
      <p:sp>
        <p:nvSpPr>
          <p:cNvPr id="4" name="Text Placeholder 3"/>
          <p:cNvSpPr>
            <a:spLocks noGrp="1"/>
          </p:cNvSpPr>
          <p:nvPr>
            <p:ph type="body" sz="half" idx="2"/>
          </p:nvPr>
        </p:nvSpPr>
        <p:spPr>
          <a:xfrm>
            <a:off x="1010652" y="1419960"/>
            <a:ext cx="6781625" cy="4287573"/>
          </a:xfrm>
          <a:noFill/>
        </p:spPr>
        <p:txBody>
          <a:bodyPr>
            <a:noAutofit/>
          </a:bodyPr>
          <a:lstStyle/>
          <a:p>
            <a:r>
              <a:rPr lang="en-US" sz="3200" b="1" baseline="30000" dirty="0"/>
              <a:t>5 </a:t>
            </a:r>
            <a:r>
              <a:rPr lang="en-US" sz="3200" dirty="0"/>
              <a:t>Let them therefore, said he, which among you are able, go down with me, and accuse this man, if there be any wickedness in him.</a:t>
            </a:r>
          </a:p>
          <a:p>
            <a:r>
              <a:rPr lang="en-US" sz="3200" b="1" baseline="30000" dirty="0"/>
              <a:t>6 </a:t>
            </a:r>
            <a:r>
              <a:rPr lang="en-US" sz="3200" dirty="0"/>
              <a:t>And when he had tarried among them more than ten days, he went down unto Caesarea; and the next day sitting on the judgment seat commanded Paul to be brought.</a:t>
            </a:r>
          </a:p>
        </p:txBody>
      </p:sp>
      <p:pic>
        <p:nvPicPr>
          <p:cNvPr id="53252" name="Picture 4" descr="When Porcius Festus took over as Governor from Felix, the Jewish authorities asked for Paul to be put on trial in Jerusalem (hoping to ambush and kill him on the way). Festus instead agreed to a fresh trial in Caesarea. Paul denied the charges saying, ‘I am not guilty of any crime against the Jewish laws or the Temple or the Roman government.’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926" r="825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27537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Governor Festus: </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400" dirty="0" smtClean="0">
                <a:solidFill>
                  <a:srgbClr val="66FFFF"/>
                </a:solidFill>
              </a:rPr>
              <a:t>Acts 25:7-12 </a:t>
            </a:r>
            <a:endParaRPr lang="en-US" sz="4400" dirty="0">
              <a:solidFill>
                <a:srgbClr val="66FFFF"/>
              </a:solidFill>
            </a:endParaRPr>
          </a:p>
        </p:txBody>
      </p:sp>
      <p:sp>
        <p:nvSpPr>
          <p:cNvPr id="4" name="Text Placeholder 3"/>
          <p:cNvSpPr>
            <a:spLocks noGrp="1"/>
          </p:cNvSpPr>
          <p:nvPr>
            <p:ph type="body" sz="half" idx="2"/>
          </p:nvPr>
        </p:nvSpPr>
        <p:spPr>
          <a:xfrm>
            <a:off x="721896" y="1419960"/>
            <a:ext cx="7070382" cy="4287573"/>
          </a:xfrm>
          <a:noFill/>
        </p:spPr>
        <p:txBody>
          <a:bodyPr>
            <a:noAutofit/>
          </a:bodyPr>
          <a:lstStyle/>
          <a:p>
            <a:r>
              <a:rPr lang="en-US" sz="3200" b="1" baseline="30000" dirty="0"/>
              <a:t>7 </a:t>
            </a:r>
            <a:r>
              <a:rPr lang="en-US" sz="3200" dirty="0"/>
              <a:t>And when he was come, the Jews which came down from Jerusalem stood round about, and laid many and grievous complaints against Paul, which they could not prove.</a:t>
            </a:r>
          </a:p>
          <a:p>
            <a:r>
              <a:rPr lang="en-US" sz="3200" b="1" baseline="30000" dirty="0"/>
              <a:t>8 </a:t>
            </a:r>
            <a:r>
              <a:rPr lang="en-US" sz="3200" dirty="0"/>
              <a:t>While he answered for himself, Neither against the law of the Jews, neither against the temple, nor yet against Caesar, have I offended any thing at all.</a:t>
            </a:r>
          </a:p>
          <a:p>
            <a:endParaRPr lang="en-US" sz="3200" dirty="0"/>
          </a:p>
        </p:txBody>
      </p:sp>
      <p:pic>
        <p:nvPicPr>
          <p:cNvPr id="55298" name="Picture 2" descr="‘No!’ Paul replied. ‘This is the official Roman court, so I ought to be tried here. You know I am not guilty. If I have done something worthy of death, I should die. But if I am innocent, no one has a right to turn me over to these men to kill me. I appeal to Caesar!’ – Slid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30343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Governor Festus: </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400" dirty="0" smtClean="0">
                <a:solidFill>
                  <a:srgbClr val="66FFFF"/>
                </a:solidFill>
              </a:rPr>
              <a:t>Acts 25:9-12 </a:t>
            </a:r>
            <a:endParaRPr lang="en-US" sz="4400" dirty="0">
              <a:solidFill>
                <a:srgbClr val="66FFFF"/>
              </a:solidFill>
            </a:endParaRPr>
          </a:p>
        </p:txBody>
      </p:sp>
      <p:sp>
        <p:nvSpPr>
          <p:cNvPr id="4" name="Text Placeholder 3"/>
          <p:cNvSpPr>
            <a:spLocks noGrp="1"/>
          </p:cNvSpPr>
          <p:nvPr>
            <p:ph type="body" sz="half" idx="2"/>
          </p:nvPr>
        </p:nvSpPr>
        <p:spPr>
          <a:xfrm>
            <a:off x="721896" y="1419960"/>
            <a:ext cx="7070382" cy="4287573"/>
          </a:xfrm>
          <a:noFill/>
        </p:spPr>
        <p:txBody>
          <a:bodyPr>
            <a:noAutofit/>
          </a:bodyPr>
          <a:lstStyle/>
          <a:p>
            <a:r>
              <a:rPr lang="en-US" sz="3200" b="1" baseline="30000" dirty="0"/>
              <a:t>9 </a:t>
            </a:r>
            <a:r>
              <a:rPr lang="en-US" sz="3200" dirty="0"/>
              <a:t>But Festus, willing to do the Jews a pleasure, answered Paul, and said, Wilt thou go up to Jerusalem, and there be judged of these things before me?</a:t>
            </a:r>
          </a:p>
          <a:p>
            <a:r>
              <a:rPr lang="en-US" sz="3200" b="1" baseline="30000" dirty="0"/>
              <a:t>10 </a:t>
            </a:r>
            <a:r>
              <a:rPr lang="en-US" sz="3200" dirty="0"/>
              <a:t>Then said Paul, I stand at Caesar's judgment seat, where I ought to be judged: to the Jews have I done no wrong, as thou very well </a:t>
            </a:r>
            <a:r>
              <a:rPr lang="en-US" sz="3200" dirty="0" err="1"/>
              <a:t>knowest</a:t>
            </a:r>
            <a:r>
              <a:rPr lang="en-US" sz="3200" dirty="0"/>
              <a:t>.</a:t>
            </a:r>
          </a:p>
        </p:txBody>
      </p:sp>
      <p:pic>
        <p:nvPicPr>
          <p:cNvPr id="56324" name="Picture 4" descr="When Paul arrived back in Jerusalem, he was warned by James there were false rumours spreading that Paul had been teaching Jews who live among the Gentiles to turn their backs on the laws of Moses and ignore other Jewish customs.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2956" t="-330" r="33228" b="330"/>
          <a:stretch/>
        </p:blipFill>
        <p:spPr bwMode="auto">
          <a:xfrm flipH="1">
            <a:off x="8014200" y="995968"/>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5934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The Governor Festus: </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400" dirty="0" smtClean="0">
                <a:solidFill>
                  <a:srgbClr val="66FFFF"/>
                </a:solidFill>
              </a:rPr>
              <a:t>Acts 25:11-12 </a:t>
            </a:r>
            <a:endParaRPr lang="en-US" sz="4400" dirty="0">
              <a:solidFill>
                <a:srgbClr val="66FFFF"/>
              </a:solidFill>
            </a:endParaRPr>
          </a:p>
        </p:txBody>
      </p:sp>
      <p:sp>
        <p:nvSpPr>
          <p:cNvPr id="4" name="Text Placeholder 3"/>
          <p:cNvSpPr>
            <a:spLocks noGrp="1"/>
          </p:cNvSpPr>
          <p:nvPr>
            <p:ph type="body" sz="half" idx="2"/>
          </p:nvPr>
        </p:nvSpPr>
        <p:spPr>
          <a:xfrm>
            <a:off x="721896" y="1419960"/>
            <a:ext cx="7070382" cy="4287573"/>
          </a:xfrm>
          <a:noFill/>
        </p:spPr>
        <p:txBody>
          <a:bodyPr>
            <a:noAutofit/>
          </a:bodyPr>
          <a:lstStyle/>
          <a:p>
            <a:r>
              <a:rPr lang="en-US" sz="3100" b="1" baseline="30000" dirty="0"/>
              <a:t>11 </a:t>
            </a:r>
            <a:r>
              <a:rPr lang="en-US" sz="3100" dirty="0"/>
              <a:t>For if I be an offender, or have committed any thing worthy of death, I refuse not to die: but if there be none of these things whereof these accuse me, no man may deliver me unto them. I appeal unto Caesar.</a:t>
            </a:r>
          </a:p>
          <a:p>
            <a:r>
              <a:rPr lang="en-US" sz="3100" b="1" baseline="30000" dirty="0"/>
              <a:t>12 </a:t>
            </a:r>
            <a:r>
              <a:rPr lang="en-US" sz="3100" dirty="0"/>
              <a:t>Then Festus, when he had conferred with the council, answered, Hast thou appealed unto Caesar? unto Caesar shalt thou go.</a:t>
            </a:r>
          </a:p>
        </p:txBody>
      </p:sp>
      <p:pic>
        <p:nvPicPr>
          <p:cNvPr id="56322" name="Picture 2" descr="Festus conferred with his advisers and then replied, ‘Very well! You have appealed to Caesar, and to Caesar you will go!’ – Slide 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53208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a:solidFill>
                  <a:schemeClr val="accent1">
                    <a:lumMod val="40000"/>
                    <a:lumOff val="60000"/>
                  </a:schemeClr>
                </a:solidFill>
              </a:rPr>
              <a:t>The Governor Festus: </a:t>
            </a:r>
            <a:endParaRPr lang="en-US" sz="4000" dirty="0">
              <a:solidFill>
                <a:srgbClr val="66FFFF"/>
              </a:solidFill>
            </a:endParaRPr>
          </a:p>
        </p:txBody>
      </p:sp>
      <p:sp>
        <p:nvSpPr>
          <p:cNvPr id="4" name="Text Placeholder 3"/>
          <p:cNvSpPr>
            <a:spLocks noGrp="1"/>
          </p:cNvSpPr>
          <p:nvPr>
            <p:ph type="body" sz="half" idx="2"/>
          </p:nvPr>
        </p:nvSpPr>
        <p:spPr>
          <a:xfrm>
            <a:off x="4812632" y="832992"/>
            <a:ext cx="6400800" cy="5616793"/>
          </a:xfrm>
          <a:solidFill>
            <a:srgbClr val="660066"/>
          </a:solidFill>
        </p:spPr>
        <p:txBody>
          <a:bodyPr>
            <a:noAutofit/>
          </a:bodyPr>
          <a:lstStyle/>
          <a:p>
            <a:r>
              <a:rPr lang="en-US" sz="3200" dirty="0" smtClean="0"/>
              <a:t>Paul had the opportunity to speak with Festus quite often.  He was even introduced to other dignitaries, particularly King Agrippa.  But eventually, Paul was sent to Rome aboard a ship under the authority of one Julius, a centurion.  The journey was interrupted when the ship was wrecked on an island.  But with Paul’s prophetic guidance, all the passengers survived.    </a:t>
            </a:r>
            <a:endParaRPr lang="en-US" sz="3200" dirty="0"/>
          </a:p>
        </p:txBody>
      </p:sp>
      <p:pic>
        <p:nvPicPr>
          <p:cNvPr id="59394" name="Picture 2" descr="Then the king, the governor, Bernice, and all the others stood and left. As they went out, they agreed, ‘This man hasn’t done anything to deserve death or imprisonment.’Agrippa said to Festus, ‘He could have been set free if he hadn’t appealed to Caesar.’ – Slide 1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321" r="20321"/>
          <a:stretch>
            <a:fillRect/>
          </a:stretch>
        </p:blipFill>
        <p:spPr bwMode="auto">
          <a:xfrm>
            <a:off x="727574" y="1232357"/>
            <a:ext cx="38131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927253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4" y="342664"/>
            <a:ext cx="8861520" cy="490329"/>
          </a:xfrm>
        </p:spPr>
        <p:txBody>
          <a:bodyPr>
            <a:noAutofit/>
          </a:bodyPr>
          <a:lstStyle/>
          <a:p>
            <a:r>
              <a:rPr lang="en-US" sz="3200" b="1" dirty="0">
                <a:solidFill>
                  <a:schemeClr val="accent1">
                    <a:lumMod val="40000"/>
                    <a:lumOff val="60000"/>
                  </a:schemeClr>
                </a:solidFill>
              </a:rPr>
              <a:t>The Governor Festus: </a:t>
            </a:r>
            <a:endParaRPr lang="en-US" sz="4000" dirty="0">
              <a:solidFill>
                <a:srgbClr val="66FFFF"/>
              </a:solidFill>
            </a:endParaRPr>
          </a:p>
        </p:txBody>
      </p:sp>
      <p:sp>
        <p:nvSpPr>
          <p:cNvPr id="4" name="Text Placeholder 3"/>
          <p:cNvSpPr>
            <a:spLocks noGrp="1"/>
          </p:cNvSpPr>
          <p:nvPr>
            <p:ph type="body" sz="half" idx="2"/>
          </p:nvPr>
        </p:nvSpPr>
        <p:spPr>
          <a:xfrm>
            <a:off x="4812632" y="832993"/>
            <a:ext cx="6400800" cy="5102586"/>
          </a:xfrm>
          <a:solidFill>
            <a:srgbClr val="660066"/>
          </a:solidFill>
        </p:spPr>
        <p:txBody>
          <a:bodyPr>
            <a:noAutofit/>
          </a:bodyPr>
          <a:lstStyle/>
          <a:p>
            <a:r>
              <a:rPr lang="en-US" sz="3000" dirty="0" smtClean="0"/>
              <a:t>On the island, Paul was bitten by a poisonous snake, but showed no symptoms, which caused the “barbarians” to think he was a god.  Paul was able to pray for the father of the chief man of the island, and God healed him along with many others who were sick.  Finally the island people gave Paul and his shipmates many honors and necessary supplies to continue their voyage.  </a:t>
            </a:r>
            <a:endParaRPr lang="en-US" sz="3000" dirty="0"/>
          </a:p>
        </p:txBody>
      </p:sp>
      <p:pic>
        <p:nvPicPr>
          <p:cNvPr id="59396" name="Picture 4" descr="The people of the island were very kind and as it was cold and rainy, they built a fire on the shore to welcome them. As Paul was putting an armful of sticks on the fire, a poisonous snake, driven out by the heat, bit him on the hand. – Slid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534" r="21534"/>
          <a:stretch>
            <a:fillRect/>
          </a:stretch>
        </p:blipFill>
        <p:spPr bwMode="auto">
          <a:xfrm>
            <a:off x="727075" y="914400"/>
            <a:ext cx="3811588" cy="5021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9016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oman-prison-cell-1024×682 - The Ephesus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271342" cy="68357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rot="5400000">
            <a:off x="8022109" y="2681751"/>
            <a:ext cx="6113928" cy="1933773"/>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On the Road to Rome:  </a:t>
            </a:r>
            <a:endParaRPr lang="en-US" sz="6000" dirty="0">
              <a:solidFill>
                <a:srgbClr val="66FFFF"/>
              </a:solidFill>
            </a:endParaRPr>
          </a:p>
        </p:txBody>
      </p:sp>
    </p:spTree>
    <p:extLst>
      <p:ext uri="{BB962C8B-B14F-4D97-AF65-F5344CB8AC3E}">
        <p14:creationId xmlns:p14="http://schemas.microsoft.com/office/powerpoint/2010/main" val="33937770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C94942-C689-461B-8649-1FD863C6BA2B}">
  <ds:schemaRefs>
    <ds:schemaRef ds:uri="71af3243-3dd4-4a8d-8c0d-dd76da1f02a5"/>
    <ds:schemaRef ds:uri="http://www.w3.org/XML/1998/namespace"/>
    <ds:schemaRef ds:uri="http://purl.org/dc/elements/1.1/"/>
    <ds:schemaRef ds:uri="http://schemas.microsoft.com/office/infopath/2007/PartnerControls"/>
    <ds:schemaRef ds:uri="http://purl.org/dc/dcmitype/"/>
    <ds:schemaRef ds:uri="16c05727-aa75-4e4a-9b5f-8a80a1165891"/>
    <ds:schemaRef ds:uri="http://schemas.microsoft.com/office/2006/documentManagement/types"/>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C25A74-1E0C-4362-AFA3-6197BD285F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3122</Words>
  <Application>Microsoft Office PowerPoint</Application>
  <PresentationFormat>Widescreen</PresentationFormat>
  <Paragraphs>463</Paragraphs>
  <Slides>143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143</vt:i4>
      </vt:variant>
    </vt:vector>
  </HeadingPairs>
  <TitlesOfParts>
    <vt:vector size="152" baseType="lpstr">
      <vt:lpstr>Arial</vt:lpstr>
      <vt:lpstr>Calibri</vt:lpstr>
      <vt:lpstr>Cooper Black</vt:lpstr>
      <vt:lpstr>Corbel</vt:lpstr>
      <vt:lpstr>Freestyle Script</vt:lpstr>
      <vt:lpstr>Harlow Solid Italic</vt:lpstr>
      <vt:lpstr>Impact</vt:lpstr>
      <vt:lpstr>MV Boli</vt:lpstr>
      <vt:lpstr>Celestial</vt:lpstr>
      <vt:lpstr>The Mystery of the Gospel Lesson 6, 3rd Quarter 2023</vt:lpstr>
      <vt:lpstr>Memory Text:   Ephesians 3:20-21 </vt:lpstr>
      <vt:lpstr>PowerPoint Presentation</vt:lpstr>
      <vt:lpstr>PowerPoint Presentation</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PowerPoint Presentation</vt:lpstr>
      <vt:lpstr>AN Affirmation of Culture:   Acts 21:18-36 </vt:lpstr>
      <vt:lpstr>AN Affirmation of Culture:   Acts 21:20-36 </vt:lpstr>
      <vt:lpstr>AN Affirmation of Culture:   Acts 21:22-36 </vt:lpstr>
      <vt:lpstr>PowerPoint Presentation</vt:lpstr>
      <vt:lpstr>AN Affirmation of Culture:   Acts 21:23-36 </vt:lpstr>
      <vt:lpstr>AN Affirmation of Culture:   Acts 21:25-36 </vt:lpstr>
      <vt:lpstr>PowerPoint Presentation</vt:lpstr>
      <vt:lpstr>An Affirmation of Culture:  AA 403</vt:lpstr>
      <vt:lpstr>An Affirmation of Culture:  AA 403</vt:lpstr>
      <vt:lpstr>An Affirmation of Culture:  AA 404</vt:lpstr>
      <vt:lpstr>AN Affirmation of Culture:   Acts 21:26-36 </vt:lpstr>
      <vt:lpstr>AN Affirmation of Culture:   Acts 21:27-36 </vt:lpstr>
      <vt:lpstr>AN Affirmation of Culture:   Acts 21:28-36 </vt:lpstr>
      <vt:lpstr>AN Affirmation of Culture:   Acts 21:28-36 </vt:lpstr>
      <vt:lpstr>AN Affirmation of Culture:   Acts 21:31-36 </vt:lpstr>
      <vt:lpstr>AN Affirmation of Culture:   Acts 21:33-36 </vt:lpstr>
      <vt:lpstr>AN Affirmation of Culture:   Acts 21:35-36 </vt:lpstr>
      <vt:lpstr>PowerPoint Presentation</vt:lpstr>
      <vt:lpstr>An Affirmation of Culture:  AA 405</vt:lpstr>
      <vt:lpstr>An Affirmation of Culture:  AA 405</vt:lpstr>
      <vt:lpstr>PowerPoint Presentation</vt:lpstr>
      <vt:lpstr>Blinded by the Light: Acts 21:37-40 </vt:lpstr>
      <vt:lpstr>Blinded by the Light: Acts 21:39-40 </vt:lpstr>
      <vt:lpstr>Blinded by the Light: Acts 21:40 </vt:lpstr>
      <vt:lpstr>Blinded by the Light: Acts 22:1-30 </vt:lpstr>
      <vt:lpstr>Blinded by the Light: Acts 22:3-30 </vt:lpstr>
      <vt:lpstr>Blinded by the Light: Acts 22:5-30 </vt:lpstr>
      <vt:lpstr>Blinded by the Light: Acts 22:6-30 </vt:lpstr>
      <vt:lpstr>Blinded by the Light: Acts 22:8-30 </vt:lpstr>
      <vt:lpstr>Blinded by the Light: Acts 22:10-30 </vt:lpstr>
      <vt:lpstr>Blinded by the Light: Acts 22:12-30 </vt:lpstr>
      <vt:lpstr>Blinded by the Light: Acts 22:14-30 </vt:lpstr>
      <vt:lpstr>Blinded by the Light: Acts 22:16-30 </vt:lpstr>
      <vt:lpstr>Blinded by the Light: Acts 22:18-30 </vt:lpstr>
      <vt:lpstr>Blinded by the Light: Acts 22:20-30 </vt:lpstr>
      <vt:lpstr>Blinded by the Light: Acts 22:22-30 </vt:lpstr>
      <vt:lpstr>PowerPoint Presentation</vt:lpstr>
      <vt:lpstr>Blinded by the Light:</vt:lpstr>
      <vt:lpstr>Blinded by the Light:</vt:lpstr>
      <vt:lpstr>PowerPoint Presentation</vt:lpstr>
      <vt:lpstr>The Tribune, Claudius Lysias:   Acts 22:24-30 </vt:lpstr>
      <vt:lpstr>The Tribune, Claudius Lysias:   Acts 22:26-30 </vt:lpstr>
      <vt:lpstr>The Tribune, Claudius Lysias:   Acts 22:28-30 </vt:lpstr>
      <vt:lpstr>The Tribune, Claudius Lysias:  </vt:lpstr>
      <vt:lpstr>The Tribune, Claudius Lysias:   Acts 22:30 </vt:lpstr>
      <vt:lpstr>The Tribune, Claudius Lysias:   Acts 23:1-24 </vt:lpstr>
      <vt:lpstr>The Tribune, Claudius Lysias:   Acts 23:3-24 </vt:lpstr>
      <vt:lpstr>The Tribune, Claudius Lysias:   Acts 23:5-24 </vt:lpstr>
      <vt:lpstr>The Tribune, Claudius Lysias:   Acts 23:6-24 </vt:lpstr>
      <vt:lpstr>The Tribune, Claudius Lysias:   Acts 23:7-24 </vt:lpstr>
      <vt:lpstr>The Tribune, Claudius Lysias:   Acts 23:9-24 </vt:lpstr>
      <vt:lpstr>PowerPoint Presentation</vt:lpstr>
      <vt:lpstr>The Tribune, Claudius Lysias:  </vt:lpstr>
      <vt:lpstr>The Tribune, Claudius Lysias:   Acts 23:11-24 </vt:lpstr>
      <vt:lpstr>The Tribune, Claudius Lysias:   Acts 23:13-24 </vt:lpstr>
      <vt:lpstr>The Tribune, Claudius Lysias:   Acts 23:15-24 </vt:lpstr>
      <vt:lpstr>The Tribune, Claudius Lysias:   Acts 23:17-24 </vt:lpstr>
      <vt:lpstr>The Tribune, Claudius Lysias:   Acts 23:19-24 </vt:lpstr>
      <vt:lpstr>The Tribune, Claudius Lysias:   Acts 23:21-24 </vt:lpstr>
      <vt:lpstr>The Tribune, Claudius Lysias:   Acts 23:23-24 </vt:lpstr>
      <vt:lpstr>The Tribune, Claudius Lysias:  </vt:lpstr>
      <vt:lpstr>The Governor Felix:  </vt:lpstr>
      <vt:lpstr>The Governor Felix: </vt:lpstr>
      <vt:lpstr>The Governor Felix: </vt:lpstr>
      <vt:lpstr>The Governor Felix:  Acts 24:23-27 </vt:lpstr>
      <vt:lpstr>The Governor Felix:  Acts 24:24-27 </vt:lpstr>
      <vt:lpstr>The Governor Felix:  Acts 24:26-27 </vt:lpstr>
      <vt:lpstr>The Governor Festus: </vt:lpstr>
      <vt:lpstr>The Governor Festus:  Acts 25:1-12 </vt:lpstr>
      <vt:lpstr>The Governor Festus:  Acts 25:3-12 </vt:lpstr>
      <vt:lpstr>The Governor Festus:  Acts 25:5-12 </vt:lpstr>
      <vt:lpstr>The Governor Festus:  Acts 25:7-12 </vt:lpstr>
      <vt:lpstr>The Governor Festus:  Acts 25:9-12 </vt:lpstr>
      <vt:lpstr>The Governor Festus:  Acts 25:11-12 </vt:lpstr>
      <vt:lpstr>The Governor Festus: </vt:lpstr>
      <vt:lpstr>The Governor Festus: </vt:lpstr>
      <vt:lpstr>PowerPoint Presentation</vt:lpstr>
      <vt:lpstr>On the Road to Rome: Acts 28:16-31</vt:lpstr>
      <vt:lpstr>On the Road to Rome: Acts 28:17-31</vt:lpstr>
      <vt:lpstr>On the Road to Rome: Acts 28:18-31</vt:lpstr>
      <vt:lpstr>On the Road to Rome: Acts 28:20-31</vt:lpstr>
      <vt:lpstr>On the Road to Rome: Acts 28:22-31</vt:lpstr>
      <vt:lpstr>On the Road to Rome: Acts 28:24-31</vt:lpstr>
      <vt:lpstr>On the Road to Rome: Acts 28:24-31</vt:lpstr>
      <vt:lpstr>On the Road to Rome: Acts 28:24-31</vt:lpstr>
      <vt:lpstr>On the Road to Rome: Acts 28:24-31</vt:lpstr>
      <vt:lpstr>PowerPoint Presentation</vt:lpstr>
      <vt:lpstr>After Acts:  </vt:lpstr>
      <vt:lpstr>After Acts:  </vt:lpstr>
      <vt:lpstr>After Acts:  </vt:lpstr>
      <vt:lpstr>After Acts:  </vt:lpstr>
      <vt:lpstr>After Acts:  </vt:lpstr>
      <vt:lpstr>After Acts:  </vt:lpstr>
      <vt:lpstr>After Acts:  </vt:lpstr>
      <vt:lpstr>After Acts:   Acts of the Apostles, p.493</vt:lpstr>
      <vt:lpstr>After Acts:   Acts of the Apostles, p.494</vt:lpstr>
      <vt:lpstr>After Acts:   Acts of the Apostles, p.494</vt:lpstr>
      <vt:lpstr>After Acts:   Acts of the Apostles, p.494</vt:lpstr>
      <vt:lpstr>After Acts:   Acts of the Apostles, p.500</vt:lpstr>
      <vt:lpstr>After Acts:   Acts of the Apostles, p.500</vt:lpstr>
      <vt:lpstr>PowerPoint Presentation</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Paraphrasing a letter:  </vt:lpstr>
      <vt:lpstr>Memory Text:   Ephesians 3:20-21 </vt:lpstr>
      <vt:lpstr>Take a few moments to prepare for Sabbath school next week!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2023-08-11T16:25:23Z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