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123"/>
  </p:notesMasterIdLst>
  <p:handoutMasterIdLst>
    <p:handoutMasterId r:id="rId124"/>
  </p:handoutMasterIdLst>
  <p:sldIdLst>
    <p:sldId id="268" r:id="rId5"/>
    <p:sldId id="392" r:id="rId6"/>
    <p:sldId id="484" r:id="rId7"/>
    <p:sldId id="773" r:id="rId8"/>
    <p:sldId id="873" r:id="rId9"/>
    <p:sldId id="874" r:id="rId10"/>
    <p:sldId id="883" r:id="rId11"/>
    <p:sldId id="875" r:id="rId12"/>
    <p:sldId id="884" r:id="rId13"/>
    <p:sldId id="876" r:id="rId14"/>
    <p:sldId id="885" r:id="rId15"/>
    <p:sldId id="877" r:id="rId16"/>
    <p:sldId id="886" r:id="rId17"/>
    <p:sldId id="878" r:id="rId18"/>
    <p:sldId id="879" r:id="rId19"/>
    <p:sldId id="887" r:id="rId20"/>
    <p:sldId id="880" r:id="rId21"/>
    <p:sldId id="803" r:id="rId22"/>
    <p:sldId id="891" r:id="rId23"/>
    <p:sldId id="857" r:id="rId24"/>
    <p:sldId id="888" r:id="rId25"/>
    <p:sldId id="881" r:id="rId26"/>
    <p:sldId id="889" r:id="rId27"/>
    <p:sldId id="882" r:id="rId28"/>
    <p:sldId id="890" r:id="rId29"/>
    <p:sldId id="894" r:id="rId30"/>
    <p:sldId id="893" r:id="rId31"/>
    <p:sldId id="892" r:id="rId32"/>
    <p:sldId id="896" r:id="rId33"/>
    <p:sldId id="897" r:id="rId34"/>
    <p:sldId id="898" r:id="rId35"/>
    <p:sldId id="899" r:id="rId36"/>
    <p:sldId id="900" r:id="rId37"/>
    <p:sldId id="895" r:id="rId38"/>
    <p:sldId id="701" r:id="rId39"/>
    <p:sldId id="901" r:id="rId40"/>
    <p:sldId id="902" r:id="rId41"/>
    <p:sldId id="914" r:id="rId42"/>
    <p:sldId id="915" r:id="rId43"/>
    <p:sldId id="916" r:id="rId44"/>
    <p:sldId id="909" r:id="rId45"/>
    <p:sldId id="908" r:id="rId46"/>
    <p:sldId id="907" r:id="rId47"/>
    <p:sldId id="910" r:id="rId48"/>
    <p:sldId id="911" r:id="rId49"/>
    <p:sldId id="912" r:id="rId50"/>
    <p:sldId id="913" r:id="rId51"/>
    <p:sldId id="903" r:id="rId52"/>
    <p:sldId id="905" r:id="rId53"/>
    <p:sldId id="906" r:id="rId54"/>
    <p:sldId id="904" r:id="rId55"/>
    <p:sldId id="917" r:id="rId56"/>
    <p:sldId id="918" r:id="rId57"/>
    <p:sldId id="919" r:id="rId58"/>
    <p:sldId id="920" r:id="rId59"/>
    <p:sldId id="921" r:id="rId60"/>
    <p:sldId id="922" r:id="rId61"/>
    <p:sldId id="923" r:id="rId62"/>
    <p:sldId id="924" r:id="rId63"/>
    <p:sldId id="925" r:id="rId64"/>
    <p:sldId id="926" r:id="rId65"/>
    <p:sldId id="928" r:id="rId66"/>
    <p:sldId id="929" r:id="rId67"/>
    <p:sldId id="931" r:id="rId68"/>
    <p:sldId id="932" r:id="rId69"/>
    <p:sldId id="933" r:id="rId70"/>
    <p:sldId id="934" r:id="rId71"/>
    <p:sldId id="935" r:id="rId72"/>
    <p:sldId id="936" r:id="rId73"/>
    <p:sldId id="937" r:id="rId74"/>
    <p:sldId id="938" r:id="rId75"/>
    <p:sldId id="939" r:id="rId76"/>
    <p:sldId id="940" r:id="rId77"/>
    <p:sldId id="941" r:id="rId78"/>
    <p:sldId id="943" r:id="rId79"/>
    <p:sldId id="942" r:id="rId80"/>
    <p:sldId id="944" r:id="rId81"/>
    <p:sldId id="945" r:id="rId82"/>
    <p:sldId id="946" r:id="rId83"/>
    <p:sldId id="789" r:id="rId84"/>
    <p:sldId id="953" r:id="rId85"/>
    <p:sldId id="954" r:id="rId86"/>
    <p:sldId id="955" r:id="rId87"/>
    <p:sldId id="960" r:id="rId88"/>
    <p:sldId id="947" r:id="rId89"/>
    <p:sldId id="948" r:id="rId90"/>
    <p:sldId id="970" r:id="rId91"/>
    <p:sldId id="971" r:id="rId92"/>
    <p:sldId id="949" r:id="rId93"/>
    <p:sldId id="950" r:id="rId94"/>
    <p:sldId id="951" r:id="rId95"/>
    <p:sldId id="952" r:id="rId96"/>
    <p:sldId id="956" r:id="rId97"/>
    <p:sldId id="957" r:id="rId98"/>
    <p:sldId id="958" r:id="rId99"/>
    <p:sldId id="959" r:id="rId100"/>
    <p:sldId id="961" r:id="rId101"/>
    <p:sldId id="962" r:id="rId102"/>
    <p:sldId id="963" r:id="rId103"/>
    <p:sldId id="972" r:id="rId104"/>
    <p:sldId id="973" r:id="rId105"/>
    <p:sldId id="974" r:id="rId106"/>
    <p:sldId id="975" r:id="rId107"/>
    <p:sldId id="976" r:id="rId108"/>
    <p:sldId id="964" r:id="rId109"/>
    <p:sldId id="965" r:id="rId110"/>
    <p:sldId id="966" r:id="rId111"/>
    <p:sldId id="967" r:id="rId112"/>
    <p:sldId id="968" r:id="rId113"/>
    <p:sldId id="969" r:id="rId114"/>
    <p:sldId id="977" r:id="rId115"/>
    <p:sldId id="980" r:id="rId116"/>
    <p:sldId id="981" r:id="rId117"/>
    <p:sldId id="982" r:id="rId118"/>
    <p:sldId id="979" r:id="rId119"/>
    <p:sldId id="978" r:id="rId120"/>
    <p:sldId id="790" r:id="rId121"/>
    <p:sldId id="390" r:id="rId1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FFFFFF"/>
    <a:srgbClr val="A09582"/>
    <a:srgbClr val="5E2001"/>
    <a:srgbClr val="660066"/>
    <a:srgbClr val="CCFF99"/>
    <a:srgbClr val="006600"/>
    <a:srgbClr val="164866"/>
    <a:srgbClr val="7000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78" autoAdjust="0"/>
    <p:restoredTop sz="94652" autoAdjust="0"/>
  </p:normalViewPr>
  <p:slideViewPr>
    <p:cSldViewPr snapToGrid="0">
      <p:cViewPr>
        <p:scale>
          <a:sx n="42" d="100"/>
          <a:sy n="42" d="100"/>
        </p:scale>
        <p:origin x="1528" y="484"/>
      </p:cViewPr>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notesMaster" Target="notesMasters/notesMaster1.xml"/><Relationship Id="rId128" Type="http://schemas.openxmlformats.org/officeDocument/2006/relationships/tableStyles" Target="tableStyle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handoutMaster" Target="handoutMasters/handoutMaster1.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BF7510-B9ED-40E0-8274-4F64AD62B83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xmlns="" id="{D95E24B0-B97F-4932-93CD-4307D6181D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0AA17F-CB06-445B-ACD3-321E84E51A80}" type="datetimeFigureOut">
              <a:rPr lang="en-US" smtClean="0"/>
              <a:t>8/11/2023</a:t>
            </a:fld>
            <a:endParaRPr lang="en-US" dirty="0"/>
          </a:p>
        </p:txBody>
      </p:sp>
      <p:sp>
        <p:nvSpPr>
          <p:cNvPr id="4" name="Footer Placeholder 3">
            <a:extLst>
              <a:ext uri="{FF2B5EF4-FFF2-40B4-BE49-F238E27FC236}">
                <a16:creationId xmlns:a16="http://schemas.microsoft.com/office/drawing/2014/main" xmlns="" id="{7FC3A0DF-A8A7-4EF4-96E5-757FFFC2A9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xmlns="" id="{22BEC987-E8F6-4FD2-BFB2-04815BD1D2F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078EF9-7F2B-4B20-A25C-9E80C16977B9}" type="slidenum">
              <a:rPr lang="en-US" smtClean="0"/>
              <a:t>‹#›</a:t>
            </a:fld>
            <a:endParaRPr lang="en-US" dirty="0"/>
          </a:p>
        </p:txBody>
      </p:sp>
    </p:spTree>
    <p:extLst>
      <p:ext uri="{BB962C8B-B14F-4D97-AF65-F5344CB8AC3E}">
        <p14:creationId xmlns:p14="http://schemas.microsoft.com/office/powerpoint/2010/main" val="2500114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6141C0-BF72-4A20-AFA7-D05563D549B7}" type="datetimeFigureOut">
              <a:rPr lang="en-US" smtClean="0"/>
              <a:t>8/11/2023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AAF9CF-D1E5-49FD-94F7-B246BB67E246}" type="slidenum">
              <a:rPr lang="en-US" smtClean="0"/>
              <a:t>‹#›</a:t>
            </a:fld>
            <a:endParaRPr lang="en-US" dirty="0"/>
          </a:p>
        </p:txBody>
      </p:sp>
    </p:spTree>
    <p:extLst>
      <p:ext uri="{BB962C8B-B14F-4D97-AF65-F5344CB8AC3E}">
        <p14:creationId xmlns:p14="http://schemas.microsoft.com/office/powerpoint/2010/main" val="1629285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chor="ctr" anchorCtr="0">
            <a:normAutofit/>
          </a:bodyPr>
          <a:lstStyle>
            <a:lvl1pPr>
              <a:defRPr sz="3000"/>
            </a:lvl1pPr>
          </a:lstStyle>
          <a:p>
            <a:r>
              <a:rPr lang="en-US" noProof="0" smtClean="0"/>
              <a:t>Click to edit Master title style</a:t>
            </a:r>
            <a:endParaRPr lang="en-US" noProof="0"/>
          </a:p>
        </p:txBody>
      </p:sp>
      <p:sp>
        <p:nvSpPr>
          <p:cNvPr id="3" name="Content Placeholder 2"/>
          <p:cNvSpPr>
            <a:spLocks noGrp="1"/>
          </p:cNvSpPr>
          <p:nvPr>
            <p:ph idx="1"/>
          </p:nvPr>
        </p:nvSpPr>
        <p:spPr>
          <a:xfrm>
            <a:off x="685801" y="1869601"/>
            <a:ext cx="10840914" cy="3921600"/>
          </a:xfrm>
        </p:spPr>
        <p:txBody>
          <a:bodyPr anchor="t" anchorCtr="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Date Placeholder 3"/>
          <p:cNvSpPr>
            <a:spLocks noGrp="1"/>
          </p:cNvSpPr>
          <p:nvPr>
            <p:ph type="dt" sz="half" idx="10"/>
          </p:nvPr>
        </p:nvSpPr>
        <p:spPr/>
        <p:txBody>
          <a:bodyPr/>
          <a:lstStyle/>
          <a:p>
            <a:fld id="{984B7D2A-0DF8-424B-9572-B79AEBB2D9DC}" type="datetimeFigureOut">
              <a:rPr lang="en-US" noProof="0" smtClean="0"/>
              <a:t>8/11/2023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8" name="Straight Connector 7">
            <a:extLst>
              <a:ext uri="{FF2B5EF4-FFF2-40B4-BE49-F238E27FC236}">
                <a16:creationId xmlns:a16="http://schemas.microsoft.com/office/drawing/2014/main" xmlns="" id="{328F7C25-BFB6-430F-87B6-7D0D2C7493D6}"/>
              </a:ext>
              <a:ext uri="{C183D7F6-B498-43B3-948B-1728B52AA6E4}">
                <adec:decorative xmlns:adec="http://schemas.microsoft.com/office/drawing/2017/decorative" xmlns="" val="1"/>
              </a:ext>
            </a:extLst>
          </p:cNvPr>
          <p:cNvCxnSpPr>
            <a:cxnSpLocks/>
          </p:cNvCxnSpPr>
          <p:nvPr userDrawn="1"/>
        </p:nvCxnSpPr>
        <p:spPr>
          <a:xfrm rot="16200000">
            <a:off x="-185517" y="122343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610262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hasCustomPrompt="1"/>
          </p:nvPr>
        </p:nvSpPr>
        <p:spPr>
          <a:xfrm>
            <a:off x="685801" y="609601"/>
            <a:ext cx="10840913" cy="3124199"/>
          </a:xfrm>
        </p:spPr>
        <p:txBody>
          <a:bodyPr anchor="ctr">
            <a:normAutofit/>
          </a:bodyPr>
          <a:lstStyle>
            <a:lvl1pPr algn="l">
              <a:defRPr sz="3000" b="0" cap="none"/>
            </a:lvl1pPr>
          </a:lstStyle>
          <a:p>
            <a:r>
              <a:rPr lang="en-US" noProof="0"/>
              <a:t>CLICK TO EDIT MASTER TITLE STYLE</a:t>
            </a:r>
          </a:p>
        </p:txBody>
      </p:sp>
      <p:sp>
        <p:nvSpPr>
          <p:cNvPr id="3" name="Text Placeholder 2"/>
          <p:cNvSpPr>
            <a:spLocks noGrp="1"/>
          </p:cNvSpPr>
          <p:nvPr>
            <p:ph type="body" idx="1"/>
          </p:nvPr>
        </p:nvSpPr>
        <p:spPr>
          <a:xfrm>
            <a:off x="685800" y="3733800"/>
            <a:ext cx="10840914" cy="2057400"/>
          </a:xfrm>
        </p:spPr>
        <p:txBody>
          <a:bodyPr anchor="ct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smtClean="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8/11/2023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326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smtClean="0"/>
              <a:t>Click to edit Master title style</a:t>
            </a:r>
            <a:endParaRPr lang="en-US" noProof="0"/>
          </a:p>
        </p:txBody>
      </p:sp>
      <p:sp>
        <p:nvSpPr>
          <p:cNvPr id="3" name="Date Placeholder 2"/>
          <p:cNvSpPr>
            <a:spLocks noGrp="1"/>
          </p:cNvSpPr>
          <p:nvPr>
            <p:ph type="dt" sz="half" idx="10"/>
          </p:nvPr>
        </p:nvSpPr>
        <p:spPr/>
        <p:txBody>
          <a:bodyPr/>
          <a:lstStyle/>
          <a:p>
            <a:fld id="{984B7D2A-0DF8-424B-9572-B79AEBB2D9DC}" type="datetimeFigureOut">
              <a:rPr lang="en-US" noProof="0" smtClean="0"/>
              <a:t>8/11/2023</a:t>
            </a:fld>
            <a:endParaRPr lang="en-US" noProof="0" dirty="0"/>
          </a:p>
        </p:txBody>
      </p:sp>
      <p:sp>
        <p:nvSpPr>
          <p:cNvPr id="4" name="Footer Placeholder 3"/>
          <p:cNvSpPr>
            <a:spLocks noGrp="1"/>
          </p:cNvSpPr>
          <p:nvPr>
            <p:ph type="ftr" sz="quarter" idx="11"/>
          </p:nvPr>
        </p:nvSpPr>
        <p:spPr/>
        <p:txBody>
          <a:bodyPr/>
          <a:lstStyle/>
          <a:p>
            <a:r>
              <a:rPr lang="en-US" noProof="0" dirty="0"/>
              <a:t>Add a Footer</a:t>
            </a:r>
          </a:p>
        </p:txBody>
      </p:sp>
      <p:sp>
        <p:nvSpPr>
          <p:cNvPr id="5" name="Slide Number Placeholder 4"/>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510649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984B7D2A-0DF8-424B-9572-B79AEBB2D9DC}" type="datetimeFigureOut">
              <a:rPr lang="en-US" noProof="0" smtClean="0"/>
              <a:t>8/11/2023</a:t>
            </a:fld>
            <a:endParaRPr lang="en-US" noProof="0" dirty="0"/>
          </a:p>
        </p:txBody>
      </p:sp>
      <p:sp>
        <p:nvSpPr>
          <p:cNvPr id="3" name="Footer Placeholder 2"/>
          <p:cNvSpPr>
            <a:spLocks noGrp="1"/>
          </p:cNvSpPr>
          <p:nvPr>
            <p:ph type="ftr" sz="quarter" idx="11"/>
          </p:nvPr>
        </p:nvSpPr>
        <p:spPr/>
        <p:txBody>
          <a:bodyPr/>
          <a:lstStyle/>
          <a:p>
            <a:r>
              <a:rPr lang="en-US" noProof="0" dirty="0"/>
              <a:t>Add a Footer</a:t>
            </a:r>
          </a:p>
        </p:txBody>
      </p:sp>
      <p:sp>
        <p:nvSpPr>
          <p:cNvPr id="4" name="Slide Number Placeholder 3"/>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453706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 y="1786"/>
            <a:ext cx="12188825" cy="6856214"/>
          </a:xfrm>
          <a:prstGeom prst="rect">
            <a:avLst/>
          </a:prstGeom>
        </p:spPr>
      </p:pic>
      <p:sp>
        <p:nvSpPr>
          <p:cNvPr id="2" name="Title 1"/>
          <p:cNvSpPr>
            <a:spLocks noGrp="1"/>
          </p:cNvSpPr>
          <p:nvPr>
            <p:ph type="ctrTitle"/>
          </p:nvPr>
        </p:nvSpPr>
        <p:spPr>
          <a:xfrm>
            <a:off x="2476500" y="2716272"/>
            <a:ext cx="8683625" cy="2421464"/>
          </a:xfrm>
        </p:spPr>
        <p:txBody>
          <a:bodyPr anchor="b">
            <a:normAutofit/>
          </a:bodyPr>
          <a:lstStyle>
            <a:lvl1pPr algn="r">
              <a:defRPr sz="4800">
                <a:effectLst/>
              </a:defRPr>
            </a:lvl1pPr>
          </a:lstStyle>
          <a:p>
            <a:r>
              <a:rPr lang="en-US" noProof="0" smtClean="0"/>
              <a:t>Click to edit Master title style</a:t>
            </a:r>
            <a:endParaRPr lang="en-US" noProof="0"/>
          </a:p>
        </p:txBody>
      </p:sp>
      <p:sp>
        <p:nvSpPr>
          <p:cNvPr id="3" name="Subtitle 2"/>
          <p:cNvSpPr>
            <a:spLocks noGrp="1"/>
          </p:cNvSpPr>
          <p:nvPr>
            <p:ph type="subTitle" idx="1"/>
          </p:nvPr>
        </p:nvSpPr>
        <p:spPr>
          <a:xfrm>
            <a:off x="2476500" y="5137736"/>
            <a:ext cx="8683625" cy="732840"/>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a:p>
        </p:txBody>
      </p:sp>
      <p:sp>
        <p:nvSpPr>
          <p:cNvPr id="4" name="Date Placeholder 3"/>
          <p:cNvSpPr>
            <a:spLocks noGrp="1"/>
          </p:cNvSpPr>
          <p:nvPr>
            <p:ph type="dt" sz="half" idx="10"/>
          </p:nvPr>
        </p:nvSpPr>
        <p:spPr>
          <a:xfrm>
            <a:off x="8932558" y="5870575"/>
            <a:ext cx="1600200" cy="377825"/>
          </a:xfrm>
        </p:spPr>
        <p:txBody>
          <a:bodyPr/>
          <a:lstStyle/>
          <a:p>
            <a:fld id="{984B7D2A-0DF8-424B-9572-B79AEBB2D9DC}" type="datetimeFigureOut">
              <a:rPr lang="en-US" noProof="0" smtClean="0"/>
              <a:t>8/11/2023</a:t>
            </a:fld>
            <a:endParaRPr lang="en-US" noProof="0" dirty="0"/>
          </a:p>
        </p:txBody>
      </p:sp>
      <p:sp>
        <p:nvSpPr>
          <p:cNvPr id="5" name="Footer Placeholder 4"/>
          <p:cNvSpPr>
            <a:spLocks noGrp="1"/>
          </p:cNvSpPr>
          <p:nvPr>
            <p:ph type="ftr" sz="quarter" idx="11"/>
          </p:nvPr>
        </p:nvSpPr>
        <p:spPr>
          <a:xfrm>
            <a:off x="3962399" y="5870575"/>
            <a:ext cx="4893958" cy="377825"/>
          </a:xfrm>
        </p:spPr>
        <p:txBody>
          <a:bodyPr/>
          <a:lstStyle/>
          <a:p>
            <a:r>
              <a:rPr lang="en-US" noProof="0" dirty="0"/>
              <a:t>Add a Footer</a:t>
            </a:r>
          </a:p>
        </p:txBody>
      </p:sp>
      <p:sp>
        <p:nvSpPr>
          <p:cNvPr id="6" name="Slide Number Placeholder 5"/>
          <p:cNvSpPr>
            <a:spLocks noGrp="1"/>
          </p:cNvSpPr>
          <p:nvPr>
            <p:ph type="sldNum" sz="quarter" idx="12"/>
          </p:nvPr>
        </p:nvSpPr>
        <p:spPr>
          <a:xfrm>
            <a:off x="10608958" y="5870575"/>
            <a:ext cx="551167" cy="377825"/>
          </a:xfrm>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4062937115"/>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552450" y="1874308"/>
            <a:ext cx="3814235" cy="1260000"/>
          </a:xfrm>
        </p:spPr>
        <p:txBody>
          <a:bodyPr anchor="ctr" anchorCtr="0">
            <a:noAutofit/>
          </a:bodyPr>
          <a:lstStyle>
            <a:lvl1pPr algn="r">
              <a:defRPr sz="3000" b="0"/>
            </a:lvl1pPr>
          </a:lstStyle>
          <a:p>
            <a:r>
              <a:rPr lang="en-US" noProof="0" smtClean="0"/>
              <a:t>Click to edit Master title style</a:t>
            </a:r>
            <a:endParaRPr lang="en-US" noProof="0"/>
          </a:p>
        </p:txBody>
      </p:sp>
      <p:sp>
        <p:nvSpPr>
          <p:cNvPr id="3" name="Content Placeholder 2"/>
          <p:cNvSpPr>
            <a:spLocks noGrp="1"/>
          </p:cNvSpPr>
          <p:nvPr>
            <p:ph idx="1"/>
          </p:nvPr>
        </p:nvSpPr>
        <p:spPr>
          <a:xfrm>
            <a:off x="4648200" y="0"/>
            <a:ext cx="7543800" cy="6856214"/>
          </a:xfrm>
        </p:spPr>
        <p:txBody>
          <a:bodyPr anchor="ctr">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ext Placeholder 3"/>
          <p:cNvSpPr>
            <a:spLocks noGrp="1"/>
          </p:cNvSpPr>
          <p:nvPr>
            <p:ph type="body" sz="half" idx="2"/>
          </p:nvPr>
        </p:nvSpPr>
        <p:spPr>
          <a:xfrm>
            <a:off x="552450" y="3134308"/>
            <a:ext cx="3814235" cy="2016600"/>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8/11/2023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006338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Description and Conent">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a16="http://schemas.microsoft.com/office/drawing/2014/main" xmlns=""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840914" cy="1260000"/>
          </a:xfrm>
        </p:spPr>
        <p:txBody>
          <a:bodyPr anchor="ctr" anchorCtr="0">
            <a:normAutofit/>
          </a:bodyPr>
          <a:lstStyle>
            <a:lvl1pPr>
              <a:defRPr sz="3000"/>
            </a:lvl1pPr>
          </a:lstStyle>
          <a:p>
            <a:r>
              <a:rPr lang="en-US" noProof="0" smtClean="0"/>
              <a:t>Click to edit Master title style</a:t>
            </a:r>
            <a:endParaRPr lang="en-US" noProof="0"/>
          </a:p>
        </p:txBody>
      </p:sp>
      <p:sp>
        <p:nvSpPr>
          <p:cNvPr id="3" name="Text Placeholder 2"/>
          <p:cNvSpPr>
            <a:spLocks noGrp="1"/>
          </p:cNvSpPr>
          <p:nvPr>
            <p:ph type="body" idx="1"/>
          </p:nvPr>
        </p:nvSpPr>
        <p:spPr>
          <a:xfrm>
            <a:off x="685799" y="1881824"/>
            <a:ext cx="10840914" cy="1032826"/>
          </a:xfrm>
        </p:spPr>
        <p:txBody>
          <a:bodyPr anchor="t" anchorCtr="0">
            <a:no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7" name="Date Placeholder 6"/>
          <p:cNvSpPr>
            <a:spLocks noGrp="1"/>
          </p:cNvSpPr>
          <p:nvPr>
            <p:ph type="dt" sz="half" idx="10"/>
          </p:nvPr>
        </p:nvSpPr>
        <p:spPr/>
        <p:txBody>
          <a:bodyPr/>
          <a:lstStyle/>
          <a:p>
            <a:fld id="{984B7D2A-0DF8-424B-9572-B79AEBB2D9DC}" type="datetimeFigureOut">
              <a:rPr lang="en-US" noProof="0" smtClean="0"/>
              <a:t>8/11/2023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6" name="Text Placeholder 5">
            <a:extLst>
              <a:ext uri="{FF2B5EF4-FFF2-40B4-BE49-F238E27FC236}">
                <a16:creationId xmlns:a16="http://schemas.microsoft.com/office/drawing/2014/main" xmlns="" id="{B47DAE59-9D63-4159-8F3E-560C31F19A89}"/>
              </a:ext>
            </a:extLst>
          </p:cNvPr>
          <p:cNvSpPr>
            <a:spLocks noGrp="1"/>
          </p:cNvSpPr>
          <p:nvPr>
            <p:ph type="body" sz="quarter" idx="14"/>
          </p:nvPr>
        </p:nvSpPr>
        <p:spPr>
          <a:xfrm>
            <a:off x="1216192"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sp>
        <p:nvSpPr>
          <p:cNvPr id="12" name="Text Placeholder 2">
            <a:extLst>
              <a:ext uri="{FF2B5EF4-FFF2-40B4-BE49-F238E27FC236}">
                <a16:creationId xmlns:a16="http://schemas.microsoft.com/office/drawing/2014/main" xmlns="" id="{4249143D-80A5-4E4C-BBFD-F253500CE226}"/>
              </a:ext>
            </a:extLst>
          </p:cNvPr>
          <p:cNvSpPr>
            <a:spLocks noGrp="1"/>
          </p:cNvSpPr>
          <p:nvPr>
            <p:ph type="body" idx="13"/>
          </p:nvPr>
        </p:nvSpPr>
        <p:spPr>
          <a:xfrm>
            <a:off x="685799" y="2914650"/>
            <a:ext cx="10840914" cy="502126"/>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20" name="Text Placeholder 5">
            <a:extLst>
              <a:ext uri="{FF2B5EF4-FFF2-40B4-BE49-F238E27FC236}">
                <a16:creationId xmlns:a16="http://schemas.microsoft.com/office/drawing/2014/main" xmlns="" id="{B06123F0-984B-4EF8-9945-3621C401B7AD}"/>
              </a:ext>
            </a:extLst>
          </p:cNvPr>
          <p:cNvSpPr>
            <a:spLocks noGrp="1"/>
          </p:cNvSpPr>
          <p:nvPr>
            <p:ph type="body" sz="quarter" idx="17"/>
          </p:nvPr>
        </p:nvSpPr>
        <p:spPr>
          <a:xfrm>
            <a:off x="7465366"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21" name="Text Placeholder 5">
            <a:extLst>
              <a:ext uri="{FF2B5EF4-FFF2-40B4-BE49-F238E27FC236}">
                <a16:creationId xmlns:a16="http://schemas.microsoft.com/office/drawing/2014/main" xmlns="" id="{A669C074-A9BE-4B07-ACEE-3B34AAC8B9E7}"/>
              </a:ext>
            </a:extLst>
          </p:cNvPr>
          <p:cNvSpPr>
            <a:spLocks noGrp="1"/>
          </p:cNvSpPr>
          <p:nvPr>
            <p:ph type="body" sz="quarter" idx="18"/>
          </p:nvPr>
        </p:nvSpPr>
        <p:spPr>
          <a:xfrm>
            <a:off x="9548424"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19" name="Text Placeholder 5">
            <a:extLst>
              <a:ext uri="{FF2B5EF4-FFF2-40B4-BE49-F238E27FC236}">
                <a16:creationId xmlns:a16="http://schemas.microsoft.com/office/drawing/2014/main" xmlns="" id="{84A40D78-D6DD-41A7-A132-9D48DF8649A9}"/>
              </a:ext>
            </a:extLst>
          </p:cNvPr>
          <p:cNvSpPr>
            <a:spLocks noGrp="1"/>
          </p:cNvSpPr>
          <p:nvPr>
            <p:ph type="body" sz="quarter" idx="16"/>
          </p:nvPr>
        </p:nvSpPr>
        <p:spPr>
          <a:xfrm>
            <a:off x="5382308"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18" name="Text Placeholder 5">
            <a:extLst>
              <a:ext uri="{FF2B5EF4-FFF2-40B4-BE49-F238E27FC236}">
                <a16:creationId xmlns:a16="http://schemas.microsoft.com/office/drawing/2014/main" xmlns="" id="{4A9CFAA7-850F-4C92-A9BE-56452E5CA04D}"/>
              </a:ext>
            </a:extLst>
          </p:cNvPr>
          <p:cNvSpPr>
            <a:spLocks noGrp="1"/>
          </p:cNvSpPr>
          <p:nvPr>
            <p:ph type="body" sz="quarter" idx="15"/>
          </p:nvPr>
        </p:nvSpPr>
        <p:spPr>
          <a:xfrm>
            <a:off x="3299250"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cxnSp>
        <p:nvCxnSpPr>
          <p:cNvPr id="14" name="Straight Connector 13">
            <a:extLst>
              <a:ext uri="{FF2B5EF4-FFF2-40B4-BE49-F238E27FC236}">
                <a16:creationId xmlns:a16="http://schemas.microsoft.com/office/drawing/2014/main" xmlns="" id="{CC5A0CF1-9FE7-4149-97DC-5221639144C8}"/>
              </a:ext>
              <a:ext uri="{C183D7F6-B498-43B3-948B-1728B52AA6E4}">
                <adec:decorative xmlns:adec="http://schemas.microsoft.com/office/drawing/2017/decorative" xmlns="" val="1"/>
              </a:ext>
            </a:extLst>
          </p:cNvPr>
          <p:cNvCxnSpPr>
            <a:cxnSpLocks/>
          </p:cNvCxnSpPr>
          <p:nvPr userDrawn="1"/>
        </p:nvCxnSpPr>
        <p:spPr>
          <a:xfrm rot="16200000">
            <a:off x="-185517" y="124248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393639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1457326" y="995967"/>
            <a:ext cx="6238874" cy="1260000"/>
          </a:xfrm>
        </p:spPr>
        <p:txBody>
          <a:bodyPr anchor="ctr" anchorCtr="0">
            <a:noAutofit/>
          </a:bodyPr>
          <a:lstStyle>
            <a:lvl1pPr algn="r">
              <a:defRPr sz="3000" b="0"/>
            </a:lvl1pPr>
          </a:lstStyle>
          <a:p>
            <a:r>
              <a:rPr lang="en-US" noProof="0" smtClean="0"/>
              <a:t>Click to edit Master title style</a:t>
            </a:r>
            <a:endParaRPr lang="en-US" noProof="0"/>
          </a:p>
        </p:txBody>
      </p:sp>
      <p:sp>
        <p:nvSpPr>
          <p:cNvPr id="14" name="Picture Placeholder 2"/>
          <p:cNvSpPr>
            <a:spLocks noGrp="1" noChangeAspect="1"/>
          </p:cNvSpPr>
          <p:nvPr>
            <p:ph type="pic" idx="1"/>
          </p:nvPr>
        </p:nvSpPr>
        <p:spPr bwMode="blackGray">
          <a:xfrm>
            <a:off x="8014200" y="995968"/>
            <a:ext cx="3492000" cy="4866064"/>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smtClean="0"/>
              <a:t>Click icon to add picture</a:t>
            </a:r>
            <a:endParaRPr lang="en-US" noProof="0" dirty="0"/>
          </a:p>
        </p:txBody>
      </p:sp>
      <p:sp>
        <p:nvSpPr>
          <p:cNvPr id="4" name="Text Placeholder 3"/>
          <p:cNvSpPr>
            <a:spLocks noGrp="1"/>
          </p:cNvSpPr>
          <p:nvPr>
            <p:ph type="body" sz="half" idx="2"/>
          </p:nvPr>
        </p:nvSpPr>
        <p:spPr>
          <a:xfrm>
            <a:off x="1085849" y="2255967"/>
            <a:ext cx="6610351" cy="3476618"/>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8/11/2023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969382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Righ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6657974" y="995968"/>
            <a:ext cx="4848225" cy="1260000"/>
          </a:xfrm>
        </p:spPr>
        <p:txBody>
          <a:bodyPr anchor="ctr" anchorCtr="0">
            <a:normAutofit/>
          </a:bodyPr>
          <a:lstStyle>
            <a:lvl1pPr algn="l">
              <a:defRPr sz="3000" b="0"/>
            </a:lvl1pPr>
          </a:lstStyle>
          <a:p>
            <a:r>
              <a:rPr lang="en-US" noProof="0" smtClean="0"/>
              <a:t>Click to edit Master title style</a:t>
            </a:r>
            <a:endParaRPr lang="en-US" noProof="0"/>
          </a:p>
        </p:txBody>
      </p:sp>
      <p:sp>
        <p:nvSpPr>
          <p:cNvPr id="14" name="Picture Placeholder 2"/>
          <p:cNvSpPr>
            <a:spLocks noGrp="1" noChangeAspect="1"/>
          </p:cNvSpPr>
          <p:nvPr>
            <p:ph type="pic" idx="1"/>
          </p:nvPr>
        </p:nvSpPr>
        <p:spPr bwMode="blackGray">
          <a:xfrm>
            <a:off x="727574" y="914400"/>
            <a:ext cx="5749425" cy="4818185"/>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smtClean="0"/>
              <a:t>Click icon to add picture</a:t>
            </a:r>
            <a:endParaRPr lang="en-US" noProof="0" dirty="0"/>
          </a:p>
        </p:txBody>
      </p:sp>
      <p:sp>
        <p:nvSpPr>
          <p:cNvPr id="4" name="Text Placeholder 3"/>
          <p:cNvSpPr>
            <a:spLocks noGrp="1"/>
          </p:cNvSpPr>
          <p:nvPr>
            <p:ph type="body" sz="half" idx="2"/>
          </p:nvPr>
        </p:nvSpPr>
        <p:spPr>
          <a:xfrm>
            <a:off x="6657974" y="2255968"/>
            <a:ext cx="4848225" cy="3476617"/>
          </a:xfrm>
        </p:spPr>
        <p:txBody>
          <a:bodyPr anchor="t">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8/11/2023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2959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bwMode="white">
          <a:xfrm>
            <a:off x="10571243"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11" name="TextBox 10"/>
          <p:cNvSpPr txBox="1"/>
          <p:nvPr/>
        </p:nvSpPr>
        <p:spPr bwMode="white">
          <a:xfrm>
            <a:off x="100262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2" name="Title 1"/>
          <p:cNvSpPr>
            <a:spLocks noGrp="1"/>
          </p:cNvSpPr>
          <p:nvPr>
            <p:ph type="title" hasCustomPrompt="1"/>
          </p:nvPr>
        </p:nvSpPr>
        <p:spPr>
          <a:xfrm>
            <a:off x="1320801" y="609601"/>
            <a:ext cx="9550399" cy="2743199"/>
          </a:xfrm>
        </p:spPr>
        <p:txBody>
          <a:bodyPr anchor="ctr">
            <a:normAutofit/>
          </a:bodyPr>
          <a:lstStyle>
            <a:lvl1pPr algn="ctr">
              <a:defRPr sz="3000" b="0" i="1" cap="none">
                <a:solidFill>
                  <a:schemeClr val="tx1"/>
                </a:solidFill>
              </a:defRPr>
            </a:lvl1pPr>
          </a:lstStyle>
          <a:p>
            <a:r>
              <a:rPr lang="en-US" noProof="0"/>
              <a:t>CLICK TO EDIT MASTER TITLE STYLE</a:t>
            </a:r>
          </a:p>
        </p:txBody>
      </p:sp>
      <p:sp>
        <p:nvSpPr>
          <p:cNvPr id="10" name="Text Placeholder 9"/>
          <p:cNvSpPr>
            <a:spLocks noGrp="1"/>
          </p:cNvSpPr>
          <p:nvPr>
            <p:ph type="body" sz="quarter" idx="13"/>
          </p:nvPr>
        </p:nvSpPr>
        <p:spPr>
          <a:xfrm>
            <a:off x="1426408" y="3352800"/>
            <a:ext cx="9339184" cy="381000"/>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noProof="0" smtClean="0"/>
              <a:t>Click to edit Master text styles</a:t>
            </a:r>
          </a:p>
        </p:txBody>
      </p:sp>
      <p:sp>
        <p:nvSpPr>
          <p:cNvPr id="7" name="Rectangle: Rounded Corners 6">
            <a:extLst>
              <a:ext uri="{FF2B5EF4-FFF2-40B4-BE49-F238E27FC236}">
                <a16:creationId xmlns:a16="http://schemas.microsoft.com/office/drawing/2014/main" xmlns="" id="{1AD7857E-8E0E-4AC1-ABDC-E42462C788DE}"/>
              </a:ext>
            </a:extLst>
          </p:cNvPr>
          <p:cNvSpPr/>
          <p:nvPr userDrawn="1"/>
        </p:nvSpPr>
        <p:spPr>
          <a:xfrm>
            <a:off x="1750844" y="3962401"/>
            <a:ext cx="8690313" cy="1908173"/>
          </a:xfrm>
          <a:prstGeom prst="roundRect">
            <a:avLst>
              <a:gd name="adj" fmla="val 6552"/>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Text Placeholder 2"/>
          <p:cNvSpPr>
            <a:spLocks noGrp="1"/>
          </p:cNvSpPr>
          <p:nvPr>
            <p:ph type="body" idx="1"/>
          </p:nvPr>
        </p:nvSpPr>
        <p:spPr>
          <a:xfrm>
            <a:off x="1857375" y="4021138"/>
            <a:ext cx="8486775" cy="1760537"/>
          </a:xfrm>
        </p:spPr>
        <p:txBody>
          <a:bodyPr anchor="ctr">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smtClean="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8/11/2023</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153409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a16="http://schemas.microsoft.com/office/drawing/2014/main" xmlns=""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599"/>
            <a:ext cx="10840914" cy="1260000"/>
          </a:xfrm>
        </p:spPr>
        <p:txBody>
          <a:bodyPr>
            <a:normAutofit/>
          </a:bodyPr>
          <a:lstStyle>
            <a:lvl1pPr>
              <a:defRPr sz="3000"/>
            </a:lvl1pPr>
          </a:lstStyle>
          <a:p>
            <a:r>
              <a:rPr lang="en-US" noProof="0" smtClean="0"/>
              <a:t>Click to edit Master title style</a:t>
            </a:r>
            <a:endParaRPr lang="en-US" noProof="0"/>
          </a:p>
        </p:txBody>
      </p:sp>
      <p:sp>
        <p:nvSpPr>
          <p:cNvPr id="3" name="Text Placeholder 2"/>
          <p:cNvSpPr>
            <a:spLocks noGrp="1"/>
          </p:cNvSpPr>
          <p:nvPr>
            <p:ph type="body" idx="1"/>
          </p:nvPr>
        </p:nvSpPr>
        <p:spPr>
          <a:xfrm>
            <a:off x="685799" y="1869599"/>
            <a:ext cx="5202071"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4" name="Content Placeholder 3"/>
          <p:cNvSpPr>
            <a:spLocks noGrp="1"/>
          </p:cNvSpPr>
          <p:nvPr>
            <p:ph sz="half" idx="2"/>
          </p:nvPr>
        </p:nvSpPr>
        <p:spPr>
          <a:xfrm>
            <a:off x="685800" y="2870201"/>
            <a:ext cx="5202071" cy="2916000"/>
          </a:xfrm>
          <a:prstGeom prst="roundRect">
            <a:avLst>
              <a:gd name="adj" fmla="val 2496"/>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Text Placeholder 4"/>
          <p:cNvSpPr>
            <a:spLocks noGrp="1"/>
          </p:cNvSpPr>
          <p:nvPr>
            <p:ph type="body" sz="quarter" idx="3"/>
          </p:nvPr>
        </p:nvSpPr>
        <p:spPr>
          <a:xfrm>
            <a:off x="6298270" y="1869599"/>
            <a:ext cx="5228444"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6" name="Content Placeholder 5"/>
          <p:cNvSpPr>
            <a:spLocks noGrp="1"/>
          </p:cNvSpPr>
          <p:nvPr>
            <p:ph sz="quarter" idx="4"/>
          </p:nvPr>
        </p:nvSpPr>
        <p:spPr>
          <a:xfrm>
            <a:off x="6298270" y="2870201"/>
            <a:ext cx="5202071" cy="2916000"/>
          </a:xfrm>
          <a:prstGeom prst="roundRect">
            <a:avLst>
              <a:gd name="adj" fmla="val 2798"/>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7" name="Date Placeholder 6"/>
          <p:cNvSpPr>
            <a:spLocks noGrp="1"/>
          </p:cNvSpPr>
          <p:nvPr>
            <p:ph type="dt" sz="half" idx="10"/>
          </p:nvPr>
        </p:nvSpPr>
        <p:spPr/>
        <p:txBody>
          <a:bodyPr/>
          <a:lstStyle/>
          <a:p>
            <a:fld id="{984B7D2A-0DF8-424B-9572-B79AEBB2D9DC}" type="datetimeFigureOut">
              <a:rPr lang="en-US" noProof="0" smtClean="0"/>
              <a:t>8/11/2023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2" name="Straight Connector 11">
            <a:extLst>
              <a:ext uri="{FF2B5EF4-FFF2-40B4-BE49-F238E27FC236}">
                <a16:creationId xmlns:a16="http://schemas.microsoft.com/office/drawing/2014/main" xmlns="" id="{8031B0A9-3E16-4C5B-A6CE-045BCB91A008}"/>
              </a:ext>
              <a:ext uri="{C183D7F6-B498-43B3-948B-1728B52AA6E4}">
                <adec:decorative xmlns:adec="http://schemas.microsoft.com/office/drawing/2017/decorative" xmlns="" val="1"/>
              </a:ext>
            </a:extLst>
          </p:cNvPr>
          <p:cNvCxnSpPr>
            <a:cxnSpLocks/>
          </p:cNvCxnSpPr>
          <p:nvPr userDrawn="1"/>
        </p:nvCxnSpPr>
        <p:spPr>
          <a:xfrm flipV="1">
            <a:off x="57150" y="93976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66961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smtClean="0"/>
              <a:t>Click to edit Master title style</a:t>
            </a:r>
            <a:endParaRPr lang="en-US" noProof="0"/>
          </a:p>
        </p:txBody>
      </p:sp>
      <p:sp>
        <p:nvSpPr>
          <p:cNvPr id="9" name="Rectangle: Rounded Corners 8">
            <a:extLst>
              <a:ext uri="{FF2B5EF4-FFF2-40B4-BE49-F238E27FC236}">
                <a16:creationId xmlns:a16="http://schemas.microsoft.com/office/drawing/2014/main" xmlns="" id="{E44449DE-635B-4B23-9B8B-C95A5B8764DB}"/>
              </a:ext>
            </a:extLst>
          </p:cNvPr>
          <p:cNvSpPr/>
          <p:nvPr userDrawn="1"/>
        </p:nvSpPr>
        <p:spPr>
          <a:xfrm>
            <a:off x="663356" y="1790228"/>
            <a:ext cx="10863358" cy="4080348"/>
          </a:xfrm>
          <a:prstGeom prst="roundRect">
            <a:avLst>
              <a:gd name="adj" fmla="val 2634"/>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Content Placeholder 2"/>
          <p:cNvSpPr>
            <a:spLocks noGrp="1"/>
          </p:cNvSpPr>
          <p:nvPr>
            <p:ph sz="half" idx="1"/>
          </p:nvPr>
        </p:nvSpPr>
        <p:spPr>
          <a:xfrm>
            <a:off x="685802" y="1869600"/>
            <a:ext cx="5040000" cy="3921601"/>
          </a:xfrm>
          <a:prstGeom prst="roundRect">
            <a:avLst>
              <a:gd name="adj" fmla="val 1970"/>
            </a:avLst>
          </a:prstGeom>
          <a:ln w="28575">
            <a:noFill/>
          </a:ln>
          <a:effectLst/>
        </p:spPr>
        <p:txBody>
          <a:bodyPr anchor="t" anchorCtr="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Content Placeholder 3"/>
          <p:cNvSpPr>
            <a:spLocks noGrp="1"/>
          </p:cNvSpPr>
          <p:nvPr>
            <p:ph sz="half" idx="2"/>
          </p:nvPr>
        </p:nvSpPr>
        <p:spPr>
          <a:xfrm>
            <a:off x="6488644" y="1869601"/>
            <a:ext cx="5040000" cy="3921600"/>
          </a:xfrm>
          <a:prstGeom prst="roundRect">
            <a:avLst>
              <a:gd name="adj" fmla="val 2211"/>
            </a:avLst>
          </a:prstGeom>
          <a:ln w="28575">
            <a:noFill/>
          </a:ln>
          <a:effectLst/>
        </p:spPr>
        <p:txBody>
          <a:bodyPr anchor="t" anchorCtr="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Date Placeholder 4"/>
          <p:cNvSpPr>
            <a:spLocks noGrp="1"/>
          </p:cNvSpPr>
          <p:nvPr>
            <p:ph type="dt" sz="half" idx="10"/>
          </p:nvPr>
        </p:nvSpPr>
        <p:spPr/>
        <p:txBody>
          <a:bodyPr/>
          <a:lstStyle/>
          <a:p>
            <a:fld id="{984B7D2A-0DF8-424B-9572-B79AEBB2D9DC}" type="datetimeFigureOut">
              <a:rPr lang="en-US" noProof="0" smtClean="0"/>
              <a:t>8/11/2023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0" name="Straight Connector 9">
            <a:extLst>
              <a:ext uri="{FF2B5EF4-FFF2-40B4-BE49-F238E27FC236}">
                <a16:creationId xmlns:a16="http://schemas.microsoft.com/office/drawing/2014/main" xmlns="" id="{E8539E0A-8009-4A6E-A7A1-5AEFA52206C3}"/>
              </a:ext>
              <a:ext uri="{C183D7F6-B498-43B3-948B-1728B52AA6E4}">
                <adec:decorative xmlns:adec="http://schemas.microsoft.com/office/drawing/2017/decorative" xmlns="" val="1"/>
              </a:ext>
            </a:extLst>
          </p:cNvPr>
          <p:cNvCxnSpPr>
            <a:cxnSpLocks/>
          </p:cNvCxnSpPr>
          <p:nvPr userDrawn="1"/>
        </p:nvCxnSpPr>
        <p:spPr>
          <a:xfrm flipV="1">
            <a:off x="57150" y="99691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62352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white">
          <a:xfrm>
            <a:off x="685801" y="609600"/>
            <a:ext cx="10840914" cy="1456267"/>
          </a:xfrm>
          <a:prstGeom prst="rect">
            <a:avLst/>
          </a:prstGeom>
          <a:effectLst/>
        </p:spPr>
        <p:txBody>
          <a:bodyPr vert="horz" lIns="91440" tIns="45720" rIns="91440" bIns="45720" rtlCol="0" anchor="ctr">
            <a:normAutofit/>
          </a:bodyPr>
          <a:lstStyle/>
          <a:p>
            <a:r>
              <a:rPr lang="en-US" noProof="0" smtClean="0"/>
              <a:t>Click to edit Master title style</a:t>
            </a:r>
            <a:endParaRPr lang="en-US" noProof="0"/>
          </a:p>
        </p:txBody>
      </p:sp>
      <p:sp>
        <p:nvSpPr>
          <p:cNvPr id="3" name="Text Placeholder 2"/>
          <p:cNvSpPr>
            <a:spLocks noGrp="1"/>
          </p:cNvSpPr>
          <p:nvPr>
            <p:ph type="body" idx="1"/>
          </p:nvPr>
        </p:nvSpPr>
        <p:spPr bwMode="white">
          <a:xfrm>
            <a:off x="685801" y="2142067"/>
            <a:ext cx="10840914" cy="3649133"/>
          </a:xfrm>
          <a:prstGeom prst="rect">
            <a:avLst/>
          </a:prstGeom>
        </p:spPr>
        <p:txBody>
          <a:bodyPr vert="horz" lIns="91440" tIns="45720" rIns="91440" bIns="45720" rtlCol="0" anchor="ctr">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84B7D2A-0DF8-424B-9572-B79AEBB2D9DC}" type="datetimeFigureOut">
              <a:rPr lang="en-US" noProof="0" smtClean="0"/>
              <a:t>8/11/2023</a:t>
            </a:fld>
            <a:endParaRPr lang="en-US" noProof="0"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noProof="0" dirty="0"/>
              <a:t>Add a Footer</a:t>
            </a:r>
          </a:p>
        </p:txBody>
      </p:sp>
      <p:sp>
        <p:nvSpPr>
          <p:cNvPr id="6" name="Slide Number Placeholder 5"/>
          <p:cNvSpPr>
            <a:spLocks noGrp="1"/>
          </p:cNvSpPr>
          <p:nvPr>
            <p:ph type="sldNum" sz="quarter" idx="4"/>
          </p:nvPr>
        </p:nvSpPr>
        <p:spPr>
          <a:xfrm>
            <a:off x="10266059" y="5870575"/>
            <a:ext cx="1260655"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009069978"/>
      </p:ext>
    </p:extLst>
  </p:cSld>
  <p:clrMap bg1="dk1" tx1="lt1" bg2="dk2" tx2="lt2" accent1="accent1" accent2="accent2" accent3="accent3" accent4="accent4" accent5="accent5" accent6="accent6" hlink="hlink" folHlink="folHlink"/>
  <p:sldLayoutIdLst>
    <p:sldLayoutId id="2147483662" r:id="rId1"/>
    <p:sldLayoutId id="2147483661" r:id="rId2"/>
    <p:sldLayoutId id="2147483668" r:id="rId3"/>
    <p:sldLayoutId id="2147483679" r:id="rId4"/>
    <p:sldLayoutId id="2147483669" r:id="rId5"/>
    <p:sldLayoutId id="2147483680" r:id="rId6"/>
    <p:sldLayoutId id="2147483672" r:id="rId7"/>
    <p:sldLayoutId id="2147483665" r:id="rId8"/>
    <p:sldLayoutId id="2147483664" r:id="rId9"/>
    <p:sldLayoutId id="2147483671" r:id="rId10"/>
    <p:sldLayoutId id="2147483666" r:id="rId11"/>
    <p:sldLayoutId id="2147483667" r:id="rId12"/>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3" Type="http://schemas.openxmlformats.org/officeDocument/2006/relationships/hyperlink" Target="https://m.egwwritings.org/en/book/1965.54711#54711" TargetMode="External"/><Relationship Id="rId2" Type="http://schemas.openxmlformats.org/officeDocument/2006/relationships/hyperlink" Target="https://m.egwwritings.org/en/book/1965.49291#49291" TargetMode="External"/><Relationship Id="rId1" Type="http://schemas.openxmlformats.org/officeDocument/2006/relationships/slideLayout" Target="../slideLayouts/slideLayout6.xml"/><Relationship Id="rId4" Type="http://schemas.openxmlformats.org/officeDocument/2006/relationships/image" Target="../media/image83.jpeg"/></Relationships>
</file>

<file path=ppt/slides/_rels/slide102.xml.rels><?xml version="1.0" encoding="UTF-8" standalone="yes"?>
<Relationships xmlns="http://schemas.openxmlformats.org/package/2006/relationships"><Relationship Id="rId3" Type="http://schemas.openxmlformats.org/officeDocument/2006/relationships/hyperlink" Target="https://m.egwwritings.org/en/book/1965.49305#49305" TargetMode="External"/><Relationship Id="rId2" Type="http://schemas.openxmlformats.org/officeDocument/2006/relationships/hyperlink" Target="https://m.egwwritings.org/en/book/1965.54724#54724" TargetMode="External"/><Relationship Id="rId1" Type="http://schemas.openxmlformats.org/officeDocument/2006/relationships/slideLayout" Target="../slideLayouts/slideLayout6.xml"/><Relationship Id="rId4" Type="http://schemas.openxmlformats.org/officeDocument/2006/relationships/image" Target="../media/image84.jpeg"/></Relationships>
</file>

<file path=ppt/slides/_rels/slide103.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m.egwwritings.org/en/book/1965.55303#55303" TargetMode="Externa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56.jpeg"/><Relationship Id="rId2" Type="http://schemas.openxmlformats.org/officeDocument/2006/relationships/image" Target="../media/image51.jpeg"/><Relationship Id="rId1" Type="http://schemas.openxmlformats.org/officeDocument/2006/relationships/slideLayout" Target="../slideLayouts/slideLayout1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6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illar icon">
            <a:extLst>
              <a:ext uri="{FF2B5EF4-FFF2-40B4-BE49-F238E27FC236}">
                <a16:creationId xmlns:a16="http://schemas.microsoft.com/office/drawing/2014/main" xmlns="" id="{FC7E2CCC-C53E-454B-9DE0-F2484BA0FF9D}"/>
              </a:ext>
              <a:ext uri="{C183D7F6-B498-43B3-948B-1728B52AA6E4}">
                <adec:decorative xmlns:adec="http://schemas.microsoft.com/office/drawing/2017/decorative" xmlns="" val="1"/>
              </a:ext>
            </a:extLst>
          </p:cNvPr>
          <p:cNvPicPr>
            <a:picLocks/>
          </p:cNvPicPr>
          <p:nvPr/>
        </p:nvPicPr>
        <p:blipFill>
          <a:blip r:embed="rId2"/>
          <a:stretch>
            <a:fillRect/>
          </a:stretch>
        </p:blipFill>
        <p:spPr>
          <a:xfrm>
            <a:off x="9613564" y="1069504"/>
            <a:ext cx="1905000" cy="1905000"/>
          </a:xfrm>
          <a:prstGeom prst="rect">
            <a:avLst/>
          </a:prstGeom>
          <a:ln>
            <a:noFill/>
          </a:ln>
        </p:spPr>
      </p:pic>
      <p:sp>
        <p:nvSpPr>
          <p:cNvPr id="2" name="Title 1">
            <a:extLst>
              <a:ext uri="{FF2B5EF4-FFF2-40B4-BE49-F238E27FC236}">
                <a16:creationId xmlns:a16="http://schemas.microsoft.com/office/drawing/2014/main" xmlns="" id="{7635B398-1E7F-44AD-8356-8345134C958C}"/>
              </a:ext>
            </a:extLst>
          </p:cNvPr>
          <p:cNvSpPr>
            <a:spLocks noGrp="1"/>
          </p:cNvSpPr>
          <p:nvPr>
            <p:ph type="ctrTitle"/>
          </p:nvPr>
        </p:nvSpPr>
        <p:spPr>
          <a:xfrm>
            <a:off x="184936" y="2716272"/>
            <a:ext cx="10975190" cy="2421464"/>
          </a:xfrm>
        </p:spPr>
        <p:txBody>
          <a:bodyPr/>
          <a:lstStyle/>
          <a:p>
            <a:r>
              <a:rPr lang="en-US" dirty="0" smtClean="0"/>
              <a:t>The Unified Body of Christ</a:t>
            </a:r>
            <a:br>
              <a:rPr lang="en-US" dirty="0" smtClean="0"/>
            </a:br>
            <a:r>
              <a:rPr lang="en-US" sz="3200" dirty="0" smtClean="0"/>
              <a:t>Lesson 7, 3</a:t>
            </a:r>
            <a:r>
              <a:rPr lang="en-US" sz="3200" baseline="30000" dirty="0" smtClean="0"/>
              <a:t>rd</a:t>
            </a:r>
            <a:r>
              <a:rPr lang="en-US" sz="3200" dirty="0" smtClean="0"/>
              <a:t> Quarter 2023</a:t>
            </a:r>
            <a:endParaRPr lang="en-US" sz="3200" dirty="0"/>
          </a:p>
        </p:txBody>
      </p:sp>
      <p:sp>
        <p:nvSpPr>
          <p:cNvPr id="3" name="Subtitle 2">
            <a:extLst>
              <a:ext uri="{FF2B5EF4-FFF2-40B4-BE49-F238E27FC236}">
                <a16:creationId xmlns:a16="http://schemas.microsoft.com/office/drawing/2014/main" xmlns="" id="{852A3D91-AB3F-4EDF-B87E-FDDF6C5DC4CF}"/>
              </a:ext>
            </a:extLst>
          </p:cNvPr>
          <p:cNvSpPr>
            <a:spLocks noGrp="1"/>
          </p:cNvSpPr>
          <p:nvPr>
            <p:ph type="subTitle" idx="1"/>
          </p:nvPr>
        </p:nvSpPr>
        <p:spPr/>
        <p:txBody>
          <a:bodyPr/>
          <a:lstStyle/>
          <a:p>
            <a:r>
              <a:rPr lang="en-US" sz="3200" dirty="0" smtClean="0"/>
              <a:t>Ephesians 4:1-16</a:t>
            </a:r>
            <a:endParaRPr lang="en-US" dirty="0"/>
          </a:p>
        </p:txBody>
      </p:sp>
    </p:spTree>
    <p:extLst>
      <p:ext uri="{BB962C8B-B14F-4D97-AF65-F5344CB8AC3E}">
        <p14:creationId xmlns:p14="http://schemas.microsoft.com/office/powerpoint/2010/main" val="23527490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97329"/>
            <a:ext cx="10840914" cy="1260000"/>
          </a:xfrm>
        </p:spPr>
        <p:txBody>
          <a:bodyPr>
            <a:normAutofit/>
          </a:bodyPr>
          <a:lstStyle/>
          <a:p>
            <a:r>
              <a:rPr lang="en-US" sz="4800" b="1" dirty="0">
                <a:solidFill>
                  <a:schemeClr val="accent1">
                    <a:lumMod val="40000"/>
                    <a:lumOff val="60000"/>
                  </a:schemeClr>
                </a:solidFill>
              </a:rPr>
              <a:t>To Walk Worthy:   </a:t>
            </a:r>
            <a:r>
              <a:rPr lang="en-US" sz="4800" b="1" dirty="0">
                <a:solidFill>
                  <a:srgbClr val="66FFFF"/>
                </a:solidFill>
              </a:rPr>
              <a:t>AA 494</a:t>
            </a:r>
            <a:endParaRPr lang="en-US" sz="4800" dirty="0">
              <a:solidFill>
                <a:srgbClr val="66FFFF"/>
              </a:solidFill>
            </a:endParaRPr>
          </a:p>
        </p:txBody>
      </p:sp>
      <p:sp>
        <p:nvSpPr>
          <p:cNvPr id="3" name="Content Placeholder 2"/>
          <p:cNvSpPr>
            <a:spLocks noGrp="1"/>
          </p:cNvSpPr>
          <p:nvPr>
            <p:ph idx="1"/>
          </p:nvPr>
        </p:nvSpPr>
        <p:spPr>
          <a:xfrm>
            <a:off x="4957763" y="1457326"/>
            <a:ext cx="6568952" cy="4733612"/>
          </a:xfrm>
        </p:spPr>
        <p:txBody>
          <a:bodyPr>
            <a:noAutofit/>
          </a:bodyPr>
          <a:lstStyle/>
          <a:p>
            <a:pPr marL="0" indent="0">
              <a:buNone/>
            </a:pPr>
            <a:r>
              <a:rPr lang="en-US" sz="4000" dirty="0" smtClean="0"/>
              <a:t>With </a:t>
            </a:r>
            <a:r>
              <a:rPr lang="en-US" sz="4000" dirty="0"/>
              <a:t>more than human eloquence and power, Paul presents the truths of the gospel. He points his hearers to the sacrifice made for the fallen race. He declares that an infinite price has been paid for man's redemption. </a:t>
            </a:r>
          </a:p>
        </p:txBody>
      </p:sp>
      <p:pic>
        <p:nvPicPr>
          <p:cNvPr id="7172" name="Picture 4" descr="Paul Before Festus"/>
          <p:cNvPicPr>
            <a:picLocks noChangeAspect="1" noChangeArrowheads="1"/>
          </p:cNvPicPr>
          <p:nvPr/>
        </p:nvPicPr>
        <p:blipFill rotWithShape="1">
          <a:blip r:embed="rId2">
            <a:extLst>
              <a:ext uri="{28A0092B-C50C-407E-A947-70E740481C1C}">
                <a14:useLocalDpi xmlns:a14="http://schemas.microsoft.com/office/drawing/2010/main" val="0"/>
              </a:ext>
            </a:extLst>
          </a:blip>
          <a:srcRect l="28893" t="27165" r="13012" b="8292"/>
          <a:stretch/>
        </p:blipFill>
        <p:spPr bwMode="auto">
          <a:xfrm>
            <a:off x="938580" y="1309532"/>
            <a:ext cx="3766404"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152119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1446" y="278296"/>
            <a:ext cx="10864754" cy="636104"/>
          </a:xfrm>
        </p:spPr>
        <p:txBody>
          <a:bodyPr>
            <a:noAutofit/>
          </a:bodyPr>
          <a:lstStyle/>
          <a:p>
            <a:r>
              <a:rPr lang="en-US" sz="4000" dirty="0" smtClean="0">
                <a:solidFill>
                  <a:schemeClr val="accent1">
                    <a:lumMod val="40000"/>
                    <a:lumOff val="60000"/>
                  </a:schemeClr>
                </a:solidFill>
              </a:rPr>
              <a:t>What shall we Do?  </a:t>
            </a:r>
            <a:r>
              <a:rPr lang="en-US" sz="4000" b="1" dirty="0" smtClean="0">
                <a:solidFill>
                  <a:srgbClr val="66FFFF"/>
                </a:solidFill>
              </a:rPr>
              <a:t>AA 42</a:t>
            </a:r>
            <a:endParaRPr lang="en-US" sz="4000" b="1" dirty="0">
              <a:solidFill>
                <a:srgbClr val="66FFFF"/>
              </a:solidFill>
            </a:endParaRPr>
          </a:p>
        </p:txBody>
      </p:sp>
      <p:sp>
        <p:nvSpPr>
          <p:cNvPr id="4" name="Text Placeholder 3"/>
          <p:cNvSpPr>
            <a:spLocks noGrp="1"/>
          </p:cNvSpPr>
          <p:nvPr>
            <p:ph type="body" sz="half" idx="2"/>
          </p:nvPr>
        </p:nvSpPr>
        <p:spPr>
          <a:xfrm>
            <a:off x="755374" y="1093304"/>
            <a:ext cx="6452948" cy="4909931"/>
          </a:xfrm>
          <a:solidFill>
            <a:schemeClr val="accent4">
              <a:lumMod val="50000"/>
            </a:schemeClr>
          </a:solidFill>
        </p:spPr>
        <p:txBody>
          <a:bodyPr>
            <a:noAutofit/>
          </a:bodyPr>
          <a:lstStyle/>
          <a:p>
            <a:r>
              <a:rPr lang="en-US" sz="4000" dirty="0"/>
              <a:t>Some of those who listened to the apostles had taken an active part in the condemnation and death of Christ. Their voices had mingled with the rabble in calling for His crucifixion. </a:t>
            </a:r>
            <a:endParaRPr lang="en-US" sz="3900" dirty="0"/>
          </a:p>
        </p:txBody>
      </p:sp>
      <p:pic>
        <p:nvPicPr>
          <p:cNvPr id="13314" name="Picture 2" descr="【Bible Storie】The Public Trial of Jesus by Pilate | BRIGHT CHURCH"/>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915" r="51433"/>
          <a:stretch/>
        </p:blipFill>
        <p:spPr bwMode="auto">
          <a:xfrm>
            <a:off x="7543800" y="1093788"/>
            <a:ext cx="4005263" cy="4818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779119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1446" y="278296"/>
            <a:ext cx="10864754" cy="636104"/>
          </a:xfrm>
        </p:spPr>
        <p:txBody>
          <a:bodyPr>
            <a:noAutofit/>
          </a:bodyPr>
          <a:lstStyle/>
          <a:p>
            <a:r>
              <a:rPr lang="en-US" sz="4000" dirty="0" smtClean="0">
                <a:solidFill>
                  <a:schemeClr val="accent1">
                    <a:lumMod val="40000"/>
                    <a:lumOff val="60000"/>
                  </a:schemeClr>
                </a:solidFill>
              </a:rPr>
              <a:t>What shall we Do?  </a:t>
            </a:r>
            <a:r>
              <a:rPr lang="en-US" sz="4000" b="1" dirty="0" smtClean="0">
                <a:solidFill>
                  <a:srgbClr val="66FFFF"/>
                </a:solidFill>
              </a:rPr>
              <a:t>AA 42</a:t>
            </a:r>
            <a:endParaRPr lang="en-US" sz="4000" b="1" dirty="0">
              <a:solidFill>
                <a:srgbClr val="66FFFF"/>
              </a:solidFill>
            </a:endParaRPr>
          </a:p>
        </p:txBody>
      </p:sp>
      <p:sp>
        <p:nvSpPr>
          <p:cNvPr id="4" name="Text Placeholder 3"/>
          <p:cNvSpPr>
            <a:spLocks noGrp="1"/>
          </p:cNvSpPr>
          <p:nvPr>
            <p:ph type="body" sz="half" idx="2"/>
          </p:nvPr>
        </p:nvSpPr>
        <p:spPr>
          <a:xfrm>
            <a:off x="755374" y="1093304"/>
            <a:ext cx="6788426" cy="4909931"/>
          </a:xfrm>
          <a:solidFill>
            <a:schemeClr val="accent4">
              <a:lumMod val="50000"/>
            </a:schemeClr>
          </a:solidFill>
        </p:spPr>
        <p:txBody>
          <a:bodyPr>
            <a:noAutofit/>
          </a:bodyPr>
          <a:lstStyle/>
          <a:p>
            <a:r>
              <a:rPr lang="en-US" sz="4000" dirty="0" smtClean="0"/>
              <a:t>When </a:t>
            </a:r>
            <a:r>
              <a:rPr lang="en-US" sz="4000" dirty="0"/>
              <a:t>Jesus and Barabbas stood before them in the judgment hall and Pilate asked, “Whom will ye that I release unto you?” they had shouted, “Not this Man, but Barabbas</a:t>
            </a:r>
            <a:r>
              <a:rPr lang="en-US" sz="4000" dirty="0" smtClean="0"/>
              <a:t>!” </a:t>
            </a:r>
            <a:r>
              <a:rPr lang="en-US" sz="4000" dirty="0" smtClean="0">
                <a:hlinkClick r:id="rId2"/>
              </a:rPr>
              <a:t>Matthew 27:17</a:t>
            </a:r>
            <a:r>
              <a:rPr lang="en-US" sz="4000" dirty="0" smtClean="0"/>
              <a:t>; </a:t>
            </a:r>
            <a:r>
              <a:rPr lang="en-US" sz="4000" dirty="0" smtClean="0">
                <a:hlinkClick r:id="rId3"/>
              </a:rPr>
              <a:t>John 18:40</a:t>
            </a:r>
            <a:r>
              <a:rPr lang="en-US" sz="4000" dirty="0" smtClean="0"/>
              <a:t>. </a:t>
            </a:r>
            <a:endParaRPr lang="en-US" sz="3900" dirty="0"/>
          </a:p>
        </p:txBody>
      </p:sp>
      <p:pic>
        <p:nvPicPr>
          <p:cNvPr id="15362" name="Picture 2" descr="Yesus, Pilatus, dan Barabas - Reforming Heart - STEMI Pemuda"/>
          <p:cNvPicPr>
            <a:picLocks noGrp="1" noChangeAspect="1" noChangeArrowheads="1"/>
          </p:cNvPicPr>
          <p:nvPr>
            <p:ph type="pic" idx="1"/>
          </p:nvPr>
        </p:nvPicPr>
        <p:blipFill rotWithShape="1">
          <a:blip r:embed="rId4">
            <a:extLst>
              <a:ext uri="{28A0092B-C50C-407E-A947-70E740481C1C}">
                <a14:useLocalDpi xmlns:a14="http://schemas.microsoft.com/office/drawing/2010/main" val="0"/>
              </a:ext>
            </a:extLst>
          </a:blip>
          <a:srcRect l="50453" t="493" r="20239" b="-493"/>
          <a:stretch/>
        </p:blipFill>
        <p:spPr bwMode="auto">
          <a:xfrm>
            <a:off x="7635875" y="1184275"/>
            <a:ext cx="3870325" cy="4819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736824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1446" y="278296"/>
            <a:ext cx="10864754" cy="636104"/>
          </a:xfrm>
        </p:spPr>
        <p:txBody>
          <a:bodyPr>
            <a:noAutofit/>
          </a:bodyPr>
          <a:lstStyle/>
          <a:p>
            <a:r>
              <a:rPr lang="en-US" sz="4000" dirty="0" smtClean="0">
                <a:solidFill>
                  <a:schemeClr val="accent1">
                    <a:lumMod val="40000"/>
                    <a:lumOff val="60000"/>
                  </a:schemeClr>
                </a:solidFill>
              </a:rPr>
              <a:t>What shall we Do?  </a:t>
            </a:r>
            <a:r>
              <a:rPr lang="en-US" sz="4000" b="1" dirty="0" smtClean="0">
                <a:solidFill>
                  <a:srgbClr val="66FFFF"/>
                </a:solidFill>
              </a:rPr>
              <a:t>AA 42</a:t>
            </a:r>
            <a:endParaRPr lang="en-US" sz="4000" b="1" dirty="0">
              <a:solidFill>
                <a:srgbClr val="66FFFF"/>
              </a:solidFill>
            </a:endParaRPr>
          </a:p>
        </p:txBody>
      </p:sp>
      <p:sp>
        <p:nvSpPr>
          <p:cNvPr id="4" name="Text Placeholder 3"/>
          <p:cNvSpPr>
            <a:spLocks noGrp="1"/>
          </p:cNvSpPr>
          <p:nvPr>
            <p:ph type="body" sz="half" idx="2"/>
          </p:nvPr>
        </p:nvSpPr>
        <p:spPr>
          <a:xfrm>
            <a:off x="755374" y="1093304"/>
            <a:ext cx="6788426" cy="4909931"/>
          </a:xfrm>
          <a:solidFill>
            <a:schemeClr val="accent4">
              <a:lumMod val="50000"/>
            </a:schemeClr>
          </a:solidFill>
        </p:spPr>
        <p:txBody>
          <a:bodyPr>
            <a:noAutofit/>
          </a:bodyPr>
          <a:lstStyle/>
          <a:p>
            <a:r>
              <a:rPr lang="en-US" sz="3900" dirty="0" smtClean="0"/>
              <a:t>When </a:t>
            </a:r>
            <a:r>
              <a:rPr lang="en-US" sz="3900" dirty="0"/>
              <a:t>Pilate delivered Christ to them, saying, “Take ye Him, and crucify Him: for I find no fault in Him;” “I am innocent of the blood of this just Person,” they had cried, “His blood be on us, and on our children.” </a:t>
            </a:r>
            <a:r>
              <a:rPr lang="en-US" sz="3900" dirty="0">
                <a:hlinkClick r:id="rId2"/>
              </a:rPr>
              <a:t>John 19:6</a:t>
            </a:r>
            <a:r>
              <a:rPr lang="en-US" sz="3900" dirty="0"/>
              <a:t>; </a:t>
            </a:r>
            <a:r>
              <a:rPr lang="en-US" sz="3900" dirty="0">
                <a:hlinkClick r:id="rId3"/>
              </a:rPr>
              <a:t>Matthew 27:24, 25</a:t>
            </a:r>
            <a:r>
              <a:rPr lang="en-US" sz="3900" dirty="0"/>
              <a:t>. </a:t>
            </a:r>
            <a:endParaRPr lang="en-US" sz="3900" dirty="0"/>
          </a:p>
        </p:txBody>
      </p:sp>
      <p:pic>
        <p:nvPicPr>
          <p:cNvPr id="14338" name="Picture 2" descr="Analysis: Jesus on Trial - Valiant Vitality"/>
          <p:cNvPicPr>
            <a:picLocks noGrp="1" noChangeAspect="1" noChangeArrowheads="1"/>
          </p:cNvPicPr>
          <p:nvPr>
            <p:ph type="pic" idx="1"/>
          </p:nvPr>
        </p:nvPicPr>
        <p:blipFill>
          <a:blip r:embed="rId4">
            <a:extLst>
              <a:ext uri="{28A0092B-C50C-407E-A947-70E740481C1C}">
                <a14:useLocalDpi xmlns:a14="http://schemas.microsoft.com/office/drawing/2010/main" val="0"/>
              </a:ext>
            </a:extLst>
          </a:blip>
          <a:srcRect l="25689" r="25689"/>
          <a:stretch>
            <a:fillRect/>
          </a:stretch>
        </p:blipFill>
        <p:spPr bwMode="auto">
          <a:xfrm>
            <a:off x="7635875" y="1184275"/>
            <a:ext cx="3870325" cy="4819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102199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1446" y="278296"/>
            <a:ext cx="10864754" cy="636104"/>
          </a:xfrm>
        </p:spPr>
        <p:txBody>
          <a:bodyPr>
            <a:noAutofit/>
          </a:bodyPr>
          <a:lstStyle/>
          <a:p>
            <a:r>
              <a:rPr lang="en-US" sz="4000" dirty="0" smtClean="0">
                <a:solidFill>
                  <a:schemeClr val="accent1">
                    <a:lumMod val="40000"/>
                    <a:lumOff val="60000"/>
                  </a:schemeClr>
                </a:solidFill>
              </a:rPr>
              <a:t>What shall we Do?  </a:t>
            </a:r>
            <a:r>
              <a:rPr lang="en-US" sz="4000" b="1" dirty="0" smtClean="0">
                <a:solidFill>
                  <a:srgbClr val="66FFFF"/>
                </a:solidFill>
              </a:rPr>
              <a:t>AA 43</a:t>
            </a:r>
            <a:endParaRPr lang="en-US" sz="4000" b="1" dirty="0">
              <a:solidFill>
                <a:srgbClr val="66FFFF"/>
              </a:solidFill>
            </a:endParaRPr>
          </a:p>
        </p:txBody>
      </p:sp>
      <p:sp>
        <p:nvSpPr>
          <p:cNvPr id="4" name="Text Placeholder 3"/>
          <p:cNvSpPr>
            <a:spLocks noGrp="1"/>
          </p:cNvSpPr>
          <p:nvPr>
            <p:ph type="body" sz="half" idx="2"/>
          </p:nvPr>
        </p:nvSpPr>
        <p:spPr>
          <a:xfrm>
            <a:off x="755374" y="1093304"/>
            <a:ext cx="6788426" cy="4909931"/>
          </a:xfrm>
          <a:solidFill>
            <a:schemeClr val="accent4">
              <a:lumMod val="50000"/>
            </a:schemeClr>
          </a:solidFill>
        </p:spPr>
        <p:txBody>
          <a:bodyPr>
            <a:noAutofit/>
          </a:bodyPr>
          <a:lstStyle/>
          <a:p>
            <a:r>
              <a:rPr lang="en-US" sz="4000" dirty="0"/>
              <a:t>Now they heard the disciples declaring that it was the Son of God who had been crucified. Priests and rulers trembled. Conviction and anguish seized the people. “They were pricked in their heart, and said unto Peter and to the rest of </a:t>
            </a:r>
            <a:r>
              <a:rPr lang="en-US" sz="4000" dirty="0" smtClean="0"/>
              <a:t>the…</a:t>
            </a:r>
            <a:endParaRPr lang="en-US" sz="3900" dirty="0"/>
          </a:p>
        </p:txBody>
      </p:sp>
      <p:pic>
        <p:nvPicPr>
          <p:cNvPr id="17410" name="Picture 2" descr="Pin on Bible Illustration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9572" r="9572"/>
          <a:stretch>
            <a:fillRect/>
          </a:stretch>
        </p:blipFill>
        <p:spPr bwMode="auto">
          <a:xfrm>
            <a:off x="7708900" y="1093788"/>
            <a:ext cx="3895725" cy="4818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405427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1446" y="278296"/>
            <a:ext cx="10864754" cy="636104"/>
          </a:xfrm>
        </p:spPr>
        <p:txBody>
          <a:bodyPr>
            <a:noAutofit/>
          </a:bodyPr>
          <a:lstStyle/>
          <a:p>
            <a:r>
              <a:rPr lang="en-US" sz="4000" dirty="0" smtClean="0">
                <a:solidFill>
                  <a:schemeClr val="accent1">
                    <a:lumMod val="40000"/>
                    <a:lumOff val="60000"/>
                  </a:schemeClr>
                </a:solidFill>
              </a:rPr>
              <a:t>What shall we Do?  </a:t>
            </a:r>
            <a:r>
              <a:rPr lang="en-US" sz="4000" b="1" dirty="0" smtClean="0">
                <a:solidFill>
                  <a:srgbClr val="66FFFF"/>
                </a:solidFill>
              </a:rPr>
              <a:t>AA 43</a:t>
            </a:r>
            <a:endParaRPr lang="en-US" sz="4000" b="1" dirty="0">
              <a:solidFill>
                <a:srgbClr val="66FFFF"/>
              </a:solidFill>
            </a:endParaRPr>
          </a:p>
        </p:txBody>
      </p:sp>
      <p:sp>
        <p:nvSpPr>
          <p:cNvPr id="4" name="Text Placeholder 3"/>
          <p:cNvSpPr>
            <a:spLocks noGrp="1"/>
          </p:cNvSpPr>
          <p:nvPr>
            <p:ph type="body" sz="half" idx="2"/>
          </p:nvPr>
        </p:nvSpPr>
        <p:spPr>
          <a:xfrm>
            <a:off x="755373" y="1093304"/>
            <a:ext cx="6842401" cy="4909931"/>
          </a:xfrm>
          <a:solidFill>
            <a:schemeClr val="accent4">
              <a:lumMod val="50000"/>
            </a:schemeClr>
          </a:solidFill>
        </p:spPr>
        <p:txBody>
          <a:bodyPr>
            <a:noAutofit/>
          </a:bodyPr>
          <a:lstStyle/>
          <a:p>
            <a:r>
              <a:rPr lang="en-US" sz="3800" dirty="0" smtClean="0"/>
              <a:t>…apostles</a:t>
            </a:r>
            <a:r>
              <a:rPr lang="en-US" sz="3800" dirty="0"/>
              <a:t>, Men and brethren, what shall we do?” Among those who listened to the disciples were devout Jews, who were sincere in their belief. The power that accompanied the words of the speaker convinced them that Jesus was indeed the Messiah. </a:t>
            </a:r>
            <a:endParaRPr lang="en-US" sz="3800" dirty="0"/>
          </a:p>
        </p:txBody>
      </p:sp>
      <p:pic>
        <p:nvPicPr>
          <p:cNvPr id="16388" name="Picture 4" descr="Peter, full of the Holy Spirit spoke to the crowds at Pentecost. &lt;br/&gt;‘Fellow Israelites, listen to this …’ – Slide 1"/>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51672" t="7714" r="1552" b="12004"/>
          <a:stretch/>
        </p:blipFill>
        <p:spPr bwMode="auto">
          <a:xfrm>
            <a:off x="7678798" y="1093304"/>
            <a:ext cx="3744913" cy="4818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731279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000" dirty="0" smtClean="0"/>
              <a:t/>
            </a:r>
            <a:br>
              <a:rPr lang="en-US" sz="4000" dirty="0" smtClean="0"/>
            </a:br>
            <a:r>
              <a:rPr lang="en-US" sz="4000" b="1" dirty="0" smtClean="0">
                <a:solidFill>
                  <a:srgbClr val="66FFFF"/>
                </a:solidFill>
              </a:rPr>
              <a:t>Acts </a:t>
            </a:r>
            <a:r>
              <a:rPr lang="en-US" sz="4000" b="1" dirty="0" smtClean="0">
                <a:solidFill>
                  <a:srgbClr val="66FFFF"/>
                </a:solidFill>
              </a:rPr>
              <a:t>2:38-47</a:t>
            </a:r>
            <a:endParaRPr lang="en-US" sz="4000" b="1" dirty="0">
              <a:solidFill>
                <a:srgbClr val="66FFFF"/>
              </a:solidFill>
            </a:endParaRPr>
          </a:p>
        </p:txBody>
      </p:sp>
      <p:sp>
        <p:nvSpPr>
          <p:cNvPr id="4" name="Text Placeholder 3"/>
          <p:cNvSpPr>
            <a:spLocks noGrp="1"/>
          </p:cNvSpPr>
          <p:nvPr>
            <p:ph type="body" sz="half" idx="2"/>
          </p:nvPr>
        </p:nvSpPr>
        <p:spPr>
          <a:xfrm>
            <a:off x="4532243" y="1510748"/>
            <a:ext cx="7293312" cy="4492487"/>
          </a:xfrm>
        </p:spPr>
        <p:txBody>
          <a:bodyPr>
            <a:noAutofit/>
          </a:bodyPr>
          <a:lstStyle/>
          <a:p>
            <a:r>
              <a:rPr lang="en-US" sz="3600" b="1" baseline="30000" dirty="0"/>
              <a:t>38 </a:t>
            </a:r>
            <a:r>
              <a:rPr lang="en-US" sz="3600" dirty="0"/>
              <a:t>Then Peter said unto them, </a:t>
            </a:r>
            <a:r>
              <a:rPr lang="en-US" sz="3600" dirty="0">
                <a:solidFill>
                  <a:schemeClr val="accent1">
                    <a:lumMod val="40000"/>
                    <a:lumOff val="60000"/>
                  </a:schemeClr>
                </a:solidFill>
              </a:rPr>
              <a:t>Repent</a:t>
            </a:r>
            <a:r>
              <a:rPr lang="en-US" sz="3600" dirty="0"/>
              <a:t>, and be baptized every one of you in the name of Jesus Christ for the remission of sins, and ye shall receive the gift of the Holy Ghost.</a:t>
            </a:r>
          </a:p>
          <a:p>
            <a:r>
              <a:rPr lang="en-US" sz="3600" b="1" baseline="30000" dirty="0"/>
              <a:t>39 </a:t>
            </a:r>
            <a:r>
              <a:rPr lang="en-US" sz="3600" dirty="0"/>
              <a:t>For the promise is unto you, and to your children, and to all that are afar off, even as many as the </a:t>
            </a:r>
            <a:r>
              <a:rPr lang="en-US" sz="3600" cap="small" dirty="0"/>
              <a:t>Lord</a:t>
            </a:r>
            <a:r>
              <a:rPr lang="en-US" sz="3600" dirty="0"/>
              <a:t> our God shall call.</a:t>
            </a:r>
          </a:p>
        </p:txBody>
      </p:sp>
      <p:pic>
        <p:nvPicPr>
          <p:cNvPr id="5124" name="Picture 4" descr="‘Peter replied, “Repent and be baptised, every one of you, in the name of Jesus Christ for the forgiveness of your sins. And you will receive the gift of the Holy Spirit. The promise is for you and your children and for all who are far off—for all whom the Lord our God will call.”’ – Slide 13"/>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8700" r="12973"/>
          <a:stretch/>
        </p:blipFill>
        <p:spPr bwMode="auto">
          <a:xfrm>
            <a:off x="526187" y="1558303"/>
            <a:ext cx="4006055" cy="4397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852320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000" dirty="0" smtClean="0"/>
              <a:t/>
            </a:r>
            <a:br>
              <a:rPr lang="en-US" sz="4000" dirty="0" smtClean="0"/>
            </a:br>
            <a:r>
              <a:rPr lang="en-US" sz="4000" b="1" dirty="0" smtClean="0">
                <a:solidFill>
                  <a:srgbClr val="66FFFF"/>
                </a:solidFill>
              </a:rPr>
              <a:t>Acts </a:t>
            </a:r>
            <a:r>
              <a:rPr lang="en-US" sz="4000" b="1" dirty="0" smtClean="0">
                <a:solidFill>
                  <a:srgbClr val="66FFFF"/>
                </a:solidFill>
              </a:rPr>
              <a:t>2:40-47</a:t>
            </a:r>
            <a:endParaRPr lang="en-US" sz="4000" b="1" dirty="0">
              <a:solidFill>
                <a:srgbClr val="66FFFF"/>
              </a:solidFill>
            </a:endParaRPr>
          </a:p>
        </p:txBody>
      </p:sp>
      <p:sp>
        <p:nvSpPr>
          <p:cNvPr id="4" name="Text Placeholder 3"/>
          <p:cNvSpPr>
            <a:spLocks noGrp="1"/>
          </p:cNvSpPr>
          <p:nvPr>
            <p:ph type="body" sz="half" idx="2"/>
          </p:nvPr>
        </p:nvSpPr>
        <p:spPr>
          <a:xfrm>
            <a:off x="4532243" y="1510748"/>
            <a:ext cx="7293312" cy="4492487"/>
          </a:xfrm>
        </p:spPr>
        <p:txBody>
          <a:bodyPr>
            <a:noAutofit/>
          </a:bodyPr>
          <a:lstStyle/>
          <a:p>
            <a:r>
              <a:rPr lang="en-US" sz="3600" b="1" baseline="30000" dirty="0"/>
              <a:t>40 </a:t>
            </a:r>
            <a:r>
              <a:rPr lang="en-US" sz="3600" dirty="0"/>
              <a:t>And with many other words did he testify and exhort, saying, Save yourselves from this untoward generation.</a:t>
            </a:r>
          </a:p>
          <a:p>
            <a:r>
              <a:rPr lang="en-US" sz="3600" b="1" baseline="30000" dirty="0"/>
              <a:t>41 </a:t>
            </a:r>
            <a:r>
              <a:rPr lang="en-US" sz="3600" dirty="0"/>
              <a:t>Then they that gladly received his word were baptized: and the same day there were added unto them about three thousand souls.</a:t>
            </a:r>
          </a:p>
        </p:txBody>
      </p:sp>
      <p:pic>
        <p:nvPicPr>
          <p:cNvPr id="6146" name="Picture 2" descr="Those who accepted his message were baptised, and about three thousand were added to their number that day. – Slide 15"/>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0367" t="202" r="4939" b="-202"/>
          <a:stretch/>
        </p:blipFill>
        <p:spPr bwMode="auto">
          <a:xfrm>
            <a:off x="727075" y="914400"/>
            <a:ext cx="3711575" cy="508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372602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000" dirty="0" smtClean="0"/>
              <a:t/>
            </a:r>
            <a:br>
              <a:rPr lang="en-US" sz="4000" dirty="0" smtClean="0"/>
            </a:br>
            <a:r>
              <a:rPr lang="en-US" sz="4000" b="1" dirty="0" smtClean="0">
                <a:solidFill>
                  <a:srgbClr val="66FFFF"/>
                </a:solidFill>
              </a:rPr>
              <a:t>Acts </a:t>
            </a:r>
            <a:r>
              <a:rPr lang="en-US" sz="4000" b="1" dirty="0" smtClean="0">
                <a:solidFill>
                  <a:srgbClr val="66FFFF"/>
                </a:solidFill>
              </a:rPr>
              <a:t>2:42-47</a:t>
            </a:r>
            <a:endParaRPr lang="en-US" sz="4000" b="1" dirty="0">
              <a:solidFill>
                <a:srgbClr val="66FFFF"/>
              </a:solidFill>
            </a:endParaRPr>
          </a:p>
        </p:txBody>
      </p:sp>
      <p:sp>
        <p:nvSpPr>
          <p:cNvPr id="4" name="Text Placeholder 3"/>
          <p:cNvSpPr>
            <a:spLocks noGrp="1"/>
          </p:cNvSpPr>
          <p:nvPr>
            <p:ph type="body" sz="half" idx="2"/>
          </p:nvPr>
        </p:nvSpPr>
        <p:spPr>
          <a:xfrm>
            <a:off x="4532243" y="1510748"/>
            <a:ext cx="7293312" cy="4492487"/>
          </a:xfrm>
        </p:spPr>
        <p:txBody>
          <a:bodyPr>
            <a:noAutofit/>
          </a:bodyPr>
          <a:lstStyle/>
          <a:p>
            <a:r>
              <a:rPr lang="en-US" sz="3600" b="1" baseline="30000" dirty="0"/>
              <a:t>42 </a:t>
            </a:r>
            <a:r>
              <a:rPr lang="en-US" sz="3600" dirty="0"/>
              <a:t>And they continued </a:t>
            </a:r>
            <a:r>
              <a:rPr lang="en-US" sz="3600" dirty="0" err="1"/>
              <a:t>stedfastly</a:t>
            </a:r>
            <a:r>
              <a:rPr lang="en-US" sz="3600" dirty="0"/>
              <a:t> in the apostles' doctrine and fellowship, and in breaking of bread, and in prayers.</a:t>
            </a:r>
          </a:p>
          <a:p>
            <a:r>
              <a:rPr lang="en-US" sz="3600" b="1" baseline="30000" dirty="0"/>
              <a:t>43 </a:t>
            </a:r>
            <a:r>
              <a:rPr lang="en-US" sz="3600" dirty="0"/>
              <a:t>And fear came upon every soul: and many wonders and signs were done by the apostles</a:t>
            </a:r>
            <a:r>
              <a:rPr lang="en-US" sz="3600" dirty="0" smtClean="0"/>
              <a:t>.</a:t>
            </a:r>
            <a:endParaRPr lang="en-US" sz="3600" dirty="0"/>
          </a:p>
        </p:txBody>
      </p:sp>
      <p:pic>
        <p:nvPicPr>
          <p:cNvPr id="7172" name="Picture 4" descr="… and to prayer. – Slide 18"/>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8709" t="-1279" r="27025" b="1279"/>
          <a:stretch/>
        </p:blipFill>
        <p:spPr bwMode="auto">
          <a:xfrm>
            <a:off x="727075" y="914400"/>
            <a:ext cx="3486150"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42726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000" dirty="0" smtClean="0"/>
              <a:t/>
            </a:r>
            <a:br>
              <a:rPr lang="en-US" sz="4000" dirty="0" smtClean="0"/>
            </a:br>
            <a:r>
              <a:rPr lang="en-US" sz="4000" b="1" dirty="0" smtClean="0">
                <a:solidFill>
                  <a:srgbClr val="66FFFF"/>
                </a:solidFill>
              </a:rPr>
              <a:t>Acts </a:t>
            </a:r>
            <a:r>
              <a:rPr lang="en-US" sz="4000" b="1" dirty="0" smtClean="0">
                <a:solidFill>
                  <a:srgbClr val="66FFFF"/>
                </a:solidFill>
              </a:rPr>
              <a:t>2:44-47</a:t>
            </a:r>
            <a:endParaRPr lang="en-US" sz="4000" b="1" dirty="0">
              <a:solidFill>
                <a:srgbClr val="66FFFF"/>
              </a:solidFill>
            </a:endParaRPr>
          </a:p>
        </p:txBody>
      </p:sp>
      <p:sp>
        <p:nvSpPr>
          <p:cNvPr id="4" name="Text Placeholder 3"/>
          <p:cNvSpPr>
            <a:spLocks noGrp="1"/>
          </p:cNvSpPr>
          <p:nvPr>
            <p:ph type="body" sz="half" idx="2"/>
          </p:nvPr>
        </p:nvSpPr>
        <p:spPr>
          <a:xfrm>
            <a:off x="4532243" y="1510748"/>
            <a:ext cx="6461105" cy="4492487"/>
          </a:xfrm>
        </p:spPr>
        <p:txBody>
          <a:bodyPr>
            <a:noAutofit/>
          </a:bodyPr>
          <a:lstStyle/>
          <a:p>
            <a:r>
              <a:rPr lang="en-US" sz="4000" b="1" baseline="30000" dirty="0"/>
              <a:t>44 </a:t>
            </a:r>
            <a:r>
              <a:rPr lang="en-US" sz="4000" dirty="0"/>
              <a:t>And all that believed were together, and had all things common;</a:t>
            </a:r>
          </a:p>
          <a:p>
            <a:r>
              <a:rPr lang="en-US" sz="4000" b="1" baseline="30000" dirty="0"/>
              <a:t>45 </a:t>
            </a:r>
            <a:r>
              <a:rPr lang="en-US" sz="4000" dirty="0"/>
              <a:t>And sold their possessions and goods, and parted them to all men, as every man had need.</a:t>
            </a:r>
          </a:p>
        </p:txBody>
      </p:sp>
      <p:pic>
        <p:nvPicPr>
          <p:cNvPr id="6" name="Picture 2" descr="… and to fellowship, to the breaking of bread … – Slide 17"/>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6241" t="-213" r="32234" b="213"/>
          <a:stretch/>
        </p:blipFill>
        <p:spPr bwMode="auto">
          <a:xfrm>
            <a:off x="727075" y="914400"/>
            <a:ext cx="33099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429140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000" dirty="0" smtClean="0"/>
              <a:t/>
            </a:r>
            <a:br>
              <a:rPr lang="en-US" sz="4000" dirty="0" smtClean="0"/>
            </a:br>
            <a:r>
              <a:rPr lang="en-US" sz="4000" b="1" dirty="0" smtClean="0">
                <a:solidFill>
                  <a:srgbClr val="66FFFF"/>
                </a:solidFill>
              </a:rPr>
              <a:t>Acts </a:t>
            </a:r>
            <a:r>
              <a:rPr lang="en-US" sz="4000" b="1" dirty="0" smtClean="0">
                <a:solidFill>
                  <a:srgbClr val="66FFFF"/>
                </a:solidFill>
              </a:rPr>
              <a:t>2:46-47</a:t>
            </a:r>
            <a:endParaRPr lang="en-US" sz="4000" b="1" dirty="0">
              <a:solidFill>
                <a:srgbClr val="66FFFF"/>
              </a:solidFill>
            </a:endParaRPr>
          </a:p>
        </p:txBody>
      </p:sp>
      <p:sp>
        <p:nvSpPr>
          <p:cNvPr id="4" name="Text Placeholder 3"/>
          <p:cNvSpPr>
            <a:spLocks noGrp="1"/>
          </p:cNvSpPr>
          <p:nvPr>
            <p:ph type="body" sz="half" idx="2"/>
          </p:nvPr>
        </p:nvSpPr>
        <p:spPr>
          <a:xfrm>
            <a:off x="4532243" y="1510748"/>
            <a:ext cx="6461105" cy="4492487"/>
          </a:xfrm>
        </p:spPr>
        <p:txBody>
          <a:bodyPr>
            <a:noAutofit/>
          </a:bodyPr>
          <a:lstStyle/>
          <a:p>
            <a:r>
              <a:rPr lang="en-US" sz="4000" b="1" baseline="30000" dirty="0"/>
              <a:t>46 </a:t>
            </a:r>
            <a:r>
              <a:rPr lang="en-US" sz="4000" dirty="0"/>
              <a:t>And they, continuing daily with one accord in the temple, and breaking bread from house to house, did eat their meat with gladness and singleness of heart</a:t>
            </a:r>
            <a:r>
              <a:rPr lang="en-US" sz="4000" dirty="0" smtClean="0"/>
              <a:t>,</a:t>
            </a:r>
            <a:endParaRPr lang="en-US" sz="4000" dirty="0"/>
          </a:p>
        </p:txBody>
      </p:sp>
      <p:pic>
        <p:nvPicPr>
          <p:cNvPr id="9218" name="Picture 2" descr="They broke bread in their homes and ate together with glad and sincere hearts, praising God and enjoying the favour of all the people. – Slide 21"/>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273" r="21273"/>
          <a:stretch>
            <a:fillRect/>
          </a:stretch>
        </p:blipFill>
        <p:spPr bwMode="auto">
          <a:xfrm>
            <a:off x="727075" y="914400"/>
            <a:ext cx="36909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8130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97329"/>
            <a:ext cx="10840914" cy="1260000"/>
          </a:xfrm>
        </p:spPr>
        <p:txBody>
          <a:bodyPr>
            <a:normAutofit/>
          </a:bodyPr>
          <a:lstStyle/>
          <a:p>
            <a:r>
              <a:rPr lang="en-US" sz="4800" b="1" dirty="0">
                <a:solidFill>
                  <a:schemeClr val="accent1">
                    <a:lumMod val="40000"/>
                    <a:lumOff val="60000"/>
                  </a:schemeClr>
                </a:solidFill>
              </a:rPr>
              <a:t>To Walk Worthy:   </a:t>
            </a:r>
            <a:r>
              <a:rPr lang="en-US" sz="4800" b="1" dirty="0">
                <a:solidFill>
                  <a:srgbClr val="66FFFF"/>
                </a:solidFill>
              </a:rPr>
              <a:t>AA 494</a:t>
            </a:r>
            <a:endParaRPr lang="en-US" sz="4800" dirty="0">
              <a:solidFill>
                <a:srgbClr val="66FFFF"/>
              </a:solidFill>
            </a:endParaRPr>
          </a:p>
        </p:txBody>
      </p:sp>
      <p:sp>
        <p:nvSpPr>
          <p:cNvPr id="3" name="Content Placeholder 2"/>
          <p:cNvSpPr>
            <a:spLocks noGrp="1"/>
          </p:cNvSpPr>
          <p:nvPr>
            <p:ph idx="1"/>
          </p:nvPr>
        </p:nvSpPr>
        <p:spPr>
          <a:xfrm>
            <a:off x="3657601" y="1428728"/>
            <a:ext cx="7869114" cy="4762209"/>
          </a:xfrm>
        </p:spPr>
        <p:txBody>
          <a:bodyPr>
            <a:noAutofit/>
          </a:bodyPr>
          <a:lstStyle/>
          <a:p>
            <a:pPr marL="0" indent="0">
              <a:buNone/>
            </a:pPr>
            <a:r>
              <a:rPr lang="en-US" sz="4400" dirty="0" smtClean="0"/>
              <a:t>Provision </a:t>
            </a:r>
            <a:r>
              <a:rPr lang="en-US" sz="4400" dirty="0"/>
              <a:t>has been made for him to share the throne of God. By angel messengers, earth is connected with heaven, and all the deeds of men, whether good or evil, are open to the eye of Infinite Justice. </a:t>
            </a:r>
          </a:p>
        </p:txBody>
      </p:sp>
      <p:pic>
        <p:nvPicPr>
          <p:cNvPr id="8194" name="Picture 2" descr="Jacob's Ladder - YouTube"/>
          <p:cNvPicPr>
            <a:picLocks noChangeAspect="1" noChangeArrowheads="1"/>
          </p:cNvPicPr>
          <p:nvPr/>
        </p:nvPicPr>
        <p:blipFill rotWithShape="1">
          <a:blip r:embed="rId2">
            <a:extLst>
              <a:ext uri="{28A0092B-C50C-407E-A947-70E740481C1C}">
                <a14:useLocalDpi xmlns:a14="http://schemas.microsoft.com/office/drawing/2010/main" val="0"/>
              </a:ext>
            </a:extLst>
          </a:blip>
          <a:srcRect l="38332" t="-549" r="31451" b="549"/>
          <a:stretch/>
        </p:blipFill>
        <p:spPr bwMode="auto">
          <a:xfrm>
            <a:off x="928688" y="1428728"/>
            <a:ext cx="2486025" cy="4616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695748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000" dirty="0" smtClean="0"/>
              <a:t/>
            </a:r>
            <a:br>
              <a:rPr lang="en-US" sz="4000" dirty="0" smtClean="0"/>
            </a:br>
            <a:r>
              <a:rPr lang="en-US" sz="4000" b="1" dirty="0" smtClean="0">
                <a:solidFill>
                  <a:srgbClr val="66FFFF"/>
                </a:solidFill>
              </a:rPr>
              <a:t>Acts </a:t>
            </a:r>
            <a:r>
              <a:rPr lang="en-US" sz="4000" b="1" dirty="0" smtClean="0">
                <a:solidFill>
                  <a:srgbClr val="66FFFF"/>
                </a:solidFill>
              </a:rPr>
              <a:t>2:47</a:t>
            </a:r>
            <a:endParaRPr lang="en-US" sz="4000" b="1" dirty="0">
              <a:solidFill>
                <a:srgbClr val="66FFFF"/>
              </a:solidFill>
            </a:endParaRPr>
          </a:p>
        </p:txBody>
      </p:sp>
      <p:sp>
        <p:nvSpPr>
          <p:cNvPr id="4" name="Text Placeholder 3"/>
          <p:cNvSpPr>
            <a:spLocks noGrp="1"/>
          </p:cNvSpPr>
          <p:nvPr>
            <p:ph type="body" sz="half" idx="2"/>
          </p:nvPr>
        </p:nvSpPr>
        <p:spPr>
          <a:xfrm>
            <a:off x="4532243" y="1510748"/>
            <a:ext cx="6461105" cy="4492487"/>
          </a:xfrm>
        </p:spPr>
        <p:txBody>
          <a:bodyPr>
            <a:noAutofit/>
          </a:bodyPr>
          <a:lstStyle/>
          <a:p>
            <a:r>
              <a:rPr lang="en-US" sz="4400" b="1" baseline="30000" dirty="0"/>
              <a:t>47 </a:t>
            </a:r>
            <a:r>
              <a:rPr lang="en-US" sz="4400" dirty="0"/>
              <a:t>Praising God, and having </a:t>
            </a:r>
            <a:r>
              <a:rPr lang="en-US" sz="4400" dirty="0" err="1"/>
              <a:t>favour</a:t>
            </a:r>
            <a:r>
              <a:rPr lang="en-US" sz="4400" dirty="0"/>
              <a:t> with all the people. And the Lord added to the church daily such as should be saved.</a:t>
            </a:r>
          </a:p>
        </p:txBody>
      </p:sp>
      <p:pic>
        <p:nvPicPr>
          <p:cNvPr id="10242" name="Picture 2" descr="And the Lord added to their number daily those who were being saved. – Slide 2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383" r="20383"/>
          <a:stretch>
            <a:fillRect/>
          </a:stretch>
        </p:blipFill>
        <p:spPr bwMode="auto">
          <a:xfrm>
            <a:off x="727075" y="914400"/>
            <a:ext cx="3659587" cy="4633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406757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1446" y="278296"/>
            <a:ext cx="10864754" cy="636104"/>
          </a:xfrm>
        </p:spPr>
        <p:txBody>
          <a:bodyPr>
            <a:noAutofit/>
          </a:bodyPr>
          <a:lstStyle/>
          <a:p>
            <a:r>
              <a:rPr lang="en-US" sz="4000" dirty="0" smtClean="0">
                <a:solidFill>
                  <a:schemeClr val="accent1">
                    <a:lumMod val="40000"/>
                    <a:lumOff val="60000"/>
                  </a:schemeClr>
                </a:solidFill>
              </a:rPr>
              <a:t>Walking Worthy (An Example):  </a:t>
            </a:r>
            <a:r>
              <a:rPr lang="en-US" sz="4000" b="1" dirty="0" smtClean="0">
                <a:solidFill>
                  <a:srgbClr val="66FFFF"/>
                </a:solidFill>
              </a:rPr>
              <a:t>AA 50</a:t>
            </a:r>
            <a:endParaRPr lang="en-US" sz="4000" b="1" dirty="0">
              <a:solidFill>
                <a:srgbClr val="66FFFF"/>
              </a:solidFill>
            </a:endParaRPr>
          </a:p>
        </p:txBody>
      </p:sp>
      <p:sp>
        <p:nvSpPr>
          <p:cNvPr id="4" name="Text Placeholder 3"/>
          <p:cNvSpPr>
            <a:spLocks noGrp="1"/>
          </p:cNvSpPr>
          <p:nvPr>
            <p:ph type="body" sz="half" idx="2"/>
          </p:nvPr>
        </p:nvSpPr>
        <p:spPr>
          <a:xfrm>
            <a:off x="755374" y="1093304"/>
            <a:ext cx="6374296" cy="4909931"/>
          </a:xfrm>
          <a:solidFill>
            <a:schemeClr val="accent4">
              <a:lumMod val="50000"/>
            </a:schemeClr>
          </a:solidFill>
        </p:spPr>
        <p:txBody>
          <a:bodyPr>
            <a:noAutofit/>
          </a:bodyPr>
          <a:lstStyle/>
          <a:p>
            <a:r>
              <a:rPr lang="en-US" sz="3800" dirty="0"/>
              <a:t>The lapse of time has wrought no change in Christ's parting promise to send the Holy Spirit as His representative. It is not because of any restriction on the part of God that the riches of His grace do not flow earthward to men. </a:t>
            </a:r>
            <a:endParaRPr lang="en-US" sz="3800" dirty="0"/>
          </a:p>
        </p:txBody>
      </p:sp>
      <p:pic>
        <p:nvPicPr>
          <p:cNvPr id="24578" name="Picture 2" descr="Pentecost: Celebrating the Multiple Ministries of the Holy Spiri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5944" r="25944"/>
          <a:stretch>
            <a:fillRect/>
          </a:stretch>
        </p:blipFill>
        <p:spPr bwMode="auto">
          <a:xfrm>
            <a:off x="7273925" y="1139825"/>
            <a:ext cx="413067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995851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1446" y="278296"/>
            <a:ext cx="10864754" cy="636104"/>
          </a:xfrm>
        </p:spPr>
        <p:txBody>
          <a:bodyPr>
            <a:noAutofit/>
          </a:bodyPr>
          <a:lstStyle/>
          <a:p>
            <a:r>
              <a:rPr lang="en-US" sz="4000" dirty="0" smtClean="0">
                <a:solidFill>
                  <a:schemeClr val="accent1">
                    <a:lumMod val="40000"/>
                    <a:lumOff val="60000"/>
                  </a:schemeClr>
                </a:solidFill>
              </a:rPr>
              <a:t>Walking Worthy (An Example):  </a:t>
            </a:r>
            <a:r>
              <a:rPr lang="en-US" sz="4000" b="1" dirty="0" smtClean="0">
                <a:solidFill>
                  <a:srgbClr val="66FFFF"/>
                </a:solidFill>
              </a:rPr>
              <a:t>AA 50</a:t>
            </a:r>
            <a:endParaRPr lang="en-US" sz="4000" b="1" dirty="0">
              <a:solidFill>
                <a:srgbClr val="66FFFF"/>
              </a:solidFill>
            </a:endParaRPr>
          </a:p>
        </p:txBody>
      </p:sp>
      <p:sp>
        <p:nvSpPr>
          <p:cNvPr id="4" name="Text Placeholder 3"/>
          <p:cNvSpPr>
            <a:spLocks noGrp="1"/>
          </p:cNvSpPr>
          <p:nvPr>
            <p:ph type="body" sz="half" idx="2"/>
          </p:nvPr>
        </p:nvSpPr>
        <p:spPr>
          <a:xfrm>
            <a:off x="755374" y="1093304"/>
            <a:ext cx="6374296" cy="4909931"/>
          </a:xfrm>
          <a:solidFill>
            <a:schemeClr val="accent4">
              <a:lumMod val="50000"/>
            </a:schemeClr>
          </a:solidFill>
        </p:spPr>
        <p:txBody>
          <a:bodyPr>
            <a:noAutofit/>
          </a:bodyPr>
          <a:lstStyle/>
          <a:p>
            <a:r>
              <a:rPr lang="en-US" sz="4000" dirty="0" smtClean="0"/>
              <a:t>If </a:t>
            </a:r>
            <a:r>
              <a:rPr lang="en-US" sz="4000" dirty="0"/>
              <a:t>the fulfillment of the promise is not seen as it might be, it is because the promise is not appreciated as it should be. If all were willing, all would be filled with the Spirit. </a:t>
            </a:r>
            <a:endParaRPr lang="en-US" sz="4000" dirty="0"/>
          </a:p>
        </p:txBody>
      </p:sp>
      <p:pic>
        <p:nvPicPr>
          <p:cNvPr id="21508" name="Picture 4" descr="Wind, fire, water, dove - G P C C"/>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779" r="22779"/>
          <a:stretch>
            <a:fillRect/>
          </a:stretch>
        </p:blipFill>
        <p:spPr bwMode="auto">
          <a:xfrm>
            <a:off x="7273925" y="1139825"/>
            <a:ext cx="413067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518151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1446" y="278296"/>
            <a:ext cx="10864754" cy="636104"/>
          </a:xfrm>
        </p:spPr>
        <p:txBody>
          <a:bodyPr>
            <a:noAutofit/>
          </a:bodyPr>
          <a:lstStyle/>
          <a:p>
            <a:r>
              <a:rPr lang="en-US" sz="4000" dirty="0" smtClean="0">
                <a:solidFill>
                  <a:schemeClr val="accent1">
                    <a:lumMod val="40000"/>
                    <a:lumOff val="60000"/>
                  </a:schemeClr>
                </a:solidFill>
              </a:rPr>
              <a:t>Walking Worthy (An Example):  </a:t>
            </a:r>
            <a:r>
              <a:rPr lang="en-US" sz="4000" b="1" dirty="0" smtClean="0">
                <a:solidFill>
                  <a:srgbClr val="66FFFF"/>
                </a:solidFill>
              </a:rPr>
              <a:t>AA 51</a:t>
            </a:r>
            <a:endParaRPr lang="en-US" sz="4000" b="1" dirty="0">
              <a:solidFill>
                <a:srgbClr val="66FFFF"/>
              </a:solidFill>
            </a:endParaRPr>
          </a:p>
        </p:txBody>
      </p:sp>
      <p:sp>
        <p:nvSpPr>
          <p:cNvPr id="4" name="Text Placeholder 3"/>
          <p:cNvSpPr>
            <a:spLocks noGrp="1"/>
          </p:cNvSpPr>
          <p:nvPr>
            <p:ph type="body" sz="half" idx="2"/>
          </p:nvPr>
        </p:nvSpPr>
        <p:spPr>
          <a:xfrm>
            <a:off x="755374" y="1093304"/>
            <a:ext cx="6374296" cy="5109376"/>
          </a:xfrm>
          <a:solidFill>
            <a:schemeClr val="accent4">
              <a:lumMod val="50000"/>
            </a:schemeClr>
          </a:solidFill>
        </p:spPr>
        <p:txBody>
          <a:bodyPr>
            <a:noAutofit/>
          </a:bodyPr>
          <a:lstStyle/>
          <a:p>
            <a:r>
              <a:rPr lang="en-US" sz="3600" dirty="0"/>
              <a:t>It is not a conclusive evidence that a man is a Christian because he manifests spiritual ecstasy under extraordinary circumstances. Holiness is not rapture: it is an entire surrender of the will to God; it is living by every word that proceeds from the mouth of God; </a:t>
            </a:r>
            <a:endParaRPr lang="en-US" sz="3600" dirty="0"/>
          </a:p>
        </p:txBody>
      </p:sp>
      <p:pic>
        <p:nvPicPr>
          <p:cNvPr id="20482" name="Picture 2" descr="Praise and Worship Experienc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106" r="27106"/>
          <a:stretch>
            <a:fillRect/>
          </a:stretch>
        </p:blipFill>
        <p:spPr bwMode="auto">
          <a:xfrm>
            <a:off x="7273925" y="1139825"/>
            <a:ext cx="4130675" cy="5062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944935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1446" y="278296"/>
            <a:ext cx="10864754" cy="636104"/>
          </a:xfrm>
        </p:spPr>
        <p:txBody>
          <a:bodyPr>
            <a:noAutofit/>
          </a:bodyPr>
          <a:lstStyle/>
          <a:p>
            <a:r>
              <a:rPr lang="en-US" sz="4000" dirty="0" smtClean="0">
                <a:solidFill>
                  <a:schemeClr val="accent1">
                    <a:lumMod val="40000"/>
                    <a:lumOff val="60000"/>
                  </a:schemeClr>
                </a:solidFill>
              </a:rPr>
              <a:t>Walking Worthy (An Example):  </a:t>
            </a:r>
            <a:r>
              <a:rPr lang="en-US" sz="4000" b="1" dirty="0" smtClean="0">
                <a:solidFill>
                  <a:srgbClr val="66FFFF"/>
                </a:solidFill>
              </a:rPr>
              <a:t>AA 51</a:t>
            </a:r>
            <a:endParaRPr lang="en-US" sz="4000" b="1" dirty="0">
              <a:solidFill>
                <a:srgbClr val="66FFFF"/>
              </a:solidFill>
            </a:endParaRPr>
          </a:p>
        </p:txBody>
      </p:sp>
      <p:sp>
        <p:nvSpPr>
          <p:cNvPr id="4" name="Text Placeholder 3"/>
          <p:cNvSpPr>
            <a:spLocks noGrp="1"/>
          </p:cNvSpPr>
          <p:nvPr>
            <p:ph type="body" sz="half" idx="2"/>
          </p:nvPr>
        </p:nvSpPr>
        <p:spPr>
          <a:xfrm>
            <a:off x="755373" y="1093304"/>
            <a:ext cx="7813951" cy="4909931"/>
          </a:xfrm>
          <a:solidFill>
            <a:schemeClr val="accent4">
              <a:lumMod val="50000"/>
            </a:schemeClr>
          </a:solidFill>
        </p:spPr>
        <p:txBody>
          <a:bodyPr>
            <a:noAutofit/>
          </a:bodyPr>
          <a:lstStyle/>
          <a:p>
            <a:r>
              <a:rPr lang="en-US" sz="4200" dirty="0" smtClean="0"/>
              <a:t>it </a:t>
            </a:r>
            <a:r>
              <a:rPr lang="en-US" sz="4200" dirty="0"/>
              <a:t>is doing the will of our heavenly Father; it is trusting God in trial, in darkness as well as in the light; it is walking by faith and not by sight; it is relying on God with unquestioning confidence, and resting in His love.</a:t>
            </a:r>
            <a:r>
              <a:rPr lang="en-US" sz="3800" dirty="0"/>
              <a:t> </a:t>
            </a:r>
            <a:endParaRPr lang="en-US" sz="3800" dirty="0"/>
          </a:p>
        </p:txBody>
      </p:sp>
      <p:pic>
        <p:nvPicPr>
          <p:cNvPr id="19458" name="Picture 2" descr="On Your Knees - Broken Believers"/>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913" r="58579"/>
          <a:stretch/>
        </p:blipFill>
        <p:spPr bwMode="auto">
          <a:xfrm>
            <a:off x="8569325" y="1093304"/>
            <a:ext cx="293687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984657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1446" y="278296"/>
            <a:ext cx="10864754" cy="636104"/>
          </a:xfrm>
        </p:spPr>
        <p:txBody>
          <a:bodyPr>
            <a:noAutofit/>
          </a:bodyPr>
          <a:lstStyle/>
          <a:p>
            <a:r>
              <a:rPr lang="en-US" sz="4000" dirty="0" smtClean="0">
                <a:solidFill>
                  <a:schemeClr val="accent1">
                    <a:lumMod val="40000"/>
                    <a:lumOff val="60000"/>
                  </a:schemeClr>
                </a:solidFill>
              </a:rPr>
              <a:t>Walking Worthy (An Example):  </a:t>
            </a:r>
            <a:r>
              <a:rPr lang="en-US" sz="4000" b="1" dirty="0" smtClean="0">
                <a:solidFill>
                  <a:srgbClr val="66FFFF"/>
                </a:solidFill>
              </a:rPr>
              <a:t>AA 52</a:t>
            </a:r>
            <a:endParaRPr lang="en-US" sz="4000" b="1" dirty="0">
              <a:solidFill>
                <a:srgbClr val="66FFFF"/>
              </a:solidFill>
            </a:endParaRPr>
          </a:p>
        </p:txBody>
      </p:sp>
      <p:sp>
        <p:nvSpPr>
          <p:cNvPr id="4" name="Text Placeholder 3"/>
          <p:cNvSpPr>
            <a:spLocks noGrp="1"/>
          </p:cNvSpPr>
          <p:nvPr>
            <p:ph type="body" sz="half" idx="2"/>
          </p:nvPr>
        </p:nvSpPr>
        <p:spPr>
          <a:xfrm>
            <a:off x="472440" y="1093304"/>
            <a:ext cx="6657230" cy="5246536"/>
          </a:xfrm>
          <a:solidFill>
            <a:schemeClr val="accent4">
              <a:lumMod val="50000"/>
            </a:schemeClr>
          </a:solidFill>
        </p:spPr>
        <p:txBody>
          <a:bodyPr>
            <a:noAutofit/>
          </a:bodyPr>
          <a:lstStyle/>
          <a:p>
            <a:r>
              <a:rPr lang="en-US" sz="3800" dirty="0"/>
              <a:t>Having brought conviction of sin, and presented before the mind the standard of righteousness, the Holy Spirit withdraws the affections from the things of this earth and fills the soul with a desire for holiness. </a:t>
            </a:r>
            <a:r>
              <a:rPr lang="en-US" sz="3800" dirty="0"/>
              <a:t>“He will guide you into all truth,” the </a:t>
            </a:r>
            <a:r>
              <a:rPr lang="en-US" sz="3800" dirty="0" err="1"/>
              <a:t>Saviour</a:t>
            </a:r>
            <a:r>
              <a:rPr lang="en-US" sz="3800" dirty="0"/>
              <a:t> declared. </a:t>
            </a:r>
            <a:endParaRPr lang="en-US" sz="3800" dirty="0"/>
          </a:p>
        </p:txBody>
      </p:sp>
      <p:pic>
        <p:nvPicPr>
          <p:cNvPr id="22530" name="Picture 2" descr="RETURN AND REPENT!"/>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803" t="11128" r="23170" b="8920"/>
          <a:stretch/>
        </p:blipFill>
        <p:spPr bwMode="auto">
          <a:xfrm>
            <a:off x="7282070" y="1215886"/>
            <a:ext cx="4423232" cy="4909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585547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1446" y="278296"/>
            <a:ext cx="10864754" cy="636104"/>
          </a:xfrm>
        </p:spPr>
        <p:txBody>
          <a:bodyPr>
            <a:noAutofit/>
          </a:bodyPr>
          <a:lstStyle/>
          <a:p>
            <a:r>
              <a:rPr lang="en-US" sz="4000" dirty="0" smtClean="0">
                <a:solidFill>
                  <a:schemeClr val="accent1">
                    <a:lumMod val="40000"/>
                    <a:lumOff val="60000"/>
                  </a:schemeClr>
                </a:solidFill>
              </a:rPr>
              <a:t>Walking Worthy (An Example):  </a:t>
            </a:r>
            <a:r>
              <a:rPr lang="en-US" sz="4000" b="1" dirty="0" smtClean="0">
                <a:solidFill>
                  <a:srgbClr val="66FFFF"/>
                </a:solidFill>
              </a:rPr>
              <a:t>AA 52</a:t>
            </a:r>
            <a:endParaRPr lang="en-US" sz="4000" b="1" dirty="0">
              <a:solidFill>
                <a:srgbClr val="66FFFF"/>
              </a:solidFill>
            </a:endParaRPr>
          </a:p>
        </p:txBody>
      </p:sp>
      <p:sp>
        <p:nvSpPr>
          <p:cNvPr id="4" name="Text Placeholder 3"/>
          <p:cNvSpPr>
            <a:spLocks noGrp="1"/>
          </p:cNvSpPr>
          <p:nvPr>
            <p:ph type="body" sz="half" idx="2"/>
          </p:nvPr>
        </p:nvSpPr>
        <p:spPr>
          <a:xfrm>
            <a:off x="755374" y="1093304"/>
            <a:ext cx="6666506" cy="4909931"/>
          </a:xfrm>
          <a:solidFill>
            <a:schemeClr val="accent4">
              <a:lumMod val="50000"/>
            </a:schemeClr>
          </a:solidFill>
        </p:spPr>
        <p:txBody>
          <a:bodyPr>
            <a:noAutofit/>
          </a:bodyPr>
          <a:lstStyle/>
          <a:p>
            <a:r>
              <a:rPr lang="en-US" sz="3800" dirty="0" smtClean="0"/>
              <a:t>If </a:t>
            </a:r>
            <a:r>
              <a:rPr lang="en-US" sz="3800" dirty="0"/>
              <a:t>men are willing to be molded, there will be brought about a sanctification of the whole being. </a:t>
            </a:r>
            <a:r>
              <a:rPr lang="en-US" sz="3800" dirty="0">
                <a:solidFill>
                  <a:srgbClr val="66FFFF"/>
                </a:solidFill>
              </a:rPr>
              <a:t>The Spirit will take the things of God and stamp them on the soul.</a:t>
            </a:r>
            <a:r>
              <a:rPr lang="en-US" sz="3800" dirty="0"/>
              <a:t> By His power the way of life will be made so plain that none need err therein. </a:t>
            </a:r>
            <a:endParaRPr lang="en-US" sz="3800" dirty="0"/>
          </a:p>
        </p:txBody>
      </p:sp>
      <p:pic>
        <p:nvPicPr>
          <p:cNvPr id="23556" name="Picture 4" descr="Unity - Our common focus is Jesus | Done with Religio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813" r="3813"/>
          <a:stretch>
            <a:fillRect/>
          </a:stretch>
        </p:blipFill>
        <p:spPr bwMode="auto">
          <a:xfrm>
            <a:off x="7573963" y="1093788"/>
            <a:ext cx="3733800" cy="4818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054815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6562" y="407774"/>
            <a:ext cx="11504141" cy="2656702"/>
          </a:xfrm>
          <a:solidFill>
            <a:schemeClr val="accent1">
              <a:lumMod val="60000"/>
              <a:lumOff val="40000"/>
            </a:schemeClr>
          </a:solidFill>
        </p:spPr>
        <p:txBody>
          <a:bodyPr/>
          <a:lstStyle/>
          <a:p>
            <a:r>
              <a:rPr lang="en-US" sz="5400" b="1" dirty="0" smtClean="0">
                <a:solidFill>
                  <a:schemeClr val="accent3">
                    <a:lumMod val="75000"/>
                  </a:schemeClr>
                </a:solidFill>
              </a:rPr>
              <a:t>Take a few moments to prepare for Sabbath school next week!  </a:t>
            </a:r>
            <a:endParaRPr lang="en-US" b="1" dirty="0">
              <a:solidFill>
                <a:schemeClr val="accent3">
                  <a:lumMod val="75000"/>
                </a:schemeClr>
              </a:solidFill>
            </a:endParaRPr>
          </a:p>
        </p:txBody>
      </p:sp>
      <p:sp>
        <p:nvSpPr>
          <p:cNvPr id="5" name="Up Arrow Callout 4"/>
          <p:cNvSpPr/>
          <p:nvPr/>
        </p:nvSpPr>
        <p:spPr>
          <a:xfrm>
            <a:off x="5794625" y="5016844"/>
            <a:ext cx="5365499" cy="1599713"/>
          </a:xfrm>
          <a:prstGeom prst="upArrowCallout">
            <a:avLst/>
          </a:prstGeom>
          <a:solidFill>
            <a:schemeClr val="accent1">
              <a:lumMod val="60000"/>
              <a:lumOff val="40000"/>
            </a:schemeClr>
          </a:solidFill>
          <a:ln>
            <a:solidFill>
              <a:srgbClr val="FFC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2476500" y="3385751"/>
            <a:ext cx="8683625" cy="2484825"/>
          </a:xfrm>
        </p:spPr>
        <p:txBody>
          <a:bodyPr>
            <a:noAutofit/>
          </a:bodyPr>
          <a:lstStyle/>
          <a:p>
            <a:r>
              <a:rPr lang="en-US" sz="4800" dirty="0" smtClean="0"/>
              <a:t>We’ll be looking at the Second part of Ephesians 4,</a:t>
            </a:r>
          </a:p>
          <a:p>
            <a:r>
              <a:rPr lang="en-US" sz="4800" dirty="0" smtClean="0"/>
              <a:t> </a:t>
            </a:r>
          </a:p>
          <a:p>
            <a:r>
              <a:rPr lang="en-US" sz="4800" dirty="0" smtClean="0"/>
              <a:t>That is, </a:t>
            </a:r>
            <a:r>
              <a:rPr lang="en-US" sz="4800" b="1" dirty="0" smtClean="0">
                <a:solidFill>
                  <a:schemeClr val="accent3">
                    <a:lumMod val="75000"/>
                  </a:schemeClr>
                </a:solidFill>
              </a:rPr>
              <a:t>Ephesians 4:17-32</a:t>
            </a:r>
            <a:endParaRPr lang="en-US" sz="4800" b="1" dirty="0">
              <a:solidFill>
                <a:schemeClr val="accent3">
                  <a:lumMod val="75000"/>
                </a:schemeClr>
              </a:solidFill>
            </a:endParaRPr>
          </a:p>
        </p:txBody>
      </p:sp>
    </p:spTree>
    <p:extLst>
      <p:ext uri="{BB962C8B-B14F-4D97-AF65-F5344CB8AC3E}">
        <p14:creationId xmlns:p14="http://schemas.microsoft.com/office/powerpoint/2010/main" val="1815051471"/>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Autofit/>
          </a:bodyPr>
          <a:lstStyle/>
          <a:p>
            <a:r>
              <a:rPr lang="en-US" sz="6600" dirty="0" smtClean="0"/>
              <a:t>And Happy Sabbath!!</a:t>
            </a:r>
            <a:endParaRPr lang="en-US" sz="6600" dirty="0"/>
          </a:p>
        </p:txBody>
      </p:sp>
    </p:spTree>
    <p:extLst>
      <p:ext uri="{BB962C8B-B14F-4D97-AF65-F5344CB8AC3E}">
        <p14:creationId xmlns:p14="http://schemas.microsoft.com/office/powerpoint/2010/main" val="39460038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97329"/>
            <a:ext cx="10840914" cy="1260000"/>
          </a:xfrm>
        </p:spPr>
        <p:txBody>
          <a:bodyPr>
            <a:normAutofit/>
          </a:bodyPr>
          <a:lstStyle/>
          <a:p>
            <a:r>
              <a:rPr lang="en-US" sz="4800" b="1" dirty="0">
                <a:solidFill>
                  <a:schemeClr val="accent1">
                    <a:lumMod val="40000"/>
                    <a:lumOff val="60000"/>
                  </a:schemeClr>
                </a:solidFill>
              </a:rPr>
              <a:t>To Walk Worthy:   </a:t>
            </a:r>
            <a:r>
              <a:rPr lang="en-US" sz="4800" b="1" dirty="0">
                <a:solidFill>
                  <a:srgbClr val="66FFFF"/>
                </a:solidFill>
              </a:rPr>
              <a:t>AA </a:t>
            </a:r>
            <a:r>
              <a:rPr lang="en-US" sz="4800" b="1" dirty="0" smtClean="0">
                <a:solidFill>
                  <a:srgbClr val="66FFFF"/>
                </a:solidFill>
              </a:rPr>
              <a:t>495</a:t>
            </a:r>
            <a:endParaRPr lang="en-US" sz="4800" dirty="0">
              <a:solidFill>
                <a:srgbClr val="66FFFF"/>
              </a:solidFill>
            </a:endParaRPr>
          </a:p>
        </p:txBody>
      </p:sp>
      <p:sp>
        <p:nvSpPr>
          <p:cNvPr id="3" name="Content Placeholder 2"/>
          <p:cNvSpPr>
            <a:spLocks noGrp="1"/>
          </p:cNvSpPr>
          <p:nvPr>
            <p:ph idx="1"/>
          </p:nvPr>
        </p:nvSpPr>
        <p:spPr>
          <a:xfrm>
            <a:off x="5014913" y="1657328"/>
            <a:ext cx="6511801" cy="4533609"/>
          </a:xfrm>
        </p:spPr>
        <p:txBody>
          <a:bodyPr>
            <a:noAutofit/>
          </a:bodyPr>
          <a:lstStyle/>
          <a:p>
            <a:pPr marL="0" indent="0">
              <a:buNone/>
            </a:pPr>
            <a:r>
              <a:rPr lang="en-US" sz="3600" dirty="0"/>
              <a:t>Thus pleads the advocate of truth. Faithful among the faithless, loyal among the disloyal, he stands as God's representative, and his voice is as a voice from heaven. There is no fear, no sadness, no discouragement in word or look. </a:t>
            </a:r>
          </a:p>
        </p:txBody>
      </p:sp>
      <p:pic>
        <p:nvPicPr>
          <p:cNvPr id="9218" name="Picture 2" descr="Acts 24 Bible Pictures: Paul before Felix"/>
          <p:cNvPicPr>
            <a:picLocks noChangeAspect="1" noChangeArrowheads="1"/>
          </p:cNvPicPr>
          <p:nvPr/>
        </p:nvPicPr>
        <p:blipFill rotWithShape="1">
          <a:blip r:embed="rId2">
            <a:extLst>
              <a:ext uri="{28A0092B-C50C-407E-A947-70E740481C1C}">
                <a14:useLocalDpi xmlns:a14="http://schemas.microsoft.com/office/drawing/2010/main" val="0"/>
              </a:ext>
            </a:extLst>
          </a:blip>
          <a:srcRect l="16241" t="14317" r="8737" b="20497"/>
          <a:stretch/>
        </p:blipFill>
        <p:spPr bwMode="auto">
          <a:xfrm>
            <a:off x="685801" y="1473827"/>
            <a:ext cx="4157662" cy="4900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5730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97329"/>
            <a:ext cx="10840914" cy="1260000"/>
          </a:xfrm>
        </p:spPr>
        <p:txBody>
          <a:bodyPr>
            <a:normAutofit/>
          </a:bodyPr>
          <a:lstStyle/>
          <a:p>
            <a:r>
              <a:rPr lang="en-US" sz="4800" b="1" dirty="0">
                <a:solidFill>
                  <a:schemeClr val="accent1">
                    <a:lumMod val="40000"/>
                    <a:lumOff val="60000"/>
                  </a:schemeClr>
                </a:solidFill>
              </a:rPr>
              <a:t>To Walk Worthy:   </a:t>
            </a:r>
            <a:r>
              <a:rPr lang="en-US" sz="4800" b="1" dirty="0">
                <a:solidFill>
                  <a:srgbClr val="66FFFF"/>
                </a:solidFill>
              </a:rPr>
              <a:t>AA </a:t>
            </a:r>
            <a:r>
              <a:rPr lang="en-US" sz="4800" b="1" dirty="0" smtClean="0">
                <a:solidFill>
                  <a:srgbClr val="66FFFF"/>
                </a:solidFill>
              </a:rPr>
              <a:t>495</a:t>
            </a:r>
            <a:endParaRPr lang="en-US" sz="4800" dirty="0">
              <a:solidFill>
                <a:srgbClr val="66FFFF"/>
              </a:solidFill>
            </a:endParaRPr>
          </a:p>
        </p:txBody>
      </p:sp>
      <p:sp>
        <p:nvSpPr>
          <p:cNvPr id="3" name="Content Placeholder 2"/>
          <p:cNvSpPr>
            <a:spLocks noGrp="1"/>
          </p:cNvSpPr>
          <p:nvPr>
            <p:ph idx="1"/>
          </p:nvPr>
        </p:nvSpPr>
        <p:spPr>
          <a:xfrm>
            <a:off x="3354387" y="2014538"/>
            <a:ext cx="8172328" cy="3629025"/>
          </a:xfrm>
        </p:spPr>
        <p:txBody>
          <a:bodyPr>
            <a:noAutofit/>
          </a:bodyPr>
          <a:lstStyle/>
          <a:p>
            <a:pPr marL="0" indent="0">
              <a:buNone/>
            </a:pPr>
            <a:r>
              <a:rPr lang="en-US" sz="4000" dirty="0" smtClean="0"/>
              <a:t>Strong </a:t>
            </a:r>
            <a:r>
              <a:rPr lang="en-US" sz="4000" dirty="0"/>
              <a:t>in a consciousness of innocence, clothed in the panoply of truth, he rejoices that he is a son of God. His words are as a shout of victory above the roar of battle. </a:t>
            </a:r>
          </a:p>
        </p:txBody>
      </p:sp>
      <p:pic>
        <p:nvPicPr>
          <p:cNvPr id="10242" name="Picture 2" descr="I AM COMING SOON! : Paul Decides To Appeal To Caesar"/>
          <p:cNvPicPr>
            <a:picLocks noChangeAspect="1" noChangeArrowheads="1"/>
          </p:cNvPicPr>
          <p:nvPr/>
        </p:nvPicPr>
        <p:blipFill rotWithShape="1">
          <a:blip r:embed="rId2">
            <a:extLst>
              <a:ext uri="{28A0092B-C50C-407E-A947-70E740481C1C}">
                <a14:useLocalDpi xmlns:a14="http://schemas.microsoft.com/office/drawing/2010/main" val="0"/>
              </a:ext>
            </a:extLst>
          </a:blip>
          <a:srcRect t="27446" r="62458" b="18800"/>
          <a:stretch/>
        </p:blipFill>
        <p:spPr bwMode="auto">
          <a:xfrm>
            <a:off x="855663" y="1385888"/>
            <a:ext cx="2328862" cy="4885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46736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97329"/>
            <a:ext cx="10840914" cy="1260000"/>
          </a:xfrm>
        </p:spPr>
        <p:txBody>
          <a:bodyPr>
            <a:normAutofit/>
          </a:bodyPr>
          <a:lstStyle/>
          <a:p>
            <a:r>
              <a:rPr lang="en-US" sz="4800" b="1" dirty="0">
                <a:solidFill>
                  <a:schemeClr val="accent1">
                    <a:lumMod val="40000"/>
                    <a:lumOff val="60000"/>
                  </a:schemeClr>
                </a:solidFill>
              </a:rPr>
              <a:t>To Walk Worthy:   </a:t>
            </a:r>
            <a:r>
              <a:rPr lang="en-US" sz="4800" b="1" dirty="0">
                <a:solidFill>
                  <a:srgbClr val="66FFFF"/>
                </a:solidFill>
              </a:rPr>
              <a:t>AA </a:t>
            </a:r>
            <a:r>
              <a:rPr lang="en-US" sz="4800" b="1" dirty="0" smtClean="0">
                <a:solidFill>
                  <a:srgbClr val="66FFFF"/>
                </a:solidFill>
              </a:rPr>
              <a:t>495</a:t>
            </a:r>
            <a:endParaRPr lang="en-US" sz="4800" dirty="0">
              <a:solidFill>
                <a:srgbClr val="66FFFF"/>
              </a:solidFill>
            </a:endParaRPr>
          </a:p>
        </p:txBody>
      </p:sp>
      <p:sp>
        <p:nvSpPr>
          <p:cNvPr id="3" name="Content Placeholder 2"/>
          <p:cNvSpPr>
            <a:spLocks noGrp="1"/>
          </p:cNvSpPr>
          <p:nvPr>
            <p:ph idx="1"/>
          </p:nvPr>
        </p:nvSpPr>
        <p:spPr>
          <a:xfrm>
            <a:off x="3629022" y="1657328"/>
            <a:ext cx="7812365" cy="4747108"/>
          </a:xfrm>
        </p:spPr>
        <p:txBody>
          <a:bodyPr>
            <a:noAutofit/>
          </a:bodyPr>
          <a:lstStyle/>
          <a:p>
            <a:pPr marL="0" indent="0">
              <a:buNone/>
            </a:pPr>
            <a:r>
              <a:rPr lang="en-US" sz="3600" dirty="0" smtClean="0"/>
              <a:t>He </a:t>
            </a:r>
            <a:r>
              <a:rPr lang="en-US" sz="3600" dirty="0"/>
              <a:t>declares the cause to which he has devoted his life, to be the only cause that can never fail. Though he may perish, the gospel will not perish. God lives, and His truth will triumph. </a:t>
            </a:r>
          </a:p>
          <a:p>
            <a:pPr marL="0" indent="0">
              <a:buNone/>
            </a:pPr>
            <a:r>
              <a:rPr lang="en-US" sz="3600" dirty="0"/>
              <a:t>Many who that day looked upon him “saw his face as it had been the face of an angel.” </a:t>
            </a:r>
            <a:r>
              <a:rPr lang="en-US" sz="3600" dirty="0">
                <a:hlinkClick r:id="rId2"/>
              </a:rPr>
              <a:t>Acts 6:15</a:t>
            </a:r>
            <a:r>
              <a:rPr lang="en-US" sz="3600" dirty="0"/>
              <a:t>. </a:t>
            </a:r>
          </a:p>
        </p:txBody>
      </p:sp>
      <p:pic>
        <p:nvPicPr>
          <p:cNvPr id="11266" name="Picture 2" descr="Jane Eyre [Concordances]: &quot;. . . like Felix, I put if off to a more ..."/>
          <p:cNvPicPr>
            <a:picLocks noChangeAspect="1" noChangeArrowheads="1"/>
          </p:cNvPicPr>
          <p:nvPr/>
        </p:nvPicPr>
        <p:blipFill rotWithShape="1">
          <a:blip r:embed="rId3">
            <a:extLst>
              <a:ext uri="{28A0092B-C50C-407E-A947-70E740481C1C}">
                <a14:useLocalDpi xmlns:a14="http://schemas.microsoft.com/office/drawing/2010/main" val="0"/>
              </a:ext>
            </a:extLst>
          </a:blip>
          <a:srcRect l="50962" t="22470" r="17901" b="11217"/>
          <a:stretch/>
        </p:blipFill>
        <p:spPr bwMode="auto">
          <a:xfrm flipH="1">
            <a:off x="771524" y="1589549"/>
            <a:ext cx="2771776" cy="4814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53035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97329"/>
            <a:ext cx="10840914" cy="1260000"/>
          </a:xfrm>
        </p:spPr>
        <p:txBody>
          <a:bodyPr>
            <a:normAutofit/>
          </a:bodyPr>
          <a:lstStyle/>
          <a:p>
            <a:r>
              <a:rPr lang="en-US" sz="4800" b="1" dirty="0">
                <a:solidFill>
                  <a:schemeClr val="accent1">
                    <a:lumMod val="40000"/>
                    <a:lumOff val="60000"/>
                  </a:schemeClr>
                </a:solidFill>
              </a:rPr>
              <a:t>To Walk Worthy:   </a:t>
            </a:r>
            <a:r>
              <a:rPr lang="en-US" sz="4800" b="1" dirty="0">
                <a:solidFill>
                  <a:srgbClr val="66FFFF"/>
                </a:solidFill>
              </a:rPr>
              <a:t>AA </a:t>
            </a:r>
            <a:r>
              <a:rPr lang="en-US" sz="4800" b="1" dirty="0" smtClean="0">
                <a:solidFill>
                  <a:srgbClr val="66FFFF"/>
                </a:solidFill>
              </a:rPr>
              <a:t>498</a:t>
            </a:r>
            <a:endParaRPr lang="en-US" sz="4800" dirty="0">
              <a:solidFill>
                <a:srgbClr val="66FFFF"/>
              </a:solidFill>
            </a:endParaRPr>
          </a:p>
        </p:txBody>
      </p:sp>
      <p:sp>
        <p:nvSpPr>
          <p:cNvPr id="3" name="Content Placeholder 2"/>
          <p:cNvSpPr>
            <a:spLocks noGrp="1"/>
          </p:cNvSpPr>
          <p:nvPr>
            <p:ph idx="1"/>
          </p:nvPr>
        </p:nvSpPr>
        <p:spPr>
          <a:xfrm>
            <a:off x="3871913" y="1657328"/>
            <a:ext cx="7654802" cy="4533609"/>
          </a:xfrm>
        </p:spPr>
        <p:txBody>
          <a:bodyPr>
            <a:noAutofit/>
          </a:bodyPr>
          <a:lstStyle/>
          <a:p>
            <a:pPr marL="0" indent="0">
              <a:buNone/>
            </a:pPr>
            <a:r>
              <a:rPr lang="en-US" sz="4000" dirty="0"/>
              <a:t>From the judgment hall of Caesar, Paul returned to his cell, realizing that he had gained for himself only a brief respite. He knew that his enemies would not rest until they had compassed his death. </a:t>
            </a:r>
          </a:p>
        </p:txBody>
      </p:sp>
      <p:pic>
        <p:nvPicPr>
          <p:cNvPr id="12290" name="Picture 2" descr="Acts 12: Apostle Paul Imprisoned"/>
          <p:cNvPicPr>
            <a:picLocks noChangeAspect="1" noChangeArrowheads="1"/>
          </p:cNvPicPr>
          <p:nvPr/>
        </p:nvPicPr>
        <p:blipFill rotWithShape="1">
          <a:blip r:embed="rId2">
            <a:extLst>
              <a:ext uri="{28A0092B-C50C-407E-A947-70E740481C1C}">
                <a14:useLocalDpi xmlns:a14="http://schemas.microsoft.com/office/drawing/2010/main" val="0"/>
              </a:ext>
            </a:extLst>
          </a:blip>
          <a:srcRect r="40463" b="3398"/>
          <a:stretch/>
        </p:blipFill>
        <p:spPr bwMode="auto">
          <a:xfrm>
            <a:off x="812799" y="1468437"/>
            <a:ext cx="3059113" cy="4467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98313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97329"/>
            <a:ext cx="10840914" cy="1260000"/>
          </a:xfrm>
        </p:spPr>
        <p:txBody>
          <a:bodyPr>
            <a:normAutofit/>
          </a:bodyPr>
          <a:lstStyle/>
          <a:p>
            <a:r>
              <a:rPr lang="en-US" sz="4800" b="1" dirty="0">
                <a:solidFill>
                  <a:schemeClr val="accent1">
                    <a:lumMod val="40000"/>
                    <a:lumOff val="60000"/>
                  </a:schemeClr>
                </a:solidFill>
              </a:rPr>
              <a:t>To Walk Worthy:   </a:t>
            </a:r>
            <a:r>
              <a:rPr lang="en-US" sz="4800" b="1" dirty="0">
                <a:solidFill>
                  <a:srgbClr val="66FFFF"/>
                </a:solidFill>
              </a:rPr>
              <a:t>AA </a:t>
            </a:r>
            <a:r>
              <a:rPr lang="en-US" sz="4800" b="1" dirty="0" smtClean="0">
                <a:solidFill>
                  <a:srgbClr val="66FFFF"/>
                </a:solidFill>
              </a:rPr>
              <a:t>498</a:t>
            </a:r>
            <a:endParaRPr lang="en-US" sz="4800" dirty="0">
              <a:solidFill>
                <a:srgbClr val="66FFFF"/>
              </a:solidFill>
            </a:endParaRPr>
          </a:p>
        </p:txBody>
      </p:sp>
      <p:sp>
        <p:nvSpPr>
          <p:cNvPr id="3" name="Content Placeholder 2"/>
          <p:cNvSpPr>
            <a:spLocks noGrp="1"/>
          </p:cNvSpPr>
          <p:nvPr>
            <p:ph idx="1"/>
          </p:nvPr>
        </p:nvSpPr>
        <p:spPr>
          <a:xfrm>
            <a:off x="7243763" y="1385888"/>
            <a:ext cx="4465395" cy="5157787"/>
          </a:xfrm>
        </p:spPr>
        <p:txBody>
          <a:bodyPr>
            <a:noAutofit/>
          </a:bodyPr>
          <a:lstStyle/>
          <a:p>
            <a:pPr marL="0" indent="0">
              <a:buNone/>
            </a:pPr>
            <a:r>
              <a:rPr lang="en-US" sz="3600" dirty="0" smtClean="0"/>
              <a:t>But </a:t>
            </a:r>
            <a:r>
              <a:rPr lang="en-US" sz="3600" dirty="0"/>
              <a:t>he knew also that for a time truth had triumphed. To have proclaimed a crucified and risen </a:t>
            </a:r>
            <a:r>
              <a:rPr lang="en-US" sz="3600" dirty="0" err="1"/>
              <a:t>Saviour</a:t>
            </a:r>
            <a:r>
              <a:rPr lang="en-US" sz="3600" dirty="0"/>
              <a:t> before the vast crowd who had listened to him, was in itself a victory. </a:t>
            </a:r>
          </a:p>
        </p:txBody>
      </p:sp>
      <p:pic>
        <p:nvPicPr>
          <p:cNvPr id="13314" name="Picture 2" descr="How Many Herods Are There in the New Testament? | ReasonableTheology.or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215" y="1528742"/>
            <a:ext cx="7042548" cy="4219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8466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97329"/>
            <a:ext cx="10840914" cy="1260000"/>
          </a:xfrm>
        </p:spPr>
        <p:txBody>
          <a:bodyPr>
            <a:normAutofit/>
          </a:bodyPr>
          <a:lstStyle/>
          <a:p>
            <a:r>
              <a:rPr lang="en-US" sz="4800" b="1" dirty="0">
                <a:solidFill>
                  <a:schemeClr val="accent1">
                    <a:lumMod val="40000"/>
                    <a:lumOff val="60000"/>
                  </a:schemeClr>
                </a:solidFill>
              </a:rPr>
              <a:t>To Walk Worthy:   </a:t>
            </a:r>
            <a:r>
              <a:rPr lang="en-US" sz="4800" b="1" dirty="0">
                <a:solidFill>
                  <a:srgbClr val="66FFFF"/>
                </a:solidFill>
              </a:rPr>
              <a:t>AA </a:t>
            </a:r>
            <a:r>
              <a:rPr lang="en-US" sz="4800" b="1" dirty="0" smtClean="0">
                <a:solidFill>
                  <a:srgbClr val="66FFFF"/>
                </a:solidFill>
              </a:rPr>
              <a:t>498</a:t>
            </a:r>
            <a:endParaRPr lang="en-US" sz="4800" dirty="0">
              <a:solidFill>
                <a:srgbClr val="66FFFF"/>
              </a:solidFill>
            </a:endParaRPr>
          </a:p>
        </p:txBody>
      </p:sp>
      <p:sp>
        <p:nvSpPr>
          <p:cNvPr id="3" name="Content Placeholder 2"/>
          <p:cNvSpPr>
            <a:spLocks noGrp="1"/>
          </p:cNvSpPr>
          <p:nvPr>
            <p:ph idx="1"/>
          </p:nvPr>
        </p:nvSpPr>
        <p:spPr>
          <a:xfrm>
            <a:off x="5127624" y="1657328"/>
            <a:ext cx="6399091" cy="4533609"/>
          </a:xfrm>
        </p:spPr>
        <p:txBody>
          <a:bodyPr>
            <a:noAutofit/>
          </a:bodyPr>
          <a:lstStyle/>
          <a:p>
            <a:pPr marL="0" indent="0">
              <a:buNone/>
            </a:pPr>
            <a:r>
              <a:rPr lang="en-US" sz="4400" dirty="0" smtClean="0"/>
              <a:t>That </a:t>
            </a:r>
            <a:r>
              <a:rPr lang="en-US" sz="4400" dirty="0"/>
              <a:t>day a work had begun which would grow and strengthen, and which Nero and all other enemies of Christ would seek in vain to hinder or destroy. </a:t>
            </a:r>
            <a:endParaRPr lang="en-US" sz="4400" dirty="0" smtClean="0"/>
          </a:p>
        </p:txBody>
      </p:sp>
      <p:pic>
        <p:nvPicPr>
          <p:cNvPr id="14338" name="Picture 2" descr="092 Paul before Nero | Frank Zimmerman | Flickr"/>
          <p:cNvPicPr>
            <a:picLocks noChangeAspect="1" noChangeArrowheads="1"/>
          </p:cNvPicPr>
          <p:nvPr/>
        </p:nvPicPr>
        <p:blipFill rotWithShape="1">
          <a:blip r:embed="rId2">
            <a:extLst>
              <a:ext uri="{28A0092B-C50C-407E-A947-70E740481C1C}">
                <a14:useLocalDpi xmlns:a14="http://schemas.microsoft.com/office/drawing/2010/main" val="0"/>
              </a:ext>
            </a:extLst>
          </a:blip>
          <a:srcRect t="19330"/>
          <a:stretch/>
        </p:blipFill>
        <p:spPr bwMode="auto">
          <a:xfrm>
            <a:off x="827087" y="1399418"/>
            <a:ext cx="4159251" cy="5004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459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To Walk Worthy:  </a:t>
            </a:r>
            <a:br>
              <a:rPr lang="en-US" sz="3600" b="1" dirty="0" smtClean="0">
                <a:solidFill>
                  <a:schemeClr val="accent1">
                    <a:lumMod val="40000"/>
                    <a:lumOff val="60000"/>
                  </a:schemeClr>
                </a:solidFill>
              </a:rPr>
            </a:br>
            <a:r>
              <a:rPr lang="en-US" sz="4400" dirty="0" smtClean="0">
                <a:solidFill>
                  <a:srgbClr val="66FFFF"/>
                </a:solidFill>
              </a:rPr>
              <a:t>Ephesians 4:1-16</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4800" b="1" dirty="0"/>
              <a:t>4 </a:t>
            </a:r>
            <a:r>
              <a:rPr lang="en-US" sz="4800" dirty="0"/>
              <a:t>I therefore, the prisoner of the Lord, beseech you that ye walk worthy of the vocation wherewith ye are called,</a:t>
            </a:r>
          </a:p>
        </p:txBody>
      </p:sp>
      <p:pic>
        <p:nvPicPr>
          <p:cNvPr id="2052" name="Picture 4" descr="Where the Rubber Meets the Road - VectorVest Blo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157" r="2615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89486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97527"/>
          </a:xfrm>
        </p:spPr>
        <p:txBody>
          <a:bodyPr>
            <a:noAutofit/>
          </a:bodyPr>
          <a:lstStyle/>
          <a:p>
            <a:r>
              <a:rPr lang="en-US" sz="3600" b="1" dirty="0" smtClean="0">
                <a:solidFill>
                  <a:schemeClr val="accent1">
                    <a:lumMod val="40000"/>
                    <a:lumOff val="60000"/>
                  </a:schemeClr>
                </a:solidFill>
              </a:rPr>
              <a:t>To Walk Worthy:  </a:t>
            </a:r>
            <a:r>
              <a:rPr lang="en-US" sz="4400" dirty="0" smtClean="0">
                <a:solidFill>
                  <a:srgbClr val="66FFFF"/>
                </a:solidFill>
              </a:rPr>
              <a:t>Colossians 1:9-12</a:t>
            </a:r>
            <a:endParaRPr lang="en-US" sz="3600" b="1" dirty="0">
              <a:solidFill>
                <a:srgbClr val="66FFFF"/>
              </a:solidFill>
            </a:endParaRPr>
          </a:p>
        </p:txBody>
      </p:sp>
      <p:sp>
        <p:nvSpPr>
          <p:cNvPr id="4" name="Text Placeholder 3"/>
          <p:cNvSpPr>
            <a:spLocks noGrp="1"/>
          </p:cNvSpPr>
          <p:nvPr>
            <p:ph type="body" sz="half" idx="2"/>
          </p:nvPr>
        </p:nvSpPr>
        <p:spPr>
          <a:xfrm>
            <a:off x="4361462" y="1152238"/>
            <a:ext cx="6832120" cy="4818185"/>
          </a:xfrm>
          <a:solidFill>
            <a:schemeClr val="accent5">
              <a:lumMod val="50000"/>
            </a:schemeClr>
          </a:solidFill>
        </p:spPr>
        <p:txBody>
          <a:bodyPr>
            <a:noAutofit/>
          </a:bodyPr>
          <a:lstStyle/>
          <a:p>
            <a:r>
              <a:rPr lang="en-US" sz="3200" b="1" baseline="30000" dirty="0"/>
              <a:t>9 </a:t>
            </a:r>
            <a:r>
              <a:rPr lang="en-US" sz="3200" dirty="0"/>
              <a:t>For this cause we also, since the day we heard it, do not cease to pray for you, and to desire that </a:t>
            </a:r>
            <a:r>
              <a:rPr lang="en-US" sz="3200" dirty="0">
                <a:solidFill>
                  <a:schemeClr val="accent1">
                    <a:lumMod val="40000"/>
                    <a:lumOff val="60000"/>
                  </a:schemeClr>
                </a:solidFill>
              </a:rPr>
              <a:t>ye might be filled with the knowledge of his will in all wisdom and spiritual understanding</a:t>
            </a:r>
            <a:r>
              <a:rPr lang="en-US" sz="3200" dirty="0"/>
              <a:t>;</a:t>
            </a:r>
          </a:p>
          <a:p>
            <a:r>
              <a:rPr lang="en-US" sz="3200" b="1" baseline="30000" dirty="0"/>
              <a:t>10 </a:t>
            </a:r>
            <a:r>
              <a:rPr lang="en-US" sz="3200" b="1" dirty="0">
                <a:solidFill>
                  <a:schemeClr val="accent1">
                    <a:lumMod val="40000"/>
                    <a:lumOff val="60000"/>
                  </a:schemeClr>
                </a:solidFill>
              </a:rPr>
              <a:t>That ye might walk worthy</a:t>
            </a:r>
            <a:r>
              <a:rPr lang="en-US" sz="3200" dirty="0">
                <a:solidFill>
                  <a:schemeClr val="accent1">
                    <a:lumMod val="40000"/>
                    <a:lumOff val="60000"/>
                  </a:schemeClr>
                </a:solidFill>
              </a:rPr>
              <a:t> </a:t>
            </a:r>
            <a:r>
              <a:rPr lang="en-US" sz="3200" dirty="0"/>
              <a:t>of the Lord unto all pleasing, being </a:t>
            </a:r>
            <a:r>
              <a:rPr lang="en-US" sz="3200" dirty="0">
                <a:solidFill>
                  <a:schemeClr val="accent3">
                    <a:lumMod val="20000"/>
                    <a:lumOff val="80000"/>
                  </a:schemeClr>
                </a:solidFill>
              </a:rPr>
              <a:t>fruitful in every good work</a:t>
            </a:r>
            <a:r>
              <a:rPr lang="en-US" sz="3200" dirty="0"/>
              <a:t>, and </a:t>
            </a:r>
            <a:r>
              <a:rPr lang="en-US" sz="3200" dirty="0">
                <a:solidFill>
                  <a:schemeClr val="accent3">
                    <a:lumMod val="20000"/>
                    <a:lumOff val="80000"/>
                  </a:schemeClr>
                </a:solidFill>
              </a:rPr>
              <a:t>increasing in the knowledge of God</a:t>
            </a:r>
            <a:r>
              <a:rPr lang="en-US" sz="3200" dirty="0" smtClean="0"/>
              <a:t>;</a:t>
            </a:r>
            <a:endParaRPr lang="en-US" sz="3200" dirty="0"/>
          </a:p>
        </p:txBody>
      </p:sp>
      <p:pic>
        <p:nvPicPr>
          <p:cNvPr id="20482" name="Picture 2" descr="WHEN YOUR CUP RUNNETH OVER…FILL SOMEONE ELSE'S CUP — The Church of God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559" r="23559"/>
          <a:stretch>
            <a:fillRect/>
          </a:stretch>
        </p:blipFill>
        <p:spPr bwMode="auto">
          <a:xfrm>
            <a:off x="727075" y="1152525"/>
            <a:ext cx="3402013"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52570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611" y="320041"/>
            <a:ext cx="7064589" cy="1325880"/>
          </a:xfrm>
        </p:spPr>
        <p:txBody>
          <a:bodyPr/>
          <a:lstStyle/>
          <a:p>
            <a:r>
              <a:rPr lang="en-US" sz="4800" dirty="0" smtClean="0"/>
              <a:t>Memory Text:  </a:t>
            </a:r>
            <a:br>
              <a:rPr lang="en-US" sz="4800" dirty="0" smtClean="0"/>
            </a:br>
            <a:r>
              <a:rPr lang="en-US" sz="4000" dirty="0" smtClean="0">
                <a:solidFill>
                  <a:schemeClr val="accent1">
                    <a:lumMod val="40000"/>
                    <a:lumOff val="60000"/>
                  </a:schemeClr>
                </a:solidFill>
              </a:rPr>
              <a:t>Ephesians 4:11-12 </a:t>
            </a:r>
            <a:endParaRPr lang="en-US" sz="4000" dirty="0">
              <a:solidFill>
                <a:schemeClr val="accent1">
                  <a:lumMod val="40000"/>
                  <a:lumOff val="60000"/>
                </a:schemeClr>
              </a:solidFill>
            </a:endParaRPr>
          </a:p>
        </p:txBody>
      </p:sp>
      <p:sp>
        <p:nvSpPr>
          <p:cNvPr id="4" name="Text Placeholder 3"/>
          <p:cNvSpPr>
            <a:spLocks noGrp="1"/>
          </p:cNvSpPr>
          <p:nvPr>
            <p:ph type="body" sz="half" idx="2"/>
          </p:nvPr>
        </p:nvSpPr>
        <p:spPr>
          <a:xfrm>
            <a:off x="631611" y="1645922"/>
            <a:ext cx="7064589" cy="4632958"/>
          </a:xfrm>
          <a:solidFill>
            <a:schemeClr val="accent3">
              <a:lumMod val="50000"/>
            </a:schemeClr>
          </a:solidFill>
        </p:spPr>
        <p:txBody>
          <a:bodyPr>
            <a:normAutofit lnSpcReduction="10000"/>
          </a:bodyPr>
          <a:lstStyle/>
          <a:p>
            <a:r>
              <a:rPr lang="en-US" sz="4000" b="1" baseline="30000" dirty="0"/>
              <a:t>11 </a:t>
            </a:r>
            <a:r>
              <a:rPr lang="en-US" sz="4000" dirty="0"/>
              <a:t>And he gave some, apostles; and some, prophets; and some, evangelists; and some, pastors and teachers;</a:t>
            </a:r>
          </a:p>
          <a:p>
            <a:r>
              <a:rPr lang="en-US" sz="4000" b="1" baseline="30000" dirty="0"/>
              <a:t>12 </a:t>
            </a:r>
            <a:r>
              <a:rPr lang="en-US" sz="4000" dirty="0"/>
              <a:t>For the perfecting of the saints, for the work of the ministry, for the edifying of the body of Christ:</a:t>
            </a:r>
          </a:p>
        </p:txBody>
      </p:sp>
      <p:pic>
        <p:nvPicPr>
          <p:cNvPr id="7" name="Picture Placeholder 6" descr="How to Read the Acts of the Apostles - Digital Catholic Missionaries (DCM)"/>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3474" r="33474"/>
          <a:stretch>
            <a:fillRect/>
          </a:stretch>
        </p:blipFill>
        <p:spPr bwMode="auto">
          <a:xfrm>
            <a:off x="8013700" y="995363"/>
            <a:ext cx="3492500" cy="528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0198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97527"/>
          </a:xfrm>
        </p:spPr>
        <p:txBody>
          <a:bodyPr>
            <a:noAutofit/>
          </a:bodyPr>
          <a:lstStyle/>
          <a:p>
            <a:r>
              <a:rPr lang="en-US" sz="3600" b="1" dirty="0" smtClean="0">
                <a:solidFill>
                  <a:schemeClr val="accent1">
                    <a:lumMod val="40000"/>
                    <a:lumOff val="60000"/>
                  </a:schemeClr>
                </a:solidFill>
              </a:rPr>
              <a:t>To Walk Worthy:  </a:t>
            </a:r>
            <a:r>
              <a:rPr lang="en-US" sz="4400" dirty="0" smtClean="0">
                <a:solidFill>
                  <a:srgbClr val="66FFFF"/>
                </a:solidFill>
              </a:rPr>
              <a:t>Colossians 1:11-12</a:t>
            </a:r>
            <a:endParaRPr lang="en-US" sz="3600" b="1" dirty="0">
              <a:solidFill>
                <a:srgbClr val="66FFFF"/>
              </a:solidFill>
            </a:endParaRPr>
          </a:p>
        </p:txBody>
      </p:sp>
      <p:sp>
        <p:nvSpPr>
          <p:cNvPr id="4" name="Text Placeholder 3"/>
          <p:cNvSpPr>
            <a:spLocks noGrp="1"/>
          </p:cNvSpPr>
          <p:nvPr>
            <p:ph type="body" sz="half" idx="2"/>
          </p:nvPr>
        </p:nvSpPr>
        <p:spPr>
          <a:xfrm>
            <a:off x="4275737" y="1152238"/>
            <a:ext cx="6832120" cy="4818185"/>
          </a:xfrm>
          <a:solidFill>
            <a:schemeClr val="accent5">
              <a:lumMod val="50000"/>
            </a:schemeClr>
          </a:solidFill>
        </p:spPr>
        <p:txBody>
          <a:bodyPr>
            <a:noAutofit/>
          </a:bodyPr>
          <a:lstStyle/>
          <a:p>
            <a:r>
              <a:rPr lang="en-US" sz="3600" b="1" baseline="30000" dirty="0" smtClean="0"/>
              <a:t>11</a:t>
            </a:r>
            <a:r>
              <a:rPr lang="en-US" sz="3600" b="1" baseline="30000" dirty="0"/>
              <a:t> </a:t>
            </a:r>
            <a:r>
              <a:rPr lang="en-US" sz="3600" dirty="0"/>
              <a:t>Strengthened with all might, according to his glorious power, unto all patience and longsuffering with joyfulness;</a:t>
            </a:r>
          </a:p>
          <a:p>
            <a:r>
              <a:rPr lang="en-US" sz="3600" b="1" baseline="30000" dirty="0"/>
              <a:t>12 </a:t>
            </a:r>
            <a:r>
              <a:rPr lang="en-US" sz="3600" dirty="0"/>
              <a:t>Giving thanks unto the Father, which hath made us meet to be partakers of the inheritance of the saints in light</a:t>
            </a:r>
            <a:r>
              <a:rPr lang="en-US" sz="3600" dirty="0" smtClean="0"/>
              <a:t>:</a:t>
            </a:r>
            <a:endParaRPr lang="en-US" sz="3600" dirty="0"/>
          </a:p>
        </p:txBody>
      </p:sp>
      <p:pic>
        <p:nvPicPr>
          <p:cNvPr id="21506" name="Picture 2" descr="Epitome: Exposing Darkness, Embracing Ligh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6185" r="16185"/>
          <a:stretch>
            <a:fillRect/>
          </a:stretch>
        </p:blipFill>
        <p:spPr bwMode="auto">
          <a:xfrm>
            <a:off x="727075" y="1152525"/>
            <a:ext cx="3402013"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33455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97329"/>
            <a:ext cx="10840914" cy="1260000"/>
          </a:xfrm>
        </p:spPr>
        <p:txBody>
          <a:bodyPr>
            <a:normAutofit/>
          </a:bodyPr>
          <a:lstStyle/>
          <a:p>
            <a:r>
              <a:rPr lang="en-US" sz="4800" b="1" dirty="0">
                <a:solidFill>
                  <a:schemeClr val="accent1">
                    <a:lumMod val="40000"/>
                    <a:lumOff val="60000"/>
                  </a:schemeClr>
                </a:solidFill>
              </a:rPr>
              <a:t>To Walk Worthy:   </a:t>
            </a:r>
            <a:r>
              <a:rPr lang="en-US" sz="4800" b="1" dirty="0">
                <a:solidFill>
                  <a:srgbClr val="66FFFF"/>
                </a:solidFill>
              </a:rPr>
              <a:t>AA </a:t>
            </a:r>
            <a:r>
              <a:rPr lang="en-US" sz="4800" b="1" dirty="0" smtClean="0">
                <a:solidFill>
                  <a:srgbClr val="66FFFF"/>
                </a:solidFill>
              </a:rPr>
              <a:t>507</a:t>
            </a:r>
            <a:endParaRPr lang="en-US" sz="4800" dirty="0">
              <a:solidFill>
                <a:srgbClr val="66FFFF"/>
              </a:solidFill>
            </a:endParaRPr>
          </a:p>
        </p:txBody>
      </p:sp>
      <p:sp>
        <p:nvSpPr>
          <p:cNvPr id="3" name="Content Placeholder 2"/>
          <p:cNvSpPr>
            <a:spLocks noGrp="1"/>
          </p:cNvSpPr>
          <p:nvPr>
            <p:ph idx="1"/>
          </p:nvPr>
        </p:nvSpPr>
        <p:spPr>
          <a:xfrm>
            <a:off x="5386387" y="1657328"/>
            <a:ext cx="6140327" cy="4533609"/>
          </a:xfrm>
        </p:spPr>
        <p:txBody>
          <a:bodyPr>
            <a:noAutofit/>
          </a:bodyPr>
          <a:lstStyle/>
          <a:p>
            <a:pPr marL="0" indent="0">
              <a:buNone/>
            </a:pPr>
            <a:r>
              <a:rPr lang="en-US" sz="3600" dirty="0" smtClean="0"/>
              <a:t>What </a:t>
            </a:r>
            <a:r>
              <a:rPr lang="en-US" sz="3600" dirty="0"/>
              <a:t>the church needs in these days of peril is an army of workers who, like Paul, have educated themselves for usefulness, who have a deep experience in the things of God, and who are filled with earnestness and zeal. </a:t>
            </a:r>
          </a:p>
        </p:txBody>
      </p:sp>
      <p:pic>
        <p:nvPicPr>
          <p:cNvPr id="15362" name="Picture 2" descr="Holy First Martyrs of the Church of Rome - Daily Compass"/>
          <p:cNvPicPr>
            <a:picLocks noChangeAspect="1" noChangeArrowheads="1"/>
          </p:cNvPicPr>
          <p:nvPr/>
        </p:nvPicPr>
        <p:blipFill rotWithShape="1">
          <a:blip r:embed="rId2">
            <a:extLst>
              <a:ext uri="{28A0092B-C50C-407E-A947-70E740481C1C}">
                <a14:useLocalDpi xmlns:a14="http://schemas.microsoft.com/office/drawing/2010/main" val="0"/>
              </a:ext>
            </a:extLst>
          </a:blip>
          <a:srcRect l="8909" t="11371" r="31306" b="9494"/>
          <a:stretch/>
        </p:blipFill>
        <p:spPr bwMode="auto">
          <a:xfrm>
            <a:off x="800101" y="1881019"/>
            <a:ext cx="4229100" cy="4086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4209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97329"/>
            <a:ext cx="10840914" cy="1260000"/>
          </a:xfrm>
        </p:spPr>
        <p:txBody>
          <a:bodyPr>
            <a:normAutofit/>
          </a:bodyPr>
          <a:lstStyle/>
          <a:p>
            <a:r>
              <a:rPr lang="en-US" sz="4800" b="1" dirty="0">
                <a:solidFill>
                  <a:schemeClr val="accent1">
                    <a:lumMod val="40000"/>
                    <a:lumOff val="60000"/>
                  </a:schemeClr>
                </a:solidFill>
              </a:rPr>
              <a:t>To Walk Worthy:   </a:t>
            </a:r>
            <a:r>
              <a:rPr lang="en-US" sz="4800" b="1" dirty="0">
                <a:solidFill>
                  <a:srgbClr val="66FFFF"/>
                </a:solidFill>
              </a:rPr>
              <a:t>AA </a:t>
            </a:r>
            <a:r>
              <a:rPr lang="en-US" sz="4800" b="1" dirty="0" smtClean="0">
                <a:solidFill>
                  <a:srgbClr val="66FFFF"/>
                </a:solidFill>
              </a:rPr>
              <a:t>507</a:t>
            </a:r>
            <a:endParaRPr lang="en-US" sz="4800" dirty="0">
              <a:solidFill>
                <a:srgbClr val="66FFFF"/>
              </a:solidFill>
            </a:endParaRPr>
          </a:p>
        </p:txBody>
      </p:sp>
      <p:sp>
        <p:nvSpPr>
          <p:cNvPr id="3" name="Content Placeholder 2"/>
          <p:cNvSpPr>
            <a:spLocks noGrp="1"/>
          </p:cNvSpPr>
          <p:nvPr>
            <p:ph idx="1"/>
          </p:nvPr>
        </p:nvSpPr>
        <p:spPr>
          <a:xfrm>
            <a:off x="5114925" y="1657328"/>
            <a:ext cx="6411789" cy="4533609"/>
          </a:xfrm>
        </p:spPr>
        <p:txBody>
          <a:bodyPr>
            <a:noAutofit/>
          </a:bodyPr>
          <a:lstStyle/>
          <a:p>
            <a:pPr marL="0" indent="0">
              <a:buNone/>
            </a:pPr>
            <a:r>
              <a:rPr lang="en-US" sz="3600" dirty="0" smtClean="0"/>
              <a:t>Sanctified</a:t>
            </a:r>
            <a:r>
              <a:rPr lang="en-US" sz="3600" dirty="0"/>
              <a:t>, self-sacrificing men are needed; men who will not shun trial and responsibility; men who are brave and true; men in whose hearts Christ is formed “the hope of glory,” and who with lips touched with holy fire will “preach the word</a:t>
            </a:r>
            <a:r>
              <a:rPr lang="en-US" sz="3600" dirty="0" smtClean="0"/>
              <a:t>.”</a:t>
            </a:r>
            <a:endParaRPr lang="en-US" sz="3600" dirty="0"/>
          </a:p>
        </p:txBody>
      </p:sp>
      <p:pic>
        <p:nvPicPr>
          <p:cNvPr id="16386" name="Picture 2" descr="How to Prepare to Teach Bible Study | AM 880 The Biz - Miami, FL"/>
          <p:cNvPicPr>
            <a:picLocks noChangeAspect="1" noChangeArrowheads="1"/>
          </p:cNvPicPr>
          <p:nvPr/>
        </p:nvPicPr>
        <p:blipFill rotWithShape="1">
          <a:blip r:embed="rId2">
            <a:extLst>
              <a:ext uri="{28A0092B-C50C-407E-A947-70E740481C1C}">
                <a14:useLocalDpi xmlns:a14="http://schemas.microsoft.com/office/drawing/2010/main" val="0"/>
              </a:ext>
            </a:extLst>
          </a:blip>
          <a:srcRect l="15606" r="40311"/>
          <a:stretch/>
        </p:blipFill>
        <p:spPr bwMode="auto">
          <a:xfrm>
            <a:off x="800099" y="1544638"/>
            <a:ext cx="3757612" cy="4441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63059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97329"/>
            <a:ext cx="10840914" cy="1260000"/>
          </a:xfrm>
        </p:spPr>
        <p:txBody>
          <a:bodyPr>
            <a:normAutofit/>
          </a:bodyPr>
          <a:lstStyle/>
          <a:p>
            <a:r>
              <a:rPr lang="en-US" sz="4800" b="1" dirty="0">
                <a:solidFill>
                  <a:schemeClr val="accent1">
                    <a:lumMod val="40000"/>
                    <a:lumOff val="60000"/>
                  </a:schemeClr>
                </a:solidFill>
              </a:rPr>
              <a:t>To Walk Worthy:   </a:t>
            </a:r>
            <a:r>
              <a:rPr lang="en-US" sz="4800" b="1" dirty="0">
                <a:solidFill>
                  <a:srgbClr val="66FFFF"/>
                </a:solidFill>
              </a:rPr>
              <a:t>AA </a:t>
            </a:r>
            <a:r>
              <a:rPr lang="en-US" sz="4800" b="1" dirty="0" smtClean="0">
                <a:solidFill>
                  <a:srgbClr val="66FFFF"/>
                </a:solidFill>
              </a:rPr>
              <a:t>507</a:t>
            </a:r>
            <a:endParaRPr lang="en-US" sz="4800" dirty="0">
              <a:solidFill>
                <a:srgbClr val="66FFFF"/>
              </a:solidFill>
            </a:endParaRPr>
          </a:p>
        </p:txBody>
      </p:sp>
      <p:sp>
        <p:nvSpPr>
          <p:cNvPr id="3" name="Content Placeholder 2"/>
          <p:cNvSpPr>
            <a:spLocks noGrp="1"/>
          </p:cNvSpPr>
          <p:nvPr>
            <p:ph idx="1"/>
          </p:nvPr>
        </p:nvSpPr>
        <p:spPr>
          <a:xfrm>
            <a:off x="4772026" y="1562235"/>
            <a:ext cx="6311777" cy="4533609"/>
          </a:xfrm>
        </p:spPr>
        <p:txBody>
          <a:bodyPr>
            <a:noAutofit/>
          </a:bodyPr>
          <a:lstStyle/>
          <a:p>
            <a:pPr marL="0" indent="0">
              <a:buNone/>
            </a:pPr>
            <a:r>
              <a:rPr lang="en-US" sz="4000" dirty="0" smtClean="0"/>
              <a:t>For </a:t>
            </a:r>
            <a:r>
              <a:rPr lang="en-US" sz="4000" dirty="0"/>
              <a:t>want of such workers the cause of God languishes, and fatal errors, like a deadly poison, taint the morals and blight the hopes of a large part of the human race</a:t>
            </a:r>
            <a:r>
              <a:rPr lang="en-US" sz="4000" dirty="0" smtClean="0"/>
              <a:t>.</a:t>
            </a:r>
            <a:endParaRPr lang="en-US" sz="4000" dirty="0"/>
          </a:p>
        </p:txBody>
      </p:sp>
      <p:pic>
        <p:nvPicPr>
          <p:cNvPr id="17410" name="Picture 2" descr="Why Preaching the Word of God is Both a Burden and a Fear - Joe ..."/>
          <p:cNvPicPr>
            <a:picLocks noChangeAspect="1" noChangeArrowheads="1"/>
          </p:cNvPicPr>
          <p:nvPr/>
        </p:nvPicPr>
        <p:blipFill rotWithShape="1">
          <a:blip r:embed="rId2">
            <a:extLst>
              <a:ext uri="{28A0092B-C50C-407E-A947-70E740481C1C}">
                <a14:useLocalDpi xmlns:a14="http://schemas.microsoft.com/office/drawing/2010/main" val="0"/>
              </a:ext>
            </a:extLst>
          </a:blip>
          <a:srcRect l="39689" t="-307" r="23120" b="307"/>
          <a:stretch/>
        </p:blipFill>
        <p:spPr bwMode="auto">
          <a:xfrm>
            <a:off x="871540" y="1352382"/>
            <a:ext cx="3457574" cy="4648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46084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97329"/>
            <a:ext cx="10840914" cy="1260000"/>
          </a:xfrm>
        </p:spPr>
        <p:txBody>
          <a:bodyPr>
            <a:normAutofit/>
          </a:bodyPr>
          <a:lstStyle/>
          <a:p>
            <a:r>
              <a:rPr lang="en-US" sz="4800" b="1" dirty="0">
                <a:solidFill>
                  <a:schemeClr val="accent1">
                    <a:lumMod val="40000"/>
                    <a:lumOff val="60000"/>
                  </a:schemeClr>
                </a:solidFill>
              </a:rPr>
              <a:t>To Walk Worthy:   </a:t>
            </a:r>
            <a:r>
              <a:rPr lang="en-US" sz="4800" b="1" dirty="0">
                <a:solidFill>
                  <a:srgbClr val="66FFFF"/>
                </a:solidFill>
              </a:rPr>
              <a:t>AA 507</a:t>
            </a:r>
            <a:endParaRPr lang="en-US" sz="4800" dirty="0">
              <a:solidFill>
                <a:srgbClr val="66FFFF"/>
              </a:solidFill>
            </a:endParaRPr>
          </a:p>
        </p:txBody>
      </p:sp>
      <p:sp>
        <p:nvSpPr>
          <p:cNvPr id="3" name="Content Placeholder 2"/>
          <p:cNvSpPr>
            <a:spLocks noGrp="1"/>
          </p:cNvSpPr>
          <p:nvPr>
            <p:ph idx="1"/>
          </p:nvPr>
        </p:nvSpPr>
        <p:spPr>
          <a:xfrm>
            <a:off x="4425211" y="1657328"/>
            <a:ext cx="7101503" cy="4533609"/>
          </a:xfrm>
        </p:spPr>
        <p:txBody>
          <a:bodyPr>
            <a:noAutofit/>
          </a:bodyPr>
          <a:lstStyle/>
          <a:p>
            <a:pPr marL="0" indent="0">
              <a:buNone/>
            </a:pPr>
            <a:r>
              <a:rPr lang="en-US" sz="4000" dirty="0" smtClean="0"/>
              <a:t>As </a:t>
            </a:r>
            <a:r>
              <a:rPr lang="en-US" sz="4000" dirty="0"/>
              <a:t>the faithful, </a:t>
            </a:r>
            <a:r>
              <a:rPr lang="en-US" sz="4000" dirty="0" err="1"/>
              <a:t>toilworn</a:t>
            </a:r>
            <a:r>
              <a:rPr lang="en-US" sz="4000" dirty="0"/>
              <a:t> standard-bearers are offering up their lives for the truth's sake, who will come forward to take their place? Will our young men accept the holy trust at the hands of their fathers? </a:t>
            </a:r>
          </a:p>
        </p:txBody>
      </p:sp>
      <p:pic>
        <p:nvPicPr>
          <p:cNvPr id="18434" name="Picture 2" descr="Stephen: First Christian Martyr Who Was Stoned to Death - LetterPile ..."/>
          <p:cNvPicPr>
            <a:picLocks noChangeAspect="1" noChangeArrowheads="1"/>
          </p:cNvPicPr>
          <p:nvPr/>
        </p:nvPicPr>
        <p:blipFill rotWithShape="1">
          <a:blip r:embed="rId2">
            <a:extLst>
              <a:ext uri="{28A0092B-C50C-407E-A947-70E740481C1C}">
                <a14:useLocalDpi xmlns:a14="http://schemas.microsoft.com/office/drawing/2010/main" val="0"/>
              </a:ext>
            </a:extLst>
          </a:blip>
          <a:srcRect l="22504" t="2538" r="22750" b="3065"/>
          <a:stretch/>
        </p:blipFill>
        <p:spPr bwMode="auto">
          <a:xfrm>
            <a:off x="828675" y="1657328"/>
            <a:ext cx="3453662" cy="4371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72647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97329"/>
            <a:ext cx="10840914" cy="1260000"/>
          </a:xfrm>
        </p:spPr>
        <p:txBody>
          <a:bodyPr>
            <a:normAutofit/>
          </a:bodyPr>
          <a:lstStyle/>
          <a:p>
            <a:r>
              <a:rPr lang="en-US" sz="4800" b="1" dirty="0">
                <a:solidFill>
                  <a:schemeClr val="accent1">
                    <a:lumMod val="40000"/>
                    <a:lumOff val="60000"/>
                  </a:schemeClr>
                </a:solidFill>
              </a:rPr>
              <a:t>To Walk Worthy:   </a:t>
            </a:r>
            <a:r>
              <a:rPr lang="en-US" sz="4800" b="1" dirty="0">
                <a:solidFill>
                  <a:srgbClr val="66FFFF"/>
                </a:solidFill>
              </a:rPr>
              <a:t>AA 507</a:t>
            </a:r>
            <a:endParaRPr lang="en-US" sz="4800" dirty="0">
              <a:solidFill>
                <a:srgbClr val="66FFFF"/>
              </a:solidFill>
            </a:endParaRPr>
          </a:p>
        </p:txBody>
      </p:sp>
      <p:sp>
        <p:nvSpPr>
          <p:cNvPr id="3" name="Content Placeholder 2"/>
          <p:cNvSpPr>
            <a:spLocks noGrp="1"/>
          </p:cNvSpPr>
          <p:nvPr>
            <p:ph idx="1"/>
          </p:nvPr>
        </p:nvSpPr>
        <p:spPr>
          <a:xfrm>
            <a:off x="3843339" y="1657328"/>
            <a:ext cx="7683376" cy="4533609"/>
          </a:xfrm>
        </p:spPr>
        <p:txBody>
          <a:bodyPr>
            <a:noAutofit/>
          </a:bodyPr>
          <a:lstStyle/>
          <a:p>
            <a:pPr marL="0" indent="0">
              <a:buNone/>
            </a:pPr>
            <a:r>
              <a:rPr lang="en-US" sz="3600" dirty="0" smtClean="0"/>
              <a:t>Are </a:t>
            </a:r>
            <a:r>
              <a:rPr lang="en-US" sz="3600" dirty="0"/>
              <a:t>they preparing to fill the vacancies made by the death of the faithful? Will the apostle's charge be heeded, the call to duty be heard, amidst the incitements to selfishness and ambition that allure the youth? </a:t>
            </a:r>
          </a:p>
          <a:p>
            <a:pPr marL="0" indent="0">
              <a:buNone/>
            </a:pPr>
            <a:endParaRPr lang="en-US" sz="3600" dirty="0"/>
          </a:p>
        </p:txBody>
      </p:sp>
      <p:pic>
        <p:nvPicPr>
          <p:cNvPr id="19458" name="Picture 2" descr="Catholic Faith Warriors ~ Fighting the Good Fight +: Humble yourself ..."/>
          <p:cNvPicPr>
            <a:picLocks noChangeAspect="1" noChangeArrowheads="1"/>
          </p:cNvPicPr>
          <p:nvPr/>
        </p:nvPicPr>
        <p:blipFill rotWithShape="1">
          <a:blip r:embed="rId2">
            <a:extLst>
              <a:ext uri="{28A0092B-C50C-407E-A947-70E740481C1C}">
                <a14:useLocalDpi xmlns:a14="http://schemas.microsoft.com/office/drawing/2010/main" val="0"/>
              </a:ext>
            </a:extLst>
          </a:blip>
          <a:srcRect l="20957" r="33881"/>
          <a:stretch/>
        </p:blipFill>
        <p:spPr bwMode="auto">
          <a:xfrm>
            <a:off x="685800" y="1657328"/>
            <a:ext cx="2742843" cy="4038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31905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950125" y="2423761"/>
            <a:ext cx="6113928" cy="1988819"/>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smtClean="0">
                <a:solidFill>
                  <a:schemeClr val="accent1">
                    <a:lumMod val="40000"/>
                    <a:lumOff val="60000"/>
                  </a:schemeClr>
                </a:solidFill>
              </a:rPr>
              <a:t>Unity of the Spirit:  </a:t>
            </a:r>
            <a:endParaRPr lang="en-US" sz="6000" dirty="0">
              <a:solidFill>
                <a:srgbClr val="66FFFF"/>
              </a:solidFill>
            </a:endParaRPr>
          </a:p>
        </p:txBody>
      </p:sp>
      <p:pic>
        <p:nvPicPr>
          <p:cNvPr id="24578" name="Picture 2" descr="Holy Mass images...: HOLY SPIRIT"/>
          <p:cNvPicPr>
            <a:picLocks noChangeAspect="1" noChangeArrowheads="1"/>
          </p:cNvPicPr>
          <p:nvPr/>
        </p:nvPicPr>
        <p:blipFill rotWithShape="1">
          <a:blip r:embed="rId2">
            <a:extLst>
              <a:ext uri="{28A0092B-C50C-407E-A947-70E740481C1C}">
                <a14:useLocalDpi xmlns:a14="http://schemas.microsoft.com/office/drawing/2010/main" val="0"/>
              </a:ext>
            </a:extLst>
          </a:blip>
          <a:srcRect t="5009" b="4723"/>
          <a:stretch/>
        </p:blipFill>
        <p:spPr bwMode="auto">
          <a:xfrm>
            <a:off x="0" y="0"/>
            <a:ext cx="101441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89468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Unity of the Spirit:  </a:t>
            </a:r>
            <a:br>
              <a:rPr lang="en-US" sz="3600" b="1" dirty="0" smtClean="0">
                <a:solidFill>
                  <a:schemeClr val="accent1">
                    <a:lumMod val="40000"/>
                    <a:lumOff val="60000"/>
                  </a:schemeClr>
                </a:solidFill>
              </a:rPr>
            </a:br>
            <a:r>
              <a:rPr lang="en-US" sz="4400" dirty="0" smtClean="0">
                <a:solidFill>
                  <a:srgbClr val="66FFFF"/>
                </a:solidFill>
              </a:rPr>
              <a:t>Ephesians 4:1-16</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4800" b="1" dirty="0"/>
              <a:t>4 </a:t>
            </a:r>
            <a:r>
              <a:rPr lang="en-US" sz="4800" dirty="0"/>
              <a:t>I therefore, the prisoner of the Lord, beseech you that ye walk worthy of the vocation wherewith ye are called,</a:t>
            </a:r>
          </a:p>
        </p:txBody>
      </p:sp>
      <p:pic>
        <p:nvPicPr>
          <p:cNvPr id="25602" name="Picture 2" descr="Mountain Path Trail Landscape · Free photo on Pixabay"/>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309" r="2630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27662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Unity of the Spirit: </a:t>
            </a:r>
            <a:br>
              <a:rPr lang="en-US" sz="3600" b="1" dirty="0" smtClean="0">
                <a:solidFill>
                  <a:schemeClr val="accent1">
                    <a:lumMod val="40000"/>
                    <a:lumOff val="60000"/>
                  </a:schemeClr>
                </a:solidFill>
              </a:rPr>
            </a:br>
            <a:r>
              <a:rPr lang="en-US" sz="4400" dirty="0" smtClean="0">
                <a:solidFill>
                  <a:srgbClr val="66FFFF"/>
                </a:solidFill>
              </a:rPr>
              <a:t>Ephesians 4:2-16</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4800" b="1" baseline="30000" dirty="0"/>
              <a:t>2 </a:t>
            </a:r>
            <a:r>
              <a:rPr lang="en-US" sz="4800" dirty="0"/>
              <a:t>With all lowliness and meekness, with longsuffering, forbearing one another in love</a:t>
            </a:r>
            <a:r>
              <a:rPr lang="en-US" sz="4800" dirty="0" smtClean="0"/>
              <a:t>;</a:t>
            </a:r>
            <a:endParaRPr lang="en-US" sz="4800" dirty="0"/>
          </a:p>
        </p:txBody>
      </p:sp>
      <p:pic>
        <p:nvPicPr>
          <p:cNvPr id="26626" name="Picture 2" descr="God Is Love"/>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9205" r="27491"/>
          <a:stretch/>
        </p:blipFill>
        <p:spPr bwMode="auto">
          <a:xfrm>
            <a:off x="8085138" y="866775"/>
            <a:ext cx="3492500" cy="4865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89767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Unity of the Spirit: </a:t>
            </a:r>
            <a:br>
              <a:rPr lang="en-US" sz="3600" b="1" dirty="0" smtClean="0">
                <a:solidFill>
                  <a:schemeClr val="accent1">
                    <a:lumMod val="40000"/>
                    <a:lumOff val="60000"/>
                  </a:schemeClr>
                </a:solidFill>
              </a:rPr>
            </a:br>
            <a:r>
              <a:rPr lang="en-US" sz="4400" dirty="0" smtClean="0">
                <a:solidFill>
                  <a:srgbClr val="66FFFF"/>
                </a:solidFill>
              </a:rPr>
              <a:t>Ephesians 4:2-16</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4800" b="1" baseline="30000" dirty="0"/>
              <a:t>2 </a:t>
            </a:r>
            <a:r>
              <a:rPr lang="en-US" sz="4800" dirty="0"/>
              <a:t>With all lowliness and meekness, with longsuffering, forbearing one another in love</a:t>
            </a:r>
            <a:r>
              <a:rPr lang="en-US" sz="4800" dirty="0" smtClean="0"/>
              <a:t>;</a:t>
            </a:r>
            <a:endParaRPr lang="en-US" sz="4800" dirty="0"/>
          </a:p>
        </p:txBody>
      </p:sp>
      <p:pic>
        <p:nvPicPr>
          <p:cNvPr id="26626" name="Picture 2" descr="God Is Love"/>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9205" r="27491"/>
          <a:stretch/>
        </p:blipFill>
        <p:spPr bwMode="auto">
          <a:xfrm>
            <a:off x="8085138" y="866775"/>
            <a:ext cx="3492500" cy="4865688"/>
          </a:xfrm>
          <a:prstGeom prst="rect">
            <a:avLst/>
          </a:prstGeom>
          <a:noFill/>
          <a:extLst>
            <a:ext uri="{909E8E84-426E-40DD-AFC4-6F175D3DCCD1}">
              <a14:hiddenFill xmlns:a14="http://schemas.microsoft.com/office/drawing/2010/main">
                <a:solidFill>
                  <a:srgbClr val="FFFFFF"/>
                </a:solidFill>
              </a14:hiddenFill>
            </a:ext>
          </a:extLst>
        </p:spPr>
      </p:pic>
      <p:sp>
        <p:nvSpPr>
          <p:cNvPr id="3" name="Snip Single Corner Rectangle 2"/>
          <p:cNvSpPr/>
          <p:nvPr/>
        </p:nvSpPr>
        <p:spPr>
          <a:xfrm>
            <a:off x="328612" y="2457449"/>
            <a:ext cx="11358563" cy="4271963"/>
          </a:xfrm>
          <a:prstGeom prst="snip1Rect">
            <a:avLst/>
          </a:prstGeom>
          <a:ln w="38100">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dirty="0" smtClean="0">
                <a:solidFill>
                  <a:srgbClr val="66FFFF"/>
                </a:solidFill>
              </a:rPr>
              <a:t>The </a:t>
            </a:r>
            <a:r>
              <a:rPr lang="en-US" sz="3600" dirty="0">
                <a:solidFill>
                  <a:srgbClr val="66FFFF"/>
                </a:solidFill>
              </a:rPr>
              <a:t>idea of “lowliness” has not been held in high esteem among non-Christian peoples. In </a:t>
            </a:r>
            <a:r>
              <a:rPr lang="en-US" sz="3600" dirty="0" smtClean="0">
                <a:solidFill>
                  <a:srgbClr val="66FFFF"/>
                </a:solidFill>
              </a:rPr>
              <a:t>non-Biblical writings this “lowliness” signified </a:t>
            </a:r>
            <a:r>
              <a:rPr lang="en-US" sz="3600" dirty="0">
                <a:solidFill>
                  <a:srgbClr val="66FFFF"/>
                </a:solidFill>
              </a:rPr>
              <a:t>abasement of spirit, but Christianity elevated </a:t>
            </a:r>
            <a:r>
              <a:rPr lang="en-US" sz="3600" dirty="0" smtClean="0">
                <a:solidFill>
                  <a:srgbClr val="66FFFF"/>
                </a:solidFill>
              </a:rPr>
              <a:t>it </a:t>
            </a:r>
            <a:r>
              <a:rPr lang="en-US" sz="3600" dirty="0">
                <a:solidFill>
                  <a:srgbClr val="66FFFF"/>
                </a:solidFill>
              </a:rPr>
              <a:t>to mean </a:t>
            </a:r>
            <a:r>
              <a:rPr lang="en-US" sz="3600" b="1" dirty="0">
                <a:solidFill>
                  <a:srgbClr val="66FFFF"/>
                </a:solidFill>
              </a:rPr>
              <a:t>unselfish humility</a:t>
            </a:r>
            <a:r>
              <a:rPr lang="en-US" sz="3600" dirty="0">
                <a:solidFill>
                  <a:srgbClr val="66FFFF"/>
                </a:solidFill>
              </a:rPr>
              <a:t>. </a:t>
            </a:r>
            <a:r>
              <a:rPr lang="en-US" sz="3600" dirty="0" smtClean="0">
                <a:solidFill>
                  <a:srgbClr val="66FFFF"/>
                </a:solidFill>
              </a:rPr>
              <a:t>The </a:t>
            </a:r>
            <a:r>
              <a:rPr lang="en-US" sz="3600" dirty="0">
                <a:solidFill>
                  <a:srgbClr val="66FFFF"/>
                </a:solidFill>
              </a:rPr>
              <a:t>command to walk with all lowliness is a hard saying to the unconverted heart, for it runs counter to every natural impulse of the human spirit</a:t>
            </a:r>
            <a:r>
              <a:rPr lang="en-US" sz="3600" dirty="0" smtClean="0">
                <a:solidFill>
                  <a:srgbClr val="66FFFF"/>
                </a:solidFill>
              </a:rPr>
              <a:t>.</a:t>
            </a:r>
          </a:p>
          <a:p>
            <a:pPr algn="ctr"/>
            <a:endParaRPr lang="en-US" sz="3600" dirty="0">
              <a:solidFill>
                <a:srgbClr val="66FFFF"/>
              </a:solidFill>
            </a:endParaRPr>
          </a:p>
        </p:txBody>
      </p:sp>
    </p:spTree>
    <p:extLst>
      <p:ext uri="{BB962C8B-B14F-4D97-AF65-F5344CB8AC3E}">
        <p14:creationId xmlns:p14="http://schemas.microsoft.com/office/powerpoint/2010/main" val="26559905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840914" cy="1034265"/>
          </a:xfrm>
        </p:spPr>
        <p:txBody>
          <a:bodyPr/>
          <a:lstStyle/>
          <a:p>
            <a:endParaRPr lang="en-US" dirty="0"/>
          </a:p>
        </p:txBody>
      </p:sp>
      <p:sp>
        <p:nvSpPr>
          <p:cNvPr id="3" name="Content Placeholder 2"/>
          <p:cNvSpPr>
            <a:spLocks noGrp="1"/>
          </p:cNvSpPr>
          <p:nvPr>
            <p:ph idx="1"/>
          </p:nvPr>
        </p:nvSpPr>
        <p:spPr>
          <a:xfrm>
            <a:off x="685801" y="1643865"/>
            <a:ext cx="10840914" cy="4711215"/>
          </a:xfrm>
        </p:spPr>
        <p:txBody>
          <a:bodyPr>
            <a:noAutofit/>
          </a:bodyPr>
          <a:lstStyle/>
          <a:p>
            <a:pPr marL="742950" indent="-742950">
              <a:buFont typeface="+mj-lt"/>
              <a:buAutoNum type="arabicParenR"/>
            </a:pPr>
            <a:r>
              <a:rPr lang="en-US" sz="3600" dirty="0" smtClean="0"/>
              <a:t>Paul and the Ephesians</a:t>
            </a:r>
          </a:p>
          <a:p>
            <a:pPr marL="742950" indent="-742950">
              <a:buFont typeface="+mj-lt"/>
              <a:buAutoNum type="arabicParenR"/>
            </a:pPr>
            <a:r>
              <a:rPr lang="en-US" sz="3600" dirty="0" smtClean="0"/>
              <a:t>Eph. 1:1-14—Prayer of Gratitude for God’s Grace</a:t>
            </a:r>
          </a:p>
          <a:p>
            <a:pPr marL="742950" indent="-742950">
              <a:buFont typeface="+mj-lt"/>
              <a:buAutoNum type="arabicParenR"/>
            </a:pPr>
            <a:r>
              <a:rPr lang="en-US" sz="3600" dirty="0" smtClean="0"/>
              <a:t>Eph. 1:15-23—Gratitude and Joy in Christ</a:t>
            </a:r>
          </a:p>
          <a:p>
            <a:pPr marL="742950" indent="-742950">
              <a:buFont typeface="+mj-lt"/>
              <a:buAutoNum type="arabicParenR"/>
            </a:pPr>
            <a:r>
              <a:rPr lang="en-US" sz="3600" dirty="0" smtClean="0"/>
              <a:t>Eph. 2:1-10—Quickened by God’s Grace</a:t>
            </a:r>
            <a:endParaRPr lang="en-US" sz="3600" dirty="0"/>
          </a:p>
          <a:p>
            <a:pPr marL="742950" indent="-742950">
              <a:buFont typeface="+mj-lt"/>
              <a:buAutoNum type="arabicParenR"/>
            </a:pPr>
            <a:r>
              <a:rPr lang="en-US" sz="3600" dirty="0" smtClean="0"/>
              <a:t>Eph. 2:11-22—One Body by the Cross</a:t>
            </a:r>
          </a:p>
          <a:p>
            <a:pPr marL="742950" indent="-742950">
              <a:buFont typeface="+mj-lt"/>
              <a:buAutoNum type="arabicParenR"/>
            </a:pPr>
            <a:r>
              <a:rPr lang="en-US" sz="3600" dirty="0" smtClean="0"/>
              <a:t>Eph. 3—A Prisoner of Christ</a:t>
            </a:r>
          </a:p>
          <a:p>
            <a:pPr marL="742950" indent="-742950">
              <a:buFont typeface="+mj-lt"/>
              <a:buAutoNum type="arabicParenR"/>
            </a:pPr>
            <a:r>
              <a:rPr lang="en-US" sz="3600" dirty="0" smtClean="0"/>
              <a:t>Eph. 4:1-16—One Accord </a:t>
            </a:r>
            <a:endParaRPr lang="en-US" sz="3600" dirty="0"/>
          </a:p>
        </p:txBody>
      </p:sp>
      <p:sp>
        <p:nvSpPr>
          <p:cNvPr id="4" name="Title 1">
            <a:extLst>
              <a:ext uri="{FF2B5EF4-FFF2-40B4-BE49-F238E27FC236}">
                <a16:creationId xmlns:a16="http://schemas.microsoft.com/office/drawing/2014/main" xmlns="" id="{5F478200-0985-4DED-A84B-D6ADED92FAE6}"/>
              </a:ext>
            </a:extLst>
          </p:cNvPr>
          <p:cNvSpPr txBox="1">
            <a:spLocks/>
          </p:cNvSpPr>
          <p:nvPr/>
        </p:nvSpPr>
        <p:spPr bwMode="white">
          <a:xfrm>
            <a:off x="685801" y="609600"/>
            <a:ext cx="10840914" cy="1034265"/>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Ephesians So Far:</a:t>
            </a:r>
            <a:endParaRPr lang="en-US" sz="4000" b="1" dirty="0"/>
          </a:p>
        </p:txBody>
      </p:sp>
      <p:pic>
        <p:nvPicPr>
          <p:cNvPr id="6" name="Picture 5" descr="curled page">
            <a:extLst>
              <a:ext uri="{FF2B5EF4-FFF2-40B4-BE49-F238E27FC236}">
                <a16:creationId xmlns:a16="http://schemas.microsoft.com/office/drawing/2014/main" xmlns="" id="{F54CE4C8-2431-43FB-87C3-391A3BFF806C}"/>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10369427" y="609600"/>
            <a:ext cx="1157288" cy="1157288"/>
          </a:xfrm>
          <a:prstGeom prst="rect">
            <a:avLst/>
          </a:prstGeom>
        </p:spPr>
      </p:pic>
    </p:spTree>
    <p:extLst>
      <p:ext uri="{BB962C8B-B14F-4D97-AF65-F5344CB8AC3E}">
        <p14:creationId xmlns:p14="http://schemas.microsoft.com/office/powerpoint/2010/main" val="41772301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Unity of the Spirit: </a:t>
            </a:r>
            <a:br>
              <a:rPr lang="en-US" sz="3600" b="1" dirty="0" smtClean="0">
                <a:solidFill>
                  <a:schemeClr val="accent1">
                    <a:lumMod val="40000"/>
                    <a:lumOff val="60000"/>
                  </a:schemeClr>
                </a:solidFill>
              </a:rPr>
            </a:br>
            <a:r>
              <a:rPr lang="en-US" sz="4400" dirty="0" smtClean="0">
                <a:solidFill>
                  <a:srgbClr val="66FFFF"/>
                </a:solidFill>
              </a:rPr>
              <a:t>Ephesians 4:2-16</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4800" b="1" baseline="30000" dirty="0"/>
              <a:t>2 </a:t>
            </a:r>
            <a:r>
              <a:rPr lang="en-US" sz="4800" dirty="0"/>
              <a:t>With all lowliness and meekness, with longsuffering, forbearing one another in love</a:t>
            </a:r>
            <a:r>
              <a:rPr lang="en-US" sz="4800" dirty="0" smtClean="0"/>
              <a:t>;</a:t>
            </a:r>
            <a:endParaRPr lang="en-US" sz="4800" dirty="0"/>
          </a:p>
        </p:txBody>
      </p:sp>
      <p:pic>
        <p:nvPicPr>
          <p:cNvPr id="26626" name="Picture 2" descr="God Is Love"/>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9205" r="27491"/>
          <a:stretch/>
        </p:blipFill>
        <p:spPr bwMode="auto">
          <a:xfrm>
            <a:off x="8085138" y="866775"/>
            <a:ext cx="3492500" cy="4865688"/>
          </a:xfrm>
          <a:prstGeom prst="rect">
            <a:avLst/>
          </a:prstGeom>
          <a:noFill/>
          <a:extLst>
            <a:ext uri="{909E8E84-426E-40DD-AFC4-6F175D3DCCD1}">
              <a14:hiddenFill xmlns:a14="http://schemas.microsoft.com/office/drawing/2010/main">
                <a:solidFill>
                  <a:srgbClr val="FFFFFF"/>
                </a:solidFill>
              </a14:hiddenFill>
            </a:ext>
          </a:extLst>
        </p:spPr>
      </p:pic>
      <p:sp>
        <p:nvSpPr>
          <p:cNvPr id="3" name="Snip Single Corner Rectangle 2"/>
          <p:cNvSpPr/>
          <p:nvPr/>
        </p:nvSpPr>
        <p:spPr>
          <a:xfrm>
            <a:off x="557212" y="3228974"/>
            <a:ext cx="11358563" cy="3471863"/>
          </a:xfrm>
          <a:prstGeom prst="snip1Rect">
            <a:avLst/>
          </a:prstGeom>
          <a:ln w="38100">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dirty="0">
                <a:solidFill>
                  <a:srgbClr val="66FFFF"/>
                </a:solidFill>
              </a:rPr>
              <a:t>The man who is meek accepts the injuries done to him by others, submits to the trials of life. This quality is essential to the unity of the church; without it division soon appears. Meekness, being </a:t>
            </a:r>
            <a:r>
              <a:rPr lang="en-US" sz="3600" b="1" dirty="0">
                <a:solidFill>
                  <a:srgbClr val="66FFFF"/>
                </a:solidFill>
              </a:rPr>
              <a:t>the denial of self-assertion even under provocation</a:t>
            </a:r>
            <a:r>
              <a:rPr lang="en-US" sz="3600" dirty="0">
                <a:solidFill>
                  <a:srgbClr val="66FFFF"/>
                </a:solidFill>
              </a:rPr>
              <a:t>, cannot exist without lowliness</a:t>
            </a:r>
            <a:r>
              <a:rPr lang="en-US" sz="3600" dirty="0" smtClean="0">
                <a:solidFill>
                  <a:srgbClr val="66FFFF"/>
                </a:solidFill>
              </a:rPr>
              <a:t>.</a:t>
            </a:r>
          </a:p>
          <a:p>
            <a:pPr algn="ctr"/>
            <a:endParaRPr lang="en-US" sz="3600" dirty="0">
              <a:solidFill>
                <a:srgbClr val="66FFFF"/>
              </a:solidFill>
            </a:endParaRPr>
          </a:p>
        </p:txBody>
      </p:sp>
    </p:spTree>
    <p:extLst>
      <p:ext uri="{BB962C8B-B14F-4D97-AF65-F5344CB8AC3E}">
        <p14:creationId xmlns:p14="http://schemas.microsoft.com/office/powerpoint/2010/main" val="21494642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Unity of the Spirit: </a:t>
            </a:r>
            <a:br>
              <a:rPr lang="en-US" sz="3600" b="1" dirty="0" smtClean="0">
                <a:solidFill>
                  <a:schemeClr val="accent1">
                    <a:lumMod val="40000"/>
                    <a:lumOff val="60000"/>
                  </a:schemeClr>
                </a:solidFill>
              </a:rPr>
            </a:br>
            <a:r>
              <a:rPr lang="en-US" sz="4400" dirty="0" smtClean="0">
                <a:solidFill>
                  <a:srgbClr val="66FFFF"/>
                </a:solidFill>
              </a:rPr>
              <a:t>Ephesians 4:2-16</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4800" b="1" baseline="30000" dirty="0"/>
              <a:t>2 </a:t>
            </a:r>
            <a:r>
              <a:rPr lang="en-US" sz="4800" dirty="0"/>
              <a:t>With all lowliness and meekness, with longsuffering, forbearing one another in love</a:t>
            </a:r>
            <a:r>
              <a:rPr lang="en-US" sz="4800" dirty="0" smtClean="0"/>
              <a:t>;</a:t>
            </a:r>
            <a:endParaRPr lang="en-US" sz="4800" dirty="0"/>
          </a:p>
        </p:txBody>
      </p:sp>
      <p:pic>
        <p:nvPicPr>
          <p:cNvPr id="26626" name="Picture 2" descr="God Is Love"/>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9205" r="27491"/>
          <a:stretch/>
        </p:blipFill>
        <p:spPr bwMode="auto">
          <a:xfrm>
            <a:off x="8085138" y="866775"/>
            <a:ext cx="3492500" cy="4865688"/>
          </a:xfrm>
          <a:prstGeom prst="rect">
            <a:avLst/>
          </a:prstGeom>
          <a:noFill/>
          <a:extLst>
            <a:ext uri="{909E8E84-426E-40DD-AFC4-6F175D3DCCD1}">
              <a14:hiddenFill xmlns:a14="http://schemas.microsoft.com/office/drawing/2010/main">
                <a:solidFill>
                  <a:srgbClr val="FFFFFF"/>
                </a:solidFill>
              </a14:hiddenFill>
            </a:ext>
          </a:extLst>
        </p:spPr>
      </p:pic>
      <p:sp>
        <p:nvSpPr>
          <p:cNvPr id="3" name="Snip Single Corner Rectangle 2"/>
          <p:cNvSpPr/>
          <p:nvPr/>
        </p:nvSpPr>
        <p:spPr>
          <a:xfrm>
            <a:off x="342900" y="3900488"/>
            <a:ext cx="11572875" cy="2957511"/>
          </a:xfrm>
          <a:prstGeom prst="snip1Rect">
            <a:avLst/>
          </a:prstGeom>
          <a:ln w="38100">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b="1" dirty="0">
                <a:solidFill>
                  <a:srgbClr val="66FFFF"/>
                </a:solidFill>
              </a:rPr>
              <a:t>Patience under any and all conditions and for all reasons </a:t>
            </a:r>
            <a:r>
              <a:rPr lang="en-US" sz="3600" dirty="0">
                <a:solidFill>
                  <a:srgbClr val="66FFFF"/>
                </a:solidFill>
              </a:rPr>
              <a:t>is the essence of long-suffering. It is a divine quality that God has exhibited throughout the millenniums of the sinful rebellion of angels and men, and it comes to man as a fruit of the </a:t>
            </a:r>
            <a:r>
              <a:rPr lang="en-US" sz="3600" dirty="0" smtClean="0">
                <a:solidFill>
                  <a:srgbClr val="66FFFF"/>
                </a:solidFill>
              </a:rPr>
              <a:t>Spirit.</a:t>
            </a:r>
          </a:p>
        </p:txBody>
      </p:sp>
    </p:spTree>
    <p:extLst>
      <p:ext uri="{BB962C8B-B14F-4D97-AF65-F5344CB8AC3E}">
        <p14:creationId xmlns:p14="http://schemas.microsoft.com/office/powerpoint/2010/main" val="3769902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Unity of the Spirit: </a:t>
            </a:r>
            <a:br>
              <a:rPr lang="en-US" sz="3600" b="1" dirty="0" smtClean="0">
                <a:solidFill>
                  <a:schemeClr val="accent1">
                    <a:lumMod val="40000"/>
                    <a:lumOff val="60000"/>
                  </a:schemeClr>
                </a:solidFill>
              </a:rPr>
            </a:br>
            <a:r>
              <a:rPr lang="en-US" sz="4400" dirty="0" smtClean="0">
                <a:solidFill>
                  <a:srgbClr val="66FFFF"/>
                </a:solidFill>
              </a:rPr>
              <a:t>Ephesians 4:2-16</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4800" b="1" baseline="30000" dirty="0"/>
              <a:t>2 </a:t>
            </a:r>
            <a:r>
              <a:rPr lang="en-US" sz="4800" dirty="0"/>
              <a:t>With all lowliness and meekness, with longsuffering, forbearing one another in love</a:t>
            </a:r>
            <a:r>
              <a:rPr lang="en-US" sz="4800" dirty="0" smtClean="0"/>
              <a:t>;</a:t>
            </a:r>
            <a:endParaRPr lang="en-US" sz="4800" dirty="0"/>
          </a:p>
        </p:txBody>
      </p:sp>
      <p:pic>
        <p:nvPicPr>
          <p:cNvPr id="26626" name="Picture 2" descr="God Is Love"/>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9205" r="27491"/>
          <a:stretch/>
        </p:blipFill>
        <p:spPr bwMode="auto">
          <a:xfrm>
            <a:off x="8085138" y="866775"/>
            <a:ext cx="3492500" cy="4865688"/>
          </a:xfrm>
          <a:prstGeom prst="rect">
            <a:avLst/>
          </a:prstGeom>
          <a:noFill/>
          <a:extLst>
            <a:ext uri="{909E8E84-426E-40DD-AFC4-6F175D3DCCD1}">
              <a14:hiddenFill xmlns:a14="http://schemas.microsoft.com/office/drawing/2010/main">
                <a:solidFill>
                  <a:srgbClr val="FFFFFF"/>
                </a:solidFill>
              </a14:hiddenFill>
            </a:ext>
          </a:extLst>
        </p:spPr>
      </p:pic>
      <p:sp>
        <p:nvSpPr>
          <p:cNvPr id="3" name="Snip Single Corner Rectangle 2"/>
          <p:cNvSpPr/>
          <p:nvPr/>
        </p:nvSpPr>
        <p:spPr>
          <a:xfrm>
            <a:off x="214313" y="137102"/>
            <a:ext cx="11572875" cy="2957511"/>
          </a:xfrm>
          <a:prstGeom prst="snip1Rect">
            <a:avLst/>
          </a:prstGeom>
          <a:ln w="38100">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dirty="0" smtClean="0">
                <a:solidFill>
                  <a:srgbClr val="66FFFF"/>
                </a:solidFill>
              </a:rPr>
              <a:t>Bearing with someone, </a:t>
            </a:r>
            <a:r>
              <a:rPr lang="en-US" sz="3600" b="1" dirty="0" smtClean="0">
                <a:solidFill>
                  <a:srgbClr val="66FFFF"/>
                </a:solidFill>
              </a:rPr>
              <a:t>exhibiting tolerance and restraint in the face of provocation</a:t>
            </a:r>
            <a:r>
              <a:rPr lang="en-US" sz="3600" dirty="0" smtClean="0">
                <a:solidFill>
                  <a:srgbClr val="66FFFF"/>
                </a:solidFill>
              </a:rPr>
              <a:t>, is the essence of forbearance.  This quality is manifested only by a heart that loves.  </a:t>
            </a:r>
          </a:p>
        </p:txBody>
      </p:sp>
    </p:spTree>
    <p:extLst>
      <p:ext uri="{BB962C8B-B14F-4D97-AF65-F5344CB8AC3E}">
        <p14:creationId xmlns:p14="http://schemas.microsoft.com/office/powerpoint/2010/main" val="239847790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Unity of the Spirit: </a:t>
            </a:r>
            <a:br>
              <a:rPr lang="en-US" sz="3600" b="1" dirty="0" smtClean="0">
                <a:solidFill>
                  <a:schemeClr val="accent1">
                    <a:lumMod val="40000"/>
                    <a:lumOff val="60000"/>
                  </a:schemeClr>
                </a:solidFill>
              </a:rPr>
            </a:br>
            <a:r>
              <a:rPr lang="en-US" sz="4400" dirty="0" smtClean="0">
                <a:solidFill>
                  <a:srgbClr val="66FFFF"/>
                </a:solidFill>
              </a:rPr>
              <a:t>Ephesians 4:2-16</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4800" b="1" baseline="30000" dirty="0"/>
              <a:t>2 </a:t>
            </a:r>
            <a:r>
              <a:rPr lang="en-US" sz="4800" dirty="0"/>
              <a:t>With all lowliness and meekness, with longsuffering, forbearing one another in love</a:t>
            </a:r>
            <a:r>
              <a:rPr lang="en-US" sz="4800" dirty="0" smtClean="0"/>
              <a:t>;</a:t>
            </a:r>
            <a:endParaRPr lang="en-US" sz="4800" dirty="0"/>
          </a:p>
        </p:txBody>
      </p:sp>
      <p:pic>
        <p:nvPicPr>
          <p:cNvPr id="26626" name="Picture 2" descr="God Is Love"/>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9205" r="27491"/>
          <a:stretch/>
        </p:blipFill>
        <p:spPr bwMode="auto">
          <a:xfrm>
            <a:off x="8085138" y="866775"/>
            <a:ext cx="3492500" cy="4865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847972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Unity of the Spirit:  </a:t>
            </a:r>
            <a:br>
              <a:rPr lang="en-US" sz="3600" b="1" dirty="0" smtClean="0">
                <a:solidFill>
                  <a:schemeClr val="accent1">
                    <a:lumMod val="40000"/>
                    <a:lumOff val="60000"/>
                  </a:schemeClr>
                </a:solidFill>
              </a:rPr>
            </a:br>
            <a:r>
              <a:rPr lang="en-US" sz="4400" dirty="0" smtClean="0">
                <a:solidFill>
                  <a:srgbClr val="66FFFF"/>
                </a:solidFill>
              </a:rPr>
              <a:t>Ephesians 4:3-16</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5400" b="1" baseline="30000" dirty="0" smtClean="0"/>
              <a:t>3</a:t>
            </a:r>
            <a:r>
              <a:rPr lang="en-US" sz="5400" b="1" baseline="30000" dirty="0"/>
              <a:t> </a:t>
            </a:r>
            <a:r>
              <a:rPr lang="en-US" sz="5400" dirty="0" err="1"/>
              <a:t>Endeavouring</a:t>
            </a:r>
            <a:r>
              <a:rPr lang="en-US" sz="5400" dirty="0"/>
              <a:t> to keep the unity of the Spirit in the bond of peace.</a:t>
            </a:r>
          </a:p>
        </p:txBody>
      </p:sp>
      <p:pic>
        <p:nvPicPr>
          <p:cNvPr id="28674" name="Picture 2" descr="Peace Bond | Sondhi Defenc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1229" r="3122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158279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074" y="114300"/>
            <a:ext cx="11066775" cy="800100"/>
          </a:xfrm>
        </p:spPr>
        <p:txBody>
          <a:bodyPr>
            <a:noAutofit/>
          </a:bodyPr>
          <a:lstStyle/>
          <a:p>
            <a:r>
              <a:rPr lang="en-US" sz="4400" b="1" u="sng" dirty="0" smtClean="0">
                <a:solidFill>
                  <a:schemeClr val="accent1">
                    <a:lumMod val="40000"/>
                    <a:lumOff val="60000"/>
                  </a:schemeClr>
                </a:solidFill>
              </a:rPr>
              <a:t>Unity of the Spirit:  SDABC V.6 p.1021</a:t>
            </a:r>
            <a:endParaRPr lang="en-US" sz="5400" u="sng" dirty="0">
              <a:solidFill>
                <a:srgbClr val="66FFFF"/>
              </a:solidFill>
            </a:endParaRPr>
          </a:p>
        </p:txBody>
      </p:sp>
      <p:sp>
        <p:nvSpPr>
          <p:cNvPr id="4" name="Text Placeholder 3"/>
          <p:cNvSpPr>
            <a:spLocks noGrp="1"/>
          </p:cNvSpPr>
          <p:nvPr>
            <p:ph type="body" sz="half" idx="2"/>
          </p:nvPr>
        </p:nvSpPr>
        <p:spPr>
          <a:xfrm>
            <a:off x="4301489" y="914400"/>
            <a:ext cx="7492361" cy="5582653"/>
          </a:xfrm>
          <a:solidFill>
            <a:srgbClr val="660066"/>
          </a:solidFill>
        </p:spPr>
        <p:txBody>
          <a:bodyPr>
            <a:noAutofit/>
          </a:bodyPr>
          <a:lstStyle/>
          <a:p>
            <a:r>
              <a:rPr lang="en-US" sz="4000" dirty="0"/>
              <a:t>Paul is assuming that this condition of oneness, </a:t>
            </a:r>
            <a:r>
              <a:rPr lang="en-US" sz="4000" b="1" dirty="0"/>
              <a:t>given by the Spirit</a:t>
            </a:r>
            <a:r>
              <a:rPr lang="en-US" sz="4000" dirty="0"/>
              <a:t>, already exists, and he is urging that it be </a:t>
            </a:r>
            <a:r>
              <a:rPr lang="en-US" sz="4000" b="1" dirty="0"/>
              <a:t>maintained by the exercise of the virtues he has enumerated</a:t>
            </a:r>
            <a:r>
              <a:rPr lang="en-US" sz="4000" dirty="0"/>
              <a:t>. Now he proceeds to seven particulars in which this unity consists, a unity of which peace is the “bond,” or “band.”</a:t>
            </a:r>
          </a:p>
        </p:txBody>
      </p:sp>
      <p:pic>
        <p:nvPicPr>
          <p:cNvPr id="29698" name="Picture 2" descr="In Touch with Reality: Owning Our Story"/>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8191" r="18191"/>
          <a:stretch>
            <a:fillRect/>
          </a:stretch>
        </p:blipFill>
        <p:spPr bwMode="auto">
          <a:xfrm>
            <a:off x="727075" y="914400"/>
            <a:ext cx="3444875" cy="5414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5084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8137234" y="2942704"/>
            <a:ext cx="6113928" cy="1135484"/>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smtClean="0">
                <a:solidFill>
                  <a:schemeClr val="accent1">
                    <a:lumMod val="40000"/>
                    <a:lumOff val="60000"/>
                  </a:schemeClr>
                </a:solidFill>
              </a:rPr>
              <a:t>Oneness:  </a:t>
            </a:r>
            <a:endParaRPr lang="en-US" sz="6000" dirty="0">
              <a:solidFill>
                <a:srgbClr val="66FFFF"/>
              </a:solidFill>
            </a:endParaRPr>
          </a:p>
        </p:txBody>
      </p:sp>
      <p:pic>
        <p:nvPicPr>
          <p:cNvPr id="36868" name="Picture 4" descr="Oneness | Wholeness | Oneness Meaning | What is Wholeness | Wholeness ..."/>
          <p:cNvPicPr>
            <a:picLocks noChangeAspect="1" noChangeArrowheads="1"/>
          </p:cNvPicPr>
          <p:nvPr/>
        </p:nvPicPr>
        <p:blipFill rotWithShape="1">
          <a:blip r:embed="rId2">
            <a:extLst>
              <a:ext uri="{28A0092B-C50C-407E-A947-70E740481C1C}">
                <a14:useLocalDpi xmlns:a14="http://schemas.microsoft.com/office/drawing/2010/main" val="0"/>
              </a:ext>
            </a:extLst>
          </a:blip>
          <a:srcRect r="21359"/>
          <a:stretch/>
        </p:blipFill>
        <p:spPr bwMode="auto">
          <a:xfrm>
            <a:off x="0" y="0"/>
            <a:ext cx="1043418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326914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Oneness:</a:t>
            </a:r>
            <a:br>
              <a:rPr lang="en-US" sz="3600" b="1" dirty="0" smtClean="0">
                <a:solidFill>
                  <a:schemeClr val="accent1">
                    <a:lumMod val="40000"/>
                    <a:lumOff val="60000"/>
                  </a:schemeClr>
                </a:solidFill>
              </a:rPr>
            </a:br>
            <a:r>
              <a:rPr lang="en-US" sz="4400" dirty="0" smtClean="0">
                <a:solidFill>
                  <a:srgbClr val="66FFFF"/>
                </a:solidFill>
              </a:rPr>
              <a:t>1 Corinthians 12:4-7</a:t>
            </a:r>
            <a:endParaRPr lang="en-US" sz="4400" dirty="0">
              <a:solidFill>
                <a:srgbClr val="66FFFF"/>
              </a:solidFill>
            </a:endParaRPr>
          </a:p>
        </p:txBody>
      </p:sp>
      <p:sp>
        <p:nvSpPr>
          <p:cNvPr id="4" name="Text Placeholder 3"/>
          <p:cNvSpPr>
            <a:spLocks noGrp="1"/>
          </p:cNvSpPr>
          <p:nvPr>
            <p:ph type="body" sz="half" idx="2"/>
          </p:nvPr>
        </p:nvSpPr>
        <p:spPr>
          <a:xfrm>
            <a:off x="503434" y="1615858"/>
            <a:ext cx="7288844" cy="4116727"/>
          </a:xfrm>
          <a:noFill/>
        </p:spPr>
        <p:txBody>
          <a:bodyPr>
            <a:noAutofit/>
          </a:bodyPr>
          <a:lstStyle/>
          <a:p>
            <a:r>
              <a:rPr lang="en-US" sz="3200" b="1" baseline="30000" dirty="0"/>
              <a:t>4 </a:t>
            </a:r>
            <a:r>
              <a:rPr lang="en-US" sz="3200" dirty="0"/>
              <a:t>Now there are diversities of gifts, but the same Spirit.</a:t>
            </a:r>
          </a:p>
          <a:p>
            <a:r>
              <a:rPr lang="en-US" sz="3200" b="1" baseline="30000" dirty="0"/>
              <a:t>5 </a:t>
            </a:r>
            <a:r>
              <a:rPr lang="en-US" sz="3200" dirty="0"/>
              <a:t>And there are differences of administrations, but the same Lord.</a:t>
            </a:r>
          </a:p>
          <a:p>
            <a:r>
              <a:rPr lang="en-US" sz="3200" b="1" baseline="30000" dirty="0"/>
              <a:t>6 </a:t>
            </a:r>
            <a:r>
              <a:rPr lang="en-US" sz="3200" dirty="0"/>
              <a:t>And there are diversities of operations, but it is the same God which </a:t>
            </a:r>
            <a:r>
              <a:rPr lang="en-US" sz="3200" dirty="0" err="1"/>
              <a:t>worketh</a:t>
            </a:r>
            <a:r>
              <a:rPr lang="en-US" sz="3200" dirty="0"/>
              <a:t> all in all.</a:t>
            </a:r>
          </a:p>
          <a:p>
            <a:r>
              <a:rPr lang="en-US" sz="3200" b="1" baseline="30000" dirty="0"/>
              <a:t>7 </a:t>
            </a:r>
            <a:r>
              <a:rPr lang="en-US" sz="3200" dirty="0"/>
              <a:t>But the manifestation of the Spirit is given to every man to profit withal.</a:t>
            </a:r>
          </a:p>
        </p:txBody>
      </p:sp>
      <p:pic>
        <p:nvPicPr>
          <p:cNvPr id="35848" name="Picture 8" descr="The Best Ideas for Gifts for Gifted Children - Home, Family, Style and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8004" r="28004"/>
          <a:stretch>
            <a:fillRect/>
          </a:stretch>
        </p:blipFill>
        <p:spPr bwMode="auto">
          <a:xfrm>
            <a:off x="8013700" y="995363"/>
            <a:ext cx="3492500" cy="5292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09724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Oneness:</a:t>
            </a:r>
            <a:br>
              <a:rPr lang="en-US" sz="3600" b="1" dirty="0" smtClean="0">
                <a:solidFill>
                  <a:schemeClr val="accent1">
                    <a:lumMod val="40000"/>
                    <a:lumOff val="60000"/>
                  </a:schemeClr>
                </a:solidFill>
              </a:rPr>
            </a:br>
            <a:r>
              <a:rPr lang="en-US" sz="4400" dirty="0" smtClean="0">
                <a:solidFill>
                  <a:srgbClr val="66FFFF"/>
                </a:solidFill>
              </a:rPr>
              <a:t>1 Corinthians 12:20-22</a:t>
            </a:r>
            <a:endParaRPr lang="en-US" sz="4400" dirty="0">
              <a:solidFill>
                <a:srgbClr val="66FFFF"/>
              </a:solidFill>
            </a:endParaRPr>
          </a:p>
        </p:txBody>
      </p:sp>
      <p:sp>
        <p:nvSpPr>
          <p:cNvPr id="4" name="Text Placeholder 3"/>
          <p:cNvSpPr>
            <a:spLocks noGrp="1"/>
          </p:cNvSpPr>
          <p:nvPr>
            <p:ph type="body" sz="half" idx="2"/>
          </p:nvPr>
        </p:nvSpPr>
        <p:spPr>
          <a:xfrm>
            <a:off x="503434" y="1615858"/>
            <a:ext cx="7288844" cy="4116727"/>
          </a:xfrm>
          <a:noFill/>
        </p:spPr>
        <p:txBody>
          <a:bodyPr>
            <a:noAutofit/>
          </a:bodyPr>
          <a:lstStyle/>
          <a:p>
            <a:r>
              <a:rPr lang="en-US" sz="3200" b="1" baseline="30000" dirty="0"/>
              <a:t>20 </a:t>
            </a:r>
            <a:r>
              <a:rPr lang="en-US" sz="3200" dirty="0"/>
              <a:t>But now are they many members, yet but one body.</a:t>
            </a:r>
          </a:p>
          <a:p>
            <a:r>
              <a:rPr lang="en-US" sz="3200" b="1" baseline="30000" dirty="0"/>
              <a:t>21 </a:t>
            </a:r>
            <a:r>
              <a:rPr lang="en-US" sz="3200" dirty="0"/>
              <a:t>And the eye cannot say unto the hand, I have no need of thee: nor again the head to the feet, I have no need of you.</a:t>
            </a:r>
          </a:p>
          <a:p>
            <a:r>
              <a:rPr lang="en-US" sz="3200" b="1" baseline="30000" dirty="0"/>
              <a:t>22 </a:t>
            </a:r>
            <a:r>
              <a:rPr lang="en-US" sz="3200" dirty="0"/>
              <a:t>Nay, much more those members of the body, which seem to be more feeble, are necessary:</a:t>
            </a:r>
          </a:p>
        </p:txBody>
      </p:sp>
      <p:pic>
        <p:nvPicPr>
          <p:cNvPr id="49154" name="Picture 2" descr="One Body in Christ in 2020 | Spiritual gifts, Gifts, Spirituality"/>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362" r="1436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748745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Oneness:</a:t>
            </a:r>
            <a:br>
              <a:rPr lang="en-US" sz="3600" b="1" dirty="0" smtClean="0">
                <a:solidFill>
                  <a:schemeClr val="accent1">
                    <a:lumMod val="40000"/>
                    <a:lumOff val="60000"/>
                  </a:schemeClr>
                </a:solidFill>
              </a:rPr>
            </a:br>
            <a:r>
              <a:rPr lang="en-US" sz="4400" dirty="0" smtClean="0">
                <a:solidFill>
                  <a:srgbClr val="66FFFF"/>
                </a:solidFill>
              </a:rPr>
              <a:t>1 Corinthians 12:27-31</a:t>
            </a:r>
            <a:endParaRPr lang="en-US" sz="4400" dirty="0">
              <a:solidFill>
                <a:srgbClr val="66FFFF"/>
              </a:solidFill>
            </a:endParaRPr>
          </a:p>
        </p:txBody>
      </p:sp>
      <p:sp>
        <p:nvSpPr>
          <p:cNvPr id="4" name="Text Placeholder 3"/>
          <p:cNvSpPr>
            <a:spLocks noGrp="1"/>
          </p:cNvSpPr>
          <p:nvPr>
            <p:ph type="body" sz="half" idx="2"/>
          </p:nvPr>
        </p:nvSpPr>
        <p:spPr>
          <a:xfrm>
            <a:off x="503434" y="1615858"/>
            <a:ext cx="7288844" cy="4116727"/>
          </a:xfrm>
          <a:noFill/>
        </p:spPr>
        <p:txBody>
          <a:bodyPr>
            <a:noAutofit/>
          </a:bodyPr>
          <a:lstStyle/>
          <a:p>
            <a:r>
              <a:rPr lang="en-US" sz="3600" b="1" baseline="30000" dirty="0"/>
              <a:t>27 </a:t>
            </a:r>
            <a:r>
              <a:rPr lang="en-US" sz="3600" dirty="0"/>
              <a:t>Now ye are the body of Christ, and members in particular.</a:t>
            </a:r>
          </a:p>
          <a:p>
            <a:r>
              <a:rPr lang="en-US" sz="3600" b="1" baseline="30000" dirty="0"/>
              <a:t>28 </a:t>
            </a:r>
            <a:r>
              <a:rPr lang="en-US" sz="3600" dirty="0"/>
              <a:t>And God hath set some in the church, first apostles, secondarily prophets, thirdly teachers, after that miracles, then gifts of healings, helps, governments, diversities of tongues</a:t>
            </a:r>
            <a:r>
              <a:rPr lang="en-US" sz="3600" dirty="0" smtClean="0"/>
              <a:t>.</a:t>
            </a:r>
            <a:endParaRPr lang="en-US" sz="3600" dirty="0"/>
          </a:p>
        </p:txBody>
      </p:sp>
      <p:pic>
        <p:nvPicPr>
          <p:cNvPr id="51202" name="Picture 2" descr="The Bodies of Christ (Not a Typo) - New Ways Ministry"/>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7150" r="1715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9558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153234"/>
            <a:ext cx="10840914" cy="4201846"/>
          </a:xfrm>
        </p:spPr>
        <p:txBody>
          <a:bodyPr>
            <a:noAutofit/>
          </a:bodyPr>
          <a:lstStyle/>
          <a:p>
            <a:pPr marL="857250" indent="-857250">
              <a:buFont typeface="+mj-lt"/>
              <a:buAutoNum type="romanUcPeriod"/>
            </a:pPr>
            <a:r>
              <a:rPr lang="en-US" sz="4200" dirty="0"/>
              <a:t>Opening Greeting (</a:t>
            </a:r>
            <a:r>
              <a:rPr lang="en-US" sz="4200" dirty="0" smtClean="0"/>
              <a:t>Eph. </a:t>
            </a:r>
            <a:r>
              <a:rPr lang="en-US" sz="4200" dirty="0"/>
              <a:t>1:1, </a:t>
            </a:r>
            <a:r>
              <a:rPr lang="en-US" sz="4200" dirty="0" smtClean="0"/>
              <a:t>2)</a:t>
            </a:r>
          </a:p>
          <a:p>
            <a:pPr marL="857250" indent="-857250">
              <a:buFont typeface="+mj-lt"/>
              <a:buAutoNum type="romanUcPeriod"/>
            </a:pPr>
            <a:r>
              <a:rPr lang="en-US" sz="4200" dirty="0" smtClean="0"/>
              <a:t>Part </a:t>
            </a:r>
            <a:r>
              <a:rPr lang="en-US" sz="4200" dirty="0"/>
              <a:t>1:  The Doctrinal Section (</a:t>
            </a:r>
            <a:r>
              <a:rPr lang="en-US" sz="4200" dirty="0" smtClean="0"/>
              <a:t>Eph. 1:3-3:21</a:t>
            </a:r>
            <a:r>
              <a:rPr lang="en-US" sz="4200" dirty="0"/>
              <a:t>)</a:t>
            </a:r>
          </a:p>
          <a:p>
            <a:pPr marL="571500" indent="-571500">
              <a:buAutoNum type="romanUcPeriod" startAt="3"/>
            </a:pPr>
            <a:r>
              <a:rPr lang="en-US" sz="4200" dirty="0" smtClean="0"/>
              <a:t>   </a:t>
            </a:r>
            <a:r>
              <a:rPr lang="en-US" sz="4200" dirty="0" smtClean="0">
                <a:solidFill>
                  <a:srgbClr val="66FFFF"/>
                </a:solidFill>
              </a:rPr>
              <a:t>Part 2:  </a:t>
            </a:r>
            <a:r>
              <a:rPr lang="en-US" sz="4200" dirty="0">
                <a:solidFill>
                  <a:srgbClr val="66FFFF"/>
                </a:solidFill>
              </a:rPr>
              <a:t>The Practical Section (</a:t>
            </a:r>
            <a:r>
              <a:rPr lang="en-US" sz="4200" dirty="0" smtClean="0">
                <a:solidFill>
                  <a:srgbClr val="66FFFF"/>
                </a:solidFill>
              </a:rPr>
              <a:t>Eph. 4:1-6:20</a:t>
            </a:r>
            <a:r>
              <a:rPr lang="en-US" sz="4200" dirty="0">
                <a:solidFill>
                  <a:srgbClr val="66FFFF"/>
                </a:solidFill>
              </a:rPr>
              <a:t>)</a:t>
            </a:r>
          </a:p>
          <a:p>
            <a:pPr marL="571500" indent="-571500">
              <a:buAutoNum type="romanUcPeriod" startAt="3"/>
            </a:pPr>
            <a:r>
              <a:rPr lang="en-US" sz="4200" dirty="0" smtClean="0"/>
              <a:t>   Closing </a:t>
            </a:r>
            <a:r>
              <a:rPr lang="en-US" sz="4200" dirty="0"/>
              <a:t>Greeting (Ephesians 6:21-24</a:t>
            </a:r>
            <a:r>
              <a:rPr lang="en-US" sz="4200" dirty="0" smtClean="0"/>
              <a:t>)</a:t>
            </a:r>
            <a:endParaRPr lang="en-US" sz="42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Key Ideas:  Outlining Ephesians</a:t>
            </a:r>
          </a:p>
        </p:txBody>
      </p:sp>
      <p:pic>
        <p:nvPicPr>
          <p:cNvPr id="6" name="Picture 5" descr="curled page">
            <a:extLst>
              <a:ext uri="{FF2B5EF4-FFF2-40B4-BE49-F238E27FC236}">
                <a16:creationId xmlns="" xmlns:a16="http://schemas.microsoft.com/office/drawing/2014/main" id="{F54CE4C8-2431-43FB-87C3-391A3BFF806C}"/>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69427" y="609600"/>
            <a:ext cx="1157288" cy="1157288"/>
          </a:xfrm>
          <a:prstGeom prst="rect">
            <a:avLst/>
          </a:prstGeom>
        </p:spPr>
      </p:pic>
    </p:spTree>
    <p:extLst>
      <p:ext uri="{BB962C8B-B14F-4D97-AF65-F5344CB8AC3E}">
        <p14:creationId xmlns:p14="http://schemas.microsoft.com/office/powerpoint/2010/main" val="7013676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Oneness:</a:t>
            </a:r>
            <a:br>
              <a:rPr lang="en-US" sz="3600" b="1" dirty="0" smtClean="0">
                <a:solidFill>
                  <a:schemeClr val="accent1">
                    <a:lumMod val="40000"/>
                    <a:lumOff val="60000"/>
                  </a:schemeClr>
                </a:solidFill>
              </a:rPr>
            </a:br>
            <a:r>
              <a:rPr lang="en-US" sz="4400" dirty="0" smtClean="0">
                <a:solidFill>
                  <a:srgbClr val="66FFFF"/>
                </a:solidFill>
              </a:rPr>
              <a:t>1 Corinthians 12:29-31</a:t>
            </a:r>
            <a:endParaRPr lang="en-US" sz="4400" dirty="0">
              <a:solidFill>
                <a:srgbClr val="66FFFF"/>
              </a:solidFill>
            </a:endParaRPr>
          </a:p>
        </p:txBody>
      </p:sp>
      <p:sp>
        <p:nvSpPr>
          <p:cNvPr id="4" name="Text Placeholder 3"/>
          <p:cNvSpPr>
            <a:spLocks noGrp="1"/>
          </p:cNvSpPr>
          <p:nvPr>
            <p:ph type="body" sz="half" idx="2"/>
          </p:nvPr>
        </p:nvSpPr>
        <p:spPr>
          <a:xfrm>
            <a:off x="503434" y="1615858"/>
            <a:ext cx="7288844" cy="4116727"/>
          </a:xfrm>
          <a:noFill/>
        </p:spPr>
        <p:txBody>
          <a:bodyPr>
            <a:noAutofit/>
          </a:bodyPr>
          <a:lstStyle/>
          <a:p>
            <a:r>
              <a:rPr lang="en-US" sz="3600" b="1" baseline="30000" dirty="0" smtClean="0"/>
              <a:t>29</a:t>
            </a:r>
            <a:r>
              <a:rPr lang="en-US" sz="3600" b="1" baseline="30000" dirty="0"/>
              <a:t> </a:t>
            </a:r>
            <a:r>
              <a:rPr lang="en-US" sz="3600" dirty="0"/>
              <a:t>Are all apostles? are all prophets? are all teachers? are all workers of miracles?</a:t>
            </a:r>
          </a:p>
          <a:p>
            <a:r>
              <a:rPr lang="en-US" sz="3600" b="1" baseline="30000" dirty="0"/>
              <a:t>30 </a:t>
            </a:r>
            <a:r>
              <a:rPr lang="en-US" sz="3600" dirty="0"/>
              <a:t>Have all the gifts of healing? do all speak with tongues? do all interpret?</a:t>
            </a:r>
          </a:p>
          <a:p>
            <a:r>
              <a:rPr lang="en-US" sz="3600" b="1" baseline="30000" dirty="0"/>
              <a:t>31 </a:t>
            </a:r>
            <a:r>
              <a:rPr lang="en-US" sz="3600" dirty="0"/>
              <a:t>But covet earnestly the best gifts: and yet shew I unto you a more excellent way.</a:t>
            </a:r>
          </a:p>
        </p:txBody>
      </p:sp>
      <p:pic>
        <p:nvPicPr>
          <p:cNvPr id="50178" name="Picture 2" descr="19th Sunday in Ordinary Time, Cycle B: August 9, 2015"/>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6277" r="6277"/>
          <a:stretch>
            <a:fillRect/>
          </a:stretch>
        </p:blipFill>
        <p:spPr bwMode="auto">
          <a:xfrm>
            <a:off x="8013700" y="995363"/>
            <a:ext cx="3492500" cy="5292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45255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3608" y="157834"/>
            <a:ext cx="10840914" cy="633276"/>
          </a:xfrm>
        </p:spPr>
        <p:txBody>
          <a:bodyPr>
            <a:noAutofit/>
          </a:bodyPr>
          <a:lstStyle/>
          <a:p>
            <a:r>
              <a:rPr lang="en-US" sz="4000" dirty="0" smtClean="0">
                <a:solidFill>
                  <a:schemeClr val="accent1">
                    <a:lumMod val="40000"/>
                    <a:lumOff val="60000"/>
                  </a:schemeClr>
                </a:solidFill>
              </a:rPr>
              <a:t>Aesop’s Fables:  </a:t>
            </a:r>
            <a:endParaRPr lang="en-US" sz="4000" dirty="0">
              <a:solidFill>
                <a:schemeClr val="accent1">
                  <a:lumMod val="40000"/>
                  <a:lumOff val="60000"/>
                </a:schemeClr>
              </a:solidFill>
            </a:endParaRPr>
          </a:p>
        </p:txBody>
      </p:sp>
      <p:sp>
        <p:nvSpPr>
          <p:cNvPr id="3" name="Content Placeholder 2"/>
          <p:cNvSpPr>
            <a:spLocks noGrp="1"/>
          </p:cNvSpPr>
          <p:nvPr>
            <p:ph idx="1"/>
          </p:nvPr>
        </p:nvSpPr>
        <p:spPr>
          <a:xfrm>
            <a:off x="3698816" y="791110"/>
            <a:ext cx="7745706" cy="2178121"/>
          </a:xfrm>
        </p:spPr>
        <p:txBody>
          <a:bodyPr>
            <a:noAutofit/>
          </a:bodyPr>
          <a:lstStyle/>
          <a:p>
            <a:pPr marL="0" indent="0">
              <a:buNone/>
            </a:pPr>
            <a:r>
              <a:rPr lang="en-US" sz="3600" b="1" dirty="0"/>
              <a:t>Aesop's </a:t>
            </a:r>
            <a:r>
              <a:rPr lang="en-US" sz="3600" b="1" dirty="0" smtClean="0"/>
              <a:t>Fables</a:t>
            </a:r>
            <a:r>
              <a:rPr lang="en-US" sz="3600" dirty="0" smtClean="0"/>
              <a:t> </a:t>
            </a:r>
            <a:r>
              <a:rPr lang="en-US" sz="3600" dirty="0"/>
              <a:t>is a collection of </a:t>
            </a:r>
            <a:r>
              <a:rPr lang="en-US" sz="3600" dirty="0" smtClean="0"/>
              <a:t>fables</a:t>
            </a:r>
            <a:r>
              <a:rPr lang="en-US" sz="3600" dirty="0"/>
              <a:t> </a:t>
            </a:r>
            <a:r>
              <a:rPr lang="en-US" sz="3600" dirty="0" smtClean="0"/>
              <a:t>credited </a:t>
            </a:r>
            <a:r>
              <a:rPr lang="en-US" sz="3600" dirty="0"/>
              <a:t>to Aesop, a slave and storyteller who lived in ancient Greece between 620 and 564 </a:t>
            </a:r>
            <a:r>
              <a:rPr lang="en-US" sz="3600" dirty="0" smtClean="0"/>
              <a:t>BC.  </a:t>
            </a:r>
          </a:p>
        </p:txBody>
      </p:sp>
      <p:pic>
        <p:nvPicPr>
          <p:cNvPr id="44036" name="Picture 4" descr="Theseus Aegean: Aesop's Fables the Tale the Parable and the Fa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685800" y="865206"/>
            <a:ext cx="3013015" cy="2104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3608" y="2969231"/>
            <a:ext cx="10995916" cy="3416320"/>
          </a:xfrm>
          <a:prstGeom prst="rect">
            <a:avLst/>
          </a:prstGeom>
          <a:noFill/>
        </p:spPr>
        <p:txBody>
          <a:bodyPr wrap="square" rtlCol="0">
            <a:spAutoFit/>
          </a:bodyPr>
          <a:lstStyle/>
          <a:p>
            <a:r>
              <a:rPr lang="en-US" sz="3600" dirty="0"/>
              <a:t>Apollonius of </a:t>
            </a:r>
            <a:r>
              <a:rPr lang="en-US" sz="3600" dirty="0" err="1"/>
              <a:t>Tyana</a:t>
            </a:r>
            <a:r>
              <a:rPr lang="en-US" sz="3600" dirty="0"/>
              <a:t>, a 1st-century philosopher, is recorded as having said about Aesop:  </a:t>
            </a:r>
          </a:p>
          <a:p>
            <a:r>
              <a:rPr lang="en-US" sz="3600" i="1" dirty="0"/>
              <a:t>“like those who dine well off the plainest dishes, he made use of humble incidents to teach great truths, and after serving up a story he adds to it the advice to do a thing or not to do it.”</a:t>
            </a:r>
          </a:p>
        </p:txBody>
      </p:sp>
    </p:spTree>
    <p:extLst>
      <p:ext uri="{BB962C8B-B14F-4D97-AF65-F5344CB8AC3E}">
        <p14:creationId xmlns:p14="http://schemas.microsoft.com/office/powerpoint/2010/main" val="22890650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074" y="114300"/>
            <a:ext cx="11066775" cy="800100"/>
          </a:xfrm>
        </p:spPr>
        <p:txBody>
          <a:bodyPr>
            <a:noAutofit/>
          </a:bodyPr>
          <a:lstStyle/>
          <a:p>
            <a:r>
              <a:rPr lang="en-US" sz="4800" b="1" u="sng" dirty="0" smtClean="0">
                <a:solidFill>
                  <a:schemeClr val="accent1">
                    <a:lumMod val="40000"/>
                    <a:lumOff val="60000"/>
                  </a:schemeClr>
                </a:solidFill>
              </a:rPr>
              <a:t>The Belly and the Members </a:t>
            </a:r>
            <a:r>
              <a:rPr lang="en-US" sz="2000" b="1" u="sng" dirty="0" smtClean="0">
                <a:solidFill>
                  <a:schemeClr val="accent1">
                    <a:lumMod val="40000"/>
                    <a:lumOff val="60000"/>
                  </a:schemeClr>
                </a:solidFill>
              </a:rPr>
              <a:t>(A Fable of Aesop)</a:t>
            </a:r>
            <a:endParaRPr lang="en-US" sz="2800" u="sng" dirty="0">
              <a:solidFill>
                <a:srgbClr val="66FFFF"/>
              </a:solidFill>
            </a:endParaRPr>
          </a:p>
        </p:txBody>
      </p:sp>
      <p:sp>
        <p:nvSpPr>
          <p:cNvPr id="4" name="Text Placeholder 3"/>
          <p:cNvSpPr>
            <a:spLocks noGrp="1"/>
          </p:cNvSpPr>
          <p:nvPr>
            <p:ph type="body" sz="half" idx="2"/>
          </p:nvPr>
        </p:nvSpPr>
        <p:spPr>
          <a:xfrm>
            <a:off x="4366257" y="914400"/>
            <a:ext cx="7492361" cy="5582653"/>
          </a:xfrm>
          <a:blipFill>
            <a:blip r:embed="rId2"/>
            <a:tile tx="0" ty="0" sx="100000" sy="100000" flip="none" algn="tl"/>
          </a:blipFill>
        </p:spPr>
        <p:txBody>
          <a:bodyPr>
            <a:noAutofit/>
          </a:bodyPr>
          <a:lstStyle/>
          <a:p>
            <a:r>
              <a:rPr lang="en-US" sz="4000" b="1" dirty="0">
                <a:solidFill>
                  <a:schemeClr val="bg1"/>
                </a:solidFill>
              </a:rPr>
              <a:t>In former days, it happened that the Members of the human body, taking some offence at the conduct of the Belly, resolved no longer to grant it the usual supplies. The Tongue first, in a seditious speech, aggravated their grievances; </a:t>
            </a:r>
          </a:p>
        </p:txBody>
      </p:sp>
      <p:pic>
        <p:nvPicPr>
          <p:cNvPr id="38914" name="Picture 2" descr="https://upload.wikimedia.org/wikipedia/commons/thumb/4/4b/Wenceslas_Hollar_-_The_belly_and_the_members.jpg/220px-Wenceslas_Hollar_-_The_belly_and_the_members.jpg"/>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10158" r="10158"/>
          <a:stretch>
            <a:fillRect/>
          </a:stretch>
        </p:blipFill>
        <p:spPr bwMode="auto">
          <a:xfrm>
            <a:off x="727075" y="914400"/>
            <a:ext cx="3375025" cy="5583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457359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074" y="114300"/>
            <a:ext cx="11066775" cy="800100"/>
          </a:xfrm>
        </p:spPr>
        <p:txBody>
          <a:bodyPr>
            <a:noAutofit/>
          </a:bodyPr>
          <a:lstStyle/>
          <a:p>
            <a:r>
              <a:rPr lang="en-US" sz="4800" b="1" u="sng" dirty="0" smtClean="0">
                <a:solidFill>
                  <a:schemeClr val="accent1">
                    <a:lumMod val="40000"/>
                    <a:lumOff val="60000"/>
                  </a:schemeClr>
                </a:solidFill>
              </a:rPr>
              <a:t>The Belly and the Members </a:t>
            </a:r>
            <a:r>
              <a:rPr lang="en-US" sz="2000" b="1" u="sng" dirty="0" smtClean="0">
                <a:solidFill>
                  <a:schemeClr val="accent1">
                    <a:lumMod val="40000"/>
                    <a:lumOff val="60000"/>
                  </a:schemeClr>
                </a:solidFill>
              </a:rPr>
              <a:t>(A Fable of Aesop)</a:t>
            </a:r>
            <a:endParaRPr lang="en-US" sz="2800" u="sng" dirty="0">
              <a:solidFill>
                <a:srgbClr val="66FFFF"/>
              </a:solidFill>
            </a:endParaRPr>
          </a:p>
        </p:txBody>
      </p:sp>
      <p:sp>
        <p:nvSpPr>
          <p:cNvPr id="4" name="Text Placeholder 3"/>
          <p:cNvSpPr>
            <a:spLocks noGrp="1"/>
          </p:cNvSpPr>
          <p:nvPr>
            <p:ph type="body" sz="half" idx="2"/>
          </p:nvPr>
        </p:nvSpPr>
        <p:spPr>
          <a:xfrm>
            <a:off x="2734051" y="1140431"/>
            <a:ext cx="9059797" cy="4756935"/>
          </a:xfrm>
          <a:blipFill>
            <a:blip r:embed="rId2"/>
            <a:tile tx="0" ty="0" sx="100000" sy="100000" flip="none" algn="tl"/>
          </a:blipFill>
        </p:spPr>
        <p:txBody>
          <a:bodyPr>
            <a:noAutofit/>
          </a:bodyPr>
          <a:lstStyle/>
          <a:p>
            <a:r>
              <a:rPr lang="en-US" sz="4000" b="1" dirty="0" smtClean="0">
                <a:solidFill>
                  <a:schemeClr val="bg1"/>
                </a:solidFill>
              </a:rPr>
              <a:t>and </a:t>
            </a:r>
            <a:r>
              <a:rPr lang="en-US" sz="4000" b="1" dirty="0">
                <a:solidFill>
                  <a:schemeClr val="bg1"/>
                </a:solidFill>
              </a:rPr>
              <a:t>after highly extolling the activity and diligence of the Hands and Feet, set forth how hard and unreasonable it was, that the fruits of their </a:t>
            </a:r>
            <a:r>
              <a:rPr lang="en-US" sz="4000" b="1" dirty="0" err="1">
                <a:solidFill>
                  <a:schemeClr val="bg1"/>
                </a:solidFill>
              </a:rPr>
              <a:t>labour</a:t>
            </a:r>
            <a:r>
              <a:rPr lang="en-US" sz="4000" b="1" dirty="0">
                <a:solidFill>
                  <a:schemeClr val="bg1"/>
                </a:solidFill>
              </a:rPr>
              <a:t> should be squandered away upon the insatiable cravings of a fat and indolent paunch. </a:t>
            </a:r>
          </a:p>
        </p:txBody>
      </p:sp>
      <p:pic>
        <p:nvPicPr>
          <p:cNvPr id="39940" name="Picture 4" descr="The Fables of Æsop (Jacobs)/The Belly and the Members - Wikisource, the ..."/>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4880" r="4880"/>
          <a:stretch>
            <a:fillRect/>
          </a:stretch>
        </p:blipFill>
        <p:spPr bwMode="auto">
          <a:xfrm>
            <a:off x="624332" y="1777429"/>
            <a:ext cx="2006978" cy="3240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69521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074" y="114300"/>
            <a:ext cx="11066775" cy="800100"/>
          </a:xfrm>
        </p:spPr>
        <p:txBody>
          <a:bodyPr>
            <a:noAutofit/>
          </a:bodyPr>
          <a:lstStyle/>
          <a:p>
            <a:r>
              <a:rPr lang="en-US" sz="4800" b="1" u="sng" dirty="0" smtClean="0">
                <a:solidFill>
                  <a:schemeClr val="accent1">
                    <a:lumMod val="40000"/>
                    <a:lumOff val="60000"/>
                  </a:schemeClr>
                </a:solidFill>
              </a:rPr>
              <a:t>The Belly and the Members </a:t>
            </a:r>
            <a:r>
              <a:rPr lang="en-US" sz="2000" b="1" u="sng" dirty="0" smtClean="0">
                <a:solidFill>
                  <a:schemeClr val="accent1">
                    <a:lumMod val="40000"/>
                    <a:lumOff val="60000"/>
                  </a:schemeClr>
                </a:solidFill>
              </a:rPr>
              <a:t>(A Fable of Aesop)</a:t>
            </a:r>
            <a:endParaRPr lang="en-US" sz="2800" u="sng" dirty="0">
              <a:solidFill>
                <a:srgbClr val="66FFFF"/>
              </a:solidFill>
            </a:endParaRPr>
          </a:p>
        </p:txBody>
      </p:sp>
      <p:sp>
        <p:nvSpPr>
          <p:cNvPr id="4" name="Text Placeholder 3"/>
          <p:cNvSpPr>
            <a:spLocks noGrp="1"/>
          </p:cNvSpPr>
          <p:nvPr>
            <p:ph type="body" sz="half" idx="2"/>
          </p:nvPr>
        </p:nvSpPr>
        <p:spPr>
          <a:xfrm>
            <a:off x="4366257" y="1202076"/>
            <a:ext cx="7492361" cy="5294977"/>
          </a:xfrm>
          <a:blipFill>
            <a:blip r:embed="rId2"/>
            <a:tile tx="0" ty="0" sx="100000" sy="100000" flip="none" algn="tl"/>
          </a:blipFill>
        </p:spPr>
        <p:txBody>
          <a:bodyPr>
            <a:noAutofit/>
          </a:bodyPr>
          <a:lstStyle/>
          <a:p>
            <a:r>
              <a:rPr lang="en-US" sz="4000" b="1" dirty="0" smtClean="0">
                <a:solidFill>
                  <a:schemeClr val="bg1"/>
                </a:solidFill>
              </a:rPr>
              <a:t>In </a:t>
            </a:r>
            <a:r>
              <a:rPr lang="en-US" sz="4000" b="1" dirty="0">
                <a:solidFill>
                  <a:schemeClr val="bg1"/>
                </a:solidFill>
              </a:rPr>
              <a:t>short, it was resolved for the future to strike off his allowance, and let him shift for himself as well as he could. The Hands protested they would not lift a Finger to keep him from starving; and the Teeth refused to chew a single morsel more for his use. </a:t>
            </a:r>
          </a:p>
        </p:txBody>
      </p:sp>
      <p:pic>
        <p:nvPicPr>
          <p:cNvPr id="45058" name="Picture 2" descr="The Belly and the Members | Queen of Corkbots | Bróna McVittie"/>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18135" r="18135"/>
          <a:stretch>
            <a:fillRect/>
          </a:stretch>
        </p:blipFill>
        <p:spPr bwMode="auto">
          <a:xfrm>
            <a:off x="727075" y="1201738"/>
            <a:ext cx="3375025" cy="5295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983105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074" y="114300"/>
            <a:ext cx="11066775" cy="800100"/>
          </a:xfrm>
        </p:spPr>
        <p:txBody>
          <a:bodyPr>
            <a:noAutofit/>
          </a:bodyPr>
          <a:lstStyle/>
          <a:p>
            <a:r>
              <a:rPr lang="en-US" sz="4800" b="1" u="sng" dirty="0" smtClean="0">
                <a:solidFill>
                  <a:schemeClr val="accent1">
                    <a:lumMod val="40000"/>
                    <a:lumOff val="60000"/>
                  </a:schemeClr>
                </a:solidFill>
              </a:rPr>
              <a:t>The Belly and the Members </a:t>
            </a:r>
            <a:r>
              <a:rPr lang="en-US" sz="2000" b="1" u="sng" dirty="0" smtClean="0">
                <a:solidFill>
                  <a:schemeClr val="accent1">
                    <a:lumMod val="40000"/>
                    <a:lumOff val="60000"/>
                  </a:schemeClr>
                </a:solidFill>
              </a:rPr>
              <a:t>(A Fable of Aesop)</a:t>
            </a:r>
            <a:endParaRPr lang="en-US" sz="2800" u="sng" dirty="0">
              <a:solidFill>
                <a:srgbClr val="66FFFF"/>
              </a:solidFill>
            </a:endParaRPr>
          </a:p>
        </p:txBody>
      </p:sp>
      <p:sp>
        <p:nvSpPr>
          <p:cNvPr id="4" name="Text Placeholder 3"/>
          <p:cNvSpPr>
            <a:spLocks noGrp="1"/>
          </p:cNvSpPr>
          <p:nvPr>
            <p:ph type="body" sz="half" idx="2"/>
          </p:nvPr>
        </p:nvSpPr>
        <p:spPr>
          <a:xfrm>
            <a:off x="4301488" y="914400"/>
            <a:ext cx="7492361" cy="5260369"/>
          </a:xfrm>
          <a:blipFill>
            <a:blip r:embed="rId2"/>
            <a:tile tx="0" ty="0" sx="100000" sy="100000" flip="none" algn="tl"/>
          </a:blipFill>
        </p:spPr>
        <p:txBody>
          <a:bodyPr>
            <a:noAutofit/>
          </a:bodyPr>
          <a:lstStyle/>
          <a:p>
            <a:r>
              <a:rPr lang="en-US" sz="4000" b="1" dirty="0" smtClean="0">
                <a:solidFill>
                  <a:schemeClr val="bg1"/>
                </a:solidFill>
              </a:rPr>
              <a:t>In </a:t>
            </a:r>
            <a:r>
              <a:rPr lang="en-US" sz="4000" b="1" dirty="0">
                <a:solidFill>
                  <a:schemeClr val="bg1"/>
                </a:solidFill>
              </a:rPr>
              <a:t>this distress, the Belly remonstrated with them in vain; for during the </a:t>
            </a:r>
            <a:r>
              <a:rPr lang="en-US" sz="4000" b="1" dirty="0" err="1">
                <a:solidFill>
                  <a:schemeClr val="bg1"/>
                </a:solidFill>
              </a:rPr>
              <a:t>clamour</a:t>
            </a:r>
            <a:r>
              <a:rPr lang="en-US" sz="4000" b="1" dirty="0">
                <a:solidFill>
                  <a:schemeClr val="bg1"/>
                </a:solidFill>
              </a:rPr>
              <a:t> of passion the voice of reason is always disregarded. This unnatural resolution was kept as long as any thing of that kind can be kept, which was, until each </a:t>
            </a:r>
            <a:r>
              <a:rPr lang="en-US" sz="4000" b="1" dirty="0" smtClean="0">
                <a:solidFill>
                  <a:schemeClr val="bg1"/>
                </a:solidFill>
              </a:rPr>
              <a:t>of…</a:t>
            </a:r>
            <a:endParaRPr lang="en-US" sz="4000" dirty="0">
              <a:solidFill>
                <a:schemeClr val="bg1"/>
              </a:solidFill>
            </a:endParaRPr>
          </a:p>
        </p:txBody>
      </p:sp>
      <p:pic>
        <p:nvPicPr>
          <p:cNvPr id="46082" name="Picture 2" descr="The Belly and The Members - An Aesop Fable - YouTube"/>
          <p:cNvPicPr>
            <a:picLocks noGrp="1" noChangeAspect="1" noChangeArrowheads="1"/>
          </p:cNvPicPr>
          <p:nvPr>
            <p:ph type="pic" idx="1"/>
          </p:nvPr>
        </p:nvPicPr>
        <p:blipFill rotWithShape="1">
          <a:blip r:embed="rId3">
            <a:extLst>
              <a:ext uri="{28A0092B-C50C-407E-A947-70E740481C1C}">
                <a14:useLocalDpi xmlns:a14="http://schemas.microsoft.com/office/drawing/2010/main" val="0"/>
              </a:ext>
            </a:extLst>
          </a:blip>
          <a:srcRect l="19249" t="196" r="32705" b="-196"/>
          <a:stretch/>
        </p:blipFill>
        <p:spPr bwMode="auto">
          <a:xfrm>
            <a:off x="727075" y="914400"/>
            <a:ext cx="3375025" cy="5260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137850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074" y="114300"/>
            <a:ext cx="11066775" cy="800100"/>
          </a:xfrm>
        </p:spPr>
        <p:txBody>
          <a:bodyPr>
            <a:noAutofit/>
          </a:bodyPr>
          <a:lstStyle/>
          <a:p>
            <a:r>
              <a:rPr lang="en-US" sz="4800" b="1" u="sng" dirty="0" smtClean="0">
                <a:solidFill>
                  <a:schemeClr val="accent1">
                    <a:lumMod val="40000"/>
                    <a:lumOff val="60000"/>
                  </a:schemeClr>
                </a:solidFill>
              </a:rPr>
              <a:t>The Belly and the Members </a:t>
            </a:r>
            <a:r>
              <a:rPr lang="en-US" sz="2000" b="1" u="sng" dirty="0" smtClean="0">
                <a:solidFill>
                  <a:schemeClr val="accent1">
                    <a:lumMod val="40000"/>
                    <a:lumOff val="60000"/>
                  </a:schemeClr>
                </a:solidFill>
              </a:rPr>
              <a:t>(A Fable of Aesop)</a:t>
            </a:r>
            <a:endParaRPr lang="en-US" sz="2800" u="sng" dirty="0">
              <a:solidFill>
                <a:srgbClr val="66FFFF"/>
              </a:solidFill>
            </a:endParaRPr>
          </a:p>
        </p:txBody>
      </p:sp>
      <p:sp>
        <p:nvSpPr>
          <p:cNvPr id="4" name="Text Placeholder 3"/>
          <p:cNvSpPr>
            <a:spLocks noGrp="1"/>
          </p:cNvSpPr>
          <p:nvPr>
            <p:ph type="body" sz="half" idx="2"/>
          </p:nvPr>
        </p:nvSpPr>
        <p:spPr>
          <a:xfrm>
            <a:off x="4102443" y="914400"/>
            <a:ext cx="7756175" cy="5582653"/>
          </a:xfrm>
          <a:blipFill>
            <a:blip r:embed="rId2"/>
            <a:tile tx="0" ty="0" sx="100000" sy="100000" flip="none" algn="tl"/>
          </a:blipFill>
        </p:spPr>
        <p:txBody>
          <a:bodyPr>
            <a:noAutofit/>
          </a:bodyPr>
          <a:lstStyle/>
          <a:p>
            <a:r>
              <a:rPr lang="en-US" sz="3800" b="1" dirty="0" smtClean="0">
                <a:solidFill>
                  <a:schemeClr val="bg1"/>
                </a:solidFill>
              </a:rPr>
              <a:t>… the </a:t>
            </a:r>
            <a:r>
              <a:rPr lang="en-US" sz="3800" b="1" dirty="0">
                <a:solidFill>
                  <a:schemeClr val="bg1"/>
                </a:solidFill>
              </a:rPr>
              <a:t>rebel members pined away to the skin and bone, and could hold out no longer. Then they found there was no doing without the Belly, and, that idle and insatiable as it seemed, it contributed as much to the welfare of all the other parts, as they in their several stations did towards its maintenance.</a:t>
            </a:r>
          </a:p>
        </p:txBody>
      </p:sp>
      <p:pic>
        <p:nvPicPr>
          <p:cNvPr id="47106" name="Picture 2" descr="The belly and the members stock image | Look and Learn"/>
          <p:cNvPicPr>
            <a:picLocks noGrp="1" noChangeAspect="1" noChangeArrowheads="1"/>
          </p:cNvPicPr>
          <p:nvPr>
            <p:ph type="pic" idx="1"/>
          </p:nvPr>
        </p:nvPicPr>
        <p:blipFill rotWithShape="1">
          <a:blip r:embed="rId3">
            <a:extLst>
              <a:ext uri="{28A0092B-C50C-407E-A947-70E740481C1C}">
                <a14:useLocalDpi xmlns:a14="http://schemas.microsoft.com/office/drawing/2010/main" val="0"/>
              </a:ext>
            </a:extLst>
          </a:blip>
          <a:srcRect l="40324" t="552" r="10960" b="-552"/>
          <a:stretch/>
        </p:blipFill>
        <p:spPr bwMode="auto">
          <a:xfrm>
            <a:off x="531813" y="914400"/>
            <a:ext cx="3375025" cy="5583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907872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Oneness:</a:t>
            </a:r>
            <a:br>
              <a:rPr lang="en-US" sz="3600" b="1" dirty="0" smtClean="0">
                <a:solidFill>
                  <a:schemeClr val="accent1">
                    <a:lumMod val="40000"/>
                    <a:lumOff val="60000"/>
                  </a:schemeClr>
                </a:solidFill>
              </a:rPr>
            </a:br>
            <a:r>
              <a:rPr lang="en-US" sz="4400" dirty="0" smtClean="0">
                <a:solidFill>
                  <a:srgbClr val="66FFFF"/>
                </a:solidFill>
              </a:rPr>
              <a:t>Ephesians 4:4-16</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5400" b="1" baseline="30000" dirty="0"/>
              <a:t>4 </a:t>
            </a:r>
            <a:r>
              <a:rPr lang="en-US" sz="5400" dirty="0"/>
              <a:t>There is one body, and one Spirit, even as ye are called in one hope of your calling</a:t>
            </a:r>
            <a:r>
              <a:rPr lang="en-US" sz="5400" dirty="0" smtClean="0"/>
              <a:t>;</a:t>
            </a:r>
            <a:endParaRPr lang="en-US" sz="5400" dirty="0"/>
          </a:p>
        </p:txBody>
      </p:sp>
      <p:pic>
        <p:nvPicPr>
          <p:cNvPr id="35844" name="Picture 4" descr="Epitome: Unity of Fellowship in the Holy Spiri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811" r="2381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697529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Oneness:  </a:t>
            </a:r>
            <a:br>
              <a:rPr lang="en-US" sz="3600" b="1" dirty="0" smtClean="0">
                <a:solidFill>
                  <a:schemeClr val="accent1">
                    <a:lumMod val="40000"/>
                    <a:lumOff val="60000"/>
                  </a:schemeClr>
                </a:solidFill>
              </a:rPr>
            </a:br>
            <a:r>
              <a:rPr lang="en-US" sz="4400" dirty="0" smtClean="0">
                <a:solidFill>
                  <a:srgbClr val="66FFFF"/>
                </a:solidFill>
              </a:rPr>
              <a:t>Ephesians 4:4-16</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5400" b="1" baseline="30000" dirty="0"/>
              <a:t>4 </a:t>
            </a:r>
            <a:r>
              <a:rPr lang="en-US" sz="5400" dirty="0"/>
              <a:t>There is one body, and one Spirit, even as ye are called in one hope of your calling</a:t>
            </a:r>
            <a:r>
              <a:rPr lang="en-US" sz="5400" dirty="0" smtClean="0"/>
              <a:t>;</a:t>
            </a:r>
            <a:endParaRPr lang="en-US" sz="5400" dirty="0"/>
          </a:p>
        </p:txBody>
      </p:sp>
      <p:pic>
        <p:nvPicPr>
          <p:cNvPr id="34824" name="Picture 8" descr="Epitome: Unity of Fellowship in the Holy Spiri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811" r="2381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Snip Single Corner Rectangle 5"/>
          <p:cNvSpPr/>
          <p:nvPr/>
        </p:nvSpPr>
        <p:spPr>
          <a:xfrm>
            <a:off x="214313" y="2617254"/>
            <a:ext cx="11610257" cy="3115331"/>
          </a:xfrm>
          <a:prstGeom prst="snip1Rect">
            <a:avLst/>
          </a:prstGeom>
          <a:ln w="38100">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600" dirty="0">
                <a:solidFill>
                  <a:srgbClr val="66FFFF"/>
                </a:solidFill>
              </a:rPr>
              <a:t>There are many members, but one </a:t>
            </a:r>
            <a:r>
              <a:rPr lang="en-US" sz="3600" dirty="0" smtClean="0">
                <a:solidFill>
                  <a:srgbClr val="66FFFF"/>
                </a:solidFill>
              </a:rPr>
              <a:t>body. </a:t>
            </a:r>
            <a:r>
              <a:rPr lang="en-US" sz="3600" dirty="0">
                <a:solidFill>
                  <a:srgbClr val="66FFFF"/>
                </a:solidFill>
              </a:rPr>
              <a:t>The Christian is not a solitary pilgrim; he belongs to a vital organism, the family of God. This unit replaces the state, the club, and even the human family as the supreme object of his attachment</a:t>
            </a:r>
            <a:r>
              <a:rPr lang="en-US" sz="3600" dirty="0" smtClean="0">
                <a:solidFill>
                  <a:srgbClr val="66FFFF"/>
                </a:solidFill>
              </a:rPr>
              <a:t>.</a:t>
            </a:r>
          </a:p>
          <a:p>
            <a:endParaRPr lang="en-US" sz="3600" dirty="0" smtClean="0">
              <a:solidFill>
                <a:srgbClr val="66FFFF"/>
              </a:solidFill>
            </a:endParaRPr>
          </a:p>
        </p:txBody>
      </p:sp>
    </p:spTree>
    <p:extLst>
      <p:ext uri="{BB962C8B-B14F-4D97-AF65-F5344CB8AC3E}">
        <p14:creationId xmlns:p14="http://schemas.microsoft.com/office/powerpoint/2010/main" val="295123083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Oneness:  </a:t>
            </a:r>
            <a:br>
              <a:rPr lang="en-US" sz="3600" b="1" dirty="0" smtClean="0">
                <a:solidFill>
                  <a:schemeClr val="accent1">
                    <a:lumMod val="40000"/>
                    <a:lumOff val="60000"/>
                  </a:schemeClr>
                </a:solidFill>
              </a:rPr>
            </a:br>
            <a:r>
              <a:rPr lang="en-US" sz="4400" dirty="0" smtClean="0">
                <a:solidFill>
                  <a:srgbClr val="66FFFF"/>
                </a:solidFill>
              </a:rPr>
              <a:t>Ephesians 4:4-16</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5400" b="1" baseline="30000" dirty="0"/>
              <a:t>4 </a:t>
            </a:r>
            <a:r>
              <a:rPr lang="en-US" sz="5400" dirty="0"/>
              <a:t>There is one body, and one Spirit, even as ye are called in one hope of your calling</a:t>
            </a:r>
            <a:r>
              <a:rPr lang="en-US" sz="5400" dirty="0" smtClean="0"/>
              <a:t>;</a:t>
            </a:r>
            <a:endParaRPr lang="en-US" sz="5400" dirty="0"/>
          </a:p>
        </p:txBody>
      </p:sp>
      <p:pic>
        <p:nvPicPr>
          <p:cNvPr id="34824" name="Picture 8" descr="Epitome: Unity of Fellowship in the Holy Spiri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811" r="2381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Snip Single Corner Rectangle 5"/>
          <p:cNvSpPr/>
          <p:nvPr/>
        </p:nvSpPr>
        <p:spPr>
          <a:xfrm>
            <a:off x="264417" y="3223291"/>
            <a:ext cx="11927583" cy="3043944"/>
          </a:xfrm>
          <a:prstGeom prst="snip1Rect">
            <a:avLst/>
          </a:prstGeom>
          <a:ln w="38100">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600" dirty="0" smtClean="0">
                <a:solidFill>
                  <a:srgbClr val="66FFFF"/>
                </a:solidFill>
              </a:rPr>
              <a:t>This </a:t>
            </a:r>
            <a:r>
              <a:rPr lang="en-US" sz="3600" dirty="0">
                <a:solidFill>
                  <a:srgbClr val="66FFFF"/>
                </a:solidFill>
              </a:rPr>
              <a:t>is the same Spirit referred to in v. 3, the same Spirit who was the regenerating power recommended to Nicodemus (John 3 :5). All the gifts, fruits, and graces of the Christian life come from the Spirit’s dwelling in the personal lives of believers and thus in the church. </a:t>
            </a:r>
            <a:endParaRPr lang="en-US" sz="3600" dirty="0" smtClean="0">
              <a:solidFill>
                <a:srgbClr val="66FFFF"/>
              </a:solidFill>
            </a:endParaRPr>
          </a:p>
          <a:p>
            <a:endParaRPr lang="en-US" sz="3600" dirty="0" smtClean="0">
              <a:solidFill>
                <a:srgbClr val="66FFFF"/>
              </a:solidFill>
            </a:endParaRPr>
          </a:p>
        </p:txBody>
      </p:sp>
    </p:spTree>
    <p:extLst>
      <p:ext uri="{BB962C8B-B14F-4D97-AF65-F5344CB8AC3E}">
        <p14:creationId xmlns:p14="http://schemas.microsoft.com/office/powerpoint/2010/main" val="21436167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8288500" y="2575321"/>
            <a:ext cx="6113928" cy="1693071"/>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smtClean="0">
                <a:solidFill>
                  <a:schemeClr val="accent1">
                    <a:lumMod val="40000"/>
                    <a:lumOff val="60000"/>
                  </a:schemeClr>
                </a:solidFill>
              </a:rPr>
              <a:t>To Walk Worthy:</a:t>
            </a:r>
            <a:endParaRPr lang="en-US" sz="6000" dirty="0">
              <a:solidFill>
                <a:srgbClr val="66FFFF"/>
              </a:solidFill>
            </a:endParaRPr>
          </a:p>
        </p:txBody>
      </p:sp>
      <p:pic>
        <p:nvPicPr>
          <p:cNvPr id="24582" name="Picture 6" descr="Mountain path in the Alps, Switzerland - HDRshoo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4288"/>
            <a:ext cx="10308429" cy="687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360054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Oneness:  </a:t>
            </a:r>
            <a:br>
              <a:rPr lang="en-US" sz="3600" b="1" dirty="0" smtClean="0">
                <a:solidFill>
                  <a:schemeClr val="accent1">
                    <a:lumMod val="40000"/>
                    <a:lumOff val="60000"/>
                  </a:schemeClr>
                </a:solidFill>
              </a:rPr>
            </a:br>
            <a:r>
              <a:rPr lang="en-US" sz="4400" dirty="0" smtClean="0">
                <a:solidFill>
                  <a:srgbClr val="66FFFF"/>
                </a:solidFill>
              </a:rPr>
              <a:t>Ephesians 4:4-16</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5400" b="1" baseline="30000" dirty="0"/>
              <a:t>4 </a:t>
            </a:r>
            <a:r>
              <a:rPr lang="en-US" sz="5400" dirty="0"/>
              <a:t>There is one body, and one Spirit, even as ye are called in one hope of your calling</a:t>
            </a:r>
            <a:r>
              <a:rPr lang="en-US" sz="5400" dirty="0" smtClean="0"/>
              <a:t>;</a:t>
            </a:r>
            <a:endParaRPr lang="en-US" sz="5400" dirty="0"/>
          </a:p>
        </p:txBody>
      </p:sp>
      <p:pic>
        <p:nvPicPr>
          <p:cNvPr id="34824" name="Picture 8" descr="Epitome: Unity of Fellowship in the Holy Spiri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811" r="2381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Snip Single Corner Rectangle 5"/>
          <p:cNvSpPr/>
          <p:nvPr/>
        </p:nvSpPr>
        <p:spPr>
          <a:xfrm>
            <a:off x="171950" y="71919"/>
            <a:ext cx="11927583" cy="4109663"/>
          </a:xfrm>
          <a:prstGeom prst="snip1Rect">
            <a:avLst/>
          </a:prstGeom>
          <a:ln w="38100">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200" dirty="0">
                <a:solidFill>
                  <a:srgbClr val="66FFFF"/>
                </a:solidFill>
              </a:rPr>
              <a:t>Hope sprang up with God’s appeal to men’s hearts — the hope of salvation and the appearance of the Lord (Titus 2:13). It is the hope of the final consummation of the kingdom that gives a substantial basis for peace and joy, courage and good cheer. The Spirit validates this </a:t>
            </a:r>
            <a:r>
              <a:rPr lang="en-US" sz="3200" dirty="0" smtClean="0">
                <a:solidFill>
                  <a:srgbClr val="66FFFF"/>
                </a:solidFill>
              </a:rPr>
              <a:t>hope, </a:t>
            </a:r>
            <a:r>
              <a:rPr lang="en-US" sz="3200" dirty="0">
                <a:solidFill>
                  <a:srgbClr val="66FFFF"/>
                </a:solidFill>
              </a:rPr>
              <a:t>which, in turn, unifies believers and becomes, indeed, a “lively hope” (1 Peter 1 :3). Such a hope necessarily leads to the transformed life, for “every man that hath this hope in him </a:t>
            </a:r>
            <a:r>
              <a:rPr lang="en-US" sz="3200" dirty="0" err="1">
                <a:solidFill>
                  <a:srgbClr val="66FFFF"/>
                </a:solidFill>
              </a:rPr>
              <a:t>purifieth</a:t>
            </a:r>
            <a:r>
              <a:rPr lang="en-US" sz="3200" dirty="0">
                <a:solidFill>
                  <a:srgbClr val="66FFFF"/>
                </a:solidFill>
              </a:rPr>
              <a:t> himself’ (1 John 3:3</a:t>
            </a:r>
            <a:r>
              <a:rPr lang="en-US" sz="3200" dirty="0" smtClean="0">
                <a:solidFill>
                  <a:srgbClr val="66FFFF"/>
                </a:solidFill>
              </a:rPr>
              <a:t>).</a:t>
            </a:r>
          </a:p>
          <a:p>
            <a:endParaRPr lang="en-US" sz="3200" dirty="0" smtClean="0">
              <a:solidFill>
                <a:srgbClr val="66FFFF"/>
              </a:solidFill>
            </a:endParaRPr>
          </a:p>
        </p:txBody>
      </p:sp>
    </p:spTree>
    <p:extLst>
      <p:ext uri="{BB962C8B-B14F-4D97-AF65-F5344CB8AC3E}">
        <p14:creationId xmlns:p14="http://schemas.microsoft.com/office/powerpoint/2010/main" val="382227675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Oneness:</a:t>
            </a:r>
            <a:br>
              <a:rPr lang="en-US" sz="3600" b="1" dirty="0" smtClean="0">
                <a:solidFill>
                  <a:schemeClr val="accent1">
                    <a:lumMod val="40000"/>
                    <a:lumOff val="60000"/>
                  </a:schemeClr>
                </a:solidFill>
              </a:rPr>
            </a:br>
            <a:r>
              <a:rPr lang="en-US" sz="4400" dirty="0" smtClean="0">
                <a:solidFill>
                  <a:srgbClr val="66FFFF"/>
                </a:solidFill>
              </a:rPr>
              <a:t>Ephesians 4:5-16</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4800" b="1" baseline="30000" dirty="0"/>
              <a:t>5 </a:t>
            </a:r>
            <a:r>
              <a:rPr lang="en-US" sz="4800" dirty="0"/>
              <a:t>One Lord, one faith, one baptism,</a:t>
            </a:r>
          </a:p>
          <a:p>
            <a:r>
              <a:rPr lang="en-US" sz="4800" b="1" baseline="30000" dirty="0"/>
              <a:t>6 </a:t>
            </a:r>
            <a:r>
              <a:rPr lang="en-US" sz="4800" dirty="0"/>
              <a:t>One God and Father of all, who is above all, and through all, and in you all.</a:t>
            </a:r>
          </a:p>
        </p:txBody>
      </p:sp>
      <p:pic>
        <p:nvPicPr>
          <p:cNvPr id="43012" name="Picture 4" descr="734-1641 - Church As A Body Of Christ Clipart (#3196241) - PinClipar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524" r="2252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9071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Oneness:</a:t>
            </a:r>
            <a:br>
              <a:rPr lang="en-US" sz="3600" b="1" dirty="0" smtClean="0">
                <a:solidFill>
                  <a:schemeClr val="accent1">
                    <a:lumMod val="40000"/>
                    <a:lumOff val="60000"/>
                  </a:schemeClr>
                </a:solidFill>
              </a:rPr>
            </a:br>
            <a:r>
              <a:rPr lang="en-US" sz="4400" dirty="0" smtClean="0">
                <a:solidFill>
                  <a:srgbClr val="66FFFF"/>
                </a:solidFill>
              </a:rPr>
              <a:t>Ephesians 4:5-16</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4800" b="1" baseline="30000" dirty="0"/>
              <a:t>5 </a:t>
            </a:r>
            <a:r>
              <a:rPr lang="en-US" sz="4800" dirty="0"/>
              <a:t>One Lord, one faith, one baptism,</a:t>
            </a:r>
          </a:p>
          <a:p>
            <a:r>
              <a:rPr lang="en-US" sz="4800" b="1" baseline="30000" dirty="0"/>
              <a:t>6 </a:t>
            </a:r>
            <a:r>
              <a:rPr lang="en-US" sz="4800" dirty="0"/>
              <a:t>One God and Father of all, who is above all, and through all, and in you all.</a:t>
            </a:r>
          </a:p>
        </p:txBody>
      </p:sp>
      <p:pic>
        <p:nvPicPr>
          <p:cNvPr id="43012" name="Picture 4" descr="734-1641 - Church As A Body Of Christ Clipart (#3196241) - PinClipar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524" r="2252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5" name="Snip Single Corner Rectangle 4"/>
          <p:cNvSpPr/>
          <p:nvPr/>
        </p:nvSpPr>
        <p:spPr>
          <a:xfrm>
            <a:off x="264417" y="2465798"/>
            <a:ext cx="11509767" cy="4150759"/>
          </a:xfrm>
          <a:prstGeom prst="snip1Rect">
            <a:avLst/>
          </a:prstGeom>
          <a:ln w="38100">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600" dirty="0">
                <a:solidFill>
                  <a:srgbClr val="66FFFF"/>
                </a:solidFill>
              </a:rPr>
              <a:t> Here is the supreme object of loyalty. Those who give complete submission and allegiance to the same Lord are not at enmity with one another. He is Lord by creation and by re-creation, and all authority rests with Him. Utter surrender to Him is a requirement, but such a surrender may be the Christian’s greatest joy. “We do know that we know him, if we keep his commandments” (1 John 2:3</a:t>
            </a:r>
            <a:r>
              <a:rPr lang="en-US" sz="3600" dirty="0" smtClean="0">
                <a:solidFill>
                  <a:srgbClr val="66FFFF"/>
                </a:solidFill>
              </a:rPr>
              <a:t>).</a:t>
            </a:r>
          </a:p>
          <a:p>
            <a:endParaRPr lang="en-US" sz="3600" dirty="0" smtClean="0">
              <a:solidFill>
                <a:srgbClr val="66FFFF"/>
              </a:solidFill>
            </a:endParaRPr>
          </a:p>
        </p:txBody>
      </p:sp>
    </p:spTree>
    <p:extLst>
      <p:ext uri="{BB962C8B-B14F-4D97-AF65-F5344CB8AC3E}">
        <p14:creationId xmlns:p14="http://schemas.microsoft.com/office/powerpoint/2010/main" val="691174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Oneness:</a:t>
            </a:r>
            <a:br>
              <a:rPr lang="en-US" sz="3600" b="1" dirty="0" smtClean="0">
                <a:solidFill>
                  <a:schemeClr val="accent1">
                    <a:lumMod val="40000"/>
                    <a:lumOff val="60000"/>
                  </a:schemeClr>
                </a:solidFill>
              </a:rPr>
            </a:br>
            <a:r>
              <a:rPr lang="en-US" sz="4400" dirty="0" smtClean="0">
                <a:solidFill>
                  <a:srgbClr val="66FFFF"/>
                </a:solidFill>
              </a:rPr>
              <a:t>Ephesians 4:5-16</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4800" b="1" baseline="30000" dirty="0"/>
              <a:t>5 </a:t>
            </a:r>
            <a:r>
              <a:rPr lang="en-US" sz="4800" dirty="0"/>
              <a:t>One Lord, one faith, one baptism,</a:t>
            </a:r>
          </a:p>
          <a:p>
            <a:r>
              <a:rPr lang="en-US" sz="4800" b="1" baseline="30000" dirty="0"/>
              <a:t>6 </a:t>
            </a:r>
            <a:r>
              <a:rPr lang="en-US" sz="4800" dirty="0"/>
              <a:t>One God and Father of all, who is above all, and through all, and in you all.</a:t>
            </a:r>
          </a:p>
        </p:txBody>
      </p:sp>
      <p:pic>
        <p:nvPicPr>
          <p:cNvPr id="43012" name="Picture 4" descr="734-1641 - Church As A Body Of Christ Clipart (#3196241) - PinClipar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524" r="2252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5" name="Snip Single Corner Rectangle 4"/>
          <p:cNvSpPr/>
          <p:nvPr/>
        </p:nvSpPr>
        <p:spPr>
          <a:xfrm>
            <a:off x="315788" y="3235672"/>
            <a:ext cx="11509767" cy="3504175"/>
          </a:xfrm>
          <a:prstGeom prst="snip1Rect">
            <a:avLst/>
          </a:prstGeom>
          <a:ln w="38100">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600" dirty="0">
                <a:solidFill>
                  <a:srgbClr val="66FFFF"/>
                </a:solidFill>
              </a:rPr>
              <a:t> Baptism by water aptly symbolizes death and resurrection. Also, it signifies cleansing and separation, and is a public announcement of union with the body of Christ. Those thus initiated into the visible church grow together into the likeness of Christ’s death and </a:t>
            </a:r>
            <a:r>
              <a:rPr lang="en-US" sz="3600" dirty="0" smtClean="0">
                <a:solidFill>
                  <a:srgbClr val="66FFFF"/>
                </a:solidFill>
              </a:rPr>
              <a:t>resurrection.</a:t>
            </a:r>
          </a:p>
          <a:p>
            <a:endParaRPr lang="en-US" sz="3600" dirty="0" smtClean="0">
              <a:solidFill>
                <a:srgbClr val="66FFFF"/>
              </a:solidFill>
            </a:endParaRPr>
          </a:p>
        </p:txBody>
      </p:sp>
    </p:spTree>
    <p:extLst>
      <p:ext uri="{BB962C8B-B14F-4D97-AF65-F5344CB8AC3E}">
        <p14:creationId xmlns:p14="http://schemas.microsoft.com/office/powerpoint/2010/main" val="303550872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Oneness:</a:t>
            </a:r>
            <a:br>
              <a:rPr lang="en-US" sz="3600" b="1" dirty="0" smtClean="0">
                <a:solidFill>
                  <a:schemeClr val="accent1">
                    <a:lumMod val="40000"/>
                    <a:lumOff val="60000"/>
                  </a:schemeClr>
                </a:solidFill>
              </a:rPr>
            </a:br>
            <a:r>
              <a:rPr lang="en-US" sz="4400" dirty="0" smtClean="0">
                <a:solidFill>
                  <a:srgbClr val="66FFFF"/>
                </a:solidFill>
              </a:rPr>
              <a:t>Ephesians 4:5-16</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4800" b="1" baseline="30000" dirty="0"/>
              <a:t>5 </a:t>
            </a:r>
            <a:r>
              <a:rPr lang="en-US" sz="4800" dirty="0"/>
              <a:t>One Lord, one faith, one baptism,</a:t>
            </a:r>
          </a:p>
          <a:p>
            <a:r>
              <a:rPr lang="en-US" sz="4800" b="1" baseline="30000" dirty="0"/>
              <a:t>6 </a:t>
            </a:r>
            <a:r>
              <a:rPr lang="en-US" sz="4800" dirty="0"/>
              <a:t>One God and Father of all, who is above all, and through all, and in you all.</a:t>
            </a:r>
          </a:p>
        </p:txBody>
      </p:sp>
      <p:pic>
        <p:nvPicPr>
          <p:cNvPr id="43012" name="Picture 4" descr="734-1641 - Church As A Body Of Christ Clipart (#3196241) - PinClipar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524" r="2252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5" name="Snip Single Corner Rectangle 4"/>
          <p:cNvSpPr/>
          <p:nvPr/>
        </p:nvSpPr>
        <p:spPr>
          <a:xfrm>
            <a:off x="243869" y="0"/>
            <a:ext cx="11509767" cy="3359649"/>
          </a:xfrm>
          <a:prstGeom prst="snip1Rect">
            <a:avLst/>
          </a:prstGeom>
          <a:ln w="38100">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600" dirty="0">
                <a:solidFill>
                  <a:srgbClr val="66FFFF"/>
                </a:solidFill>
              </a:rPr>
              <a:t> </a:t>
            </a:r>
            <a:r>
              <a:rPr lang="en-US" sz="3600" dirty="0" smtClean="0">
                <a:solidFill>
                  <a:srgbClr val="66FFFF"/>
                </a:solidFill>
              </a:rPr>
              <a:t>The </a:t>
            </a:r>
            <a:r>
              <a:rPr lang="en-US" sz="3600" dirty="0">
                <a:solidFill>
                  <a:srgbClr val="66FFFF"/>
                </a:solidFill>
              </a:rPr>
              <a:t>common Father is the source of all unity. The greatest fact that the human heart can discover is that God is a father who can be trusted, one who is a friend to man. Through the ages men have yearned for someone to whom they might turn in what appeared to be an unfriendly world</a:t>
            </a:r>
            <a:r>
              <a:rPr lang="en-US" sz="3600" dirty="0" smtClean="0">
                <a:solidFill>
                  <a:srgbClr val="66FFFF"/>
                </a:solidFill>
              </a:rPr>
              <a:t>.</a:t>
            </a:r>
          </a:p>
          <a:p>
            <a:endParaRPr lang="en-US" sz="3200" dirty="0" smtClean="0">
              <a:solidFill>
                <a:srgbClr val="66FFFF"/>
              </a:solidFill>
            </a:endParaRPr>
          </a:p>
        </p:txBody>
      </p:sp>
    </p:spTree>
    <p:extLst>
      <p:ext uri="{BB962C8B-B14F-4D97-AF65-F5344CB8AC3E}">
        <p14:creationId xmlns:p14="http://schemas.microsoft.com/office/powerpoint/2010/main" val="345799643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Oneness:</a:t>
            </a:r>
            <a:br>
              <a:rPr lang="en-US" sz="3600" b="1" dirty="0" smtClean="0">
                <a:solidFill>
                  <a:schemeClr val="accent1">
                    <a:lumMod val="40000"/>
                    <a:lumOff val="60000"/>
                  </a:schemeClr>
                </a:solidFill>
              </a:rPr>
            </a:br>
            <a:r>
              <a:rPr lang="en-US" sz="4400" dirty="0" smtClean="0">
                <a:solidFill>
                  <a:srgbClr val="66FFFF"/>
                </a:solidFill>
              </a:rPr>
              <a:t>Ephesians 4:5-16</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4800" b="1" baseline="30000" dirty="0"/>
              <a:t>5 </a:t>
            </a:r>
            <a:r>
              <a:rPr lang="en-US" sz="4800" dirty="0"/>
              <a:t>One Lord, one faith, one baptism,</a:t>
            </a:r>
          </a:p>
          <a:p>
            <a:r>
              <a:rPr lang="en-US" sz="4800" b="1" baseline="30000" dirty="0"/>
              <a:t>6 </a:t>
            </a:r>
            <a:r>
              <a:rPr lang="en-US" sz="4800" dirty="0"/>
              <a:t>One God and Father of all, who is above all, and through all, and in you all.</a:t>
            </a:r>
          </a:p>
        </p:txBody>
      </p:sp>
      <p:pic>
        <p:nvPicPr>
          <p:cNvPr id="43012" name="Picture 4" descr="734-1641 - Church As A Body Of Christ Clipart (#3196241) - PinClipar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524" r="2252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5" name="Snip Single Corner Rectangle 4"/>
          <p:cNvSpPr/>
          <p:nvPr/>
        </p:nvSpPr>
        <p:spPr>
          <a:xfrm>
            <a:off x="243869" y="0"/>
            <a:ext cx="11509767" cy="3359649"/>
          </a:xfrm>
          <a:prstGeom prst="snip1Rect">
            <a:avLst/>
          </a:prstGeom>
          <a:ln w="38100">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600" dirty="0">
                <a:solidFill>
                  <a:srgbClr val="66FFFF"/>
                </a:solidFill>
              </a:rPr>
              <a:t> </a:t>
            </a:r>
            <a:r>
              <a:rPr lang="en-US" sz="3600" dirty="0" smtClean="0">
                <a:solidFill>
                  <a:srgbClr val="66FFFF"/>
                </a:solidFill>
              </a:rPr>
              <a:t>The </a:t>
            </a:r>
            <a:r>
              <a:rPr lang="en-US" sz="3600" dirty="0">
                <a:solidFill>
                  <a:srgbClr val="66FFFF"/>
                </a:solidFill>
              </a:rPr>
              <a:t>common Father is the source of all unity. The greatest fact that the human heart can discover is that God is a father who can be trusted, one who is a friend to man. Through the ages men have yearned for someone to whom they might turn in what appeared to be an unfriendly world</a:t>
            </a:r>
            <a:r>
              <a:rPr lang="en-US" sz="3600" dirty="0" smtClean="0">
                <a:solidFill>
                  <a:srgbClr val="66FFFF"/>
                </a:solidFill>
              </a:rPr>
              <a:t>.</a:t>
            </a:r>
          </a:p>
          <a:p>
            <a:endParaRPr lang="en-US" sz="3200" dirty="0" smtClean="0">
              <a:solidFill>
                <a:srgbClr val="66FFFF"/>
              </a:solidFill>
            </a:endParaRPr>
          </a:p>
        </p:txBody>
      </p:sp>
    </p:spTree>
    <p:extLst>
      <p:ext uri="{BB962C8B-B14F-4D97-AF65-F5344CB8AC3E}">
        <p14:creationId xmlns:p14="http://schemas.microsoft.com/office/powerpoint/2010/main" val="204335774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Oneness:</a:t>
            </a:r>
            <a:br>
              <a:rPr lang="en-US" sz="3600" b="1" dirty="0" smtClean="0">
                <a:solidFill>
                  <a:schemeClr val="accent1">
                    <a:lumMod val="40000"/>
                    <a:lumOff val="60000"/>
                  </a:schemeClr>
                </a:solidFill>
              </a:rPr>
            </a:br>
            <a:r>
              <a:rPr lang="en-US" sz="4400" dirty="0" smtClean="0">
                <a:solidFill>
                  <a:srgbClr val="66FFFF"/>
                </a:solidFill>
              </a:rPr>
              <a:t>Ephesians 4:5-16</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4800" b="1" baseline="30000" dirty="0"/>
              <a:t>5 </a:t>
            </a:r>
            <a:r>
              <a:rPr lang="en-US" sz="4800" dirty="0"/>
              <a:t>One Lord, one faith, one baptism,</a:t>
            </a:r>
          </a:p>
          <a:p>
            <a:r>
              <a:rPr lang="en-US" sz="4800" b="1" baseline="30000" dirty="0"/>
              <a:t>6 </a:t>
            </a:r>
            <a:r>
              <a:rPr lang="en-US" sz="4800" dirty="0"/>
              <a:t>One God and Father of all, who is above all, and through all, and in you all.</a:t>
            </a:r>
          </a:p>
        </p:txBody>
      </p:sp>
      <p:pic>
        <p:nvPicPr>
          <p:cNvPr id="43012" name="Picture 4" descr="734-1641 - Church As A Body Of Christ Clipart (#3196241) - PinClipar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524" r="2252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498511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614155" y="2635124"/>
            <a:ext cx="6113928" cy="1638214"/>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smtClean="0">
                <a:solidFill>
                  <a:schemeClr val="accent1">
                    <a:lumMod val="40000"/>
                    <a:lumOff val="60000"/>
                  </a:schemeClr>
                </a:solidFill>
              </a:rPr>
              <a:t>Gifts of God:  </a:t>
            </a:r>
            <a:endParaRPr lang="en-US" sz="6000" dirty="0">
              <a:solidFill>
                <a:srgbClr val="66FFFF"/>
              </a:solidFill>
            </a:endParaRPr>
          </a:p>
        </p:txBody>
      </p:sp>
      <p:pic>
        <p:nvPicPr>
          <p:cNvPr id="54274" name="Picture 2" descr="God's Greatest Gift | The Institute for Creation Research"/>
          <p:cNvPicPr>
            <a:picLocks noChangeAspect="1" noChangeArrowheads="1"/>
          </p:cNvPicPr>
          <p:nvPr/>
        </p:nvPicPr>
        <p:blipFill rotWithShape="1">
          <a:blip r:embed="rId2">
            <a:extLst>
              <a:ext uri="{28A0092B-C50C-407E-A947-70E740481C1C}">
                <a14:useLocalDpi xmlns:a14="http://schemas.microsoft.com/office/drawing/2010/main" val="0"/>
              </a:ext>
            </a:extLst>
          </a:blip>
          <a:srcRect t="6318"/>
          <a:stretch/>
        </p:blipFill>
        <p:spPr bwMode="auto">
          <a:xfrm>
            <a:off x="-1" y="-17929"/>
            <a:ext cx="9852013" cy="6912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338637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Gifts of God:</a:t>
            </a:r>
            <a:br>
              <a:rPr lang="en-US" sz="3600" b="1" dirty="0" smtClean="0">
                <a:solidFill>
                  <a:schemeClr val="accent1">
                    <a:lumMod val="40000"/>
                    <a:lumOff val="60000"/>
                  </a:schemeClr>
                </a:solidFill>
              </a:rPr>
            </a:br>
            <a:r>
              <a:rPr lang="en-US" sz="4400" dirty="0" smtClean="0">
                <a:solidFill>
                  <a:srgbClr val="66FFFF"/>
                </a:solidFill>
              </a:rPr>
              <a:t>Ephesians 4:7-16</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4000" b="1" baseline="30000" dirty="0"/>
              <a:t>7 </a:t>
            </a:r>
            <a:r>
              <a:rPr lang="en-US" sz="4000" dirty="0"/>
              <a:t>But unto every one of us is given grace according to the measure of the gift of Christ.</a:t>
            </a:r>
          </a:p>
          <a:p>
            <a:r>
              <a:rPr lang="en-US" sz="4000" b="1" baseline="30000" dirty="0"/>
              <a:t>8 </a:t>
            </a:r>
            <a:r>
              <a:rPr lang="en-US" sz="4000" dirty="0"/>
              <a:t>Wherefore he </a:t>
            </a:r>
            <a:r>
              <a:rPr lang="en-US" sz="4000" dirty="0" err="1"/>
              <a:t>saith</a:t>
            </a:r>
            <a:r>
              <a:rPr lang="en-US" sz="4000" dirty="0"/>
              <a:t>, When he ascended up on high, he led captivity captive, and gave gifts unto men.</a:t>
            </a:r>
          </a:p>
        </p:txBody>
      </p:sp>
      <p:pic>
        <p:nvPicPr>
          <p:cNvPr id="59394" name="Picture 2" descr="What are God's Gifts: 10 Quotes from Famous Christian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085" r="26085"/>
          <a:stretch>
            <a:fillRect/>
          </a:stretch>
        </p:blipFill>
        <p:spPr bwMode="auto">
          <a:xfrm>
            <a:off x="7978775" y="1103313"/>
            <a:ext cx="3490913" cy="4865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24797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Gifts of God:</a:t>
            </a:r>
            <a:br>
              <a:rPr lang="en-US" sz="3600" b="1" dirty="0" smtClean="0">
                <a:solidFill>
                  <a:schemeClr val="accent1">
                    <a:lumMod val="40000"/>
                    <a:lumOff val="60000"/>
                  </a:schemeClr>
                </a:solidFill>
              </a:rPr>
            </a:br>
            <a:r>
              <a:rPr lang="en-US" sz="4400" dirty="0" smtClean="0">
                <a:solidFill>
                  <a:srgbClr val="66FFFF"/>
                </a:solidFill>
              </a:rPr>
              <a:t>Ephesians 4:7-16</a:t>
            </a:r>
            <a:endParaRPr lang="en-US" sz="4400" dirty="0">
              <a:solidFill>
                <a:srgbClr val="66FFFF"/>
              </a:solidFill>
            </a:endParaRPr>
          </a:p>
        </p:txBody>
      </p:sp>
      <p:sp>
        <p:nvSpPr>
          <p:cNvPr id="4" name="Text Placeholder 3"/>
          <p:cNvSpPr>
            <a:spLocks noGrp="1"/>
          </p:cNvSpPr>
          <p:nvPr>
            <p:ph type="body" sz="half" idx="2"/>
          </p:nvPr>
        </p:nvSpPr>
        <p:spPr>
          <a:xfrm>
            <a:off x="1085850" y="1615858"/>
            <a:ext cx="6706428" cy="4116727"/>
          </a:xfrm>
          <a:noFill/>
        </p:spPr>
        <p:txBody>
          <a:bodyPr>
            <a:noAutofit/>
          </a:bodyPr>
          <a:lstStyle/>
          <a:p>
            <a:r>
              <a:rPr lang="en-US" sz="4000" b="1" baseline="30000" dirty="0"/>
              <a:t>7 </a:t>
            </a:r>
            <a:r>
              <a:rPr lang="en-US" sz="4000" dirty="0"/>
              <a:t>But unto every one of us is given grace according to the measure of the gift of Christ.</a:t>
            </a:r>
          </a:p>
          <a:p>
            <a:r>
              <a:rPr lang="en-US" sz="4000" b="1" baseline="30000" dirty="0"/>
              <a:t>8 </a:t>
            </a:r>
            <a:r>
              <a:rPr lang="en-US" sz="4000" dirty="0"/>
              <a:t>Wherefore he </a:t>
            </a:r>
            <a:r>
              <a:rPr lang="en-US" sz="4000" dirty="0" err="1"/>
              <a:t>saith</a:t>
            </a:r>
            <a:r>
              <a:rPr lang="en-US" sz="4000" dirty="0"/>
              <a:t>, When he ascended up on high, he led captivity captive, and gave gifts unto men.</a:t>
            </a:r>
          </a:p>
        </p:txBody>
      </p:sp>
      <p:pic>
        <p:nvPicPr>
          <p:cNvPr id="59394" name="Picture 2" descr="What are God's Gifts: 10 Quotes from Famous Christian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085" r="26085"/>
          <a:stretch>
            <a:fillRect/>
          </a:stretch>
        </p:blipFill>
        <p:spPr bwMode="auto">
          <a:xfrm>
            <a:off x="7978775" y="1103313"/>
            <a:ext cx="3490913" cy="4865687"/>
          </a:xfrm>
          <a:prstGeom prst="rect">
            <a:avLst/>
          </a:prstGeom>
          <a:noFill/>
          <a:extLst>
            <a:ext uri="{909E8E84-426E-40DD-AFC4-6F175D3DCCD1}">
              <a14:hiddenFill xmlns:a14="http://schemas.microsoft.com/office/drawing/2010/main">
                <a:solidFill>
                  <a:srgbClr val="FFFFFF"/>
                </a:solidFill>
              </a14:hiddenFill>
            </a:ext>
          </a:extLst>
        </p:spPr>
      </p:pic>
      <p:sp>
        <p:nvSpPr>
          <p:cNvPr id="5" name="Snip Single Corner Rectangle 4"/>
          <p:cNvSpPr/>
          <p:nvPr/>
        </p:nvSpPr>
        <p:spPr>
          <a:xfrm>
            <a:off x="405234" y="159960"/>
            <a:ext cx="11509767" cy="4679521"/>
          </a:xfrm>
          <a:prstGeom prst="snip1Rect">
            <a:avLst/>
          </a:prstGeom>
          <a:ln w="38100">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600" dirty="0">
                <a:solidFill>
                  <a:srgbClr val="66FFFF"/>
                </a:solidFill>
              </a:rPr>
              <a:t> There is manifest order and design in the allotment of work and talent to each </a:t>
            </a:r>
            <a:r>
              <a:rPr lang="en-US" sz="3600" dirty="0" smtClean="0">
                <a:solidFill>
                  <a:srgbClr val="66FFFF"/>
                </a:solidFill>
              </a:rPr>
              <a:t>person. </a:t>
            </a:r>
            <a:r>
              <a:rPr lang="en-US" sz="3600" dirty="0">
                <a:solidFill>
                  <a:srgbClr val="66FFFF"/>
                </a:solidFill>
              </a:rPr>
              <a:t>Every gift contributes its value to the unity of the church. No room is left for pride on the part of those who have large gifts, because more will be expected of them; neither is there place for jealousy on the part of those who have received lesser talents, because they are responsible for developing only what they </a:t>
            </a:r>
            <a:r>
              <a:rPr lang="en-US" sz="3600" dirty="0" smtClean="0">
                <a:solidFill>
                  <a:srgbClr val="66FFFF"/>
                </a:solidFill>
              </a:rPr>
              <a:t>have.  </a:t>
            </a:r>
            <a:endParaRPr lang="en-US" sz="3200" dirty="0" smtClean="0">
              <a:solidFill>
                <a:srgbClr val="66FFFF"/>
              </a:solidFill>
            </a:endParaRPr>
          </a:p>
        </p:txBody>
      </p:sp>
    </p:spTree>
    <p:extLst>
      <p:ext uri="{BB962C8B-B14F-4D97-AF65-F5344CB8AC3E}">
        <p14:creationId xmlns:p14="http://schemas.microsoft.com/office/powerpoint/2010/main" val="12817169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97329"/>
            <a:ext cx="10840914" cy="1260000"/>
          </a:xfrm>
        </p:spPr>
        <p:txBody>
          <a:bodyPr>
            <a:normAutofit/>
          </a:bodyPr>
          <a:lstStyle/>
          <a:p>
            <a:r>
              <a:rPr lang="en-US" sz="4800" b="1" dirty="0" smtClean="0">
                <a:solidFill>
                  <a:schemeClr val="accent1">
                    <a:lumMod val="40000"/>
                    <a:lumOff val="60000"/>
                  </a:schemeClr>
                </a:solidFill>
              </a:rPr>
              <a:t>To Walk Worthy:   </a:t>
            </a:r>
            <a:r>
              <a:rPr lang="en-US" sz="4800" b="1" dirty="0" smtClean="0">
                <a:solidFill>
                  <a:srgbClr val="66FFFF"/>
                </a:solidFill>
              </a:rPr>
              <a:t>AA 493</a:t>
            </a:r>
            <a:endParaRPr lang="en-US" sz="4800" dirty="0">
              <a:solidFill>
                <a:srgbClr val="66FFFF"/>
              </a:solidFill>
            </a:endParaRPr>
          </a:p>
        </p:txBody>
      </p:sp>
      <p:sp>
        <p:nvSpPr>
          <p:cNvPr id="3" name="Content Placeholder 2"/>
          <p:cNvSpPr>
            <a:spLocks noGrp="1"/>
          </p:cNvSpPr>
          <p:nvPr>
            <p:ph idx="1"/>
          </p:nvPr>
        </p:nvSpPr>
        <p:spPr>
          <a:xfrm>
            <a:off x="5186363" y="1657329"/>
            <a:ext cx="6340351" cy="4453910"/>
          </a:xfrm>
        </p:spPr>
        <p:txBody>
          <a:bodyPr>
            <a:noAutofit/>
          </a:bodyPr>
          <a:lstStyle/>
          <a:p>
            <a:pPr marL="0" indent="0">
              <a:buNone/>
            </a:pPr>
            <a:r>
              <a:rPr lang="en-US" sz="3600" dirty="0"/>
              <a:t>Paul before Nero—how striking the contrast! The haughty monarch before whom the man of God was to answer for his faith, had reached the height of earthly power, authority, and wealth, as well as the lowest depths of crime and iniquity. </a:t>
            </a:r>
            <a:endParaRPr lang="en-US" sz="3600" dirty="0" smtClean="0"/>
          </a:p>
        </p:txBody>
      </p:sp>
      <p:pic>
        <p:nvPicPr>
          <p:cNvPr id="3076" name="Picture 4" descr="Order Projection Template of Paul Before Agrippa"/>
          <p:cNvPicPr>
            <a:picLocks noChangeAspect="1" noChangeArrowheads="1"/>
          </p:cNvPicPr>
          <p:nvPr/>
        </p:nvPicPr>
        <p:blipFill rotWithShape="1">
          <a:blip r:embed="rId2">
            <a:extLst>
              <a:ext uri="{28A0092B-C50C-407E-A947-70E740481C1C}">
                <a14:useLocalDpi xmlns:a14="http://schemas.microsoft.com/office/drawing/2010/main" val="0"/>
              </a:ext>
            </a:extLst>
          </a:blip>
          <a:srcRect l="34586" r="23666" b="34977"/>
          <a:stretch/>
        </p:blipFill>
        <p:spPr bwMode="auto">
          <a:xfrm>
            <a:off x="900113" y="1425473"/>
            <a:ext cx="4071938" cy="4917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61897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Gifts of God:</a:t>
            </a:r>
            <a:br>
              <a:rPr lang="en-US" sz="3600" b="1" dirty="0" smtClean="0">
                <a:solidFill>
                  <a:schemeClr val="accent1">
                    <a:lumMod val="40000"/>
                    <a:lumOff val="60000"/>
                  </a:schemeClr>
                </a:solidFill>
              </a:rPr>
            </a:br>
            <a:r>
              <a:rPr lang="en-US" sz="4400" dirty="0" smtClean="0">
                <a:solidFill>
                  <a:srgbClr val="66FFFF"/>
                </a:solidFill>
              </a:rPr>
              <a:t>Ephesians 4:9-16</a:t>
            </a:r>
            <a:endParaRPr lang="en-US" sz="4400" dirty="0">
              <a:solidFill>
                <a:srgbClr val="66FFFF"/>
              </a:solidFill>
            </a:endParaRPr>
          </a:p>
        </p:txBody>
      </p:sp>
      <p:sp>
        <p:nvSpPr>
          <p:cNvPr id="4" name="Text Placeholder 3"/>
          <p:cNvSpPr>
            <a:spLocks noGrp="1"/>
          </p:cNvSpPr>
          <p:nvPr>
            <p:ph type="body" sz="half" idx="2"/>
          </p:nvPr>
        </p:nvSpPr>
        <p:spPr>
          <a:xfrm>
            <a:off x="376518" y="1615858"/>
            <a:ext cx="7415760" cy="4116727"/>
          </a:xfrm>
          <a:noFill/>
        </p:spPr>
        <p:txBody>
          <a:bodyPr>
            <a:noAutofit/>
          </a:bodyPr>
          <a:lstStyle/>
          <a:p>
            <a:r>
              <a:rPr lang="en-US" sz="3800" b="1" baseline="30000" dirty="0"/>
              <a:t>9 </a:t>
            </a:r>
            <a:r>
              <a:rPr lang="en-US" sz="3800" dirty="0"/>
              <a:t>(Now that he ascended, what is it but that he also descended first into the lower parts of the earth?</a:t>
            </a:r>
          </a:p>
          <a:p>
            <a:r>
              <a:rPr lang="en-US" sz="3800" b="1" baseline="30000" dirty="0"/>
              <a:t>10 </a:t>
            </a:r>
            <a:r>
              <a:rPr lang="en-US" sz="3800" dirty="0"/>
              <a:t>He that descended is the same also that ascended up far above all heavens, that he might fill all things.)</a:t>
            </a:r>
          </a:p>
        </p:txBody>
      </p:sp>
      <p:pic>
        <p:nvPicPr>
          <p:cNvPr id="60418" name="Picture 2" descr="3-in-1: Discovering Our Triune God, Lesson 8: Jesus Is Our Lord: Jesus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299" r="329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04567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Gifts of God:</a:t>
            </a:r>
            <a:br>
              <a:rPr lang="en-US" sz="3600" b="1" dirty="0" smtClean="0">
                <a:solidFill>
                  <a:schemeClr val="accent1">
                    <a:lumMod val="40000"/>
                    <a:lumOff val="60000"/>
                  </a:schemeClr>
                </a:solidFill>
              </a:rPr>
            </a:br>
            <a:r>
              <a:rPr lang="en-US" sz="4400" dirty="0" smtClean="0">
                <a:solidFill>
                  <a:srgbClr val="66FFFF"/>
                </a:solidFill>
              </a:rPr>
              <a:t>Ephesians 4:9-16</a:t>
            </a:r>
            <a:endParaRPr lang="en-US" sz="4400" dirty="0">
              <a:solidFill>
                <a:srgbClr val="66FFFF"/>
              </a:solidFill>
            </a:endParaRPr>
          </a:p>
        </p:txBody>
      </p:sp>
      <p:sp>
        <p:nvSpPr>
          <p:cNvPr id="4" name="Text Placeholder 3"/>
          <p:cNvSpPr>
            <a:spLocks noGrp="1"/>
          </p:cNvSpPr>
          <p:nvPr>
            <p:ph type="body" sz="half" idx="2"/>
          </p:nvPr>
        </p:nvSpPr>
        <p:spPr>
          <a:xfrm>
            <a:off x="376518" y="1615858"/>
            <a:ext cx="7415760" cy="4116727"/>
          </a:xfrm>
          <a:noFill/>
        </p:spPr>
        <p:txBody>
          <a:bodyPr>
            <a:noAutofit/>
          </a:bodyPr>
          <a:lstStyle/>
          <a:p>
            <a:r>
              <a:rPr lang="en-US" sz="3800" b="1" baseline="30000" dirty="0"/>
              <a:t>9 </a:t>
            </a:r>
            <a:r>
              <a:rPr lang="en-US" sz="3800" dirty="0"/>
              <a:t>(Now that he ascended, what is it but that he also descended first into the lower parts of the earth?</a:t>
            </a:r>
          </a:p>
          <a:p>
            <a:r>
              <a:rPr lang="en-US" sz="3800" b="1" baseline="30000" dirty="0"/>
              <a:t>10 </a:t>
            </a:r>
            <a:r>
              <a:rPr lang="en-US" sz="3800" dirty="0"/>
              <a:t>He that descended is the same also that ascended up far above all heavens, that he might fill all things.)</a:t>
            </a:r>
          </a:p>
        </p:txBody>
      </p:sp>
      <p:pic>
        <p:nvPicPr>
          <p:cNvPr id="60418" name="Picture 2" descr="3-in-1: Discovering Our Triune God, Lesson 8: Jesus Is Our Lord: Jesus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299" r="329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5" name="Snip Single Corner Rectangle 4"/>
          <p:cNvSpPr/>
          <p:nvPr/>
        </p:nvSpPr>
        <p:spPr>
          <a:xfrm>
            <a:off x="376518" y="1615858"/>
            <a:ext cx="11509767" cy="2886635"/>
          </a:xfrm>
          <a:prstGeom prst="snip1Rect">
            <a:avLst/>
          </a:prstGeom>
          <a:ln w="38100">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4000" dirty="0">
                <a:solidFill>
                  <a:srgbClr val="66FFFF"/>
                </a:solidFill>
              </a:rPr>
              <a:t>Paul sees the church as the body of Christ filled with the fullness of God (Eph. 3:19). Christ has poured His fullness, His qualities, into the church, filling it with holy life; indeed, with abounding life. </a:t>
            </a:r>
            <a:endParaRPr lang="en-US" sz="4000" dirty="0" smtClean="0">
              <a:solidFill>
                <a:srgbClr val="66FFFF"/>
              </a:solidFill>
            </a:endParaRPr>
          </a:p>
          <a:p>
            <a:endParaRPr lang="en-US" sz="3600" dirty="0" smtClean="0">
              <a:solidFill>
                <a:srgbClr val="66FFFF"/>
              </a:solidFill>
            </a:endParaRPr>
          </a:p>
        </p:txBody>
      </p:sp>
    </p:spTree>
    <p:extLst>
      <p:ext uri="{BB962C8B-B14F-4D97-AF65-F5344CB8AC3E}">
        <p14:creationId xmlns:p14="http://schemas.microsoft.com/office/powerpoint/2010/main" val="34260184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Gifts of God:</a:t>
            </a:r>
            <a:br>
              <a:rPr lang="en-US" sz="3600" b="1" dirty="0" smtClean="0">
                <a:solidFill>
                  <a:schemeClr val="accent1">
                    <a:lumMod val="40000"/>
                    <a:lumOff val="60000"/>
                  </a:schemeClr>
                </a:solidFill>
              </a:rPr>
            </a:br>
            <a:r>
              <a:rPr lang="en-US" sz="4400" dirty="0" smtClean="0">
                <a:solidFill>
                  <a:srgbClr val="66FFFF"/>
                </a:solidFill>
              </a:rPr>
              <a:t>Ephesians 4:11-16</a:t>
            </a:r>
            <a:endParaRPr lang="en-US" sz="4400" dirty="0">
              <a:solidFill>
                <a:srgbClr val="66FFFF"/>
              </a:solidFill>
            </a:endParaRPr>
          </a:p>
        </p:txBody>
      </p:sp>
      <p:sp>
        <p:nvSpPr>
          <p:cNvPr id="4" name="Text Placeholder 3"/>
          <p:cNvSpPr>
            <a:spLocks noGrp="1"/>
          </p:cNvSpPr>
          <p:nvPr>
            <p:ph type="body" sz="half" idx="2"/>
          </p:nvPr>
        </p:nvSpPr>
        <p:spPr>
          <a:xfrm>
            <a:off x="1093694" y="1615858"/>
            <a:ext cx="6698584" cy="4116727"/>
          </a:xfrm>
          <a:noFill/>
        </p:spPr>
        <p:txBody>
          <a:bodyPr>
            <a:noAutofit/>
          </a:bodyPr>
          <a:lstStyle/>
          <a:p>
            <a:r>
              <a:rPr lang="en-US" sz="4400" b="1" baseline="30000" dirty="0"/>
              <a:t>11 </a:t>
            </a:r>
            <a:r>
              <a:rPr lang="en-US" sz="4400" dirty="0"/>
              <a:t>And he gave some, apostles; and some, prophets; and some, evangelists; and some, pastors and teachers</a:t>
            </a:r>
            <a:r>
              <a:rPr lang="en-US" sz="4400" dirty="0" smtClean="0"/>
              <a:t>;</a:t>
            </a:r>
            <a:endParaRPr lang="en-US" sz="4400" dirty="0"/>
          </a:p>
        </p:txBody>
      </p:sp>
      <p:pic>
        <p:nvPicPr>
          <p:cNvPr id="7" name="Picture 2" descr="The Latitudinarian: The Body of Chris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802" r="3802"/>
          <a:stretch>
            <a:fillRect/>
          </a:stretch>
        </p:blipFill>
        <p:spPr bwMode="auto">
          <a:xfrm>
            <a:off x="8013700" y="995363"/>
            <a:ext cx="3492500"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472273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Gifts of God:</a:t>
            </a:r>
            <a:br>
              <a:rPr lang="en-US" sz="3600" b="1" dirty="0" smtClean="0">
                <a:solidFill>
                  <a:schemeClr val="accent1">
                    <a:lumMod val="40000"/>
                    <a:lumOff val="60000"/>
                  </a:schemeClr>
                </a:solidFill>
              </a:rPr>
            </a:br>
            <a:r>
              <a:rPr lang="en-US" sz="4400" dirty="0" smtClean="0">
                <a:solidFill>
                  <a:srgbClr val="66FFFF"/>
                </a:solidFill>
              </a:rPr>
              <a:t>Ephesians 4:11-16</a:t>
            </a:r>
            <a:endParaRPr lang="en-US" sz="4400" dirty="0">
              <a:solidFill>
                <a:srgbClr val="66FFFF"/>
              </a:solidFill>
            </a:endParaRPr>
          </a:p>
        </p:txBody>
      </p:sp>
      <p:sp>
        <p:nvSpPr>
          <p:cNvPr id="4" name="Text Placeholder 3"/>
          <p:cNvSpPr>
            <a:spLocks noGrp="1"/>
          </p:cNvSpPr>
          <p:nvPr>
            <p:ph type="body" sz="half" idx="2"/>
          </p:nvPr>
        </p:nvSpPr>
        <p:spPr>
          <a:xfrm>
            <a:off x="1093694" y="1615858"/>
            <a:ext cx="6698584" cy="4116727"/>
          </a:xfrm>
          <a:noFill/>
        </p:spPr>
        <p:txBody>
          <a:bodyPr>
            <a:noAutofit/>
          </a:bodyPr>
          <a:lstStyle/>
          <a:p>
            <a:r>
              <a:rPr lang="en-US" sz="4400" b="1" baseline="30000" dirty="0"/>
              <a:t>11 </a:t>
            </a:r>
            <a:r>
              <a:rPr lang="en-US" sz="4400" dirty="0"/>
              <a:t>And he gave some, apostles; and some, prophets; and some, evangelists; and some, pastors and teachers</a:t>
            </a:r>
            <a:r>
              <a:rPr lang="en-US" sz="4400" dirty="0" smtClean="0"/>
              <a:t>;</a:t>
            </a:r>
            <a:endParaRPr lang="en-US" sz="4400" dirty="0"/>
          </a:p>
        </p:txBody>
      </p:sp>
      <p:pic>
        <p:nvPicPr>
          <p:cNvPr id="7" name="Picture 2" descr="The Latitudinarian: The Body of Chris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802" r="3802"/>
          <a:stretch>
            <a:fillRect/>
          </a:stretch>
        </p:blipFill>
        <p:spPr bwMode="auto">
          <a:xfrm>
            <a:off x="8013700" y="995363"/>
            <a:ext cx="3492500" cy="5029200"/>
          </a:xfrm>
          <a:prstGeom prst="rect">
            <a:avLst/>
          </a:prstGeom>
          <a:noFill/>
          <a:extLst>
            <a:ext uri="{909E8E84-426E-40DD-AFC4-6F175D3DCCD1}">
              <a14:hiddenFill xmlns:a14="http://schemas.microsoft.com/office/drawing/2010/main">
                <a:solidFill>
                  <a:srgbClr val="FFFFFF"/>
                </a:solidFill>
              </a14:hiddenFill>
            </a:ext>
          </a:extLst>
        </p:spPr>
      </p:pic>
      <p:sp>
        <p:nvSpPr>
          <p:cNvPr id="5" name="Snip Single Corner Rectangle 4"/>
          <p:cNvSpPr/>
          <p:nvPr/>
        </p:nvSpPr>
        <p:spPr>
          <a:xfrm>
            <a:off x="412377" y="2994212"/>
            <a:ext cx="11509767" cy="3675529"/>
          </a:xfrm>
          <a:prstGeom prst="snip1Rect">
            <a:avLst/>
          </a:prstGeom>
          <a:ln w="38100">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4000" dirty="0">
                <a:solidFill>
                  <a:srgbClr val="66FFFF"/>
                </a:solidFill>
              </a:rPr>
              <a:t>Paul is not so much saying that certain gifts were given to men in order that they might become apostles, as that they who had received the gift were themselves being given to the church. The church was receiving to its ministry men who were properly equipped for their functions. </a:t>
            </a:r>
            <a:endParaRPr lang="en-US" sz="4000" dirty="0" smtClean="0">
              <a:solidFill>
                <a:srgbClr val="66FFFF"/>
              </a:solidFill>
            </a:endParaRPr>
          </a:p>
          <a:p>
            <a:endParaRPr lang="en-US" sz="3600" dirty="0" smtClean="0">
              <a:solidFill>
                <a:srgbClr val="66FFFF"/>
              </a:solidFill>
            </a:endParaRPr>
          </a:p>
        </p:txBody>
      </p:sp>
    </p:spTree>
    <p:extLst>
      <p:ext uri="{BB962C8B-B14F-4D97-AF65-F5344CB8AC3E}">
        <p14:creationId xmlns:p14="http://schemas.microsoft.com/office/powerpoint/2010/main" val="394978012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Ministry of the Fivefold Teacher - Part Four - Ralph Howe Ministri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4802" y="-51008"/>
            <a:ext cx="5881968" cy="436804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IWorshipCenter Five Fold Chart Photo by pastorhansen | Photobucket"/>
          <p:cNvPicPr>
            <a:picLocks noChangeAspect="1" noChangeArrowheads="1"/>
          </p:cNvPicPr>
          <p:nvPr/>
        </p:nvPicPr>
        <p:blipFill rotWithShape="1">
          <a:blip r:embed="rId3">
            <a:extLst>
              <a:ext uri="{28A0092B-C50C-407E-A947-70E740481C1C}">
                <a14:useLocalDpi xmlns:a14="http://schemas.microsoft.com/office/drawing/2010/main" val="0"/>
              </a:ext>
            </a:extLst>
          </a:blip>
          <a:srcRect l="24760" r="27100" b="76494"/>
          <a:stretch/>
        </p:blipFill>
        <p:spPr bwMode="auto">
          <a:xfrm>
            <a:off x="4792843" y="3927880"/>
            <a:ext cx="3385752" cy="1102118"/>
          </a:xfrm>
          <a:prstGeom prst="rect">
            <a:avLst/>
          </a:prstGeom>
          <a:noFill/>
          <a:extLst>
            <a:ext uri="{909E8E84-426E-40DD-AFC4-6F175D3DCCD1}">
              <a14:hiddenFill xmlns:a14="http://schemas.microsoft.com/office/drawing/2010/main">
                <a:solidFill>
                  <a:srgbClr val="FFFFFF"/>
                </a:solidFill>
              </a14:hiddenFill>
            </a:ext>
          </a:extLst>
        </p:spPr>
      </p:pic>
      <p:sp>
        <p:nvSpPr>
          <p:cNvPr id="3" name="Snip Single Corner Rectangle 2"/>
          <p:cNvSpPr/>
          <p:nvPr/>
        </p:nvSpPr>
        <p:spPr>
          <a:xfrm>
            <a:off x="109420" y="98421"/>
            <a:ext cx="6472517" cy="3514164"/>
          </a:xfrm>
          <a:prstGeom prst="snip1Rect">
            <a:avLst/>
          </a:prstGeom>
          <a:ln w="38100">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600" b="1" dirty="0" smtClean="0">
                <a:solidFill>
                  <a:srgbClr val="66FFFF"/>
                </a:solidFill>
              </a:rPr>
              <a:t>A stunning number of books, programs, and television specials have been created based on the supposed “five-fold” ministry description from this verse.  </a:t>
            </a:r>
          </a:p>
        </p:txBody>
      </p:sp>
      <p:pic>
        <p:nvPicPr>
          <p:cNvPr id="4" name="Picture 4" descr="5 Fold Ministry: Prophets - Discipleship Blo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7022" y="4948365"/>
            <a:ext cx="3005264" cy="1868139"/>
          </a:xfrm>
          <a:prstGeom prst="rect">
            <a:avLst/>
          </a:prstGeom>
          <a:noFill/>
          <a:extLst>
            <a:ext uri="{909E8E84-426E-40DD-AFC4-6F175D3DCCD1}">
              <a14:hiddenFill xmlns:a14="http://schemas.microsoft.com/office/drawing/2010/main">
                <a:solidFill>
                  <a:srgbClr val="FFFFFF"/>
                </a:solidFill>
              </a14:hiddenFill>
            </a:ext>
          </a:extLst>
        </p:spPr>
      </p:pic>
      <p:pic>
        <p:nvPicPr>
          <p:cNvPr id="66562" name="Picture 2" descr="Understanding The Five Fold Ministries: How do these five leadership ..."/>
          <p:cNvPicPr>
            <a:picLocks noChangeAspect="1" noChangeArrowheads="1"/>
          </p:cNvPicPr>
          <p:nvPr/>
        </p:nvPicPr>
        <p:blipFill rotWithShape="1">
          <a:blip r:embed="rId5">
            <a:extLst>
              <a:ext uri="{28A0092B-C50C-407E-A947-70E740481C1C}">
                <a14:useLocalDpi xmlns:a14="http://schemas.microsoft.com/office/drawing/2010/main" val="0"/>
              </a:ext>
            </a:extLst>
          </a:blip>
          <a:srcRect l="31770" r="30901" b="701"/>
          <a:stretch/>
        </p:blipFill>
        <p:spPr bwMode="auto">
          <a:xfrm>
            <a:off x="10248154" y="4324097"/>
            <a:ext cx="1968616" cy="2739862"/>
          </a:xfrm>
          <a:prstGeom prst="rect">
            <a:avLst/>
          </a:prstGeom>
          <a:noFill/>
          <a:extLst>
            <a:ext uri="{909E8E84-426E-40DD-AFC4-6F175D3DCCD1}">
              <a14:hiddenFill xmlns:a14="http://schemas.microsoft.com/office/drawing/2010/main">
                <a:solidFill>
                  <a:srgbClr val="FFFFFF"/>
                </a:solidFill>
              </a14:hiddenFill>
            </a:ext>
          </a:extLst>
        </p:spPr>
      </p:pic>
      <p:pic>
        <p:nvPicPr>
          <p:cNvPr id="66564" name="Picture 4" descr="Apostolic Ministry - Kingdom Vision Internationa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2340" y="3679946"/>
            <a:ext cx="5317942" cy="2984332"/>
          </a:xfrm>
          <a:prstGeom prst="rect">
            <a:avLst/>
          </a:prstGeom>
          <a:noFill/>
          <a:extLst>
            <a:ext uri="{909E8E84-426E-40DD-AFC4-6F175D3DCCD1}">
              <a14:hiddenFill xmlns:a14="http://schemas.microsoft.com/office/drawing/2010/main">
                <a:solidFill>
                  <a:srgbClr val="FFFFFF"/>
                </a:solidFill>
              </a14:hiddenFill>
            </a:ext>
          </a:extLst>
        </p:spPr>
      </p:pic>
      <p:pic>
        <p:nvPicPr>
          <p:cNvPr id="66566" name="Picture 6" descr="Fivefold Ministry Gifts Conference with Apostle P. Sibiya"/>
          <p:cNvPicPr>
            <a:picLocks noChangeAspect="1" noChangeArrowheads="1"/>
          </p:cNvPicPr>
          <p:nvPr/>
        </p:nvPicPr>
        <p:blipFill rotWithShape="1">
          <a:blip r:embed="rId7">
            <a:extLst>
              <a:ext uri="{28A0092B-C50C-407E-A947-70E740481C1C}">
                <a14:useLocalDpi xmlns:a14="http://schemas.microsoft.com/office/drawing/2010/main" val="0"/>
              </a:ext>
            </a:extLst>
          </a:blip>
          <a:srcRect l="49249" t="-1833" r="3499" b="14695"/>
          <a:stretch/>
        </p:blipFill>
        <p:spPr bwMode="auto">
          <a:xfrm>
            <a:off x="8002286" y="4089868"/>
            <a:ext cx="2333323" cy="242038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IWorshipCenter Five Fold Chart Photo by pastorhansen | Photobucket"/>
          <p:cNvPicPr>
            <a:picLocks noChangeAspect="1" noChangeArrowheads="1"/>
          </p:cNvPicPr>
          <p:nvPr/>
        </p:nvPicPr>
        <p:blipFill rotWithShape="1">
          <a:blip r:embed="rId3">
            <a:extLst>
              <a:ext uri="{28A0092B-C50C-407E-A947-70E740481C1C}">
                <a14:useLocalDpi xmlns:a14="http://schemas.microsoft.com/office/drawing/2010/main" val="0"/>
              </a:ext>
            </a:extLst>
          </a:blip>
          <a:srcRect l="22257" t="85366" r="20993" b="4356"/>
          <a:stretch/>
        </p:blipFill>
        <p:spPr bwMode="auto">
          <a:xfrm>
            <a:off x="8129103" y="3911921"/>
            <a:ext cx="3991233" cy="481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161316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Gifts of God:</a:t>
            </a:r>
            <a:br>
              <a:rPr lang="en-US" sz="3600" b="1" dirty="0" smtClean="0">
                <a:solidFill>
                  <a:schemeClr val="accent1">
                    <a:lumMod val="40000"/>
                    <a:lumOff val="60000"/>
                  </a:schemeClr>
                </a:solidFill>
              </a:rPr>
            </a:br>
            <a:r>
              <a:rPr lang="en-US" sz="4400" dirty="0" smtClean="0">
                <a:solidFill>
                  <a:srgbClr val="66FFFF"/>
                </a:solidFill>
              </a:rPr>
              <a:t>Ephesians 4:11-16</a:t>
            </a:r>
            <a:endParaRPr lang="en-US" sz="4400" dirty="0">
              <a:solidFill>
                <a:srgbClr val="66FFFF"/>
              </a:solidFill>
            </a:endParaRPr>
          </a:p>
        </p:txBody>
      </p:sp>
      <p:sp>
        <p:nvSpPr>
          <p:cNvPr id="4" name="Text Placeholder 3"/>
          <p:cNvSpPr>
            <a:spLocks noGrp="1"/>
          </p:cNvSpPr>
          <p:nvPr>
            <p:ph type="body" sz="half" idx="2"/>
          </p:nvPr>
        </p:nvSpPr>
        <p:spPr>
          <a:xfrm>
            <a:off x="1093694" y="1615858"/>
            <a:ext cx="6698584" cy="4116727"/>
          </a:xfrm>
          <a:noFill/>
        </p:spPr>
        <p:txBody>
          <a:bodyPr>
            <a:noAutofit/>
          </a:bodyPr>
          <a:lstStyle/>
          <a:p>
            <a:r>
              <a:rPr lang="en-US" sz="4400" b="1" baseline="30000" dirty="0"/>
              <a:t>11 </a:t>
            </a:r>
            <a:r>
              <a:rPr lang="en-US" sz="4400" dirty="0"/>
              <a:t>And he gave some, apostles; and some, prophets; and some, evangelists; and some, pastors and teachers</a:t>
            </a:r>
            <a:r>
              <a:rPr lang="en-US" sz="4400" dirty="0" smtClean="0"/>
              <a:t>;</a:t>
            </a:r>
            <a:endParaRPr lang="en-US" sz="4400" dirty="0"/>
          </a:p>
        </p:txBody>
      </p:sp>
      <p:pic>
        <p:nvPicPr>
          <p:cNvPr id="7" name="Picture 2" descr="The Latitudinarian: The Body of Chris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802" r="3802"/>
          <a:stretch>
            <a:fillRect/>
          </a:stretch>
        </p:blipFill>
        <p:spPr bwMode="auto">
          <a:xfrm>
            <a:off x="8013700" y="995363"/>
            <a:ext cx="3492500" cy="5029200"/>
          </a:xfrm>
          <a:prstGeom prst="rect">
            <a:avLst/>
          </a:prstGeom>
          <a:noFill/>
          <a:extLst>
            <a:ext uri="{909E8E84-426E-40DD-AFC4-6F175D3DCCD1}">
              <a14:hiddenFill xmlns:a14="http://schemas.microsoft.com/office/drawing/2010/main">
                <a:solidFill>
                  <a:srgbClr val="FFFFFF"/>
                </a:solidFill>
              </a14:hiddenFill>
            </a:ext>
          </a:extLst>
        </p:spPr>
      </p:pic>
      <p:sp>
        <p:nvSpPr>
          <p:cNvPr id="5" name="Snip Single Corner Rectangle 4"/>
          <p:cNvSpPr/>
          <p:nvPr/>
        </p:nvSpPr>
        <p:spPr>
          <a:xfrm>
            <a:off x="387662" y="479286"/>
            <a:ext cx="11509767" cy="3895005"/>
          </a:xfrm>
          <a:prstGeom prst="snip1Rect">
            <a:avLst/>
          </a:prstGeom>
          <a:ln w="38100">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4000" dirty="0">
                <a:solidFill>
                  <a:srgbClr val="66FFFF"/>
                </a:solidFill>
              </a:rPr>
              <a:t>The structure of </a:t>
            </a:r>
            <a:r>
              <a:rPr lang="en-US" sz="4000" dirty="0" smtClean="0">
                <a:solidFill>
                  <a:srgbClr val="66FFFF"/>
                </a:solidFill>
              </a:rPr>
              <a:t>the phrase “pastors and teachers” </a:t>
            </a:r>
            <a:r>
              <a:rPr lang="en-US" sz="4000" dirty="0">
                <a:solidFill>
                  <a:srgbClr val="66FFFF"/>
                </a:solidFill>
              </a:rPr>
              <a:t>in the Greek, suggests that Paul intends to speak of </a:t>
            </a:r>
            <a:r>
              <a:rPr lang="en-US" sz="4000" b="1" dirty="0">
                <a:solidFill>
                  <a:srgbClr val="66FFFF"/>
                </a:solidFill>
              </a:rPr>
              <a:t>two phases of one office</a:t>
            </a:r>
            <a:r>
              <a:rPr lang="en-US" sz="4000" dirty="0">
                <a:solidFill>
                  <a:srgbClr val="66FFFF"/>
                </a:solidFill>
              </a:rPr>
              <a:t>. Any effective ministry is a teaching ministry. </a:t>
            </a:r>
            <a:r>
              <a:rPr lang="en-US" sz="4000" dirty="0" smtClean="0">
                <a:solidFill>
                  <a:srgbClr val="66FFFF"/>
                </a:solidFill>
              </a:rPr>
              <a:t>The </a:t>
            </a:r>
            <a:r>
              <a:rPr lang="en-US" sz="4000" dirty="0">
                <a:solidFill>
                  <a:srgbClr val="66FFFF"/>
                </a:solidFill>
              </a:rPr>
              <a:t>Master Himself was the great pastor-teacher, shepherding the flock and teaching them.</a:t>
            </a:r>
            <a:endParaRPr lang="en-US" sz="3600" dirty="0" smtClean="0">
              <a:solidFill>
                <a:srgbClr val="66FFFF"/>
              </a:solidFill>
            </a:endParaRPr>
          </a:p>
        </p:txBody>
      </p:sp>
    </p:spTree>
    <p:extLst>
      <p:ext uri="{BB962C8B-B14F-4D97-AF65-F5344CB8AC3E}">
        <p14:creationId xmlns:p14="http://schemas.microsoft.com/office/powerpoint/2010/main" val="408912057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Gifts of God:</a:t>
            </a:r>
            <a:br>
              <a:rPr lang="en-US" sz="3600" b="1" dirty="0" smtClean="0">
                <a:solidFill>
                  <a:schemeClr val="accent1">
                    <a:lumMod val="40000"/>
                    <a:lumOff val="60000"/>
                  </a:schemeClr>
                </a:solidFill>
              </a:rPr>
            </a:br>
            <a:r>
              <a:rPr lang="en-US" sz="4400" dirty="0" smtClean="0">
                <a:solidFill>
                  <a:srgbClr val="66FFFF"/>
                </a:solidFill>
              </a:rPr>
              <a:t>Ephesians 4:12-16</a:t>
            </a:r>
            <a:endParaRPr lang="en-US" sz="4400" dirty="0">
              <a:solidFill>
                <a:srgbClr val="66FFFF"/>
              </a:solidFill>
            </a:endParaRPr>
          </a:p>
        </p:txBody>
      </p:sp>
      <p:sp>
        <p:nvSpPr>
          <p:cNvPr id="4" name="Text Placeholder 3"/>
          <p:cNvSpPr>
            <a:spLocks noGrp="1"/>
          </p:cNvSpPr>
          <p:nvPr>
            <p:ph type="body" sz="half" idx="2"/>
          </p:nvPr>
        </p:nvSpPr>
        <p:spPr>
          <a:xfrm>
            <a:off x="1136822" y="1615858"/>
            <a:ext cx="6655456" cy="4116727"/>
          </a:xfrm>
          <a:noFill/>
        </p:spPr>
        <p:txBody>
          <a:bodyPr>
            <a:noAutofit/>
          </a:bodyPr>
          <a:lstStyle/>
          <a:p>
            <a:r>
              <a:rPr lang="en-US" sz="4400" b="1" baseline="30000" dirty="0"/>
              <a:t>12 </a:t>
            </a:r>
            <a:r>
              <a:rPr lang="en-US" sz="4400" dirty="0"/>
              <a:t>For the perfecting of the saints, for the work of the ministry, for the edifying of the body of Christ</a:t>
            </a:r>
            <a:r>
              <a:rPr lang="en-US" sz="4400" dirty="0" smtClean="0"/>
              <a:t>:</a:t>
            </a:r>
            <a:endParaRPr lang="en-US" sz="4400" dirty="0"/>
          </a:p>
        </p:txBody>
      </p:sp>
      <p:pic>
        <p:nvPicPr>
          <p:cNvPr id="67588" name="Picture 4" descr="The Body (Of Christ) - New Ways Ministry"/>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1719" t="-254" r="34541" b="254"/>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757772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Gifts of God:</a:t>
            </a:r>
            <a:br>
              <a:rPr lang="en-US" sz="3600" b="1" dirty="0" smtClean="0">
                <a:solidFill>
                  <a:schemeClr val="accent1">
                    <a:lumMod val="40000"/>
                    <a:lumOff val="60000"/>
                  </a:schemeClr>
                </a:solidFill>
              </a:rPr>
            </a:br>
            <a:r>
              <a:rPr lang="en-US" sz="4400" dirty="0" smtClean="0">
                <a:solidFill>
                  <a:srgbClr val="66FFFF"/>
                </a:solidFill>
              </a:rPr>
              <a:t>Ephesians 4:13-16</a:t>
            </a:r>
            <a:endParaRPr lang="en-US" sz="4400" dirty="0">
              <a:solidFill>
                <a:srgbClr val="66FFFF"/>
              </a:solidFill>
            </a:endParaRPr>
          </a:p>
        </p:txBody>
      </p:sp>
      <p:sp>
        <p:nvSpPr>
          <p:cNvPr id="4" name="Text Placeholder 3"/>
          <p:cNvSpPr>
            <a:spLocks noGrp="1"/>
          </p:cNvSpPr>
          <p:nvPr>
            <p:ph type="body" sz="half" idx="2"/>
          </p:nvPr>
        </p:nvSpPr>
        <p:spPr>
          <a:xfrm>
            <a:off x="753762" y="1615858"/>
            <a:ext cx="5745892" cy="4116727"/>
          </a:xfrm>
          <a:noFill/>
        </p:spPr>
        <p:txBody>
          <a:bodyPr>
            <a:noAutofit/>
          </a:bodyPr>
          <a:lstStyle/>
          <a:p>
            <a:r>
              <a:rPr lang="en-US" sz="4400" b="1" baseline="30000" dirty="0"/>
              <a:t>13 </a:t>
            </a:r>
            <a:r>
              <a:rPr lang="en-US" sz="4400" dirty="0"/>
              <a:t>Till we all come in the unity of the faith, and of the knowledge of the Son of God, unto a perfect man, unto the measure of the stature of the </a:t>
            </a:r>
            <a:r>
              <a:rPr lang="en-US" sz="4400" dirty="0" err="1"/>
              <a:t>fulness</a:t>
            </a:r>
            <a:r>
              <a:rPr lang="en-US" sz="4400" dirty="0"/>
              <a:t> of Christ:</a:t>
            </a:r>
          </a:p>
        </p:txBody>
      </p:sp>
      <p:pic>
        <p:nvPicPr>
          <p:cNvPr id="69640" name="Picture 8" descr="Updates, Live: Body of Christ"/>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6259" r="3092"/>
          <a:stretch/>
        </p:blipFill>
        <p:spPr bwMode="auto">
          <a:xfrm>
            <a:off x="6734175" y="1527175"/>
            <a:ext cx="5006975" cy="4865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502073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Gifts of God:</a:t>
            </a:r>
            <a:br>
              <a:rPr lang="en-US" sz="3600" b="1" dirty="0" smtClean="0">
                <a:solidFill>
                  <a:schemeClr val="accent1">
                    <a:lumMod val="40000"/>
                    <a:lumOff val="60000"/>
                  </a:schemeClr>
                </a:solidFill>
              </a:rPr>
            </a:br>
            <a:r>
              <a:rPr lang="en-US" sz="4400" dirty="0" smtClean="0">
                <a:solidFill>
                  <a:srgbClr val="66FFFF"/>
                </a:solidFill>
              </a:rPr>
              <a:t>Ephesians 4:13-16</a:t>
            </a:r>
            <a:endParaRPr lang="en-US" sz="4400" dirty="0">
              <a:solidFill>
                <a:srgbClr val="66FFFF"/>
              </a:solidFill>
            </a:endParaRPr>
          </a:p>
        </p:txBody>
      </p:sp>
      <p:sp>
        <p:nvSpPr>
          <p:cNvPr id="4" name="Text Placeholder 3"/>
          <p:cNvSpPr>
            <a:spLocks noGrp="1"/>
          </p:cNvSpPr>
          <p:nvPr>
            <p:ph type="body" sz="half" idx="2"/>
          </p:nvPr>
        </p:nvSpPr>
        <p:spPr>
          <a:xfrm>
            <a:off x="753762" y="1615858"/>
            <a:ext cx="5745892" cy="4116727"/>
          </a:xfrm>
          <a:noFill/>
        </p:spPr>
        <p:txBody>
          <a:bodyPr>
            <a:noAutofit/>
          </a:bodyPr>
          <a:lstStyle/>
          <a:p>
            <a:r>
              <a:rPr lang="en-US" sz="4400" b="1" baseline="30000" dirty="0"/>
              <a:t>13 </a:t>
            </a:r>
            <a:r>
              <a:rPr lang="en-US" sz="4400" dirty="0"/>
              <a:t>Till we all come in the unity of the faith, and of the knowledge of the Son of God, unto a perfect man, unto the measure of the stature of the </a:t>
            </a:r>
            <a:r>
              <a:rPr lang="en-US" sz="4400" dirty="0" err="1"/>
              <a:t>fulness</a:t>
            </a:r>
            <a:r>
              <a:rPr lang="en-US" sz="4400" dirty="0"/>
              <a:t> of Christ:</a:t>
            </a:r>
          </a:p>
        </p:txBody>
      </p:sp>
      <p:pic>
        <p:nvPicPr>
          <p:cNvPr id="69640" name="Picture 8" descr="Updates, Live: Body of Christ"/>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6259" r="3092"/>
          <a:stretch/>
        </p:blipFill>
        <p:spPr bwMode="auto">
          <a:xfrm>
            <a:off x="6734175" y="1527175"/>
            <a:ext cx="5006975" cy="4865688"/>
          </a:xfrm>
          <a:prstGeom prst="rect">
            <a:avLst/>
          </a:prstGeom>
          <a:noFill/>
          <a:extLst>
            <a:ext uri="{909E8E84-426E-40DD-AFC4-6F175D3DCCD1}">
              <a14:hiddenFill xmlns:a14="http://schemas.microsoft.com/office/drawing/2010/main">
                <a:solidFill>
                  <a:srgbClr val="FFFFFF"/>
                </a:solidFill>
              </a14:hiddenFill>
            </a:ext>
          </a:extLst>
        </p:spPr>
      </p:pic>
      <p:sp>
        <p:nvSpPr>
          <p:cNvPr id="12" name="Snip Single Corner Rectangle 11"/>
          <p:cNvSpPr/>
          <p:nvPr/>
        </p:nvSpPr>
        <p:spPr>
          <a:xfrm>
            <a:off x="418485" y="1394817"/>
            <a:ext cx="11509767" cy="5130404"/>
          </a:xfrm>
          <a:prstGeom prst="snip1Rect">
            <a:avLst/>
          </a:prstGeom>
          <a:ln w="38100">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4000" dirty="0" smtClean="0">
                <a:solidFill>
                  <a:srgbClr val="66FFFF"/>
                </a:solidFill>
              </a:rPr>
              <a:t>This </a:t>
            </a:r>
            <a:r>
              <a:rPr lang="en-US" sz="4000" dirty="0">
                <a:solidFill>
                  <a:srgbClr val="66FFFF"/>
                </a:solidFill>
              </a:rPr>
              <a:t>refers not so much to the individual as to the church, which is to come to a state of organic unity, completeness, and maturity as contrasted with the childish immaturity suggested in v. 14. For both the individual and the church, likeness to Christ is the goal to be </a:t>
            </a:r>
            <a:r>
              <a:rPr lang="en-US" sz="4000" dirty="0" smtClean="0">
                <a:solidFill>
                  <a:srgbClr val="66FFFF"/>
                </a:solidFill>
              </a:rPr>
              <a:t>reached. </a:t>
            </a:r>
            <a:r>
              <a:rPr lang="en-US" sz="4000" dirty="0">
                <a:solidFill>
                  <a:srgbClr val="66FFFF"/>
                </a:solidFill>
              </a:rPr>
              <a:t>The refusal to grow is a greater sin than immaturity itself, and is the outcome of self-satisfaction and low ideals</a:t>
            </a:r>
            <a:r>
              <a:rPr lang="en-US" sz="4000" dirty="0" smtClean="0">
                <a:solidFill>
                  <a:srgbClr val="66FFFF"/>
                </a:solidFill>
              </a:rPr>
              <a:t>.</a:t>
            </a:r>
          </a:p>
          <a:p>
            <a:endParaRPr lang="en-US" sz="3600" dirty="0" smtClean="0">
              <a:solidFill>
                <a:srgbClr val="66FFFF"/>
              </a:solidFill>
            </a:endParaRPr>
          </a:p>
        </p:txBody>
      </p:sp>
    </p:spTree>
    <p:extLst>
      <p:ext uri="{BB962C8B-B14F-4D97-AF65-F5344CB8AC3E}">
        <p14:creationId xmlns:p14="http://schemas.microsoft.com/office/powerpoint/2010/main" val="317614399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Gifts of God:</a:t>
            </a:r>
            <a:br>
              <a:rPr lang="en-US" sz="3600" b="1" dirty="0" smtClean="0">
                <a:solidFill>
                  <a:schemeClr val="accent1">
                    <a:lumMod val="40000"/>
                    <a:lumOff val="60000"/>
                  </a:schemeClr>
                </a:solidFill>
              </a:rPr>
            </a:br>
            <a:r>
              <a:rPr lang="en-US" sz="4400" dirty="0" smtClean="0">
                <a:solidFill>
                  <a:srgbClr val="66FFFF"/>
                </a:solidFill>
              </a:rPr>
              <a:t>Ephesians 4:14-16</a:t>
            </a:r>
            <a:endParaRPr lang="en-US" sz="4400" dirty="0">
              <a:solidFill>
                <a:srgbClr val="66FFFF"/>
              </a:solidFill>
            </a:endParaRPr>
          </a:p>
        </p:txBody>
      </p:sp>
      <p:sp>
        <p:nvSpPr>
          <p:cNvPr id="4" name="Text Placeholder 3"/>
          <p:cNvSpPr>
            <a:spLocks noGrp="1"/>
          </p:cNvSpPr>
          <p:nvPr>
            <p:ph type="body" sz="half" idx="2"/>
          </p:nvPr>
        </p:nvSpPr>
        <p:spPr>
          <a:xfrm>
            <a:off x="795130" y="1615858"/>
            <a:ext cx="6997148" cy="4116727"/>
          </a:xfrm>
          <a:noFill/>
        </p:spPr>
        <p:txBody>
          <a:bodyPr>
            <a:noAutofit/>
          </a:bodyPr>
          <a:lstStyle/>
          <a:p>
            <a:r>
              <a:rPr lang="en-US" sz="3600" b="1" baseline="30000" dirty="0"/>
              <a:t>14 </a:t>
            </a:r>
            <a:r>
              <a:rPr lang="en-US" sz="3600" dirty="0"/>
              <a:t>That we henceforth be no more children, tossed to and fro, and carried about with every wind of doctrine, by the sleight of men, and cunning craftiness, whereby they lie in wait to deceive</a:t>
            </a:r>
            <a:r>
              <a:rPr lang="en-US" sz="3600" dirty="0" smtClean="0"/>
              <a:t>;</a:t>
            </a:r>
            <a:endParaRPr lang="en-US" sz="3600" dirty="0"/>
          </a:p>
        </p:txBody>
      </p:sp>
      <p:pic>
        <p:nvPicPr>
          <p:cNvPr id="70658" name="Picture 2" descr="Cross and Cutlass: Are you building your house on sand or rock?"/>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3503" t="3463" r="16993" b="4712"/>
          <a:stretch/>
        </p:blipFill>
        <p:spPr bwMode="auto">
          <a:xfrm>
            <a:off x="8014200" y="1073426"/>
            <a:ext cx="3853122" cy="4788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26645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97329"/>
            <a:ext cx="10840914" cy="1260000"/>
          </a:xfrm>
        </p:spPr>
        <p:txBody>
          <a:bodyPr>
            <a:normAutofit/>
          </a:bodyPr>
          <a:lstStyle/>
          <a:p>
            <a:r>
              <a:rPr lang="en-US" sz="4800" b="1" dirty="0" smtClean="0">
                <a:solidFill>
                  <a:schemeClr val="accent1">
                    <a:lumMod val="40000"/>
                    <a:lumOff val="60000"/>
                  </a:schemeClr>
                </a:solidFill>
              </a:rPr>
              <a:t>To Walk Worthy:   </a:t>
            </a:r>
            <a:r>
              <a:rPr lang="en-US" sz="4800" b="1" dirty="0" smtClean="0">
                <a:solidFill>
                  <a:srgbClr val="66FFFF"/>
                </a:solidFill>
              </a:rPr>
              <a:t>AA 493</a:t>
            </a:r>
            <a:endParaRPr lang="en-US" sz="4800" dirty="0">
              <a:solidFill>
                <a:srgbClr val="66FFFF"/>
              </a:solidFill>
            </a:endParaRPr>
          </a:p>
        </p:txBody>
      </p:sp>
      <p:sp>
        <p:nvSpPr>
          <p:cNvPr id="3" name="Content Placeholder 2"/>
          <p:cNvSpPr>
            <a:spLocks noGrp="1"/>
          </p:cNvSpPr>
          <p:nvPr>
            <p:ph idx="1"/>
          </p:nvPr>
        </p:nvSpPr>
        <p:spPr>
          <a:xfrm>
            <a:off x="4489177" y="1328738"/>
            <a:ext cx="7037538" cy="4782501"/>
          </a:xfrm>
        </p:spPr>
        <p:txBody>
          <a:bodyPr>
            <a:noAutofit/>
          </a:bodyPr>
          <a:lstStyle/>
          <a:p>
            <a:pPr marL="0" indent="0">
              <a:buNone/>
            </a:pPr>
            <a:r>
              <a:rPr lang="en-US" sz="4000" dirty="0" smtClean="0"/>
              <a:t>In </a:t>
            </a:r>
            <a:r>
              <a:rPr lang="en-US" sz="4000" dirty="0"/>
              <a:t>power and greatness he stood unrivaled</a:t>
            </a:r>
            <a:r>
              <a:rPr lang="en-US" sz="4000" dirty="0" smtClean="0"/>
              <a:t>. … </a:t>
            </a:r>
            <a:r>
              <a:rPr lang="en-US" sz="4000" dirty="0"/>
              <a:t>The name of Nero made the world tremble. To incur his displeasure was to lose property, liberty, life; and his frown was more to be dreaded than a pestilence. </a:t>
            </a:r>
            <a:endParaRPr lang="en-US" sz="4000" dirty="0" smtClean="0"/>
          </a:p>
        </p:txBody>
      </p:sp>
      <p:pic>
        <p:nvPicPr>
          <p:cNvPr id="4098" name="Picture 2" descr="Gang jednonogich morderców. Jak udało im się zabić tylu ludzi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333" y="1328738"/>
            <a:ext cx="3498311" cy="4782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467607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Gifts of God:</a:t>
            </a:r>
            <a:br>
              <a:rPr lang="en-US" sz="3600" b="1" dirty="0" smtClean="0">
                <a:solidFill>
                  <a:schemeClr val="accent1">
                    <a:lumMod val="40000"/>
                    <a:lumOff val="60000"/>
                  </a:schemeClr>
                </a:solidFill>
              </a:rPr>
            </a:br>
            <a:r>
              <a:rPr lang="en-US" sz="4400" dirty="0" smtClean="0">
                <a:solidFill>
                  <a:srgbClr val="66FFFF"/>
                </a:solidFill>
              </a:rPr>
              <a:t>Ephesians 4:15-16</a:t>
            </a:r>
            <a:endParaRPr lang="en-US" sz="4400" dirty="0">
              <a:solidFill>
                <a:srgbClr val="66FFFF"/>
              </a:solidFill>
            </a:endParaRPr>
          </a:p>
        </p:txBody>
      </p:sp>
      <p:sp>
        <p:nvSpPr>
          <p:cNvPr id="4" name="Text Placeholder 3"/>
          <p:cNvSpPr>
            <a:spLocks noGrp="1"/>
          </p:cNvSpPr>
          <p:nvPr>
            <p:ph type="body" sz="half" idx="2"/>
          </p:nvPr>
        </p:nvSpPr>
        <p:spPr>
          <a:xfrm>
            <a:off x="795130" y="1615858"/>
            <a:ext cx="6997148" cy="4116727"/>
          </a:xfrm>
          <a:noFill/>
        </p:spPr>
        <p:txBody>
          <a:bodyPr>
            <a:noAutofit/>
          </a:bodyPr>
          <a:lstStyle/>
          <a:p>
            <a:r>
              <a:rPr lang="en-US" sz="3600" b="1" baseline="30000" dirty="0"/>
              <a:t>15 </a:t>
            </a:r>
            <a:r>
              <a:rPr lang="en-US" sz="3600" dirty="0"/>
              <a:t>But speaking the truth in love, may grow up into him in all things, which is the head, even Christ:</a:t>
            </a:r>
          </a:p>
        </p:txBody>
      </p:sp>
      <p:pic>
        <p:nvPicPr>
          <p:cNvPr id="70658" name="Picture 2" descr="Cross and Cutlass: Are you building your house on sand or rock?"/>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3503" t="3463" r="16993" b="4712"/>
          <a:stretch/>
        </p:blipFill>
        <p:spPr bwMode="auto">
          <a:xfrm>
            <a:off x="8014200" y="1073426"/>
            <a:ext cx="3853122" cy="4788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535352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Gifts of God:</a:t>
            </a:r>
            <a:br>
              <a:rPr lang="en-US" sz="3600" b="1" dirty="0" smtClean="0">
                <a:solidFill>
                  <a:schemeClr val="accent1">
                    <a:lumMod val="40000"/>
                    <a:lumOff val="60000"/>
                  </a:schemeClr>
                </a:solidFill>
              </a:rPr>
            </a:br>
            <a:r>
              <a:rPr lang="en-US" sz="4400" dirty="0" smtClean="0">
                <a:solidFill>
                  <a:srgbClr val="66FFFF"/>
                </a:solidFill>
              </a:rPr>
              <a:t>Ephesians 4:15-16</a:t>
            </a:r>
            <a:endParaRPr lang="en-US" sz="4400" dirty="0">
              <a:solidFill>
                <a:srgbClr val="66FFFF"/>
              </a:solidFill>
            </a:endParaRPr>
          </a:p>
        </p:txBody>
      </p:sp>
      <p:sp>
        <p:nvSpPr>
          <p:cNvPr id="4" name="Text Placeholder 3"/>
          <p:cNvSpPr>
            <a:spLocks noGrp="1"/>
          </p:cNvSpPr>
          <p:nvPr>
            <p:ph type="body" sz="half" idx="2"/>
          </p:nvPr>
        </p:nvSpPr>
        <p:spPr>
          <a:xfrm>
            <a:off x="795130" y="1615858"/>
            <a:ext cx="6997148" cy="4116727"/>
          </a:xfrm>
          <a:noFill/>
        </p:spPr>
        <p:txBody>
          <a:bodyPr>
            <a:noAutofit/>
          </a:bodyPr>
          <a:lstStyle/>
          <a:p>
            <a:r>
              <a:rPr lang="en-US" sz="3600" b="1" baseline="30000" dirty="0"/>
              <a:t>15 </a:t>
            </a:r>
            <a:r>
              <a:rPr lang="en-US" sz="3600" dirty="0"/>
              <a:t>But speaking the truth in love, may grow up into him in all things, which is the head, even Christ:</a:t>
            </a:r>
          </a:p>
        </p:txBody>
      </p:sp>
      <p:pic>
        <p:nvPicPr>
          <p:cNvPr id="70658" name="Picture 2" descr="Cross and Cutlass: Are you building your house on sand or rock?"/>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3503" t="3463" r="16993" b="4712"/>
          <a:stretch/>
        </p:blipFill>
        <p:spPr bwMode="auto">
          <a:xfrm>
            <a:off x="8014200" y="1073426"/>
            <a:ext cx="3853122" cy="4788605"/>
          </a:xfrm>
          <a:prstGeom prst="rect">
            <a:avLst/>
          </a:prstGeom>
          <a:noFill/>
          <a:extLst>
            <a:ext uri="{909E8E84-426E-40DD-AFC4-6F175D3DCCD1}">
              <a14:hiddenFill xmlns:a14="http://schemas.microsoft.com/office/drawing/2010/main">
                <a:solidFill>
                  <a:srgbClr val="FFFFFF"/>
                </a:solidFill>
              </a14:hiddenFill>
            </a:ext>
          </a:extLst>
        </p:spPr>
      </p:pic>
      <p:sp>
        <p:nvSpPr>
          <p:cNvPr id="5" name="Snip Single Corner Rectangle 4"/>
          <p:cNvSpPr/>
          <p:nvPr/>
        </p:nvSpPr>
        <p:spPr>
          <a:xfrm>
            <a:off x="357555" y="2266121"/>
            <a:ext cx="11509767" cy="4438004"/>
          </a:xfrm>
          <a:prstGeom prst="snip1Rect">
            <a:avLst/>
          </a:prstGeom>
          <a:ln w="38100">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4000" dirty="0" smtClean="0">
                <a:solidFill>
                  <a:srgbClr val="66FFFF"/>
                </a:solidFill>
              </a:rPr>
              <a:t>Love </a:t>
            </a:r>
            <a:r>
              <a:rPr lang="en-US" sz="4000" dirty="0">
                <a:solidFill>
                  <a:srgbClr val="66FFFF"/>
                </a:solidFill>
              </a:rPr>
              <a:t>and the truth are inseparable. Truth must be not only accurate in idea but loving in </a:t>
            </a:r>
            <a:r>
              <a:rPr lang="en-US" sz="4000" dirty="0" smtClean="0">
                <a:solidFill>
                  <a:srgbClr val="66FFFF"/>
                </a:solidFill>
              </a:rPr>
              <a:t>manner.  </a:t>
            </a:r>
            <a:r>
              <a:rPr lang="en-US" sz="4000" dirty="0">
                <a:solidFill>
                  <a:srgbClr val="66FFFF"/>
                </a:solidFill>
              </a:rPr>
              <a:t>Love, however, does not imply the condoning of sin. None of the apostles was more specific in his denunciation of evil-doers than was Paul, but love was the inner state of his heart while he spoke the truth; love demanded that the truth be </a:t>
            </a:r>
            <a:r>
              <a:rPr lang="en-US" sz="4000" dirty="0" smtClean="0">
                <a:solidFill>
                  <a:srgbClr val="66FFFF"/>
                </a:solidFill>
              </a:rPr>
              <a:t>spoken.  </a:t>
            </a:r>
          </a:p>
          <a:p>
            <a:endParaRPr lang="en-US" sz="3600" dirty="0" smtClean="0">
              <a:solidFill>
                <a:srgbClr val="66FFFF"/>
              </a:solidFill>
            </a:endParaRPr>
          </a:p>
        </p:txBody>
      </p:sp>
    </p:spTree>
    <p:extLst>
      <p:ext uri="{BB962C8B-B14F-4D97-AF65-F5344CB8AC3E}">
        <p14:creationId xmlns:p14="http://schemas.microsoft.com/office/powerpoint/2010/main" val="280014492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Gifts of God:</a:t>
            </a:r>
            <a:br>
              <a:rPr lang="en-US" sz="3600" b="1" dirty="0" smtClean="0">
                <a:solidFill>
                  <a:schemeClr val="accent1">
                    <a:lumMod val="40000"/>
                    <a:lumOff val="60000"/>
                  </a:schemeClr>
                </a:solidFill>
              </a:rPr>
            </a:br>
            <a:r>
              <a:rPr lang="en-US" sz="4400" dirty="0" smtClean="0">
                <a:solidFill>
                  <a:srgbClr val="66FFFF"/>
                </a:solidFill>
              </a:rPr>
              <a:t>Ephesians 4:16</a:t>
            </a:r>
            <a:endParaRPr lang="en-US" sz="4400" dirty="0">
              <a:solidFill>
                <a:srgbClr val="66FFFF"/>
              </a:solidFill>
            </a:endParaRPr>
          </a:p>
        </p:txBody>
      </p:sp>
      <p:sp>
        <p:nvSpPr>
          <p:cNvPr id="4" name="Text Placeholder 3"/>
          <p:cNvSpPr>
            <a:spLocks noGrp="1"/>
          </p:cNvSpPr>
          <p:nvPr>
            <p:ph type="body" sz="half" idx="2"/>
          </p:nvPr>
        </p:nvSpPr>
        <p:spPr>
          <a:xfrm>
            <a:off x="795130" y="1615858"/>
            <a:ext cx="6997148" cy="4116727"/>
          </a:xfrm>
          <a:noFill/>
        </p:spPr>
        <p:txBody>
          <a:bodyPr>
            <a:noAutofit/>
          </a:bodyPr>
          <a:lstStyle/>
          <a:p>
            <a:r>
              <a:rPr lang="en-US" sz="3600" b="1" baseline="30000" dirty="0"/>
              <a:t>16 </a:t>
            </a:r>
            <a:r>
              <a:rPr lang="en-US" sz="3600" dirty="0"/>
              <a:t>From whom the whole body fitly joined together and compacted by that which every joint </a:t>
            </a:r>
            <a:r>
              <a:rPr lang="en-US" sz="3600" dirty="0" err="1"/>
              <a:t>supplieth</a:t>
            </a:r>
            <a:r>
              <a:rPr lang="en-US" sz="3600" dirty="0"/>
              <a:t>, according to the effectual working in the measure of every part, </a:t>
            </a:r>
            <a:r>
              <a:rPr lang="en-US" sz="3600" dirty="0" err="1"/>
              <a:t>maketh</a:t>
            </a:r>
            <a:r>
              <a:rPr lang="en-US" sz="3600" dirty="0"/>
              <a:t> increase of the body unto the edifying of itself in love.</a:t>
            </a:r>
          </a:p>
        </p:txBody>
      </p:sp>
      <p:pic>
        <p:nvPicPr>
          <p:cNvPr id="73730" name="Picture 2" descr="working together - Andrew Johnso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123" r="1412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6764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614155" y="2635124"/>
            <a:ext cx="6113928" cy="1638214"/>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b="1" dirty="0" smtClean="0">
                <a:solidFill>
                  <a:schemeClr val="accent1">
                    <a:lumMod val="40000"/>
                    <a:lumOff val="60000"/>
                  </a:schemeClr>
                </a:solidFill>
              </a:rPr>
              <a:t>Walking Worthy (An Example):  </a:t>
            </a:r>
            <a:endParaRPr lang="en-US" sz="5400" dirty="0">
              <a:solidFill>
                <a:srgbClr val="66FFFF"/>
              </a:solidFill>
            </a:endParaRPr>
          </a:p>
        </p:txBody>
      </p:sp>
      <p:pic>
        <p:nvPicPr>
          <p:cNvPr id="18434" name="Picture 2" descr="mountain path | Berean Bible Journeys"/>
          <p:cNvPicPr>
            <a:picLocks noChangeAspect="1" noChangeArrowheads="1"/>
          </p:cNvPicPr>
          <p:nvPr/>
        </p:nvPicPr>
        <p:blipFill rotWithShape="1">
          <a:blip r:embed="rId2">
            <a:extLst>
              <a:ext uri="{28A0092B-C50C-407E-A947-70E740481C1C}">
                <a14:useLocalDpi xmlns:a14="http://schemas.microsoft.com/office/drawing/2010/main" val="0"/>
              </a:ext>
            </a:extLst>
          </a:blip>
          <a:srcRect l="7272" t="169" r="11136" b="-169"/>
          <a:stretch/>
        </p:blipFill>
        <p:spPr bwMode="auto">
          <a:xfrm>
            <a:off x="-69448" y="0"/>
            <a:ext cx="992146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58499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000" dirty="0" smtClean="0"/>
              <a:t/>
            </a:r>
            <a:br>
              <a:rPr lang="en-US" sz="4000" dirty="0" smtClean="0"/>
            </a:br>
            <a:r>
              <a:rPr lang="en-US" sz="4000" b="1" dirty="0" smtClean="0">
                <a:solidFill>
                  <a:srgbClr val="66FFFF"/>
                </a:solidFill>
              </a:rPr>
              <a:t>Acts 2:1-47</a:t>
            </a:r>
            <a:endParaRPr lang="en-US" sz="4000" b="1" dirty="0">
              <a:solidFill>
                <a:srgbClr val="66FFFF"/>
              </a:solidFill>
            </a:endParaRPr>
          </a:p>
        </p:txBody>
      </p:sp>
      <p:sp>
        <p:nvSpPr>
          <p:cNvPr id="4" name="Text Placeholder 3"/>
          <p:cNvSpPr>
            <a:spLocks noGrp="1"/>
          </p:cNvSpPr>
          <p:nvPr>
            <p:ph type="body" sz="half" idx="2"/>
          </p:nvPr>
        </p:nvSpPr>
        <p:spPr>
          <a:xfrm>
            <a:off x="4532244" y="1510748"/>
            <a:ext cx="6973956" cy="4492487"/>
          </a:xfrm>
        </p:spPr>
        <p:txBody>
          <a:bodyPr>
            <a:noAutofit/>
          </a:bodyPr>
          <a:lstStyle/>
          <a:p>
            <a:r>
              <a:rPr lang="en-US" sz="3800" b="1" dirty="0"/>
              <a:t>2 </a:t>
            </a:r>
            <a:r>
              <a:rPr lang="en-US" sz="3800" dirty="0"/>
              <a:t>And when the day of Pentecost was fully come, they were all with one accord in one place.</a:t>
            </a:r>
          </a:p>
          <a:p>
            <a:r>
              <a:rPr lang="en-US" sz="3800" b="1" baseline="30000" dirty="0"/>
              <a:t>2 </a:t>
            </a:r>
            <a:r>
              <a:rPr lang="en-US" sz="3800" dirty="0"/>
              <a:t>And suddenly there came a sound from heaven as of a rushing mighty wind, and it filled all the house where they were sitting</a:t>
            </a:r>
            <a:r>
              <a:rPr lang="en-US" sz="3800" dirty="0" smtClean="0"/>
              <a:t>.</a:t>
            </a:r>
            <a:endParaRPr lang="en-US" sz="3800" dirty="0"/>
          </a:p>
        </p:txBody>
      </p:sp>
      <p:pic>
        <p:nvPicPr>
          <p:cNvPr id="77830" name="Picture 6" descr="A Mighty Wind | theloop"/>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1260" t="-781" r="12752" b="781"/>
          <a:stretch/>
        </p:blipFill>
        <p:spPr bwMode="auto">
          <a:xfrm>
            <a:off x="727075" y="914400"/>
            <a:ext cx="3527425" cy="508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191742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400" dirty="0" smtClean="0"/>
              <a:t/>
            </a:r>
            <a:br>
              <a:rPr lang="en-US" sz="4400" dirty="0" smtClean="0"/>
            </a:br>
            <a:r>
              <a:rPr lang="en-US" sz="4400" b="1" dirty="0" smtClean="0">
                <a:solidFill>
                  <a:srgbClr val="66FFFF"/>
                </a:solidFill>
              </a:rPr>
              <a:t>Acts 2:3-47</a:t>
            </a:r>
            <a:endParaRPr lang="en-US" sz="4400" b="1" dirty="0">
              <a:solidFill>
                <a:srgbClr val="66FFFF"/>
              </a:solidFill>
            </a:endParaRPr>
          </a:p>
        </p:txBody>
      </p:sp>
      <p:sp>
        <p:nvSpPr>
          <p:cNvPr id="4" name="Text Placeholder 3"/>
          <p:cNvSpPr>
            <a:spLocks noGrp="1"/>
          </p:cNvSpPr>
          <p:nvPr>
            <p:ph type="body" sz="half" idx="2"/>
          </p:nvPr>
        </p:nvSpPr>
        <p:spPr>
          <a:xfrm>
            <a:off x="4532244" y="1510748"/>
            <a:ext cx="6973956" cy="4492487"/>
          </a:xfrm>
        </p:spPr>
        <p:txBody>
          <a:bodyPr>
            <a:noAutofit/>
          </a:bodyPr>
          <a:lstStyle/>
          <a:p>
            <a:r>
              <a:rPr lang="en-US" sz="4000" b="1" baseline="30000" dirty="0"/>
              <a:t>3 </a:t>
            </a:r>
            <a:r>
              <a:rPr lang="en-US" sz="4000" dirty="0"/>
              <a:t>And there appeared unto them cloven tongues like as of fire, and it sat upon each of them.</a:t>
            </a:r>
          </a:p>
          <a:p>
            <a:r>
              <a:rPr lang="en-US" sz="4000" b="1" baseline="30000" dirty="0"/>
              <a:t>4 </a:t>
            </a:r>
            <a:r>
              <a:rPr lang="en-US" sz="4000" dirty="0"/>
              <a:t>And they were all filled with the Holy Ghost, and began to speak with other tongues, as the Spirit gave them utterance.</a:t>
            </a:r>
          </a:p>
        </p:txBody>
      </p:sp>
      <p:pic>
        <p:nvPicPr>
          <p:cNvPr id="78850" name="Picture 2" descr="Suddenly a sound like the blowing of a violent wind came from heaven and filled the whole house where they were sitting. They saw what seemed to be tongues of fire that separated and came to rest on each of them. All of them were filled with the Holy Spirit and began to speak in other tongues as the Spirit enabled them. – Slide 10"/>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693" r="21693"/>
          <a:stretch>
            <a:fillRect/>
          </a:stretch>
        </p:blipFill>
        <p:spPr bwMode="auto">
          <a:xfrm>
            <a:off x="727075" y="914400"/>
            <a:ext cx="3646488" cy="4830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667185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000" dirty="0" smtClean="0"/>
              <a:t/>
            </a:r>
            <a:br>
              <a:rPr lang="en-US" sz="4000" dirty="0" smtClean="0"/>
            </a:br>
            <a:r>
              <a:rPr lang="en-US" sz="4000" b="1" dirty="0" smtClean="0">
                <a:solidFill>
                  <a:srgbClr val="66FFFF"/>
                </a:solidFill>
              </a:rPr>
              <a:t>Acts 2:5-47</a:t>
            </a:r>
            <a:endParaRPr lang="en-US" sz="4000" b="1" dirty="0">
              <a:solidFill>
                <a:srgbClr val="66FFFF"/>
              </a:solidFill>
            </a:endParaRPr>
          </a:p>
        </p:txBody>
      </p:sp>
      <p:sp>
        <p:nvSpPr>
          <p:cNvPr id="4" name="Text Placeholder 3"/>
          <p:cNvSpPr>
            <a:spLocks noGrp="1"/>
          </p:cNvSpPr>
          <p:nvPr>
            <p:ph type="body" sz="half" idx="2"/>
          </p:nvPr>
        </p:nvSpPr>
        <p:spPr>
          <a:xfrm>
            <a:off x="4532244" y="1510748"/>
            <a:ext cx="6973956" cy="4492487"/>
          </a:xfrm>
        </p:spPr>
        <p:txBody>
          <a:bodyPr>
            <a:noAutofit/>
          </a:bodyPr>
          <a:lstStyle/>
          <a:p>
            <a:r>
              <a:rPr lang="en-US" sz="3600" b="1" baseline="30000" dirty="0"/>
              <a:t>5 </a:t>
            </a:r>
            <a:r>
              <a:rPr lang="en-US" sz="3600" dirty="0"/>
              <a:t>And there were dwelling at Jerusalem Jews, devout men, out of every nation under heaven.</a:t>
            </a:r>
          </a:p>
          <a:p>
            <a:r>
              <a:rPr lang="en-US" sz="3600" b="1" baseline="30000" dirty="0"/>
              <a:t>6 </a:t>
            </a:r>
            <a:r>
              <a:rPr lang="en-US" sz="3600" dirty="0"/>
              <a:t>Now when this was noised abroad, the multitude came together, and were confounded, because that every man heard them speak in his own language.</a:t>
            </a:r>
          </a:p>
        </p:txBody>
      </p:sp>
      <p:pic>
        <p:nvPicPr>
          <p:cNvPr id="79874" name="Picture 2" descr="Utterly amazed, they asked: ‘Aren’t all these who are speaking Galileans?  Then how is it that each of us hears them in our native language?’ – Slide 13"/>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4038" t="-1234" r="9348" b="1234"/>
          <a:stretch/>
        </p:blipFill>
        <p:spPr bwMode="auto">
          <a:xfrm>
            <a:off x="727075" y="914400"/>
            <a:ext cx="3646488" cy="4830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704126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000" dirty="0" smtClean="0"/>
              <a:t/>
            </a:r>
            <a:br>
              <a:rPr lang="en-US" sz="4000" dirty="0" smtClean="0"/>
            </a:br>
            <a:r>
              <a:rPr lang="en-US" sz="4000" b="1" dirty="0" smtClean="0">
                <a:solidFill>
                  <a:srgbClr val="66FFFF"/>
                </a:solidFill>
              </a:rPr>
              <a:t>Acts 2:7-47</a:t>
            </a:r>
            <a:endParaRPr lang="en-US" sz="4000" b="1" dirty="0">
              <a:solidFill>
                <a:srgbClr val="66FFFF"/>
              </a:solidFill>
            </a:endParaRPr>
          </a:p>
        </p:txBody>
      </p:sp>
      <p:sp>
        <p:nvSpPr>
          <p:cNvPr id="4" name="Text Placeholder 3"/>
          <p:cNvSpPr>
            <a:spLocks noGrp="1"/>
          </p:cNvSpPr>
          <p:nvPr>
            <p:ph type="body" sz="half" idx="2"/>
          </p:nvPr>
        </p:nvSpPr>
        <p:spPr>
          <a:xfrm>
            <a:off x="4532244" y="1510748"/>
            <a:ext cx="6973956" cy="4492487"/>
          </a:xfrm>
        </p:spPr>
        <p:txBody>
          <a:bodyPr>
            <a:noAutofit/>
          </a:bodyPr>
          <a:lstStyle/>
          <a:p>
            <a:r>
              <a:rPr lang="en-US" sz="4000" b="1" baseline="30000" dirty="0"/>
              <a:t>7 </a:t>
            </a:r>
            <a:r>
              <a:rPr lang="en-US" sz="4000" dirty="0"/>
              <a:t>And they were all amazed and </a:t>
            </a:r>
            <a:r>
              <a:rPr lang="en-US" sz="4000" dirty="0" err="1"/>
              <a:t>marvelled</a:t>
            </a:r>
            <a:r>
              <a:rPr lang="en-US" sz="4000" dirty="0"/>
              <a:t>, saying one to another, Behold, are not all these which speak </a:t>
            </a:r>
            <a:r>
              <a:rPr lang="en-US" sz="4000" dirty="0" err="1"/>
              <a:t>Galilaeans</a:t>
            </a:r>
            <a:r>
              <a:rPr lang="en-US" sz="4000" dirty="0"/>
              <a:t>?</a:t>
            </a:r>
          </a:p>
          <a:p>
            <a:r>
              <a:rPr lang="en-US" sz="4000" b="1" baseline="30000" dirty="0"/>
              <a:t>8 </a:t>
            </a:r>
            <a:r>
              <a:rPr lang="en-US" sz="4000" dirty="0"/>
              <a:t>And how hear we every man in our own tongue, wherein we were born?</a:t>
            </a:r>
          </a:p>
        </p:txBody>
      </p:sp>
      <p:pic>
        <p:nvPicPr>
          <p:cNvPr id="80898" name="Picture 2" descr="Amazed and perplexed, they asked one another, ‘What does this mean?’ &lt;br/&gt;Some, however, made fun of them and said, ‘They have had too much wine.’ – Slide 15"/>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693" r="21693"/>
          <a:stretch>
            <a:fillRect/>
          </a:stretch>
        </p:blipFill>
        <p:spPr bwMode="auto">
          <a:xfrm>
            <a:off x="727075" y="914400"/>
            <a:ext cx="3646488" cy="4830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812230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000" dirty="0" smtClean="0"/>
              <a:t/>
            </a:r>
            <a:br>
              <a:rPr lang="en-US" sz="4000" dirty="0" smtClean="0"/>
            </a:br>
            <a:r>
              <a:rPr lang="en-US" sz="4000" b="1" dirty="0" smtClean="0">
                <a:solidFill>
                  <a:srgbClr val="66FFFF"/>
                </a:solidFill>
              </a:rPr>
              <a:t>Acts 2:9-47</a:t>
            </a:r>
            <a:endParaRPr lang="en-US" sz="4000" b="1" dirty="0">
              <a:solidFill>
                <a:srgbClr val="66FFFF"/>
              </a:solidFill>
            </a:endParaRPr>
          </a:p>
        </p:txBody>
      </p:sp>
      <p:sp>
        <p:nvSpPr>
          <p:cNvPr id="4" name="Text Placeholder 3"/>
          <p:cNvSpPr>
            <a:spLocks noGrp="1"/>
          </p:cNvSpPr>
          <p:nvPr>
            <p:ph type="body" sz="half" idx="2"/>
          </p:nvPr>
        </p:nvSpPr>
        <p:spPr>
          <a:xfrm>
            <a:off x="4532244" y="1510748"/>
            <a:ext cx="6973956" cy="4492487"/>
          </a:xfrm>
        </p:spPr>
        <p:txBody>
          <a:bodyPr>
            <a:noAutofit/>
          </a:bodyPr>
          <a:lstStyle/>
          <a:p>
            <a:r>
              <a:rPr lang="en-US" sz="3600" b="1" baseline="30000" dirty="0"/>
              <a:t>9 </a:t>
            </a:r>
            <a:r>
              <a:rPr lang="en-US" sz="3600" dirty="0"/>
              <a:t>Parthians, and Medes, and Elamites, and the dwellers in Mesopotamia, and in Judaea, and Cappadocia, in Pontus, and Asia,</a:t>
            </a:r>
          </a:p>
          <a:p>
            <a:r>
              <a:rPr lang="en-US" sz="3600" b="1" baseline="30000" dirty="0"/>
              <a:t>10 </a:t>
            </a:r>
            <a:r>
              <a:rPr lang="en-US" sz="3600" dirty="0"/>
              <a:t>Phrygia, and Pamphylia, in Egypt, and in the parts of Libya about Cyrene, and strangers of Rome, Jews and </a:t>
            </a:r>
            <a:r>
              <a:rPr lang="en-US" sz="3600" dirty="0" smtClean="0"/>
              <a:t>proselytes</a:t>
            </a:r>
            <a:r>
              <a:rPr lang="en-US" sz="3600" dirty="0"/>
              <a:t>,</a:t>
            </a:r>
          </a:p>
        </p:txBody>
      </p:sp>
      <p:pic>
        <p:nvPicPr>
          <p:cNvPr id="81922" name="Picture 2" descr="Now there were staying in Jerusalem God-fearing Jews from every nation under heaven. – Slide 11"/>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271" r="22271"/>
          <a:stretch>
            <a:fillRect/>
          </a:stretch>
        </p:blipFill>
        <p:spPr bwMode="auto">
          <a:xfrm>
            <a:off x="727075" y="914400"/>
            <a:ext cx="3527425" cy="4770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762994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000" dirty="0" smtClean="0"/>
              <a:t/>
            </a:r>
            <a:br>
              <a:rPr lang="en-US" sz="4000" dirty="0" smtClean="0"/>
            </a:br>
            <a:r>
              <a:rPr lang="en-US" sz="4000" b="1" dirty="0" smtClean="0">
                <a:solidFill>
                  <a:srgbClr val="66FFFF"/>
                </a:solidFill>
              </a:rPr>
              <a:t>Acts 2:11-47</a:t>
            </a:r>
            <a:endParaRPr lang="en-US" sz="4000" b="1" dirty="0">
              <a:solidFill>
                <a:srgbClr val="66FFFF"/>
              </a:solidFill>
            </a:endParaRPr>
          </a:p>
        </p:txBody>
      </p:sp>
      <p:sp>
        <p:nvSpPr>
          <p:cNvPr id="4" name="Text Placeholder 3"/>
          <p:cNvSpPr>
            <a:spLocks noGrp="1"/>
          </p:cNvSpPr>
          <p:nvPr>
            <p:ph type="body" sz="half" idx="2"/>
          </p:nvPr>
        </p:nvSpPr>
        <p:spPr>
          <a:xfrm>
            <a:off x="4532244" y="1510748"/>
            <a:ext cx="6973956" cy="4492487"/>
          </a:xfrm>
        </p:spPr>
        <p:txBody>
          <a:bodyPr>
            <a:noAutofit/>
          </a:bodyPr>
          <a:lstStyle/>
          <a:p>
            <a:r>
              <a:rPr lang="en-US" sz="3600" b="1" baseline="30000" dirty="0"/>
              <a:t>11 </a:t>
            </a:r>
            <a:r>
              <a:rPr lang="en-US" sz="3600" dirty="0" err="1"/>
              <a:t>Cretes</a:t>
            </a:r>
            <a:r>
              <a:rPr lang="en-US" sz="3600" dirty="0"/>
              <a:t> and Arabians, we do hear them speak in our tongues the wonderful works of God.</a:t>
            </a:r>
          </a:p>
          <a:p>
            <a:r>
              <a:rPr lang="en-US" sz="3600" b="1" baseline="30000" dirty="0"/>
              <a:t>12 </a:t>
            </a:r>
            <a:r>
              <a:rPr lang="en-US" sz="3600" dirty="0"/>
              <a:t>And they were all amazed, and were in doubt, saying one to another, What </a:t>
            </a:r>
            <a:r>
              <a:rPr lang="en-US" sz="3600" dirty="0" err="1"/>
              <a:t>meaneth</a:t>
            </a:r>
            <a:r>
              <a:rPr lang="en-US" sz="3600" dirty="0"/>
              <a:t> this</a:t>
            </a:r>
            <a:r>
              <a:rPr lang="en-US" sz="3600" dirty="0" smtClean="0"/>
              <a:t>?</a:t>
            </a:r>
          </a:p>
          <a:p>
            <a:r>
              <a:rPr lang="en-US" sz="3600" b="1" baseline="30000" dirty="0"/>
              <a:t>13 </a:t>
            </a:r>
            <a:r>
              <a:rPr lang="en-US" sz="3600" dirty="0"/>
              <a:t>Others mocking said, These men are full of new wine.</a:t>
            </a:r>
          </a:p>
          <a:p>
            <a:endParaRPr lang="en-US" sz="3600" dirty="0"/>
          </a:p>
        </p:txBody>
      </p:sp>
      <p:pic>
        <p:nvPicPr>
          <p:cNvPr id="82946" name="Picture 2" descr="Utterly amazed, they asked: ‘Aren’t all these who are speaking Galileans?  Then how is it that each of us hears them in our native language?’ – Slide 13"/>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9554" t="-405" r="37488" b="405"/>
          <a:stretch/>
        </p:blipFill>
        <p:spPr bwMode="auto">
          <a:xfrm>
            <a:off x="681355" y="1301922"/>
            <a:ext cx="3467100" cy="4910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2918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97329"/>
            <a:ext cx="10840914" cy="1260000"/>
          </a:xfrm>
        </p:spPr>
        <p:txBody>
          <a:bodyPr>
            <a:normAutofit/>
          </a:bodyPr>
          <a:lstStyle/>
          <a:p>
            <a:r>
              <a:rPr lang="en-US" sz="4800" b="1" dirty="0">
                <a:solidFill>
                  <a:schemeClr val="accent1">
                    <a:lumMod val="40000"/>
                    <a:lumOff val="60000"/>
                  </a:schemeClr>
                </a:solidFill>
              </a:rPr>
              <a:t>To Walk Worthy:   </a:t>
            </a:r>
            <a:r>
              <a:rPr lang="en-US" sz="4800" b="1" dirty="0">
                <a:solidFill>
                  <a:srgbClr val="66FFFF"/>
                </a:solidFill>
              </a:rPr>
              <a:t>AA </a:t>
            </a:r>
            <a:r>
              <a:rPr lang="en-US" sz="4800" b="1" dirty="0" smtClean="0">
                <a:solidFill>
                  <a:srgbClr val="66FFFF"/>
                </a:solidFill>
              </a:rPr>
              <a:t>494</a:t>
            </a:r>
            <a:endParaRPr lang="en-US" sz="4800" dirty="0">
              <a:solidFill>
                <a:srgbClr val="66FFFF"/>
              </a:solidFill>
            </a:endParaRPr>
          </a:p>
        </p:txBody>
      </p:sp>
      <p:sp>
        <p:nvSpPr>
          <p:cNvPr id="3" name="Content Placeholder 2"/>
          <p:cNvSpPr>
            <a:spLocks noGrp="1"/>
          </p:cNvSpPr>
          <p:nvPr>
            <p:ph idx="1"/>
          </p:nvPr>
        </p:nvSpPr>
        <p:spPr>
          <a:xfrm>
            <a:off x="4429125" y="1414464"/>
            <a:ext cx="7097590" cy="4776474"/>
          </a:xfrm>
        </p:spPr>
        <p:txBody>
          <a:bodyPr>
            <a:noAutofit/>
          </a:bodyPr>
          <a:lstStyle/>
          <a:p>
            <a:pPr marL="0" indent="0">
              <a:buNone/>
            </a:pPr>
            <a:r>
              <a:rPr lang="en-US" sz="3600" dirty="0" smtClean="0"/>
              <a:t>Once </a:t>
            </a:r>
            <a:r>
              <a:rPr lang="en-US" sz="3600" dirty="0"/>
              <a:t>more Paul has an opportunity to uplift before a wondering multitude the banner of the cross. As he gazes upon the throng before him,—Jews, Greeks, Romans, with strangers from many lands,—his soul is stirred with an intense desire for their salvation. </a:t>
            </a:r>
          </a:p>
        </p:txBody>
      </p:sp>
      <p:pic>
        <p:nvPicPr>
          <p:cNvPr id="5124" name="Picture 4" descr="A Second Look - History/Archaeology"/>
          <p:cNvPicPr>
            <a:picLocks noChangeAspect="1" noChangeArrowheads="1"/>
          </p:cNvPicPr>
          <p:nvPr/>
        </p:nvPicPr>
        <p:blipFill rotWithShape="1">
          <a:blip r:embed="rId2">
            <a:extLst>
              <a:ext uri="{28A0092B-C50C-407E-A947-70E740481C1C}">
                <a14:useLocalDpi xmlns:a14="http://schemas.microsoft.com/office/drawing/2010/main" val="0"/>
              </a:ext>
            </a:extLst>
          </a:blip>
          <a:srcRect t="9158"/>
          <a:stretch/>
        </p:blipFill>
        <p:spPr bwMode="auto">
          <a:xfrm>
            <a:off x="914401" y="1588117"/>
            <a:ext cx="3514724" cy="4265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883956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7995"/>
            <a:ext cx="10840914" cy="588723"/>
          </a:xfrm>
        </p:spPr>
        <p:txBody>
          <a:bodyPr>
            <a:noAutofit/>
          </a:bodyPr>
          <a:lstStyle/>
          <a:p>
            <a:pPr algn="ctr"/>
            <a:r>
              <a:rPr lang="en-US" sz="3600" b="1" dirty="0" smtClean="0">
                <a:solidFill>
                  <a:schemeClr val="accent1">
                    <a:lumMod val="60000"/>
                    <a:lumOff val="40000"/>
                  </a:schemeClr>
                </a:solidFill>
              </a:rPr>
              <a:t>Walking Worthy (An Example):  </a:t>
            </a:r>
            <a:r>
              <a:rPr lang="en-US" sz="4000" b="1" dirty="0" smtClean="0"/>
              <a:t>Peter</a:t>
            </a:r>
            <a:r>
              <a:rPr lang="en-US" sz="4000" b="1" dirty="0" smtClean="0">
                <a:solidFill>
                  <a:schemeClr val="accent1">
                    <a:lumMod val="60000"/>
                    <a:lumOff val="40000"/>
                  </a:schemeClr>
                </a:solidFill>
              </a:rPr>
              <a:t>  </a:t>
            </a:r>
            <a:endParaRPr lang="en-US" sz="4000" b="1" dirty="0">
              <a:solidFill>
                <a:schemeClr val="accent1">
                  <a:lumMod val="60000"/>
                  <a:lumOff val="40000"/>
                </a:schemeClr>
              </a:solidFill>
            </a:endParaRPr>
          </a:p>
        </p:txBody>
      </p:sp>
      <p:sp>
        <p:nvSpPr>
          <p:cNvPr id="3" name="Text Placeholder 2"/>
          <p:cNvSpPr>
            <a:spLocks noGrp="1"/>
          </p:cNvSpPr>
          <p:nvPr>
            <p:ph type="body" idx="1"/>
          </p:nvPr>
        </p:nvSpPr>
        <p:spPr>
          <a:xfrm>
            <a:off x="685800" y="726510"/>
            <a:ext cx="5202071" cy="726509"/>
          </a:xfrm>
        </p:spPr>
        <p:txBody>
          <a:bodyPr/>
          <a:lstStyle/>
          <a:p>
            <a:r>
              <a:rPr lang="en-US" sz="4000" dirty="0" smtClean="0">
                <a:solidFill>
                  <a:srgbClr val="66FFFF"/>
                </a:solidFill>
              </a:rPr>
              <a:t>John 18:25</a:t>
            </a:r>
            <a:endParaRPr lang="en-US" sz="4000" dirty="0">
              <a:solidFill>
                <a:srgbClr val="66FFFF"/>
              </a:solidFill>
            </a:endParaRPr>
          </a:p>
        </p:txBody>
      </p:sp>
      <p:sp>
        <p:nvSpPr>
          <p:cNvPr id="4" name="Content Placeholder 3"/>
          <p:cNvSpPr>
            <a:spLocks noGrp="1"/>
          </p:cNvSpPr>
          <p:nvPr>
            <p:ph sz="half" idx="2"/>
          </p:nvPr>
        </p:nvSpPr>
        <p:spPr>
          <a:xfrm>
            <a:off x="685800" y="1470849"/>
            <a:ext cx="5202071" cy="5055211"/>
          </a:xfrm>
        </p:spPr>
        <p:txBody>
          <a:bodyPr>
            <a:noAutofit/>
          </a:bodyPr>
          <a:lstStyle/>
          <a:p>
            <a:r>
              <a:rPr lang="en-US" sz="3600" b="1" baseline="30000" dirty="0"/>
              <a:t>25 </a:t>
            </a:r>
            <a:r>
              <a:rPr lang="en-US" sz="3600" dirty="0"/>
              <a:t>And Simon Peter stood and warmed himself. They said therefore unto him, Art not thou also one of his disciples? He denied it, and said, I am not.</a:t>
            </a:r>
          </a:p>
        </p:txBody>
      </p:sp>
      <p:sp>
        <p:nvSpPr>
          <p:cNvPr id="5" name="Text Placeholder 4"/>
          <p:cNvSpPr>
            <a:spLocks noGrp="1"/>
          </p:cNvSpPr>
          <p:nvPr>
            <p:ph type="body" sz="quarter" idx="3"/>
          </p:nvPr>
        </p:nvSpPr>
        <p:spPr>
          <a:xfrm>
            <a:off x="6298271" y="826718"/>
            <a:ext cx="5228444" cy="644132"/>
          </a:xfrm>
        </p:spPr>
        <p:txBody>
          <a:bodyPr/>
          <a:lstStyle/>
          <a:p>
            <a:r>
              <a:rPr lang="en-US" sz="4000" dirty="0" smtClean="0">
                <a:solidFill>
                  <a:srgbClr val="66FFFF"/>
                </a:solidFill>
              </a:rPr>
              <a:t>Acts 2:14</a:t>
            </a:r>
            <a:endParaRPr lang="en-US" sz="4000" dirty="0">
              <a:solidFill>
                <a:srgbClr val="66FFFF"/>
              </a:solidFill>
            </a:endParaRPr>
          </a:p>
        </p:txBody>
      </p:sp>
      <p:sp>
        <p:nvSpPr>
          <p:cNvPr id="6" name="Content Placeholder 5"/>
          <p:cNvSpPr>
            <a:spLocks noGrp="1"/>
          </p:cNvSpPr>
          <p:nvPr>
            <p:ph sz="quarter" idx="4"/>
          </p:nvPr>
        </p:nvSpPr>
        <p:spPr>
          <a:xfrm>
            <a:off x="6298270" y="1453019"/>
            <a:ext cx="5202071" cy="5073041"/>
          </a:xfrm>
          <a:solidFill>
            <a:schemeClr val="accent4">
              <a:lumMod val="50000"/>
            </a:schemeClr>
          </a:solidFill>
        </p:spPr>
        <p:txBody>
          <a:bodyPr>
            <a:noAutofit/>
          </a:bodyPr>
          <a:lstStyle/>
          <a:p>
            <a:r>
              <a:rPr lang="en-US" sz="3600" b="1" baseline="30000" dirty="0"/>
              <a:t>14 </a:t>
            </a:r>
            <a:r>
              <a:rPr lang="en-US" sz="3600" dirty="0"/>
              <a:t>But Peter, standing up with the eleven, lifted up his voice, and said unto them, Ye men of Judaea, and all ye that dwell at Jerusalem, be this known unto you, and hearken to my words:</a:t>
            </a:r>
            <a:endParaRPr lang="en-US" sz="3200" dirty="0"/>
          </a:p>
        </p:txBody>
      </p:sp>
    </p:spTree>
    <p:extLst>
      <p:ext uri="{BB962C8B-B14F-4D97-AF65-F5344CB8AC3E}">
        <p14:creationId xmlns:p14="http://schemas.microsoft.com/office/powerpoint/2010/main" val="1138944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1446" y="278296"/>
            <a:ext cx="10864754" cy="636104"/>
          </a:xfrm>
        </p:spPr>
        <p:txBody>
          <a:bodyPr>
            <a:noAutofit/>
          </a:bodyPr>
          <a:lstStyle/>
          <a:p>
            <a:r>
              <a:rPr lang="en-US" sz="4000" dirty="0" smtClean="0">
                <a:solidFill>
                  <a:schemeClr val="accent1">
                    <a:lumMod val="40000"/>
                    <a:lumOff val="60000"/>
                  </a:schemeClr>
                </a:solidFill>
              </a:rPr>
              <a:t>Walking Worthy (An Example):  </a:t>
            </a:r>
            <a:r>
              <a:rPr lang="en-US" sz="4000" b="1" dirty="0" smtClean="0">
                <a:solidFill>
                  <a:srgbClr val="66FFFF"/>
                </a:solidFill>
              </a:rPr>
              <a:t>Peter</a:t>
            </a:r>
            <a:endParaRPr lang="en-US" sz="4000" b="1" dirty="0">
              <a:solidFill>
                <a:srgbClr val="66FFFF"/>
              </a:solidFill>
            </a:endParaRPr>
          </a:p>
        </p:txBody>
      </p:sp>
      <p:sp>
        <p:nvSpPr>
          <p:cNvPr id="4" name="Text Placeholder 3"/>
          <p:cNvSpPr>
            <a:spLocks noGrp="1"/>
          </p:cNvSpPr>
          <p:nvPr>
            <p:ph type="body" sz="half" idx="2"/>
          </p:nvPr>
        </p:nvSpPr>
        <p:spPr>
          <a:xfrm>
            <a:off x="755374" y="1093304"/>
            <a:ext cx="6973956" cy="4909931"/>
          </a:xfrm>
          <a:solidFill>
            <a:schemeClr val="accent4">
              <a:lumMod val="50000"/>
            </a:schemeClr>
          </a:solidFill>
        </p:spPr>
        <p:txBody>
          <a:bodyPr>
            <a:noAutofit/>
          </a:bodyPr>
          <a:lstStyle/>
          <a:p>
            <a:r>
              <a:rPr lang="en-US" sz="4000" dirty="0"/>
              <a:t>A remarkable change has come over the apostle during the few weeks since his denial. He has been converted. His mind has been opened by the Lord’s instruction so that he can understand the Scriptures (Luke 24:45). </a:t>
            </a:r>
          </a:p>
        </p:txBody>
      </p:sp>
      <p:pic>
        <p:nvPicPr>
          <p:cNvPr id="84994" name="Picture 2" descr="“Even on my servants, both men and women, I will pour out my Spirit in those days, and they will prophesy. I will show wonders in the heavens above and signs on the earth below, blood and fire and billows of smoke.” – Slide 18"/>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4010" r="24010"/>
          <a:stretch>
            <a:fillRect/>
          </a:stretch>
        </p:blipFill>
        <p:spPr bwMode="auto">
          <a:xfrm>
            <a:off x="7978774" y="913710"/>
            <a:ext cx="3527425" cy="508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75995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1446" y="278296"/>
            <a:ext cx="10864754" cy="636104"/>
          </a:xfrm>
        </p:spPr>
        <p:txBody>
          <a:bodyPr>
            <a:noAutofit/>
          </a:bodyPr>
          <a:lstStyle/>
          <a:p>
            <a:r>
              <a:rPr lang="en-US" sz="4000" dirty="0" smtClean="0">
                <a:solidFill>
                  <a:schemeClr val="accent1">
                    <a:lumMod val="40000"/>
                    <a:lumOff val="60000"/>
                  </a:schemeClr>
                </a:solidFill>
              </a:rPr>
              <a:t>Walking Worthy (An Example):  </a:t>
            </a:r>
            <a:r>
              <a:rPr lang="en-US" sz="4000" b="1" dirty="0" smtClean="0">
                <a:solidFill>
                  <a:srgbClr val="66FFFF"/>
                </a:solidFill>
              </a:rPr>
              <a:t>Peter</a:t>
            </a:r>
            <a:endParaRPr lang="en-US" sz="4000" b="1" dirty="0">
              <a:solidFill>
                <a:srgbClr val="66FFFF"/>
              </a:solidFill>
            </a:endParaRPr>
          </a:p>
        </p:txBody>
      </p:sp>
      <p:sp>
        <p:nvSpPr>
          <p:cNvPr id="4" name="Text Placeholder 3"/>
          <p:cNvSpPr>
            <a:spLocks noGrp="1"/>
          </p:cNvSpPr>
          <p:nvPr>
            <p:ph type="body" sz="half" idx="2"/>
          </p:nvPr>
        </p:nvSpPr>
        <p:spPr>
          <a:xfrm>
            <a:off x="755374" y="1093304"/>
            <a:ext cx="6973956" cy="4909931"/>
          </a:xfrm>
          <a:solidFill>
            <a:schemeClr val="accent4">
              <a:lumMod val="50000"/>
            </a:schemeClr>
          </a:solidFill>
        </p:spPr>
        <p:txBody>
          <a:bodyPr>
            <a:noAutofit/>
          </a:bodyPr>
          <a:lstStyle/>
          <a:p>
            <a:r>
              <a:rPr lang="en-US" sz="3600" dirty="0" smtClean="0"/>
              <a:t>He </a:t>
            </a:r>
            <a:r>
              <a:rPr lang="en-US" sz="3600" dirty="0"/>
              <a:t>has been endued with insight and power by the Holy Spirit. As a result, he stands forth as a sanctified leader of men</a:t>
            </a:r>
            <a:r>
              <a:rPr lang="en-US" sz="3600" dirty="0" smtClean="0"/>
              <a:t>. Instead </a:t>
            </a:r>
            <a:r>
              <a:rPr lang="en-US" sz="3600" dirty="0"/>
              <a:t>of uncertainty, there is conviction; instead of fear, boldness; instead of hasty words, as in the Gospels, there is a detailed, well-reasoned discourse. </a:t>
            </a:r>
          </a:p>
        </p:txBody>
      </p:sp>
      <p:pic>
        <p:nvPicPr>
          <p:cNvPr id="90114" name="Picture 2" descr="Then Peter stood up with the Eleven, raised his voice and addressed the crowd: ‘Fellow Jews and all of you who live in Jerusalem, let me explain this to you; listen carefully to what I say. These people are not drunk, as you suppose. It’s only nine in the morning!’ – Slide 16"/>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5130" r="23241"/>
          <a:stretch/>
        </p:blipFill>
        <p:spPr bwMode="auto">
          <a:xfrm flipH="1">
            <a:off x="8065825" y="1185050"/>
            <a:ext cx="3316407" cy="4818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103794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1446" y="278296"/>
            <a:ext cx="10864754" cy="636104"/>
          </a:xfrm>
        </p:spPr>
        <p:txBody>
          <a:bodyPr>
            <a:noAutofit/>
          </a:bodyPr>
          <a:lstStyle/>
          <a:p>
            <a:r>
              <a:rPr lang="en-US" sz="4000" dirty="0" smtClean="0">
                <a:solidFill>
                  <a:schemeClr val="accent1">
                    <a:lumMod val="40000"/>
                    <a:lumOff val="60000"/>
                  </a:schemeClr>
                </a:solidFill>
              </a:rPr>
              <a:t>Walking Worthy (An Example):  </a:t>
            </a:r>
            <a:r>
              <a:rPr lang="en-US" sz="4000" b="1" dirty="0" smtClean="0">
                <a:solidFill>
                  <a:srgbClr val="66FFFF"/>
                </a:solidFill>
              </a:rPr>
              <a:t>Peter</a:t>
            </a:r>
            <a:endParaRPr lang="en-US" sz="4000" b="1" dirty="0">
              <a:solidFill>
                <a:srgbClr val="66FFFF"/>
              </a:solidFill>
            </a:endParaRPr>
          </a:p>
        </p:txBody>
      </p:sp>
      <p:sp>
        <p:nvSpPr>
          <p:cNvPr id="4" name="Text Placeholder 3"/>
          <p:cNvSpPr>
            <a:spLocks noGrp="1"/>
          </p:cNvSpPr>
          <p:nvPr>
            <p:ph type="body" sz="half" idx="2"/>
          </p:nvPr>
        </p:nvSpPr>
        <p:spPr>
          <a:xfrm>
            <a:off x="755374" y="1093304"/>
            <a:ext cx="6973956" cy="4909931"/>
          </a:xfrm>
          <a:solidFill>
            <a:schemeClr val="accent4">
              <a:lumMod val="50000"/>
            </a:schemeClr>
          </a:solidFill>
        </p:spPr>
        <p:txBody>
          <a:bodyPr>
            <a:noAutofit/>
          </a:bodyPr>
          <a:lstStyle/>
          <a:p>
            <a:r>
              <a:rPr lang="en-US" sz="4000" dirty="0" smtClean="0"/>
              <a:t>The </a:t>
            </a:r>
            <a:r>
              <a:rPr lang="en-US" sz="4000" dirty="0"/>
              <a:t>prophecies concerning Christ are unfolded with method and clarity. Here is an unstudied proof of genuineness. An inventor of tales would hardly have dared to show such a change in character as Luke shows in Peter.</a:t>
            </a:r>
          </a:p>
        </p:txBody>
      </p:sp>
      <p:pic>
        <p:nvPicPr>
          <p:cNvPr id="92162" name="Picture 2" descr="Suddenly a sound like the blowing of a violent wind came from heaven and filled the whole house where they were sitting. They saw what seemed to be tongues of fire that separated and came to rest on each of them. All of them were filled with the Holy Spirit and began to speak in other tongues as the Spirit enabled them. – Slide 10"/>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9846" t="50522" r="47098" b="4750"/>
          <a:stretch/>
        </p:blipFill>
        <p:spPr bwMode="auto">
          <a:xfrm flipH="1">
            <a:off x="7799832" y="1163859"/>
            <a:ext cx="3277567" cy="4768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168052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1446" y="278296"/>
            <a:ext cx="10864754" cy="636104"/>
          </a:xfrm>
        </p:spPr>
        <p:txBody>
          <a:bodyPr>
            <a:noAutofit/>
          </a:bodyPr>
          <a:lstStyle/>
          <a:p>
            <a:r>
              <a:rPr lang="en-US" sz="4000" dirty="0" smtClean="0">
                <a:solidFill>
                  <a:schemeClr val="accent1">
                    <a:lumMod val="40000"/>
                    <a:lumOff val="60000"/>
                  </a:schemeClr>
                </a:solidFill>
              </a:rPr>
              <a:t>Walking Worthy (An Example):  </a:t>
            </a:r>
            <a:r>
              <a:rPr lang="en-US" sz="4000" b="1" dirty="0" smtClean="0">
                <a:solidFill>
                  <a:srgbClr val="66FFFF"/>
                </a:solidFill>
              </a:rPr>
              <a:t>Peter</a:t>
            </a:r>
            <a:endParaRPr lang="en-US" sz="4000" b="1" dirty="0">
              <a:solidFill>
                <a:srgbClr val="66FFFF"/>
              </a:solidFill>
            </a:endParaRPr>
          </a:p>
        </p:txBody>
      </p:sp>
      <p:sp>
        <p:nvSpPr>
          <p:cNvPr id="4" name="Text Placeholder 3"/>
          <p:cNvSpPr>
            <a:spLocks noGrp="1"/>
          </p:cNvSpPr>
          <p:nvPr>
            <p:ph type="body" sz="half" idx="2"/>
          </p:nvPr>
        </p:nvSpPr>
        <p:spPr>
          <a:xfrm>
            <a:off x="755374" y="1093304"/>
            <a:ext cx="6973956" cy="4909931"/>
          </a:xfrm>
          <a:solidFill>
            <a:schemeClr val="accent4">
              <a:lumMod val="50000"/>
            </a:schemeClr>
          </a:solidFill>
        </p:spPr>
        <p:txBody>
          <a:bodyPr>
            <a:noAutofit/>
          </a:bodyPr>
          <a:lstStyle/>
          <a:p>
            <a:r>
              <a:rPr lang="en-US" sz="3900" dirty="0" smtClean="0"/>
              <a:t>Note that Peter </a:t>
            </a:r>
            <a:r>
              <a:rPr lang="en-US" sz="3900" dirty="0"/>
              <a:t>is not speaking in isolation. He stands as a representative of his brethren. </a:t>
            </a:r>
            <a:r>
              <a:rPr lang="en-US" sz="3900" dirty="0" smtClean="0"/>
              <a:t>Yet he speaks with personal conviction and by individual inspiration of the Holy Spirit.  Peter’s unity with his brethren comes from unity with Christ.  </a:t>
            </a:r>
            <a:endParaRPr lang="en-US" sz="3900" dirty="0"/>
          </a:p>
        </p:txBody>
      </p:sp>
      <p:pic>
        <p:nvPicPr>
          <p:cNvPr id="96258" name="Picture 2" descr="Peter, full of the Holy Spirit spoke to the crowds at Pentecost. &lt;br/&gt;‘Fellow Israelites, listen to this …’ – Slide 1"/>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826" r="21826"/>
          <a:stretch>
            <a:fillRect/>
          </a:stretch>
        </p:blipFill>
        <p:spPr bwMode="auto">
          <a:xfrm>
            <a:off x="7729538" y="1139825"/>
            <a:ext cx="3654425" cy="48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696335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000" dirty="0" smtClean="0"/>
              <a:t/>
            </a:r>
            <a:br>
              <a:rPr lang="en-US" sz="4000" dirty="0" smtClean="0"/>
            </a:br>
            <a:r>
              <a:rPr lang="en-US" sz="4000" b="1" dirty="0" smtClean="0">
                <a:solidFill>
                  <a:srgbClr val="66FFFF"/>
                </a:solidFill>
              </a:rPr>
              <a:t>Acts 2:14-47</a:t>
            </a:r>
            <a:endParaRPr lang="en-US" sz="4000" b="1" dirty="0">
              <a:solidFill>
                <a:srgbClr val="66FFFF"/>
              </a:solidFill>
            </a:endParaRPr>
          </a:p>
        </p:txBody>
      </p:sp>
      <p:sp>
        <p:nvSpPr>
          <p:cNvPr id="4" name="Text Placeholder 3"/>
          <p:cNvSpPr>
            <a:spLocks noGrp="1"/>
          </p:cNvSpPr>
          <p:nvPr>
            <p:ph type="body" sz="half" idx="2"/>
          </p:nvPr>
        </p:nvSpPr>
        <p:spPr>
          <a:xfrm>
            <a:off x="4532244" y="1510748"/>
            <a:ext cx="6973956" cy="4492487"/>
          </a:xfrm>
        </p:spPr>
        <p:txBody>
          <a:bodyPr>
            <a:noAutofit/>
          </a:bodyPr>
          <a:lstStyle/>
          <a:p>
            <a:r>
              <a:rPr lang="en-US" sz="4000" b="1" baseline="30000" dirty="0" smtClean="0"/>
              <a:t>14</a:t>
            </a:r>
            <a:r>
              <a:rPr lang="en-US" sz="4000" b="1" baseline="30000" dirty="0"/>
              <a:t> </a:t>
            </a:r>
            <a:r>
              <a:rPr lang="en-US" sz="4000" dirty="0"/>
              <a:t>But Peter, standing up with the eleven, lifted up his voice, and said unto them, Ye men of Judaea, and all ye that dwell at Jerusalem, be this known unto you, and hearken to my words:</a:t>
            </a:r>
          </a:p>
        </p:txBody>
      </p:sp>
      <p:pic>
        <p:nvPicPr>
          <p:cNvPr id="83970" name="Picture 2" descr="Then Peter stood up with the Eleven, raised his voice and addressed the crowd: ‘Fellow Jews and all of you who live in Jerusalem, let me explain this to you; listen carefully to what I say. These people are not drunk, as you suppose. It’s only nine in the morning!’ – Slide 16"/>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4010" r="24010"/>
          <a:stretch>
            <a:fillRect/>
          </a:stretch>
        </p:blipFill>
        <p:spPr bwMode="auto">
          <a:xfrm>
            <a:off x="727075" y="914400"/>
            <a:ext cx="3527425" cy="508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884008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000" dirty="0" smtClean="0"/>
              <a:t/>
            </a:r>
            <a:br>
              <a:rPr lang="en-US" sz="4000" dirty="0" smtClean="0"/>
            </a:br>
            <a:r>
              <a:rPr lang="en-US" sz="4000" b="1" dirty="0" smtClean="0">
                <a:solidFill>
                  <a:srgbClr val="66FFFF"/>
                </a:solidFill>
              </a:rPr>
              <a:t>Acts 2:15-47</a:t>
            </a:r>
            <a:endParaRPr lang="en-US" sz="4000" b="1" dirty="0">
              <a:solidFill>
                <a:srgbClr val="66FFFF"/>
              </a:solidFill>
            </a:endParaRPr>
          </a:p>
        </p:txBody>
      </p:sp>
      <p:sp>
        <p:nvSpPr>
          <p:cNvPr id="4" name="Text Placeholder 3"/>
          <p:cNvSpPr>
            <a:spLocks noGrp="1"/>
          </p:cNvSpPr>
          <p:nvPr>
            <p:ph type="body" sz="half" idx="2"/>
          </p:nvPr>
        </p:nvSpPr>
        <p:spPr>
          <a:xfrm>
            <a:off x="4532244" y="1510748"/>
            <a:ext cx="6973956" cy="4492487"/>
          </a:xfrm>
        </p:spPr>
        <p:txBody>
          <a:bodyPr>
            <a:noAutofit/>
          </a:bodyPr>
          <a:lstStyle/>
          <a:p>
            <a:r>
              <a:rPr lang="en-US" sz="4400" b="1" baseline="30000" dirty="0"/>
              <a:t>15 </a:t>
            </a:r>
            <a:r>
              <a:rPr lang="en-US" sz="4400" dirty="0"/>
              <a:t>For these are not drunken, as ye suppose, seeing it is but the third hour of the day.</a:t>
            </a:r>
          </a:p>
          <a:p>
            <a:r>
              <a:rPr lang="en-US" sz="4400" b="1" baseline="30000" dirty="0"/>
              <a:t>16 </a:t>
            </a:r>
            <a:r>
              <a:rPr lang="en-US" sz="4400" dirty="0"/>
              <a:t>But this is that which was spoken by the prophet Joel;</a:t>
            </a:r>
          </a:p>
        </p:txBody>
      </p:sp>
      <p:pic>
        <p:nvPicPr>
          <p:cNvPr id="84994" name="Picture 2" descr="“Even on my servants, both men and women, I will pour out my Spirit in those days, and they will prophesy. I will show wonders in the heavens above and signs on the earth below, blood and fire and billows of smoke.” – Slide 18"/>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4010" r="24010"/>
          <a:stretch>
            <a:fillRect/>
          </a:stretch>
        </p:blipFill>
        <p:spPr bwMode="auto">
          <a:xfrm flipH="1">
            <a:off x="727075" y="914400"/>
            <a:ext cx="3527425" cy="508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167672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1446" y="278296"/>
            <a:ext cx="10864754" cy="636104"/>
          </a:xfrm>
        </p:spPr>
        <p:txBody>
          <a:bodyPr>
            <a:noAutofit/>
          </a:bodyPr>
          <a:lstStyle/>
          <a:p>
            <a:r>
              <a:rPr lang="en-US" sz="4000" dirty="0" smtClean="0">
                <a:solidFill>
                  <a:schemeClr val="accent1">
                    <a:lumMod val="40000"/>
                    <a:lumOff val="60000"/>
                  </a:schemeClr>
                </a:solidFill>
              </a:rPr>
              <a:t>Walking Worthy (An Example):  </a:t>
            </a:r>
            <a:r>
              <a:rPr lang="en-US" sz="4000" b="1" dirty="0" smtClean="0">
                <a:solidFill>
                  <a:srgbClr val="66FFFF"/>
                </a:solidFill>
              </a:rPr>
              <a:t>Peter</a:t>
            </a:r>
            <a:endParaRPr lang="en-US" sz="4000" b="1" dirty="0">
              <a:solidFill>
                <a:srgbClr val="66FFFF"/>
              </a:solidFill>
            </a:endParaRPr>
          </a:p>
        </p:txBody>
      </p:sp>
      <p:sp>
        <p:nvSpPr>
          <p:cNvPr id="4" name="Text Placeholder 3"/>
          <p:cNvSpPr>
            <a:spLocks noGrp="1"/>
          </p:cNvSpPr>
          <p:nvPr>
            <p:ph type="body" sz="half" idx="2"/>
          </p:nvPr>
        </p:nvSpPr>
        <p:spPr>
          <a:xfrm>
            <a:off x="755374" y="1093304"/>
            <a:ext cx="6361043" cy="4909931"/>
          </a:xfrm>
          <a:solidFill>
            <a:schemeClr val="accent4">
              <a:lumMod val="50000"/>
            </a:schemeClr>
          </a:solidFill>
        </p:spPr>
        <p:txBody>
          <a:bodyPr>
            <a:noAutofit/>
          </a:bodyPr>
          <a:lstStyle/>
          <a:p>
            <a:r>
              <a:rPr lang="en-US" sz="3900" dirty="0"/>
              <a:t>Peter makes no timid approach to his subject. He boldly identifies the preaching as a </a:t>
            </a:r>
            <a:r>
              <a:rPr lang="en-US" sz="3900" dirty="0" smtClean="0"/>
              <a:t>fulfillment </a:t>
            </a:r>
            <a:r>
              <a:rPr lang="en-US" sz="3900" dirty="0"/>
              <a:t>of prophecy. He can afford to do this, since he has been taught by the Lord and is inspired by the Spirit. </a:t>
            </a:r>
            <a:endParaRPr lang="en-US" sz="3900" dirty="0"/>
          </a:p>
        </p:txBody>
      </p:sp>
      <p:pic>
        <p:nvPicPr>
          <p:cNvPr id="11266" name="Picture 2" descr="‘With many other words he warned them; and he pleaded with them, “Save yourselves from this corrupt generation.”’ – Slide 14"/>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83" t="846" r="37287" b="-846"/>
          <a:stretch/>
        </p:blipFill>
        <p:spPr bwMode="auto">
          <a:xfrm>
            <a:off x="7411486" y="1198769"/>
            <a:ext cx="3898900" cy="469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493408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1446" y="278296"/>
            <a:ext cx="10864754" cy="636104"/>
          </a:xfrm>
        </p:spPr>
        <p:txBody>
          <a:bodyPr>
            <a:noAutofit/>
          </a:bodyPr>
          <a:lstStyle/>
          <a:p>
            <a:r>
              <a:rPr lang="en-US" sz="4000" dirty="0" smtClean="0">
                <a:solidFill>
                  <a:schemeClr val="accent1">
                    <a:lumMod val="40000"/>
                    <a:lumOff val="60000"/>
                  </a:schemeClr>
                </a:solidFill>
              </a:rPr>
              <a:t>Walking Worthy (An Example):  </a:t>
            </a:r>
            <a:r>
              <a:rPr lang="en-US" sz="4000" b="1" dirty="0" smtClean="0">
                <a:solidFill>
                  <a:srgbClr val="66FFFF"/>
                </a:solidFill>
              </a:rPr>
              <a:t>Peter</a:t>
            </a:r>
            <a:endParaRPr lang="en-US" sz="4000" b="1" dirty="0">
              <a:solidFill>
                <a:srgbClr val="66FFFF"/>
              </a:solidFill>
            </a:endParaRPr>
          </a:p>
        </p:txBody>
      </p:sp>
      <p:sp>
        <p:nvSpPr>
          <p:cNvPr id="4" name="Text Placeholder 3"/>
          <p:cNvSpPr>
            <a:spLocks noGrp="1"/>
          </p:cNvSpPr>
          <p:nvPr>
            <p:ph type="body" sz="half" idx="2"/>
          </p:nvPr>
        </p:nvSpPr>
        <p:spPr>
          <a:xfrm>
            <a:off x="755374" y="1093304"/>
            <a:ext cx="6374296" cy="4909931"/>
          </a:xfrm>
          <a:solidFill>
            <a:schemeClr val="accent4">
              <a:lumMod val="50000"/>
            </a:schemeClr>
          </a:solidFill>
        </p:spPr>
        <p:txBody>
          <a:bodyPr>
            <a:noAutofit/>
          </a:bodyPr>
          <a:lstStyle/>
          <a:p>
            <a:r>
              <a:rPr lang="en-US" sz="3900" dirty="0" smtClean="0"/>
              <a:t>Under </a:t>
            </a:r>
            <a:r>
              <a:rPr lang="en-US" sz="3900" dirty="0"/>
              <a:t>this twofold guidance he begins the first public exposition of the life and works of the Messiah since His ascension. The verses that follow amply testify to the apostle’s new-found ability.</a:t>
            </a:r>
            <a:endParaRPr lang="en-US" sz="3900" dirty="0"/>
          </a:p>
        </p:txBody>
      </p:sp>
      <p:pic>
        <p:nvPicPr>
          <p:cNvPr id="12290" name="Picture 2" descr="‘When the people heard this, they were cut to the heart and said to Peter and the other apostles, “Brothers, what shall we do?”’ – Slide 12"/>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7088" t="-846" r="708" b="846"/>
          <a:stretch/>
        </p:blipFill>
        <p:spPr bwMode="auto">
          <a:xfrm>
            <a:off x="7318927" y="1198769"/>
            <a:ext cx="3897313" cy="469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84786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000" dirty="0" smtClean="0"/>
              <a:t/>
            </a:r>
            <a:br>
              <a:rPr lang="en-US" sz="4000" dirty="0" smtClean="0"/>
            </a:br>
            <a:r>
              <a:rPr lang="en-US" sz="4000" b="1" dirty="0" smtClean="0">
                <a:solidFill>
                  <a:srgbClr val="66FFFF"/>
                </a:solidFill>
              </a:rPr>
              <a:t>Acts 2:17-47</a:t>
            </a:r>
            <a:endParaRPr lang="en-US" sz="4000" b="1" dirty="0">
              <a:solidFill>
                <a:srgbClr val="66FFFF"/>
              </a:solidFill>
            </a:endParaRPr>
          </a:p>
        </p:txBody>
      </p:sp>
      <p:sp>
        <p:nvSpPr>
          <p:cNvPr id="4" name="Text Placeholder 3"/>
          <p:cNvSpPr>
            <a:spLocks noGrp="1"/>
          </p:cNvSpPr>
          <p:nvPr>
            <p:ph type="body" sz="half" idx="2"/>
          </p:nvPr>
        </p:nvSpPr>
        <p:spPr>
          <a:xfrm>
            <a:off x="4532244" y="1510748"/>
            <a:ext cx="6973956" cy="4492487"/>
          </a:xfrm>
        </p:spPr>
        <p:txBody>
          <a:bodyPr>
            <a:noAutofit/>
          </a:bodyPr>
          <a:lstStyle/>
          <a:p>
            <a:r>
              <a:rPr lang="en-US" sz="3600" b="1" baseline="30000" dirty="0"/>
              <a:t>17 </a:t>
            </a:r>
            <a:r>
              <a:rPr lang="en-US" sz="3600" dirty="0"/>
              <a:t>And it shall come to pass in the last days, </a:t>
            </a:r>
            <a:r>
              <a:rPr lang="en-US" sz="3600" dirty="0" err="1"/>
              <a:t>saith</a:t>
            </a:r>
            <a:r>
              <a:rPr lang="en-US" sz="3600" dirty="0"/>
              <a:t> God, I will pour out of my Spirit upon all flesh: and your sons and your daughters shall prophesy, and your young men shall see visions, and your old men shall dream dreams</a:t>
            </a:r>
            <a:r>
              <a:rPr lang="en-US" sz="3600" dirty="0" smtClean="0"/>
              <a:t>:</a:t>
            </a:r>
            <a:endParaRPr lang="en-US" sz="3600" dirty="0"/>
          </a:p>
        </p:txBody>
      </p:sp>
      <p:pic>
        <p:nvPicPr>
          <p:cNvPr id="86020" name="Picture 4" descr="‘No, this is what was spoken by the prophet Joel: “In the last days, God says, I will pour out my Spirit on all people. Your sons and daughters will prophesy, your young men will see visions, your old men will dream dreams.” – Slide 17"/>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6113" t="412" r="37593" b="-412"/>
          <a:stretch/>
        </p:blipFill>
        <p:spPr bwMode="auto">
          <a:xfrm>
            <a:off x="727075" y="914400"/>
            <a:ext cx="3625850" cy="4830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1924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97329"/>
            <a:ext cx="10840914" cy="1260000"/>
          </a:xfrm>
        </p:spPr>
        <p:txBody>
          <a:bodyPr>
            <a:normAutofit/>
          </a:bodyPr>
          <a:lstStyle/>
          <a:p>
            <a:r>
              <a:rPr lang="en-US" sz="4800" b="1" dirty="0">
                <a:solidFill>
                  <a:schemeClr val="accent1">
                    <a:lumMod val="40000"/>
                    <a:lumOff val="60000"/>
                  </a:schemeClr>
                </a:solidFill>
              </a:rPr>
              <a:t>To Walk Worthy:   </a:t>
            </a:r>
            <a:r>
              <a:rPr lang="en-US" sz="4800" b="1" dirty="0">
                <a:solidFill>
                  <a:srgbClr val="66FFFF"/>
                </a:solidFill>
              </a:rPr>
              <a:t>AA </a:t>
            </a:r>
            <a:r>
              <a:rPr lang="en-US" sz="4800" b="1" dirty="0" smtClean="0">
                <a:solidFill>
                  <a:srgbClr val="66FFFF"/>
                </a:solidFill>
              </a:rPr>
              <a:t>494</a:t>
            </a:r>
            <a:endParaRPr lang="en-US" sz="4800" dirty="0">
              <a:solidFill>
                <a:srgbClr val="66FFFF"/>
              </a:solidFill>
            </a:endParaRPr>
          </a:p>
        </p:txBody>
      </p:sp>
      <p:sp>
        <p:nvSpPr>
          <p:cNvPr id="3" name="Content Placeholder 2"/>
          <p:cNvSpPr>
            <a:spLocks noGrp="1"/>
          </p:cNvSpPr>
          <p:nvPr>
            <p:ph idx="1"/>
          </p:nvPr>
        </p:nvSpPr>
        <p:spPr>
          <a:xfrm>
            <a:off x="5087376" y="1657328"/>
            <a:ext cx="6439339" cy="4533609"/>
          </a:xfrm>
        </p:spPr>
        <p:txBody>
          <a:bodyPr>
            <a:noAutofit/>
          </a:bodyPr>
          <a:lstStyle/>
          <a:p>
            <a:pPr marL="0" indent="0">
              <a:buNone/>
            </a:pPr>
            <a:r>
              <a:rPr lang="en-US" sz="4000" dirty="0" smtClean="0"/>
              <a:t>He </a:t>
            </a:r>
            <a:r>
              <a:rPr lang="en-US" sz="4000" dirty="0"/>
              <a:t>loses sight of the occasion, of the perils surrounding him, of the terrible fate that seems so near. He sees only Jesus, the Intercessor, pleading before God in behalf of sinful men. </a:t>
            </a:r>
          </a:p>
        </p:txBody>
      </p:sp>
      <p:pic>
        <p:nvPicPr>
          <p:cNvPr id="6146" name="Picture 2" descr="A Simonian Origin for Christianity, Part 16: Mark as Allegory - Vridar"/>
          <p:cNvPicPr>
            <a:picLocks noChangeAspect="1" noChangeArrowheads="1"/>
          </p:cNvPicPr>
          <p:nvPr/>
        </p:nvPicPr>
        <p:blipFill rotWithShape="1">
          <a:blip r:embed="rId2">
            <a:extLst>
              <a:ext uri="{28A0092B-C50C-407E-A947-70E740481C1C}">
                <a14:useLocalDpi xmlns:a14="http://schemas.microsoft.com/office/drawing/2010/main" val="0"/>
              </a:ext>
            </a:extLst>
          </a:blip>
          <a:srcRect l="19602"/>
          <a:stretch/>
        </p:blipFill>
        <p:spPr bwMode="auto">
          <a:xfrm>
            <a:off x="685801" y="1657328"/>
            <a:ext cx="4401575" cy="4400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822022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000" dirty="0" smtClean="0"/>
              <a:t/>
            </a:r>
            <a:br>
              <a:rPr lang="en-US" sz="4000" dirty="0" smtClean="0"/>
            </a:br>
            <a:r>
              <a:rPr lang="en-US" sz="4000" b="1" dirty="0" smtClean="0">
                <a:solidFill>
                  <a:srgbClr val="66FFFF"/>
                </a:solidFill>
              </a:rPr>
              <a:t>Acts 2:18-47</a:t>
            </a:r>
            <a:endParaRPr lang="en-US" sz="4000" b="1" dirty="0">
              <a:solidFill>
                <a:srgbClr val="66FFFF"/>
              </a:solidFill>
            </a:endParaRPr>
          </a:p>
        </p:txBody>
      </p:sp>
      <p:sp>
        <p:nvSpPr>
          <p:cNvPr id="4" name="Text Placeholder 3"/>
          <p:cNvSpPr>
            <a:spLocks noGrp="1"/>
          </p:cNvSpPr>
          <p:nvPr>
            <p:ph type="body" sz="half" idx="2"/>
          </p:nvPr>
        </p:nvSpPr>
        <p:spPr>
          <a:xfrm>
            <a:off x="4532244" y="1510748"/>
            <a:ext cx="6973956" cy="4492487"/>
          </a:xfrm>
        </p:spPr>
        <p:txBody>
          <a:bodyPr>
            <a:noAutofit/>
          </a:bodyPr>
          <a:lstStyle/>
          <a:p>
            <a:r>
              <a:rPr lang="en-US" sz="3600" b="1" baseline="30000" dirty="0"/>
              <a:t>18 </a:t>
            </a:r>
            <a:r>
              <a:rPr lang="en-US" sz="3600" dirty="0"/>
              <a:t>And on my servants and on my handmaidens I will pour out in those days of my Spirit; and they shall prophesy:</a:t>
            </a:r>
          </a:p>
          <a:p>
            <a:r>
              <a:rPr lang="en-US" sz="3600" b="1" baseline="30000" dirty="0"/>
              <a:t>19 </a:t>
            </a:r>
            <a:r>
              <a:rPr lang="en-US" sz="3600" dirty="0"/>
              <a:t>And I will shew wonders in heaven above, and signs in the earth beneath; blood, and fire, and </a:t>
            </a:r>
            <a:r>
              <a:rPr lang="en-US" sz="3600" dirty="0" err="1"/>
              <a:t>vapour</a:t>
            </a:r>
            <a:r>
              <a:rPr lang="en-US" sz="3600" dirty="0"/>
              <a:t> of smoke</a:t>
            </a:r>
            <a:r>
              <a:rPr lang="en-US" sz="3600" dirty="0" smtClean="0"/>
              <a:t>:</a:t>
            </a:r>
            <a:endParaRPr lang="en-US" sz="3600" dirty="0"/>
          </a:p>
        </p:txBody>
      </p:sp>
      <p:pic>
        <p:nvPicPr>
          <p:cNvPr id="87042" name="Picture 2" descr="‘No, this is what was spoken by the prophet Joel: “In the last days, God says, I will pour out my Spirit on all people. Your sons and daughters will prophesy, your young men will see visions, your old men will dream dreams.” – Slide 17"/>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8404" t="410" r="5204" b="-410"/>
          <a:stretch/>
        </p:blipFill>
        <p:spPr bwMode="auto">
          <a:xfrm>
            <a:off x="667441" y="1153422"/>
            <a:ext cx="3646488" cy="4849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348069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000" dirty="0" smtClean="0"/>
              <a:t/>
            </a:r>
            <a:br>
              <a:rPr lang="en-US" sz="4000" dirty="0" smtClean="0"/>
            </a:br>
            <a:r>
              <a:rPr lang="en-US" sz="4000" b="1" dirty="0" smtClean="0">
                <a:solidFill>
                  <a:srgbClr val="66FFFF"/>
                </a:solidFill>
              </a:rPr>
              <a:t>Acts 2:20-47</a:t>
            </a:r>
            <a:endParaRPr lang="en-US" sz="4000" b="1" dirty="0">
              <a:solidFill>
                <a:srgbClr val="66FFFF"/>
              </a:solidFill>
            </a:endParaRPr>
          </a:p>
        </p:txBody>
      </p:sp>
      <p:sp>
        <p:nvSpPr>
          <p:cNvPr id="4" name="Text Placeholder 3"/>
          <p:cNvSpPr>
            <a:spLocks noGrp="1"/>
          </p:cNvSpPr>
          <p:nvPr>
            <p:ph type="body" sz="half" idx="2"/>
          </p:nvPr>
        </p:nvSpPr>
        <p:spPr>
          <a:xfrm>
            <a:off x="4532244" y="1510748"/>
            <a:ext cx="6973956" cy="4492487"/>
          </a:xfrm>
        </p:spPr>
        <p:txBody>
          <a:bodyPr>
            <a:noAutofit/>
          </a:bodyPr>
          <a:lstStyle/>
          <a:p>
            <a:r>
              <a:rPr lang="en-US" sz="4000" b="1" baseline="30000" dirty="0"/>
              <a:t>20 </a:t>
            </a:r>
            <a:r>
              <a:rPr lang="en-US" sz="4000" dirty="0"/>
              <a:t>The sun shall be turned into darkness, and the moon into blood, before the great and notable day of the Lord come:</a:t>
            </a:r>
          </a:p>
          <a:p>
            <a:r>
              <a:rPr lang="en-US" sz="4000" b="1" baseline="30000" dirty="0"/>
              <a:t>21 </a:t>
            </a:r>
            <a:r>
              <a:rPr lang="en-US" sz="4000" dirty="0"/>
              <a:t>And it shall come to pass, that whosoever shall call on the name of the Lord shall be saved.</a:t>
            </a:r>
          </a:p>
        </p:txBody>
      </p:sp>
      <p:pic>
        <p:nvPicPr>
          <p:cNvPr id="88066" name="Picture 2" descr="“And everyone who calls on the name of the Lord will be saved.”’ – Slide 20"/>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151" r="22151"/>
          <a:stretch>
            <a:fillRect/>
          </a:stretch>
        </p:blipFill>
        <p:spPr bwMode="auto">
          <a:xfrm>
            <a:off x="727075" y="914400"/>
            <a:ext cx="3646488" cy="4910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272496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000" dirty="0" smtClean="0"/>
              <a:t/>
            </a:r>
            <a:br>
              <a:rPr lang="en-US" sz="4000" dirty="0" smtClean="0"/>
            </a:br>
            <a:r>
              <a:rPr lang="en-US" sz="4000" b="1" dirty="0" smtClean="0">
                <a:solidFill>
                  <a:srgbClr val="66FFFF"/>
                </a:solidFill>
              </a:rPr>
              <a:t>Acts 2:22-47</a:t>
            </a:r>
            <a:endParaRPr lang="en-US" sz="4000" b="1" dirty="0">
              <a:solidFill>
                <a:srgbClr val="66FFFF"/>
              </a:solidFill>
            </a:endParaRPr>
          </a:p>
        </p:txBody>
      </p:sp>
      <p:sp>
        <p:nvSpPr>
          <p:cNvPr id="4" name="Text Placeholder 3"/>
          <p:cNvSpPr>
            <a:spLocks noGrp="1"/>
          </p:cNvSpPr>
          <p:nvPr>
            <p:ph type="body" sz="half" idx="2"/>
          </p:nvPr>
        </p:nvSpPr>
        <p:spPr>
          <a:xfrm>
            <a:off x="4532244" y="1510748"/>
            <a:ext cx="6973956" cy="4492487"/>
          </a:xfrm>
        </p:spPr>
        <p:txBody>
          <a:bodyPr>
            <a:noAutofit/>
          </a:bodyPr>
          <a:lstStyle/>
          <a:p>
            <a:r>
              <a:rPr lang="en-US" sz="4000" b="1" baseline="30000" dirty="0"/>
              <a:t>22 </a:t>
            </a:r>
            <a:r>
              <a:rPr lang="en-US" sz="4000" dirty="0"/>
              <a:t>Ye men of Israel, hear these words; Jesus of Nazareth, a man approved of God among you by miracles and wonders and signs, which God did by him in the midst of you, as ye yourselves also know</a:t>
            </a:r>
            <a:r>
              <a:rPr lang="en-US" sz="4000" dirty="0" smtClean="0"/>
              <a:t>:</a:t>
            </a:r>
            <a:endParaRPr lang="en-US" sz="4000" dirty="0"/>
          </a:p>
        </p:txBody>
      </p:sp>
      <p:pic>
        <p:nvPicPr>
          <p:cNvPr id="89090" name="Picture 2" descr="‘Jesus of Nazareth was a man accredited by God to you by miracles, wonders and signs, which God did among you through Him, as you yourselves know.’ – Slide 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862" r="22862"/>
          <a:stretch>
            <a:fillRect/>
          </a:stretch>
        </p:blipFill>
        <p:spPr bwMode="auto">
          <a:xfrm>
            <a:off x="727075" y="914400"/>
            <a:ext cx="3567113" cy="4929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121681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000" dirty="0" smtClean="0"/>
              <a:t/>
            </a:r>
            <a:br>
              <a:rPr lang="en-US" sz="4000" dirty="0" smtClean="0"/>
            </a:br>
            <a:r>
              <a:rPr lang="en-US" sz="4000" b="1" dirty="0" smtClean="0">
                <a:solidFill>
                  <a:srgbClr val="66FFFF"/>
                </a:solidFill>
              </a:rPr>
              <a:t>Acts 2:23-47</a:t>
            </a:r>
            <a:endParaRPr lang="en-US" sz="4000" b="1" dirty="0">
              <a:solidFill>
                <a:srgbClr val="66FFFF"/>
              </a:solidFill>
            </a:endParaRPr>
          </a:p>
        </p:txBody>
      </p:sp>
      <p:sp>
        <p:nvSpPr>
          <p:cNvPr id="4" name="Text Placeholder 3"/>
          <p:cNvSpPr>
            <a:spLocks noGrp="1"/>
          </p:cNvSpPr>
          <p:nvPr>
            <p:ph type="body" sz="half" idx="2"/>
          </p:nvPr>
        </p:nvSpPr>
        <p:spPr>
          <a:xfrm>
            <a:off x="4532244" y="1510748"/>
            <a:ext cx="6973956" cy="4492487"/>
          </a:xfrm>
        </p:spPr>
        <p:txBody>
          <a:bodyPr>
            <a:noAutofit/>
          </a:bodyPr>
          <a:lstStyle/>
          <a:p>
            <a:r>
              <a:rPr lang="en-US" sz="4000" b="1" baseline="30000" dirty="0"/>
              <a:t>23 </a:t>
            </a:r>
            <a:r>
              <a:rPr lang="en-US" sz="4000" dirty="0"/>
              <a:t>Him, being delivered by the determinate counsel and foreknowledge of God, ye have taken, and by wicked hands have crucified and slain</a:t>
            </a:r>
            <a:r>
              <a:rPr lang="en-US" sz="4000" dirty="0" smtClean="0"/>
              <a:t>:</a:t>
            </a:r>
            <a:endParaRPr lang="en-US" sz="4000" dirty="0"/>
          </a:p>
        </p:txBody>
      </p:sp>
      <p:pic>
        <p:nvPicPr>
          <p:cNvPr id="93186" name="Picture 2" descr="‘This man was handed over to you by God’s deliberate plan and foreknowledge; and you, with the help of wicked men, put Him to death by nailing him to the cross.’ – Slide 3"/>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9015" r="19015"/>
          <a:stretch>
            <a:fillRect/>
          </a:stretch>
        </p:blipFill>
        <p:spPr bwMode="auto">
          <a:xfrm>
            <a:off x="727075" y="914400"/>
            <a:ext cx="3676650" cy="4449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908476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000" dirty="0" smtClean="0"/>
              <a:t/>
            </a:r>
            <a:br>
              <a:rPr lang="en-US" sz="4000" dirty="0" smtClean="0"/>
            </a:br>
            <a:r>
              <a:rPr lang="en-US" sz="4000" b="1" dirty="0" smtClean="0">
                <a:solidFill>
                  <a:srgbClr val="66FFFF"/>
                </a:solidFill>
              </a:rPr>
              <a:t>Acts 2:24-47</a:t>
            </a:r>
            <a:endParaRPr lang="en-US" sz="4000" b="1" dirty="0">
              <a:solidFill>
                <a:srgbClr val="66FFFF"/>
              </a:solidFill>
            </a:endParaRPr>
          </a:p>
        </p:txBody>
      </p:sp>
      <p:sp>
        <p:nvSpPr>
          <p:cNvPr id="4" name="Text Placeholder 3"/>
          <p:cNvSpPr>
            <a:spLocks noGrp="1"/>
          </p:cNvSpPr>
          <p:nvPr>
            <p:ph type="body" sz="half" idx="2"/>
          </p:nvPr>
        </p:nvSpPr>
        <p:spPr>
          <a:xfrm>
            <a:off x="4532244" y="1510748"/>
            <a:ext cx="6973956" cy="4492487"/>
          </a:xfrm>
        </p:spPr>
        <p:txBody>
          <a:bodyPr>
            <a:noAutofit/>
          </a:bodyPr>
          <a:lstStyle/>
          <a:p>
            <a:r>
              <a:rPr lang="en-US" sz="3600" b="1" baseline="30000" dirty="0"/>
              <a:t>24 </a:t>
            </a:r>
            <a:r>
              <a:rPr lang="en-US" sz="3600" dirty="0"/>
              <a:t>Whom God hath raised up, having loosed the pains of death: because it was not possible that he should be </a:t>
            </a:r>
            <a:r>
              <a:rPr lang="en-US" sz="3600" dirty="0" err="1"/>
              <a:t>holden</a:t>
            </a:r>
            <a:r>
              <a:rPr lang="en-US" sz="3600" dirty="0"/>
              <a:t> of it.</a:t>
            </a:r>
          </a:p>
          <a:p>
            <a:r>
              <a:rPr lang="en-US" sz="3600" b="1" baseline="30000" dirty="0"/>
              <a:t>25 </a:t>
            </a:r>
            <a:r>
              <a:rPr lang="en-US" sz="3600" dirty="0"/>
              <a:t>For David </a:t>
            </a:r>
            <a:r>
              <a:rPr lang="en-US" sz="3600" dirty="0" err="1"/>
              <a:t>speaketh</a:t>
            </a:r>
            <a:r>
              <a:rPr lang="en-US" sz="3600" dirty="0"/>
              <a:t> concerning him, I foresaw the Lord always before my face, for he is on my right hand, that I should not be moved:</a:t>
            </a:r>
          </a:p>
        </p:txBody>
      </p:sp>
      <p:pic>
        <p:nvPicPr>
          <p:cNvPr id="94210" name="Picture 2" descr="‘But God raised Him from the dead, freeing him from the agony of death, because it was impossible for death to keep its hold on Him.’ – Slide 4"/>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563" r="46645"/>
          <a:stretch/>
        </p:blipFill>
        <p:spPr bwMode="auto">
          <a:xfrm>
            <a:off x="655638" y="730250"/>
            <a:ext cx="3641725" cy="5273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641735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000" dirty="0" smtClean="0"/>
              <a:t/>
            </a:r>
            <a:br>
              <a:rPr lang="en-US" sz="4000" dirty="0" smtClean="0"/>
            </a:br>
            <a:r>
              <a:rPr lang="en-US" sz="4000" b="1" dirty="0" smtClean="0">
                <a:solidFill>
                  <a:srgbClr val="66FFFF"/>
                </a:solidFill>
              </a:rPr>
              <a:t>Acts 2:26-47</a:t>
            </a:r>
            <a:endParaRPr lang="en-US" sz="4000" b="1" dirty="0">
              <a:solidFill>
                <a:srgbClr val="66FFFF"/>
              </a:solidFill>
            </a:endParaRPr>
          </a:p>
        </p:txBody>
      </p:sp>
      <p:sp>
        <p:nvSpPr>
          <p:cNvPr id="4" name="Text Placeholder 3"/>
          <p:cNvSpPr>
            <a:spLocks noGrp="1"/>
          </p:cNvSpPr>
          <p:nvPr>
            <p:ph type="body" sz="half" idx="2"/>
          </p:nvPr>
        </p:nvSpPr>
        <p:spPr>
          <a:xfrm>
            <a:off x="4532244" y="1510748"/>
            <a:ext cx="6973956" cy="4492487"/>
          </a:xfrm>
        </p:spPr>
        <p:txBody>
          <a:bodyPr>
            <a:noAutofit/>
          </a:bodyPr>
          <a:lstStyle/>
          <a:p>
            <a:r>
              <a:rPr lang="en-US" sz="3400" b="1" baseline="30000" dirty="0"/>
              <a:t>26 </a:t>
            </a:r>
            <a:r>
              <a:rPr lang="en-US" sz="3400" dirty="0"/>
              <a:t>Therefore did my heart rejoice, and my tongue was glad; moreover also my flesh shall rest in hope:</a:t>
            </a:r>
          </a:p>
          <a:p>
            <a:r>
              <a:rPr lang="en-US" sz="3400" b="1" baseline="30000" dirty="0"/>
              <a:t>27 </a:t>
            </a:r>
            <a:r>
              <a:rPr lang="en-US" sz="3400" dirty="0"/>
              <a:t>Because thou wilt not leave my soul in hell, neither wilt thou suffer thine </a:t>
            </a:r>
            <a:r>
              <a:rPr lang="en-US" sz="3400" dirty="0" smtClean="0"/>
              <a:t>Holy </a:t>
            </a:r>
            <a:r>
              <a:rPr lang="en-US" sz="3400" dirty="0"/>
              <a:t>One to see corruption</a:t>
            </a:r>
            <a:r>
              <a:rPr lang="en-US" sz="3400" dirty="0" smtClean="0"/>
              <a:t>.</a:t>
            </a:r>
          </a:p>
          <a:p>
            <a:r>
              <a:rPr lang="en-US" sz="3400" b="1" baseline="30000" dirty="0"/>
              <a:t>28 </a:t>
            </a:r>
            <a:r>
              <a:rPr lang="en-US" sz="3400" dirty="0"/>
              <a:t>Thou hast made known to me the ways of life; thou shalt make me full of joy with thy countenance.</a:t>
            </a:r>
          </a:p>
        </p:txBody>
      </p:sp>
      <p:pic>
        <p:nvPicPr>
          <p:cNvPr id="95234" name="Picture 2" descr="When they heard this sound, a crowd came together in bewilderment, because each one heard their own language being spoken. – Slide 1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132" r="23132"/>
          <a:stretch>
            <a:fillRect/>
          </a:stretch>
        </p:blipFill>
        <p:spPr bwMode="auto">
          <a:xfrm>
            <a:off x="727075" y="914400"/>
            <a:ext cx="3646488" cy="508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851794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000" dirty="0" smtClean="0"/>
              <a:t/>
            </a:r>
            <a:br>
              <a:rPr lang="en-US" sz="4000" dirty="0" smtClean="0"/>
            </a:br>
            <a:r>
              <a:rPr lang="en-US" sz="4000" b="1" dirty="0" smtClean="0">
                <a:solidFill>
                  <a:srgbClr val="66FFFF"/>
                </a:solidFill>
              </a:rPr>
              <a:t>Acts 2:29-47</a:t>
            </a:r>
            <a:endParaRPr lang="en-US" sz="4000" b="1" dirty="0">
              <a:solidFill>
                <a:srgbClr val="66FFFF"/>
              </a:solidFill>
            </a:endParaRPr>
          </a:p>
        </p:txBody>
      </p:sp>
      <p:sp>
        <p:nvSpPr>
          <p:cNvPr id="4" name="Text Placeholder 3"/>
          <p:cNvSpPr>
            <a:spLocks noGrp="1"/>
          </p:cNvSpPr>
          <p:nvPr>
            <p:ph type="body" sz="half" idx="2"/>
          </p:nvPr>
        </p:nvSpPr>
        <p:spPr>
          <a:xfrm>
            <a:off x="4532244" y="1510748"/>
            <a:ext cx="6973956" cy="4492487"/>
          </a:xfrm>
        </p:spPr>
        <p:txBody>
          <a:bodyPr>
            <a:noAutofit/>
          </a:bodyPr>
          <a:lstStyle/>
          <a:p>
            <a:r>
              <a:rPr lang="en-US" sz="3300" b="1" baseline="30000" dirty="0"/>
              <a:t>29 </a:t>
            </a:r>
            <a:r>
              <a:rPr lang="en-US" sz="3300" dirty="0"/>
              <a:t>Men and brethren, let me freely speak unto you of the patriarch David, that he is both dead and buried, and his </a:t>
            </a:r>
            <a:r>
              <a:rPr lang="en-US" sz="3300" dirty="0" err="1"/>
              <a:t>sepulchre</a:t>
            </a:r>
            <a:r>
              <a:rPr lang="en-US" sz="3300" dirty="0"/>
              <a:t> is with us unto this day.</a:t>
            </a:r>
          </a:p>
          <a:p>
            <a:r>
              <a:rPr lang="en-US" sz="3300" b="1" baseline="30000" dirty="0"/>
              <a:t>30 </a:t>
            </a:r>
            <a:r>
              <a:rPr lang="en-US" sz="3300" dirty="0"/>
              <a:t>Therefore being a prophet, and knowing that God had sworn with an oath to him, that of the fruit of his loins, according to the flesh, he would raise up Christ to sit on his throne;</a:t>
            </a:r>
          </a:p>
        </p:txBody>
      </p:sp>
      <p:pic>
        <p:nvPicPr>
          <p:cNvPr id="1030" name="Picture 6" descr="‘David said about Him: “I saw the Lord always before me. Because He is at my right hand, I will not be shaken. Therefore my heart is glad and my tongue rejoices; my body also will rest in hope, because you will not abandon me to the realm of the dead, you will not let your holy one see decay. You have made known to me the paths of life; you will fill me with joy in your presence.’” – Slide 5"/>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620" r="22620"/>
          <a:stretch>
            <a:fillRect/>
          </a:stretch>
        </p:blipFill>
        <p:spPr bwMode="auto">
          <a:xfrm>
            <a:off x="604838" y="1006475"/>
            <a:ext cx="3805237" cy="5211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233923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000" dirty="0" smtClean="0"/>
              <a:t/>
            </a:r>
            <a:br>
              <a:rPr lang="en-US" sz="4000" dirty="0" smtClean="0"/>
            </a:br>
            <a:r>
              <a:rPr lang="en-US" sz="4000" b="1" dirty="0" smtClean="0">
                <a:solidFill>
                  <a:srgbClr val="66FFFF"/>
                </a:solidFill>
              </a:rPr>
              <a:t>Acts </a:t>
            </a:r>
            <a:r>
              <a:rPr lang="en-US" sz="4000" b="1" dirty="0" smtClean="0">
                <a:solidFill>
                  <a:srgbClr val="66FFFF"/>
                </a:solidFill>
              </a:rPr>
              <a:t>2:31-47</a:t>
            </a:r>
            <a:endParaRPr lang="en-US" sz="4000" b="1" dirty="0">
              <a:solidFill>
                <a:srgbClr val="66FFFF"/>
              </a:solidFill>
            </a:endParaRPr>
          </a:p>
        </p:txBody>
      </p:sp>
      <p:sp>
        <p:nvSpPr>
          <p:cNvPr id="4" name="Text Placeholder 3"/>
          <p:cNvSpPr>
            <a:spLocks noGrp="1"/>
          </p:cNvSpPr>
          <p:nvPr>
            <p:ph type="body" sz="half" idx="2"/>
          </p:nvPr>
        </p:nvSpPr>
        <p:spPr>
          <a:xfrm>
            <a:off x="4532244" y="1510748"/>
            <a:ext cx="6973956" cy="4492487"/>
          </a:xfrm>
        </p:spPr>
        <p:txBody>
          <a:bodyPr>
            <a:noAutofit/>
          </a:bodyPr>
          <a:lstStyle/>
          <a:p>
            <a:r>
              <a:rPr lang="en-US" sz="3600" b="1" baseline="30000" dirty="0"/>
              <a:t>31 </a:t>
            </a:r>
            <a:r>
              <a:rPr lang="en-US" sz="3600" dirty="0"/>
              <a:t>He seeing this before </a:t>
            </a:r>
            <a:r>
              <a:rPr lang="en-US" sz="3600" dirty="0" err="1"/>
              <a:t>spake</a:t>
            </a:r>
            <a:r>
              <a:rPr lang="en-US" sz="3600" dirty="0"/>
              <a:t> of the resurrection of Christ, that his soul was not left in hell, neither his flesh did see corruption.</a:t>
            </a:r>
          </a:p>
          <a:p>
            <a:r>
              <a:rPr lang="en-US" sz="3600" b="1" baseline="30000" dirty="0"/>
              <a:t>32 </a:t>
            </a:r>
            <a:r>
              <a:rPr lang="en-US" sz="3600" dirty="0"/>
              <a:t>This Jesus hath God raised up, whereof we all are witnesses.</a:t>
            </a:r>
          </a:p>
        </p:txBody>
      </p:sp>
      <p:pic>
        <p:nvPicPr>
          <p:cNvPr id="2050" name="Picture 2" descr="‘God has raised this Jesus to life, and we are all witnesses of it.’ – Slide 7"/>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8340" t="781" r="9924" b="-781"/>
          <a:stretch/>
        </p:blipFill>
        <p:spPr bwMode="auto">
          <a:xfrm>
            <a:off x="727075" y="914400"/>
            <a:ext cx="3629025" cy="5260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446383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000" dirty="0" smtClean="0"/>
              <a:t/>
            </a:r>
            <a:br>
              <a:rPr lang="en-US" sz="4000" dirty="0" smtClean="0"/>
            </a:br>
            <a:r>
              <a:rPr lang="en-US" sz="4000" b="1" dirty="0" smtClean="0">
                <a:solidFill>
                  <a:srgbClr val="66FFFF"/>
                </a:solidFill>
              </a:rPr>
              <a:t>Acts </a:t>
            </a:r>
            <a:r>
              <a:rPr lang="en-US" sz="4000" b="1" dirty="0" smtClean="0">
                <a:solidFill>
                  <a:srgbClr val="66FFFF"/>
                </a:solidFill>
              </a:rPr>
              <a:t>2:33-47</a:t>
            </a:r>
            <a:endParaRPr lang="en-US" sz="4000" b="1" dirty="0">
              <a:solidFill>
                <a:srgbClr val="66FFFF"/>
              </a:solidFill>
            </a:endParaRPr>
          </a:p>
        </p:txBody>
      </p:sp>
      <p:sp>
        <p:nvSpPr>
          <p:cNvPr id="4" name="Text Placeholder 3"/>
          <p:cNvSpPr>
            <a:spLocks noGrp="1"/>
          </p:cNvSpPr>
          <p:nvPr>
            <p:ph type="body" sz="half" idx="2"/>
          </p:nvPr>
        </p:nvSpPr>
        <p:spPr>
          <a:xfrm>
            <a:off x="4532243" y="1510748"/>
            <a:ext cx="7447423" cy="4492487"/>
          </a:xfrm>
        </p:spPr>
        <p:txBody>
          <a:bodyPr>
            <a:noAutofit/>
          </a:bodyPr>
          <a:lstStyle/>
          <a:p>
            <a:r>
              <a:rPr lang="en-US" sz="3200" b="1" baseline="30000" dirty="0"/>
              <a:t>33 </a:t>
            </a:r>
            <a:r>
              <a:rPr lang="en-US" sz="3200" dirty="0"/>
              <a:t>Therefore being by the right hand of God exalted, and having received of the Father the promise of the Holy Ghost, he hath shed forth this, which ye now see and hear.</a:t>
            </a:r>
          </a:p>
          <a:p>
            <a:r>
              <a:rPr lang="en-US" sz="3200" b="1" baseline="30000" dirty="0"/>
              <a:t>34 </a:t>
            </a:r>
            <a:r>
              <a:rPr lang="en-US" sz="3200" dirty="0"/>
              <a:t>For David is not ascended into the heavens: but he </a:t>
            </a:r>
            <a:r>
              <a:rPr lang="en-US" sz="3200" dirty="0" err="1"/>
              <a:t>saith</a:t>
            </a:r>
            <a:r>
              <a:rPr lang="en-US" sz="3200" dirty="0"/>
              <a:t> himself, The Lord said unto my Lord, Sit thou on my right hand</a:t>
            </a:r>
            <a:r>
              <a:rPr lang="en-US" sz="3200" dirty="0" smtClean="0"/>
              <a:t>,</a:t>
            </a:r>
          </a:p>
          <a:p>
            <a:r>
              <a:rPr lang="en-US" sz="3200" b="1" baseline="30000" dirty="0" smtClean="0"/>
              <a:t>35 </a:t>
            </a:r>
            <a:r>
              <a:rPr lang="en-US" sz="3200" dirty="0" smtClean="0"/>
              <a:t>Until I make thy foes thy footstool.</a:t>
            </a:r>
            <a:endParaRPr lang="en-US" sz="3200" dirty="0"/>
          </a:p>
        </p:txBody>
      </p:sp>
      <p:pic>
        <p:nvPicPr>
          <p:cNvPr id="3074" name="Picture 2" descr="‘For David did not ascend to heaven, and yet he said, &lt;br/&gt;“The Lord said to my Lord: ‘Sit at my right hand until I make your enemies a footstool for your feet.”’ – Slide 10"/>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723" r="22723"/>
          <a:stretch>
            <a:fillRect/>
          </a:stretch>
        </p:blipFill>
        <p:spPr bwMode="auto">
          <a:xfrm>
            <a:off x="685711" y="1006868"/>
            <a:ext cx="3702050" cy="508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68580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4" y="278296"/>
            <a:ext cx="6973955" cy="1232452"/>
          </a:xfrm>
        </p:spPr>
        <p:txBody>
          <a:bodyPr>
            <a:noAutofit/>
          </a:bodyPr>
          <a:lstStyle/>
          <a:p>
            <a:r>
              <a:rPr lang="en-US" sz="3200" dirty="0" smtClean="0">
                <a:solidFill>
                  <a:schemeClr val="accent1">
                    <a:lumMod val="40000"/>
                    <a:lumOff val="60000"/>
                  </a:schemeClr>
                </a:solidFill>
              </a:rPr>
              <a:t>Walking Worthy (An Example):</a:t>
            </a:r>
            <a:r>
              <a:rPr lang="en-US" sz="4000" dirty="0" smtClean="0"/>
              <a:t/>
            </a:r>
            <a:br>
              <a:rPr lang="en-US" sz="4000" dirty="0" smtClean="0"/>
            </a:br>
            <a:r>
              <a:rPr lang="en-US" sz="4000" b="1" dirty="0" smtClean="0">
                <a:solidFill>
                  <a:srgbClr val="66FFFF"/>
                </a:solidFill>
              </a:rPr>
              <a:t>Acts </a:t>
            </a:r>
            <a:r>
              <a:rPr lang="en-US" sz="4000" b="1" dirty="0" smtClean="0">
                <a:solidFill>
                  <a:srgbClr val="66FFFF"/>
                </a:solidFill>
              </a:rPr>
              <a:t>2:36-47</a:t>
            </a:r>
            <a:endParaRPr lang="en-US" sz="4000" b="1" dirty="0">
              <a:solidFill>
                <a:srgbClr val="66FFFF"/>
              </a:solidFill>
            </a:endParaRPr>
          </a:p>
        </p:txBody>
      </p:sp>
      <p:sp>
        <p:nvSpPr>
          <p:cNvPr id="4" name="Text Placeholder 3"/>
          <p:cNvSpPr>
            <a:spLocks noGrp="1"/>
          </p:cNvSpPr>
          <p:nvPr>
            <p:ph type="body" sz="half" idx="2"/>
          </p:nvPr>
        </p:nvSpPr>
        <p:spPr>
          <a:xfrm>
            <a:off x="4532243" y="1510748"/>
            <a:ext cx="7447423" cy="4492487"/>
          </a:xfrm>
        </p:spPr>
        <p:txBody>
          <a:bodyPr>
            <a:noAutofit/>
          </a:bodyPr>
          <a:lstStyle/>
          <a:p>
            <a:r>
              <a:rPr lang="en-US" sz="3200" b="1" baseline="30000" dirty="0"/>
              <a:t>36 </a:t>
            </a:r>
            <a:r>
              <a:rPr lang="en-US" sz="3200" dirty="0"/>
              <a:t>Therefore let all the house of Israel know assuredly, that God hath made the same Jesus, whom ye have crucified, both Lord and Christ.</a:t>
            </a:r>
          </a:p>
          <a:p>
            <a:r>
              <a:rPr lang="en-US" sz="3200" b="1" baseline="30000" dirty="0"/>
              <a:t>37 </a:t>
            </a:r>
            <a:r>
              <a:rPr lang="en-US" sz="3200" dirty="0"/>
              <a:t>Now when they heard this, they were pricked in their heart, and said unto Peter and to the rest of the apostles, Men and brethren, what shall we do?</a:t>
            </a:r>
          </a:p>
        </p:txBody>
      </p:sp>
      <p:pic>
        <p:nvPicPr>
          <p:cNvPr id="4098" name="Picture 2" descr="‘Therefore let all Israel be assured of this: God has made this Jesus, whom you crucified, both Lord and Messiah.’ – Slide 11"/>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458" r="23458"/>
          <a:stretch>
            <a:fillRect/>
          </a:stretch>
        </p:blipFill>
        <p:spPr bwMode="auto">
          <a:xfrm>
            <a:off x="727075" y="914400"/>
            <a:ext cx="3679825" cy="5199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10300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efault">
      <a:majorFont>
        <a:latin typeface="Corbel"/>
        <a:ea typeface=""/>
        <a:cs typeface=""/>
      </a:majorFont>
      <a:minorFont>
        <a:latin typeface="Corbel"/>
        <a:ea typeface=""/>
        <a:cs typeface=""/>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spDef>
      <a:spPr>
        <a:ln>
          <a:noFill/>
        </a:ln>
      </a:spPr>
      <a:bodyPr rtlCol="0" anchor="ctr"/>
      <a:lstStyle>
        <a:defPPr algn="ctr">
          <a:defRPr/>
        </a:defPPr>
      </a:lstStyle>
      <a:style>
        <a:lnRef idx="2">
          <a:schemeClr val="accent3">
            <a:shade val="50000"/>
          </a:schemeClr>
        </a:lnRef>
        <a:fillRef idx="1">
          <a:schemeClr val="accent3"/>
        </a:fillRef>
        <a:effectRef idx="0">
          <a:schemeClr val="accent3"/>
        </a:effectRef>
        <a:fontRef idx="minor">
          <a:schemeClr val="lt1"/>
        </a:fontRef>
      </a:style>
    </a:spDef>
  </a:objectDefaults>
  <a:extraClrSchemeLst/>
  <a:extLst>
    <a:ext uri="{05A4C25C-085E-4340-85A3-A5531E510DB2}">
      <thm15:themeFamily xmlns:thm15="http://schemas.microsoft.com/office/thememl/2012/main" name="TF22736411_Famous event in history presentation_AAS_v4" id="{885A6F1E-651B-4F15-A7C5-F8866BEBEDBA}" vid="{A424914B-CB64-4CFE-A131-6ACB64D36AA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C94942-C689-461B-8649-1FD863C6BA2B}">
  <ds:schemaRefs>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http://purl.org/dc/terms/"/>
    <ds:schemaRef ds:uri="http://schemas.microsoft.com/office/2006/metadata/properties"/>
    <ds:schemaRef ds:uri="http://www.w3.org/XML/1998/namespace"/>
    <ds:schemaRef ds:uri="16c05727-aa75-4e4a-9b5f-8a80a1165891"/>
    <ds:schemaRef ds:uri="71af3243-3dd4-4a8d-8c0d-dd76da1f02a5"/>
    <ds:schemaRef ds:uri="http://purl.org/dc/dcmitype/"/>
  </ds:schemaRefs>
</ds:datastoreItem>
</file>

<file path=customXml/itemProps2.xml><?xml version="1.0" encoding="utf-8"?>
<ds:datastoreItem xmlns:ds="http://schemas.openxmlformats.org/officeDocument/2006/customXml" ds:itemID="{096277B9-27DA-47CA-9593-62E4BB44AB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8C25A74-1E0C-4362-AFA3-6197BD285F3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Famous event in history presentation</Template>
  <TotalTime>0</TotalTime>
  <Words>3636</Words>
  <Application>Microsoft Office PowerPoint</Application>
  <PresentationFormat>Widescreen</PresentationFormat>
  <Paragraphs>307</Paragraphs>
  <Slides>118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118</vt:i4>
      </vt:variant>
    </vt:vector>
  </HeadingPairs>
  <TitlesOfParts>
    <vt:vector size="122" baseType="lpstr">
      <vt:lpstr>Arial</vt:lpstr>
      <vt:lpstr>Calibri</vt:lpstr>
      <vt:lpstr>Corbel</vt:lpstr>
      <vt:lpstr>Celestial</vt:lpstr>
      <vt:lpstr>The Unified Body of Christ Lesson 7, 3rd Quarter 2023</vt:lpstr>
      <vt:lpstr>Memory Text:   Ephesians 4:11-12 </vt:lpstr>
      <vt:lpstr>PowerPoint Presentation</vt:lpstr>
      <vt:lpstr>PowerPoint Presentation</vt:lpstr>
      <vt:lpstr>PowerPoint Presentation</vt:lpstr>
      <vt:lpstr>To Walk Worthy:   AA 493</vt:lpstr>
      <vt:lpstr>To Walk Worthy:   AA 493</vt:lpstr>
      <vt:lpstr>To Walk Worthy:   AA 494</vt:lpstr>
      <vt:lpstr>To Walk Worthy:   AA 494</vt:lpstr>
      <vt:lpstr>To Walk Worthy:   AA 494</vt:lpstr>
      <vt:lpstr>To Walk Worthy:   AA 494</vt:lpstr>
      <vt:lpstr>To Walk Worthy:   AA 495</vt:lpstr>
      <vt:lpstr>To Walk Worthy:   AA 495</vt:lpstr>
      <vt:lpstr>To Walk Worthy:   AA 495</vt:lpstr>
      <vt:lpstr>To Walk Worthy:   AA 498</vt:lpstr>
      <vt:lpstr>To Walk Worthy:   AA 498</vt:lpstr>
      <vt:lpstr>To Walk Worthy:   AA 498</vt:lpstr>
      <vt:lpstr>To Walk Worthy:   Ephesians 4:1-16</vt:lpstr>
      <vt:lpstr>To Walk Worthy:  Colossians 1:9-12</vt:lpstr>
      <vt:lpstr>To Walk Worthy:  Colossians 1:11-12</vt:lpstr>
      <vt:lpstr>To Walk Worthy:   AA 507</vt:lpstr>
      <vt:lpstr>To Walk Worthy:   AA 507</vt:lpstr>
      <vt:lpstr>To Walk Worthy:   AA 507</vt:lpstr>
      <vt:lpstr>To Walk Worthy:   AA 507</vt:lpstr>
      <vt:lpstr>To Walk Worthy:   AA 507</vt:lpstr>
      <vt:lpstr>PowerPoint Presentation</vt:lpstr>
      <vt:lpstr>Unity of the Spirit:   Ephesians 4:1-16</vt:lpstr>
      <vt:lpstr>Unity of the Spirit:  Ephesians 4:2-16</vt:lpstr>
      <vt:lpstr>Unity of the Spirit:  Ephesians 4:2-16</vt:lpstr>
      <vt:lpstr>Unity of the Spirit:  Ephesians 4:2-16</vt:lpstr>
      <vt:lpstr>Unity of the Spirit:  Ephesians 4:2-16</vt:lpstr>
      <vt:lpstr>Unity of the Spirit:  Ephesians 4:2-16</vt:lpstr>
      <vt:lpstr>Unity of the Spirit:  Ephesians 4:2-16</vt:lpstr>
      <vt:lpstr>Unity of the Spirit:   Ephesians 4:3-16</vt:lpstr>
      <vt:lpstr>Unity of the Spirit:  SDABC V.6 p.1021</vt:lpstr>
      <vt:lpstr>PowerPoint Presentation</vt:lpstr>
      <vt:lpstr>Oneness: 1 Corinthians 12:4-7</vt:lpstr>
      <vt:lpstr>Oneness: 1 Corinthians 12:20-22</vt:lpstr>
      <vt:lpstr>Oneness: 1 Corinthians 12:27-31</vt:lpstr>
      <vt:lpstr>Oneness: 1 Corinthians 12:29-31</vt:lpstr>
      <vt:lpstr>Aesop’s Fables:  </vt:lpstr>
      <vt:lpstr>The Belly and the Members (A Fable of Aesop)</vt:lpstr>
      <vt:lpstr>The Belly and the Members (A Fable of Aesop)</vt:lpstr>
      <vt:lpstr>The Belly and the Members (A Fable of Aesop)</vt:lpstr>
      <vt:lpstr>The Belly and the Members (A Fable of Aesop)</vt:lpstr>
      <vt:lpstr>The Belly and the Members (A Fable of Aesop)</vt:lpstr>
      <vt:lpstr>Oneness: Ephesians 4:4-16</vt:lpstr>
      <vt:lpstr>Oneness:   Ephesians 4:4-16</vt:lpstr>
      <vt:lpstr>Oneness:   Ephesians 4:4-16</vt:lpstr>
      <vt:lpstr>Oneness:   Ephesians 4:4-16</vt:lpstr>
      <vt:lpstr>Oneness: Ephesians 4:5-16</vt:lpstr>
      <vt:lpstr>Oneness: Ephesians 4:5-16</vt:lpstr>
      <vt:lpstr>Oneness: Ephesians 4:5-16</vt:lpstr>
      <vt:lpstr>Oneness: Ephesians 4:5-16</vt:lpstr>
      <vt:lpstr>Oneness: Ephesians 4:5-16</vt:lpstr>
      <vt:lpstr>Oneness: Ephesians 4:5-16</vt:lpstr>
      <vt:lpstr>PowerPoint Presentation</vt:lpstr>
      <vt:lpstr>Gifts of God: Ephesians 4:7-16</vt:lpstr>
      <vt:lpstr>Gifts of God: Ephesians 4:7-16</vt:lpstr>
      <vt:lpstr>Gifts of God: Ephesians 4:9-16</vt:lpstr>
      <vt:lpstr>Gifts of God: Ephesians 4:9-16</vt:lpstr>
      <vt:lpstr>Gifts of God: Ephesians 4:11-16</vt:lpstr>
      <vt:lpstr>Gifts of God: Ephesians 4:11-16</vt:lpstr>
      <vt:lpstr>PowerPoint Presentation</vt:lpstr>
      <vt:lpstr>Gifts of God: Ephesians 4:11-16</vt:lpstr>
      <vt:lpstr>Gifts of God: Ephesians 4:12-16</vt:lpstr>
      <vt:lpstr>Gifts of God: Ephesians 4:13-16</vt:lpstr>
      <vt:lpstr>Gifts of God: Ephesians 4:13-16</vt:lpstr>
      <vt:lpstr>Gifts of God: Ephesians 4:14-16</vt:lpstr>
      <vt:lpstr>Gifts of God: Ephesians 4:15-16</vt:lpstr>
      <vt:lpstr>Gifts of God: Ephesians 4:15-16</vt:lpstr>
      <vt:lpstr>Gifts of God: Ephesians 4:16</vt:lpstr>
      <vt:lpstr>PowerPoint Presentation</vt:lpstr>
      <vt:lpstr>Walking Worthy (An Example): Acts 2:1-47</vt:lpstr>
      <vt:lpstr>Walking Worthy (An Example): Acts 2:3-47</vt:lpstr>
      <vt:lpstr>Walking Worthy (An Example): Acts 2:5-47</vt:lpstr>
      <vt:lpstr>Walking Worthy (An Example): Acts 2:7-47</vt:lpstr>
      <vt:lpstr>Walking Worthy (An Example): Acts 2:9-47</vt:lpstr>
      <vt:lpstr>Walking Worthy (An Example): Acts 2:11-47</vt:lpstr>
      <vt:lpstr>Walking Worthy (An Example):  Peter  </vt:lpstr>
      <vt:lpstr>Walking Worthy (An Example):  Peter</vt:lpstr>
      <vt:lpstr>Walking Worthy (An Example):  Peter</vt:lpstr>
      <vt:lpstr>Walking Worthy (An Example):  Peter</vt:lpstr>
      <vt:lpstr>Walking Worthy (An Example):  Peter</vt:lpstr>
      <vt:lpstr>Walking Worthy (An Example): Acts 2:14-47</vt:lpstr>
      <vt:lpstr>Walking Worthy (An Example): Acts 2:15-47</vt:lpstr>
      <vt:lpstr>Walking Worthy (An Example):  Peter</vt:lpstr>
      <vt:lpstr>Walking Worthy (An Example):  Peter</vt:lpstr>
      <vt:lpstr>Walking Worthy (An Example): Acts 2:17-47</vt:lpstr>
      <vt:lpstr>Walking Worthy (An Example): Acts 2:18-47</vt:lpstr>
      <vt:lpstr>Walking Worthy (An Example): Acts 2:20-47</vt:lpstr>
      <vt:lpstr>Walking Worthy (An Example): Acts 2:22-47</vt:lpstr>
      <vt:lpstr>Walking Worthy (An Example): Acts 2:23-47</vt:lpstr>
      <vt:lpstr>Walking Worthy (An Example): Acts 2:24-47</vt:lpstr>
      <vt:lpstr>Walking Worthy (An Example): Acts 2:26-47</vt:lpstr>
      <vt:lpstr>Walking Worthy (An Example): Acts 2:29-47</vt:lpstr>
      <vt:lpstr>Walking Worthy (An Example): Acts 2:31-47</vt:lpstr>
      <vt:lpstr>Walking Worthy (An Example): Acts 2:33-47</vt:lpstr>
      <vt:lpstr>Walking Worthy (An Example): Acts 2:36-47</vt:lpstr>
      <vt:lpstr>What shall we Do?  AA 42</vt:lpstr>
      <vt:lpstr>What shall we Do?  AA 42</vt:lpstr>
      <vt:lpstr>What shall we Do?  AA 42</vt:lpstr>
      <vt:lpstr>What shall we Do?  AA 43</vt:lpstr>
      <vt:lpstr>What shall we Do?  AA 43</vt:lpstr>
      <vt:lpstr>Walking Worthy (An Example): Acts 2:38-47</vt:lpstr>
      <vt:lpstr>Walking Worthy (An Example): Acts 2:40-47</vt:lpstr>
      <vt:lpstr>Walking Worthy (An Example): Acts 2:42-47</vt:lpstr>
      <vt:lpstr>Walking Worthy (An Example): Acts 2:44-47</vt:lpstr>
      <vt:lpstr>Walking Worthy (An Example): Acts 2:46-47</vt:lpstr>
      <vt:lpstr>Walking Worthy (An Example): Acts 2:47</vt:lpstr>
      <vt:lpstr>Walking Worthy (An Example):  AA 50</vt:lpstr>
      <vt:lpstr>Walking Worthy (An Example):  AA 50</vt:lpstr>
      <vt:lpstr>Walking Worthy (An Example):  AA 51</vt:lpstr>
      <vt:lpstr>Walking Worthy (An Example):  AA 51</vt:lpstr>
      <vt:lpstr>Walking Worthy (An Example):  AA 52</vt:lpstr>
      <vt:lpstr>Walking Worthy (An Example):  AA 52</vt:lpstr>
      <vt:lpstr>Take a few moments to prepare for Sabbath school next week!  </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2023-06-30T21:51:46Z</dcterms:created>
  <dcterms:modified xsi:type="dcterms:W3CDTF">2023-08-12T03:05:50Z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