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92"/>
  </p:notesMasterIdLst>
  <p:handoutMasterIdLst>
    <p:handoutMasterId r:id="rId93"/>
  </p:handoutMasterIdLst>
  <p:sldIdLst>
    <p:sldId id="268" r:id="rId5"/>
    <p:sldId id="392" r:id="rId6"/>
    <p:sldId id="484" r:id="rId7"/>
    <p:sldId id="773" r:id="rId8"/>
    <p:sldId id="983" r:id="rId9"/>
    <p:sldId id="990" r:id="rId10"/>
    <p:sldId id="991" r:id="rId11"/>
    <p:sldId id="992" r:id="rId12"/>
    <p:sldId id="993" r:id="rId13"/>
    <p:sldId id="996" r:id="rId14"/>
    <p:sldId id="997" r:id="rId15"/>
    <p:sldId id="998" r:id="rId16"/>
    <p:sldId id="994" r:id="rId17"/>
    <p:sldId id="995" r:id="rId18"/>
    <p:sldId id="873" r:id="rId19"/>
    <p:sldId id="1000" r:id="rId20"/>
    <p:sldId id="1001" r:id="rId21"/>
    <p:sldId id="1002" r:id="rId22"/>
    <p:sldId id="1003" r:id="rId23"/>
    <p:sldId id="1004" r:id="rId24"/>
    <p:sldId id="1005" r:id="rId25"/>
    <p:sldId id="1006" r:id="rId26"/>
    <p:sldId id="1007" r:id="rId27"/>
    <p:sldId id="1008" r:id="rId28"/>
    <p:sldId id="1009" r:id="rId29"/>
    <p:sldId id="1010" r:id="rId30"/>
    <p:sldId id="999" r:id="rId31"/>
    <p:sldId id="803" r:id="rId32"/>
    <p:sldId id="1011" r:id="rId33"/>
    <p:sldId id="984" r:id="rId34"/>
    <p:sldId id="985" r:id="rId35"/>
    <p:sldId id="986" r:id="rId36"/>
    <p:sldId id="987" r:id="rId37"/>
    <p:sldId id="988" r:id="rId38"/>
    <p:sldId id="989" r:id="rId39"/>
    <p:sldId id="1013" r:id="rId40"/>
    <p:sldId id="1012" r:id="rId41"/>
    <p:sldId id="1014" r:id="rId42"/>
    <p:sldId id="1015" r:id="rId43"/>
    <p:sldId id="1016" r:id="rId44"/>
    <p:sldId id="1017" r:id="rId45"/>
    <p:sldId id="1018" r:id="rId46"/>
    <p:sldId id="1019" r:id="rId47"/>
    <p:sldId id="1020" r:id="rId48"/>
    <p:sldId id="1021" r:id="rId49"/>
    <p:sldId id="1022" r:id="rId50"/>
    <p:sldId id="1023" r:id="rId51"/>
    <p:sldId id="1027" r:id="rId52"/>
    <p:sldId id="1028" r:id="rId53"/>
    <p:sldId id="1051" r:id="rId54"/>
    <p:sldId id="1025" r:id="rId55"/>
    <p:sldId id="1026" r:id="rId56"/>
    <p:sldId id="1031" r:id="rId57"/>
    <p:sldId id="1035" r:id="rId58"/>
    <p:sldId id="1036" r:id="rId59"/>
    <p:sldId id="1037" r:id="rId60"/>
    <p:sldId id="1038" r:id="rId61"/>
    <p:sldId id="1030" r:id="rId62"/>
    <p:sldId id="1034" r:id="rId63"/>
    <p:sldId id="1032" r:id="rId64"/>
    <p:sldId id="1033" r:id="rId65"/>
    <p:sldId id="1039" r:id="rId66"/>
    <p:sldId id="1040" r:id="rId67"/>
    <p:sldId id="1042" r:id="rId68"/>
    <p:sldId id="1043" r:id="rId69"/>
    <p:sldId id="1044" r:id="rId70"/>
    <p:sldId id="1045" r:id="rId71"/>
    <p:sldId id="1046" r:id="rId72"/>
    <p:sldId id="1048" r:id="rId73"/>
    <p:sldId id="1047" r:id="rId74"/>
    <p:sldId id="1052" r:id="rId75"/>
    <p:sldId id="1049" r:id="rId76"/>
    <p:sldId id="1053" r:id="rId77"/>
    <p:sldId id="1055" r:id="rId78"/>
    <p:sldId id="1056" r:id="rId79"/>
    <p:sldId id="1057" r:id="rId80"/>
    <p:sldId id="1024" r:id="rId81"/>
    <p:sldId id="1058" r:id="rId82"/>
    <p:sldId id="1059" r:id="rId83"/>
    <p:sldId id="1060" r:id="rId84"/>
    <p:sldId id="1061" r:id="rId85"/>
    <p:sldId id="1062" r:id="rId86"/>
    <p:sldId id="1063" r:id="rId87"/>
    <p:sldId id="1065" r:id="rId88"/>
    <p:sldId id="1066" r:id="rId89"/>
    <p:sldId id="790" r:id="rId90"/>
    <p:sldId id="390" r:id="rId9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2B2843"/>
    <a:srgbClr val="E6D4CC"/>
    <a:srgbClr val="FFFFFF"/>
    <a:srgbClr val="A09582"/>
    <a:srgbClr val="5E2001"/>
    <a:srgbClr val="660066"/>
    <a:srgbClr val="CCFF99"/>
    <a:srgbClr val="006600"/>
    <a:srgbClr val="164866"/>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8" autoAdjust="0"/>
    <p:restoredTop sz="90949" autoAdjust="0"/>
  </p:normalViewPr>
  <p:slideViewPr>
    <p:cSldViewPr snapToGrid="0">
      <p:cViewPr>
        <p:scale>
          <a:sx n="47" d="100"/>
          <a:sy n="47" d="100"/>
        </p:scale>
        <p:origin x="633" y="33"/>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8/18/2023</a:t>
            </a:fld>
            <a:endParaRPr lang="en-US" dirty="0"/>
          </a:p>
        </p:txBody>
      </p:sp>
      <p:sp>
        <p:nvSpPr>
          <p:cNvPr id="4" name="Footer Placeholder 3">
            <a:extLst>
              <a:ext uri="{FF2B5EF4-FFF2-40B4-BE49-F238E27FC236}">
                <a16:creationId xmlns:a16="http://schemas.microsoft.com/office/drawing/2014/main"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8T23:51:11.360"/>
    </inkml:context>
    <inkml:brush xml:id="br0">
      <inkml:brushProperty name="width" value="0.1" units="cm"/>
      <inkml:brushProperty name="height" value="0.1" units="cm"/>
      <inkml:brushProperty name="color" value="#E71224"/>
    </inkml:brush>
  </inkml:definitions>
  <inkml:trace contextRef="#ctx0" brushRef="#br0">6053 505 88 0 0,'0'0'16'0'0,"-7"-4"-8"0"0,-2-1-5 0 0,6 3-3 0 0,0 0 1 0 0,-1 0 0 0 0,0 0-1 0 0,1 0 1 0 0,-1 1 0 0 0,0-1-1 0 0,0 1 1 0 0,0 0 0 0 0,-5 0-1 0 0,-13-5 6 0 0,-7-1-5 0 0,-146 5 459 0 0,94 3 700 0 0,-5 2 154 0 0,44-1-418 0 0,-58-4 1 0 0,-211-29 2289 0 0,242 22-2479 0 0,-70-20 1 0 0,49 9-156 0 0,-236-34 1352 0 0,-58 7-657 0 0,-68-6 106 0 0,384 49-1138 0 0,-148-8 449 0 0,0 16-310 0 0,-190 40-111 0 0,352-38-254 0 0,-96 3-9 0 0,-26 4 13 0 0,77 3 1 0 0,-145 18 224 0 0,239-33-206 0 0,-432 47 759 0 0,329-32-522 0 0,-92 17 81 0 0,147-22-214 0 0,-88 31-1 0 0,112-31-87 0 0,-120 40 83 0 0,98-38-144 0 0,-13 4 35 0 0,-81 33 0 0 0,79-21 60 0 0,0 3 1 0 0,2 3-1 0 0,1 3 1 0 0,3 3-1 0 0,-106 91 0 0 0,140-104-116 0 0,1 1 0 0 0,1 1-1 0 0,-38 64 1 0 0,54-82 84 0 0,1 1 0 0 0,0 0-1 0 0,1 1 1 0 0,0-1 0 0 0,1 1 0 0 0,1 0-1 0 0,0 1 1 0 0,1-1 0 0 0,1 1 0 0 0,0-1-1 0 0,1 1 1 0 0,1 23 0 0 0,1-16-17 0 0,8 77 48 0 0,-7-86-65 0 0,1 0 1 0 0,1 0 0 0 0,0 0 0 0 0,1 0 0 0 0,9 18-1 0 0,4-2-38 0 0,1-1 0 0 0,1-1-1 0 0,2 0 1 0 0,0-2-1 0 0,27 24 1 0 0,-34-36 17 0 0,1 0 1 0 0,1 0 0 0 0,25 14-1 0 0,58 24 70 0 0,-59-31 11 0 0,58 36 1 0 0,232 149-249 0 0,-63-65 434 0 0,-197-105-170 0 0,0-3 0 0 0,124 37 0 0 0,162 14 10 0 0,-101-48 0 0 0,-83-14 113 0 0,-129-15-154 0 0,213 26 175 0 0,-215-29-172 0 0,221 24 228 0 0,-238-24-257 0 0,292 30 89 0 0,-85-30-120 0 0,-110-3 8 0 0,867-9-146 0 0,-167-2 416 0 0,391-23 171 0 0,-988 27-341 0 0,168-12-116 0 0,-229 1-32 0 0,87-7-12 0 0,530-41 732 0 0,54-61 800 0 0,-716 99-1325 0 0,144-55 0 0 0,-218 67-80 0 0,0-3 1 0 0,47-28 0 0 0,-69 34 54 0 0,-1-2 0 0 0,0-1 0 0 0,-1 0 0 0 0,-1-2 1 0 0,25-27-1 0 0,-37 36-57 0 0,-1 0 0 0 0,0 0 0 0 0,-1-1 0 0 0,0 0 0 0 0,0 0 0 0 0,-1-1 0 0 0,0 0 0 0 0,-1 0 0 0 0,0 0 0 0 0,-1 0 0 0 0,2-16 0 0 0,-3 14 34 0 0,-1 0-1 0 0,-1 0 1 0 0,0 0-1 0 0,-1 0 1 0 0,0 0-1 0 0,-1 0 1 0 0,-1 0-1 0 0,0 0 0 0 0,-8-22 1 0 0,-3 4 45 0 0,-1 1 0 0 0,-2 1 0 0 0,0 1 0 0 0,-40-49 0 0 0,-1 7 63 0 0,-2 3 0 0 0,-123-106 0 0 0,81 91 2 0 0,-152-93 0 0 0,85 72 15 0 0,-253-113 1 0 0,-308-44 164 0 0,27 99-181 0 0,-10 58-232 0 0,125 44 75 0 0,21 29-179 0 0,-165 4 173 0 0,-65 57 88 0 0,7 77-1711 0 0,699-88-278 0 0,0 4 0 0 0,-133 55 0 0 0,16 3-6278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8T23:51:29.439"/>
    </inkml:context>
    <inkml:brush xml:id="br0">
      <inkml:brushProperty name="width" value="0.1" units="cm"/>
      <inkml:brushProperty name="height" value="0.1" units="cm"/>
      <inkml:brushProperty name="color" value="#E71224"/>
    </inkml:brush>
  </inkml:definitions>
  <inkml:trace contextRef="#ctx0" brushRef="#br0">1 76 22319 0 0,'0'0'8680'0'0,"32"-27"-7824"0"0,-4 18-8 0 0,-1 1-816 0 0,4 0-8 0 0,-2 3-768 0 0,1 0-8 0 0,-3-4-5048 0 0,-7 4 16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8T23:51:25.686"/>
    </inkml:context>
    <inkml:brush xml:id="br0">
      <inkml:brushProperty name="width" value="0.1" units="cm"/>
      <inkml:brushProperty name="height" value="0.1" units="cm"/>
      <inkml:brushProperty name="color" value="#E71224"/>
    </inkml:brush>
  </inkml:definitions>
  <inkml:trace contextRef="#ctx0" brushRef="#br0">0 65 3048 0 0,'1'-4'1049'0'0,"3"-6"-168"0"0,0 0 1 0 0,6-10-1 0 0,-3 7 555 0 0,-7 12-1369 0 0,1 1 0 0 0,-1 0 0 0 0,0-1 0 0 0,0 1 0 0 0,0-1 0 0 0,0 1 1 0 0,1 0-1 0 0,-1-1 0 0 0,0 1 0 0 0,0-1 0 0 0,1 1 0 0 0,-1 0 0 0 0,0 0 0 0 0,1-1 0 0 0,-1 1 0 0 0,0 0 0 0 0,1-1 0 0 0,-1 1 0 0 0,0 0 0 0 0,1 0 0 0 0,-1 0 1 0 0,1-1-1 0 0,0 1 0 0 0,4 7 736 0 0,-1 15-320 0 0,-3-5-32 0 0,-2 30 0 0 0,-1-14-105 0 0,3 148 779 0 0,1-53-666 0 0,-3 43 96 0 0,2 181 780 0 0,23-2-219 0 0,-18-305-708 0 0,1 0 0 0 0,19 62 0 0 0,-25-102-280 0 0,1-1-1 0 0,1 1 0 0 0,-1 0 0 0 0,1-1 1 0 0,-1 0-1 0 0,1 1 0 0 0,1-1 0 0 0,5 6 1 0 0,-6-8 405 0 0,-3-2-525 0 0,0 1 0 0 0,0-1 0 0 0,0 0 1 0 0,0 0-1 0 0,0 0 0 0 0,0 1 0 0 0,0-1 0 0 0,0 0 0 0 0,0 0 0 0 0,0 0 1 0 0,1 1-1 0 0,-1-1 0 0 0,0 0 0 0 0,0 0 0 0 0,0 0 0 0 0,0 0 0 0 0,0 0 0 0 0,1 1 1 0 0,-1-1-1 0 0,0 0 0 0 0,0 0 0 0 0,0 0 0 0 0,1 0 0 0 0,-1 0 0 0 0,0 0 1 0 0,0 0-1 0 0,0 0 0 0 0,1 1 0 0 0,-1-1 0 0 0,0 0 0 0 0,1 0 0 0 0,-1 0-5 0 0,0 0 0 0 0,1 0 0 0 0,-1 0-1 0 0,0 0 1 0 0,0 0 0 0 0,1 0-1 0 0,-1 0 1 0 0,0 0 0 0 0,1 1 0 0 0,-1-1-1 0 0,0 0 1 0 0,0 0 0 0 0,1 0 0 0 0,-1 1-1 0 0,0-1 1 0 0,0 0 0 0 0,1 0 0 0 0,-1 1-1 0 0,0-1 1 0 0,0 0 0 0 0,0 0 0 0 0,1 1-1 0 0,-1-1 1 0 0,0 0 0 0 0,0 0-1 0 0,0 1 1 0 0,0-1 0 0 0,0 0 0 0 0,0 1-1 0 0,0-1 1 0 0,0 0 0 0 0,0 1 0 0 0,0-1-1 0 0,-1 13 285 0 0,-1-3-2848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8T23:51:26.298"/>
    </inkml:context>
    <inkml:brush xml:id="br0">
      <inkml:brushProperty name="width" value="0.1" units="cm"/>
      <inkml:brushProperty name="height" value="0.1" units="cm"/>
      <inkml:brushProperty name="color" value="#E71224"/>
    </inkml:brush>
  </inkml:definitions>
  <inkml:trace contextRef="#ctx0" brushRef="#br0">1 170 3136 0 0,'25'-134'5921'0'0,"-19"108"-4437"0"0,-3 17-511 0 0,0 14-92 0 0,1 20-202 0 0,0 89 542 0 0,1 0-459 0 0,107 836 3423 0 0,-102-894-3874 0 0,3-1 0 0 0,37 102 0 0 0,-41-130-236 0 0,-4-11-3318 0 0,-35-66-4012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8T23:51:26.643"/>
    </inkml:context>
    <inkml:brush xml:id="br0">
      <inkml:brushProperty name="width" value="0.1" units="cm"/>
      <inkml:brushProperty name="height" value="0.1" units="cm"/>
      <inkml:brushProperty name="color" value="#E71224"/>
    </inkml:brush>
  </inkml:definitions>
  <inkml:trace contextRef="#ctx0" brushRef="#br0">0 295 5752 0 0,'0'0'5273'0'0,"6"1"-4250"0"0,2 0-716 0 0,1 1 1 0 0,-1-1 0 0 0,1-1 0 0 0,-1 0-1 0 0,1 0 1 0 0,0-1 0 0 0,10-2 0 0 0,67-18 1103 0 0,-47 10-1000 0 0,263-49 1285 0 0,-115 25-1101 0 0,90-28 41 0 0,-7 1-446 0 0,-258 60-240 0 0,26-7-403 0 0,-35 8 199 0 0,-1 0 0 0 0,0 0 1 0 0,1 0-1 0 0,-1 0 1 0 0,0 0-1 0 0,0-1 0 0 0,0 1 1 0 0,0-1-1 0 0,0 1 0 0 0,0-1 1 0 0,3-3-1 0 0,-4 4-258 0 0,-1 0 470 0 0,0 1-1 0 0,0 0 1 0 0,0 0-1 0 0,0 0 0 0 0,0 0 1 0 0,0 0-1 0 0,0 0 0 0 0,0 0 1 0 0,0-1-1 0 0,0 1 0 0 0,0 0 1 0 0,0 0-1 0 0,0 0 0 0 0,0 0 1 0 0,0 0-1 0 0,-1 0 1 0 0,-2-2-1280 0 0,-14-6-2292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8T23:51:27.211"/>
    </inkml:context>
    <inkml:brush xml:id="br0">
      <inkml:brushProperty name="width" value="0.1" units="cm"/>
      <inkml:brushProperty name="height" value="0.1" units="cm"/>
      <inkml:brushProperty name="color" value="#E71224"/>
    </inkml:brush>
  </inkml:definitions>
  <inkml:trace contextRef="#ctx0" brushRef="#br0">402 1 9440 0 0,'0'0'6004'0'0,"-7"3"-4976"0"0,3-2-858 0 0,-4 2 38 0 0,0 0 0 0 0,0 1-1 0 0,1-1 1 0 0,0 1 0 0 0,-10 8 0 0 0,-7 8-94 0 0,1 1 0 0 0,2 1 0 0 0,0 1 0 0 0,1 0 0 0 0,2 2 0 0 0,0 0 1 0 0,2 2-1 0 0,-15 30 0 0 0,5-1-95 0 0,3 0 0 0 0,2 2 0 0 0,-14 62-1 0 0,22-66 24 0 0,-9 87-1 0 0,19-112-47 0 0,2 0-1 0 0,1 0 1 0 0,2-1 0 0 0,8 50-1 0 0,-8-68 6 0 0,0 0 1 0 0,1-1-1 0 0,0 1 1 0 0,1-1-1 0 0,0 0 0 0 0,0 0 1 0 0,1 0-1 0 0,0-1 0 0 0,1 1 1 0 0,11 12-1 0 0,-11-15 8 0 0,1 0 0 0 0,0 0 0 0 0,1 0 1 0 0,-1-1-1 0 0,1 0 0 0 0,0 0 0 0 0,1-1 0 0 0,-1 0 0 0 0,1-1 0 0 0,-1 0 1 0 0,14 3-1 0 0,-2-2 45 0 0,1-1 0 0 0,0 0 0 0 0,0-2 0 0 0,0-1 0 0 0,0 0 0 0 0,0-2-1 0 0,0 0 1 0 0,0-1 0 0 0,0-1 0 0 0,-1-2 0 0 0,28-9 0 0 0,-11 0 81 0 0,-1-1 0 0 0,-1-2 0 0 0,0-1 0 0 0,-2-2 0 0 0,38-29 0 0 0,-44 28-58 0 0,-1 0 1 0 0,-1-1-1 0 0,-2-2 0 0 0,25-30 0 0 0,-37 40-13 0 0,-1 0 0 0 0,0-1 1 0 0,-1 0-1 0 0,-1-1 0 0 0,-1 1 0 0 0,0-2 0 0 0,-1 1 0 0 0,0-1 0 0 0,3-24 0 0 0,-7 19-7 0 0,0 0-1 0 0,-2 0 0 0 0,-1 0 0 0 0,0 0 0 0 0,-2 0 1 0 0,-1 1-1 0 0,0-1 0 0 0,-2 1 0 0 0,-11-30 0 0 0,5 23 42 0 0,-1 1 1 0 0,0 0-1 0 0,-2 1 0 0 0,-2 1 0 0 0,0 0 0 0 0,-32-35 0 0 0,34 45-48 0 0,0 1-1 0 0,-1 1 1 0 0,0 0 0 0 0,-32-19-1 0 0,36 26-39 0 0,-1 0-1 0 0,1 1 0 0 0,-1 1 0 0 0,0 0 0 0 0,0 1 0 0 0,-1 0 0 0 0,1 1 0 0 0,-18-2 1 0 0,27 4-112 0 0,-1 1 0 0 0,0-1 0 0 0,1 1 0 0 0,-1 1 0 0 0,1-1 0 0 0,-1 1 0 0 0,1-1 0 0 0,-1 1 0 0 0,1 1 0 0 0,-1-1 0 0 0,1 1 0 0 0,0-1 0 0 0,-7 5 0 0 0,10-6 29 0 0,1 0 0 0 0,0 1 1 0 0,-1-1-1 0 0,1 0 0 0 0,-1 1 1 0 0,1-1-1 0 0,0 0 0 0 0,-1 1 0 0 0,1-1 1 0 0,-1 1-1 0 0,1-1 0 0 0,0 1 1 0 0,0-1-1 0 0,-1 0 0 0 0,1 1 1 0 0,0-1-1 0 0,0 1 0 0 0,0-1 1 0 0,-1 1-1 0 0,1 0 0 0 0,0-1 0 0 0,0 1 1 0 0,0-1-1 0 0,0 1 0 0 0,0-1 1 0 0,0 1-1 0 0,0 0 0 0 0,1 0-72 0 0,-1 0 0 0 0,1 0 0 0 0,-1 0 0 0 0,1-1 0 0 0,-1 1 0 0 0,1 0-1 0 0,-1 0 1 0 0,1 0 0 0 0,0-1 0 0 0,0 1 0 0 0,-1 0 0 0 0,1-1 0 0 0,1 2 0 0 0,3 1-941 0 0,0 0 1 0 0,0-1-1 0 0,9 4 1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8T23:51:27.853"/>
    </inkml:context>
    <inkml:brush xml:id="br0">
      <inkml:brushProperty name="width" value="0.1" units="cm"/>
      <inkml:brushProperty name="height" value="0.1" units="cm"/>
      <inkml:brushProperty name="color" value="#E71224"/>
    </inkml:brush>
  </inkml:definitions>
  <inkml:trace contextRef="#ctx0" brushRef="#br0">1 198 11064 0 0,'0'0'1816'0'0,"3"8"-51"0"0,77 282 3467 0 0,-53-178-4851 0 0,47 123-1 0 0,-58-195-300 0 0,1-1 0 0 0,2 0 0 0 0,26 39 0 0 0,-36-65-57 0 0,0-1 0 0 0,1 0 0 0 0,1-1-1 0 0,22 20 1 0 0,-25-25-15 0 0,0 0 1 0 0,0-1-1 0 0,1 0 0 0 0,-1 0 0 0 0,1-1 0 0 0,0 0 0 0 0,1-1 0 0 0,16 4 0 0 0,-20-6-3 0 0,1 0 0 0 0,0 0-1 0 0,-1-1 1 0 0,1 0 0 0 0,0 0 0 0 0,-1-1 0 0 0,1 1 0 0 0,-1-1 0 0 0,1-1 0 0 0,-1 0 0 0 0,7-2 0 0 0,-4 0 6 0 0,1 0 1 0 0,-2-1-1 0 0,1 0 1 0 0,-1 0-1 0 0,1-1 0 0 0,12-11 1 0 0,-6 1 3 0 0,-1 1 1 0 0,0-2 0 0 0,-1 0 0 0 0,-1-1-1 0 0,-1 0 1 0 0,12-23 0 0 0,-10 10-47 0 0,0 0 0 0 0,-2-1 0 0 0,-2 0 0 0 0,-1 0-1 0 0,7-55 1 0 0,-11 54 9 0 0,0 0 35 0 0,1 0 0 0 0,15-52 1 0 0,-13 69 91 0 0,-5 19-34 0 0,-1 9 13 0 0,2 27 49 0 0,1 0 0 0 0,1 0 0 0 0,3-1 1 0 0,19 62-1 0 0,-10-52 31 0 0,2-1 0 0 0,2-2 0 0 0,34 55 0 0 0,-39-74 57 0 0,2-1-1 0 0,0 0 0 0 0,1-2 1 0 0,2 0-1 0 0,0-1 0 0 0,43 34 1 0 0,-52-48-82 0 0,-1-1 0 0 0,2 1 1 0 0,-1-2-1 0 0,1 0 1 0 0,0 0-1 0 0,0-1 0 0 0,18 4 1 0 0,-21-7-5 0 0,0-1 1 0 0,0 1 0 0 0,0-2-1 0 0,0 1 1 0 0,1-2 0 0 0,-1 1-1 0 0,0-1 1 0 0,0-1 0 0 0,0 0-1 0 0,0 0 1 0 0,10-4-1 0 0,-5 0 54 0 0,-1-1-1 0 0,0 0 0 0 0,-1-1 0 0 0,1 0 1 0 0,-1-1-1 0 0,-1-1 0 0 0,0 0 1 0 0,0 0-1 0 0,-1-1 0 0 0,0-1 0 0 0,-1 0 1 0 0,10-15-1 0 0,-6 5 45 0 0,0 0 1 0 0,-2-1-1 0 0,0-1 0 0 0,-2 0 1 0 0,-1-1-1 0 0,10-38 1 0 0,-9 15-41 0 0,-3 1 0 0 0,-1-1 0 0 0,-2-69 0 0 0,-18-142 156 0 0,13 251-341 0 0,-36-302 269 0 0,35 300-271 0 0,1 0-1 0 0,-1 1-1 0 0,0 0 1 0 0,-1 0-1 0 0,1 0 0 0 0,-2 0 1 0 0,1 0-1 0 0,-6-9 1 0 0,9 18-6 0 0,-1-1 0 0 0,1 0 0 0 0,0 1 0 0 0,-1-1 0 0 0,1 0 0 0 0,-1 1 0 0 0,1-1 0 0 0,-1 1 0 0 0,1-1 0 0 0,-1 0 0 0 0,0 1 0 0 0,1 0 0 0 0,-1-1 0 0 0,0 1 0 0 0,1-1 0 0 0,-1 1 0 0 0,0 0 0 0 0,0-1 0 0 0,1 1 0 0 0,-1 0 0 0 0,0 0 0 0 0,0 0 0 0 0,0-1 0 0 0,1 1 0 0 0,-1 0 0 0 0,0 0 0 0 0,0 0 0 0 0,0 0 0 0 0,1 0 0 0 0,-1 1 1 0 0,0-1-1 0 0,-1 0 0 0 0,1 1 4 0 0,0 0 0 0 0,0-1 0 0 0,0 1 0 0 0,0 0 0 0 0,0 0 0 0 0,0 0 0 0 0,1 0 0 0 0,-1 0 0 0 0,0 0 0 0 0,0 0 0 0 0,1 0 0 0 0,-1 0 0 0 0,0 0 0 0 0,1 1 0 0 0,-1-1 0 0 0,1 0 0 0 0,0 0 0 0 0,-1 2 0 0 0,0 2-230 0 0,0-1 1 0 0,1 1-1 0 0,-1 0 1 0 0,1-1-1 0 0,0 1 1 0 0,0 0-1 0 0,1-1 1 0 0,0 1-1 0 0,-1-1 0 0 0,1 1 1 0 0,2 4-1 0 0,-1-4-818 0 0,0-1 0 0 0,0 1-1 0 0,1-1 1 0 0,-1 1 0 0 0,1-1 0 0 0,0 0-1 0 0,0 0 1 0 0,0 0 0 0 0,1 0-1 0 0,0-1 1 0 0,-1 0 0 0 0,1 1-1 0 0,0-1 1 0 0,9 4 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8T23:51:28.372"/>
    </inkml:context>
    <inkml:brush xml:id="br0">
      <inkml:brushProperty name="width" value="0.1" units="cm"/>
      <inkml:brushProperty name="height" value="0.1" units="cm"/>
      <inkml:brushProperty name="color" value="#E71224"/>
    </inkml:brush>
  </inkml:definitions>
  <inkml:trace contextRef="#ctx0" brushRef="#br0">0 411 13232 0 0,'7'-4'2538'0'0,"45"-29"906"0"0,31-20-447 0 0,-81 52-2947 0 0,244-129 3319 0 0,-169 94-2844 0 0,106-34 1 0 0,-107 46-283 0 0,1 4 0 0 0,106-14 0 0 0,-167 31-235 0 0,-1 2 1 0 0,1 0 0 0 0,0 0-1 0 0,-1 2 1 0 0,1 0 0 0 0,-1 0-1 0 0,20 6 1 0 0,-32-7-8 0 0,0 1 0 0 0,0 0 0 0 0,0 0-1 0 0,-1 0 1 0 0,1 1 0 0 0,0-1 0 0 0,-1 1 0 0 0,1-1 0 0 0,-1 1-1 0 0,1 0 1 0 0,-1 0 0 0 0,0 0 0 0 0,0 0 0 0 0,0 0 0 0 0,0 1-1 0 0,0-1 1 0 0,0 1 0 0 0,-1-1 0 0 0,1 1 0 0 0,-1-1 0 0 0,0 1-1 0 0,0 0 1 0 0,0 0 0 0 0,0 0 0 0 0,0 0 0 0 0,0 0 0 0 0,-1 0-1 0 0,1 5 1 0 0,-2 1 1 0 0,0 0 0 0 0,0 0 0 0 0,0 0-1 0 0,-1 0 1 0 0,-1-1 0 0 0,0 1 0 0 0,0-1-1 0 0,-6 13 1 0 0,-4 3 5 0 0,0-1 0 0 0,-2 0 0 0 0,0-1 0 0 0,-28 29 0 0 0,-81 74 46 0 0,77-81-45 0 0,-7 7 23 0 0,-33 33 206 0 0,81-77-235 0 0,0 0 0 0 0,0 0 0 0 0,1 0 0 0 0,0 1 0 0 0,1-1-1 0 0,-1 1 1 0 0,2 0 0 0 0,-1 1 0 0 0,1-1 0 0 0,0 1 0 0 0,1-1 0 0 0,-2 11 0 0 0,3-8-250 0 0,0 1 1 0 0,1-1-1 0 0,0 1 1 0 0,1 0-1 0 0,0-1 1 0 0,1 1-1 0 0,1-1 1 0 0,6 21 0 0 0,13 25-6755 0 0,40 70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8T23:51:28.717"/>
    </inkml:context>
    <inkml:brush xml:id="br0">
      <inkml:brushProperty name="width" value="0.1" units="cm"/>
      <inkml:brushProperty name="height" value="0.1" units="cm"/>
      <inkml:brushProperty name="color" value="#E71224"/>
    </inkml:brush>
  </inkml:definitions>
  <inkml:trace contextRef="#ctx0" brushRef="#br0">0 164 20519 0 0,'0'0'5936'0'0,"22"-30"-3864"0"0,-7 8 8 0 0,7-5-1136 0 0,3 3-8 0 0,1 3-912 0 0,-3 4 8 0 0,3 7-3216 0 0,-4 3 0 0 0,-4 5-1112 0 0,-8-1 0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8T23:51:29.125"/>
    </inkml:context>
    <inkml:brush xml:id="br0">
      <inkml:brushProperty name="width" value="0.1" units="cm"/>
      <inkml:brushProperty name="height" value="0.1" units="cm"/>
      <inkml:brushProperty name="color" value="#E71224"/>
    </inkml:brush>
  </inkml:definitions>
  <inkml:trace contextRef="#ctx0" brushRef="#br0">0 285 15120 0 0,'18'-17'1469'0'0,"2"1"1"0"0,-1 0 0 0 0,2 2-1 0 0,25-14 1 0 0,92-38 1261 0 0,-63 37-2163 0 0,1 3 0 0 0,1 3 0 0 0,94-14 0 0 0,-144 32-536 0 0,1 1 0 0 0,0 2 1 0 0,0 1-1 0 0,0 1 0 0 0,0 1 0 0 0,0 2 0 0 0,43 9 0 0 0,-64-10-28 0 0,0 0-1 0 0,0 0 1 0 0,0 1-1 0 0,0 0 1 0 0,0 0-1 0 0,-1 1 0 0 0,1 0 1 0 0,-1 0-1 0 0,7 6 1 0 0,-10-7 1 0 0,0 0 0 0 0,-1-1 1 0 0,1 1-1 0 0,-1 0 1 0 0,0 1-1 0 0,0-1 0 0 0,0 0 1 0 0,-1 1-1 0 0,1-1 0 0 0,-1 1 1 0 0,0-1-1 0 0,0 1 0 0 0,0-1 1 0 0,0 1-1 0 0,0 0 0 0 0,-1 0 1 0 0,0-1-1 0 0,0 1 0 0 0,-1 7 1 0 0,0-3 11 0 0,-1 1 0 0 0,0 0 0 0 0,0-1 0 0 0,-1 1 0 0 0,0-1 0 0 0,-1 0 1 0 0,0 0-1 0 0,0 0 0 0 0,-1 0 0 0 0,-7 9 0 0 0,-9 9 83 0 0,-35 34 1 0 0,53-57-93 0 0,-176 159 529 0 0,106-99 209 0 0,-101 109 0 0 0,164-160-680 0 0,0 0 0 0 0,1 1 0 0 0,0 0-1 0 0,-10 19 1 0 0,17-26-51 0 0,0-1 0 0 0,0 1 0 0 0,0 0 0 0 0,0 0 0 0 0,1 0 0 0 0,0 0 0 0 0,0-1 1 0 0,1 1-1 0 0,0 0 0 0 0,0 0 0 0 0,0 0 0 0 0,1 0 0 0 0,0 0 0 0 0,2 9 0 0 0,0-5-275 0 0,1-1 1 0 0,0 1-1 0 0,1-1 1 0 0,0 0-1 0 0,1-1 0 0 0,-1 1 1 0 0,2-1-1 0 0,-1 0 0 0 0,15 13 1 0 0,7 4-3032 0 0,41 28 0 0 0,-68-52 3136 0 0,38 26-5299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8/18/2023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a:t>Click to edit Master title style</a:t>
            </a:r>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a16="http://schemas.microsoft.com/office/drawing/2014/main" id="{328F7C25-BFB6-430F-87B6-7D0D2C7493D6}"/>
              </a:ext>
              <a:ext uri="{C183D7F6-B498-43B3-948B-1728B52AA6E4}">
                <adec:decorative xmlns:adec="http://schemas.microsoft.com/office/drawing/2017/decorative"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3" name="Date Placeholder 2"/>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a:t>Click to edit Master title style</a:t>
            </a:r>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8/18/2023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a:t>Click to edit Master title style</a:t>
            </a:r>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a16="http://schemas.microsoft.com/office/drawing/2014/main"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a16="http://schemas.microsoft.com/office/drawing/2014/main"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Text Placeholder 5">
            <a:extLst>
              <a:ext uri="{FF2B5EF4-FFF2-40B4-BE49-F238E27FC236}">
                <a16:creationId xmlns:a16="http://schemas.microsoft.com/office/drawing/2014/main"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21" name="Text Placeholder 5">
            <a:extLst>
              <a:ext uri="{FF2B5EF4-FFF2-40B4-BE49-F238E27FC236}">
                <a16:creationId xmlns:a16="http://schemas.microsoft.com/office/drawing/2014/main"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9" name="Text Placeholder 5">
            <a:extLst>
              <a:ext uri="{FF2B5EF4-FFF2-40B4-BE49-F238E27FC236}">
                <a16:creationId xmlns:a16="http://schemas.microsoft.com/office/drawing/2014/main"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8" name="Text Placeholder 5">
            <a:extLst>
              <a:ext uri="{FF2B5EF4-FFF2-40B4-BE49-F238E27FC236}">
                <a16:creationId xmlns:a16="http://schemas.microsoft.com/office/drawing/2014/main"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cxnSp>
        <p:nvCxnSpPr>
          <p:cNvPr id="14" name="Straight Connector 13">
            <a:extLst>
              <a:ext uri="{FF2B5EF4-FFF2-40B4-BE49-F238E27FC236}">
                <a16:creationId xmlns:a16="http://schemas.microsoft.com/office/drawing/2014/main" id="{CC5A0CF1-9FE7-4149-97DC-5221639144C8}"/>
              </a:ext>
              <a:ext uri="{C183D7F6-B498-43B3-948B-1728B52AA6E4}">
                <adec:decorative xmlns:adec="http://schemas.microsoft.com/office/drawing/2017/decorative"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a:t>Click to edit Master text styles</a:t>
            </a:r>
          </a:p>
        </p:txBody>
      </p:sp>
      <p:sp>
        <p:nvSpPr>
          <p:cNvPr id="7" name="Rectangle: Rounded Corners 6">
            <a:extLst>
              <a:ext uri="{FF2B5EF4-FFF2-40B4-BE49-F238E27FC236}">
                <a16:creationId xmlns:a16="http://schemas.microsoft.com/office/drawing/2014/main"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a16="http://schemas.microsoft.com/office/drawing/2014/main" id="{8031B0A9-3E16-4C5B-A6CE-045BCB91A008}"/>
              </a:ext>
              <a:ext uri="{C183D7F6-B498-43B3-948B-1728B52AA6E4}">
                <adec:decorative xmlns:adec="http://schemas.microsoft.com/office/drawing/2017/decorative"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9" name="Rectangle: Rounded Corners 8">
            <a:extLst>
              <a:ext uri="{FF2B5EF4-FFF2-40B4-BE49-F238E27FC236}">
                <a16:creationId xmlns:a16="http://schemas.microsoft.com/office/drawing/2014/main"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984B7D2A-0DF8-424B-9572-B79AEBB2D9DC}" type="datetimeFigureOut">
              <a:rPr lang="en-US" noProof="0" smtClean="0"/>
              <a:t>8/18/2023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a16="http://schemas.microsoft.com/office/drawing/2014/main" id="{E8539E0A-8009-4A6E-A7A1-5AEFA52206C3}"/>
              </a:ext>
              <a:ext uri="{C183D7F6-B498-43B3-948B-1728B52AA6E4}">
                <adec:decorative xmlns:adec="http://schemas.microsoft.com/office/drawing/2017/decorative"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a:t>Click to edit Master title style</a:t>
            </a:r>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8/18/2023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customXml" Target="../ink/ink6.xml"/><Relationship Id="rId18" Type="http://schemas.openxmlformats.org/officeDocument/2006/relationships/image" Target="../media/image23.png"/><Relationship Id="rId3" Type="http://schemas.openxmlformats.org/officeDocument/2006/relationships/customXml" Target="../ink/ink1.xml"/><Relationship Id="rId21" Type="http://schemas.openxmlformats.org/officeDocument/2006/relationships/customXml" Target="../ink/ink10.xml"/><Relationship Id="rId7" Type="http://schemas.openxmlformats.org/officeDocument/2006/relationships/customXml" Target="../ink/ink3.xml"/><Relationship Id="rId12" Type="http://schemas.openxmlformats.org/officeDocument/2006/relationships/image" Target="../media/image20.png"/><Relationship Id="rId17" Type="http://schemas.openxmlformats.org/officeDocument/2006/relationships/customXml" Target="../ink/ink8.xml"/><Relationship Id="rId2" Type="http://schemas.openxmlformats.org/officeDocument/2006/relationships/image" Target="../media/image15.jpeg"/><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17.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customXml" Target="../ink/ink7.xml"/><Relationship Id="rId10" Type="http://schemas.openxmlformats.org/officeDocument/2006/relationships/image" Target="../media/image19.png"/><Relationship Id="rId19" Type="http://schemas.openxmlformats.org/officeDocument/2006/relationships/customXml" Target="../ink/ink9.xml"/><Relationship Id="rId4" Type="http://schemas.openxmlformats.org/officeDocument/2006/relationships/image" Target="../media/image16.png"/><Relationship Id="rId9" Type="http://schemas.openxmlformats.org/officeDocument/2006/relationships/customXml" Target="../ink/ink4.xml"/><Relationship Id="rId14" Type="http://schemas.openxmlformats.org/officeDocument/2006/relationships/image" Target="../media/image21.png"/><Relationship Id="rId22"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a16="http://schemas.microsoft.com/office/drawing/2014/main" id="{FC7E2CCC-C53E-454B-9DE0-F2484BA0FF9D}"/>
              </a:ext>
              <a:ext uri="{C183D7F6-B498-43B3-948B-1728B52AA6E4}">
                <adec:decorative xmlns:adec="http://schemas.microsoft.com/office/drawing/2017/decorative" val="1"/>
              </a:ext>
            </a:extLst>
          </p:cNvPr>
          <p:cNvPicPr>
            <a:picLocks/>
          </p:cNvPicPr>
          <p:nvPr/>
        </p:nvPicPr>
        <p:blipFill>
          <a:blip r:embed="rId2"/>
          <a:stretch>
            <a:fillRect/>
          </a:stretch>
        </p:blipFill>
        <p:spPr>
          <a:xfrm>
            <a:off x="9613564" y="1069504"/>
            <a:ext cx="1905000" cy="1905000"/>
          </a:xfrm>
          <a:prstGeom prst="rect">
            <a:avLst/>
          </a:prstGeom>
          <a:ln>
            <a:noFill/>
          </a:ln>
        </p:spPr>
      </p:pic>
      <p:sp>
        <p:nvSpPr>
          <p:cNvPr id="2" name="Title 1">
            <a:extLst>
              <a:ext uri="{FF2B5EF4-FFF2-40B4-BE49-F238E27FC236}">
                <a16:creationId xmlns:a16="http://schemas.microsoft.com/office/drawing/2014/main" id="{7635B398-1E7F-44AD-8356-8345134C958C}"/>
              </a:ext>
            </a:extLst>
          </p:cNvPr>
          <p:cNvSpPr>
            <a:spLocks noGrp="1"/>
          </p:cNvSpPr>
          <p:nvPr>
            <p:ph type="ctrTitle"/>
          </p:nvPr>
        </p:nvSpPr>
        <p:spPr>
          <a:xfrm>
            <a:off x="184936" y="2716272"/>
            <a:ext cx="10975190" cy="2421464"/>
          </a:xfrm>
        </p:spPr>
        <p:txBody>
          <a:bodyPr/>
          <a:lstStyle/>
          <a:p>
            <a:r>
              <a:rPr lang="en-US" sz="3500" b="1" dirty="0"/>
              <a:t>Christ-Shaped Lives and Spirit-Inspired Speech</a:t>
            </a:r>
            <a:br>
              <a:rPr lang="en-US" dirty="0"/>
            </a:br>
            <a:r>
              <a:rPr lang="en-US" sz="3200" dirty="0"/>
              <a:t>Lesson 8, 3</a:t>
            </a:r>
            <a:r>
              <a:rPr lang="en-US" sz="3200" baseline="30000" dirty="0"/>
              <a:t>rd</a:t>
            </a:r>
            <a:r>
              <a:rPr lang="en-US" sz="3200" dirty="0"/>
              <a:t> Quarter 2023</a:t>
            </a:r>
          </a:p>
        </p:txBody>
      </p:sp>
      <p:sp>
        <p:nvSpPr>
          <p:cNvPr id="3" name="Subtitle 2">
            <a:extLst>
              <a:ext uri="{FF2B5EF4-FFF2-40B4-BE49-F238E27FC236}">
                <a16:creationId xmlns:a16="http://schemas.microsoft.com/office/drawing/2014/main" id="{852A3D91-AB3F-4EDF-B87E-FDDF6C5DC4CF}"/>
              </a:ext>
            </a:extLst>
          </p:cNvPr>
          <p:cNvSpPr>
            <a:spLocks noGrp="1"/>
          </p:cNvSpPr>
          <p:nvPr>
            <p:ph type="subTitle" idx="1"/>
          </p:nvPr>
        </p:nvSpPr>
        <p:spPr/>
        <p:txBody>
          <a:bodyPr/>
          <a:lstStyle/>
          <a:p>
            <a:r>
              <a:rPr lang="en-US" sz="3200" dirty="0"/>
              <a:t>Ephesians 4:17-32</a:t>
            </a:r>
            <a:endParaRPr lang="en-US" dirty="0"/>
          </a:p>
        </p:txBody>
      </p:sp>
    </p:spTree>
    <p:extLst>
      <p:ext uri="{BB962C8B-B14F-4D97-AF65-F5344CB8AC3E}">
        <p14:creationId xmlns:p14="http://schemas.microsoft.com/office/powerpoint/2010/main" val="2352749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Walking in Vanity:</a:t>
            </a:r>
            <a:br>
              <a:rPr lang="en-US" sz="4000" dirty="0"/>
            </a:br>
            <a:r>
              <a:rPr lang="en-US" sz="4000" dirty="0">
                <a:solidFill>
                  <a:srgbClr val="66FFFF"/>
                </a:solidFill>
              </a:rPr>
              <a:t>Ephesians 4:18-19</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p:spPr>
        <p:txBody>
          <a:bodyPr>
            <a:normAutofit/>
          </a:bodyPr>
          <a:lstStyle/>
          <a:p>
            <a:r>
              <a:rPr lang="en-US" sz="4400" b="1" i="0" baseline="30000" dirty="0">
                <a:effectLst/>
                <a:latin typeface="system-ui"/>
              </a:rPr>
              <a:t>18 </a:t>
            </a:r>
            <a:r>
              <a:rPr lang="en-US" sz="4400" b="0" i="0" dirty="0">
                <a:effectLst/>
                <a:latin typeface="system-ui"/>
              </a:rPr>
              <a:t>Having the understanding darkened, being alienated from the life of God through the ignorance that is in them, because of the blindness of their heart:</a:t>
            </a:r>
            <a:endParaRPr lang="en-US" sz="4400" dirty="0"/>
          </a:p>
        </p:txBody>
      </p:sp>
      <p:pic>
        <p:nvPicPr>
          <p:cNvPr id="12292" name="Picture 4" descr="Love Heart Blind Cartoon Illustration Stock Illustration - Illustration ...">
            <a:extLst>
              <a:ext uri="{FF2B5EF4-FFF2-40B4-BE49-F238E27FC236}">
                <a16:creationId xmlns:a16="http://schemas.microsoft.com/office/drawing/2014/main" id="{022BE4D8-DA27-F475-96B7-20B07FCBC2D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444" r="16444"/>
          <a:stretch>
            <a:fillRect/>
          </a:stretch>
        </p:blipFill>
        <p:spPr bwMode="auto">
          <a:xfrm>
            <a:off x="727075" y="914400"/>
            <a:ext cx="3346450" cy="48180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2EFC0C8C-4CD0-26DC-47B2-0B597215E636}"/>
              </a:ext>
            </a:extLst>
          </p:cNvPr>
          <p:cNvSpPr/>
          <p:nvPr/>
        </p:nvSpPr>
        <p:spPr>
          <a:xfrm>
            <a:off x="173182" y="815546"/>
            <a:ext cx="11845636" cy="5891095"/>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457200" indent="-457200">
              <a:buFont typeface="Arial" panose="020B0604020202020204" pitchFamily="34" charset="0"/>
              <a:buChar char="•"/>
            </a:pPr>
            <a:r>
              <a:rPr lang="en-US" sz="3200" b="1" dirty="0">
                <a:solidFill>
                  <a:schemeClr val="bg1">
                    <a:lumMod val="95000"/>
                    <a:lumOff val="5000"/>
                  </a:schemeClr>
                </a:solidFill>
              </a:rPr>
              <a:t>Understanding darkened:  </a:t>
            </a:r>
            <a:r>
              <a:rPr lang="en-US" sz="3200" dirty="0">
                <a:solidFill>
                  <a:schemeClr val="bg1">
                    <a:lumMod val="95000"/>
                    <a:lumOff val="5000"/>
                  </a:schemeClr>
                </a:solidFill>
              </a:rPr>
              <a:t>This is not only the decline of comprehension, but the dimming of the faculties of the mind!  The mind separated from God cannot comprehend spiritual truth because of the blockage of sin, but it is also degraded in all of its capacities of reason and perception.  </a:t>
            </a:r>
          </a:p>
          <a:p>
            <a:pPr marL="457200" indent="-457200">
              <a:buFont typeface="Arial" panose="020B0604020202020204" pitchFamily="34" charset="0"/>
              <a:buChar char="•"/>
            </a:pPr>
            <a:r>
              <a:rPr lang="en-US" sz="3200" b="1" dirty="0">
                <a:solidFill>
                  <a:schemeClr val="bg1">
                    <a:lumMod val="95000"/>
                    <a:lumOff val="5000"/>
                  </a:schemeClr>
                </a:solidFill>
              </a:rPr>
              <a:t>Alienated through ignorance:</a:t>
            </a:r>
            <a:r>
              <a:rPr lang="en-US" sz="3200" dirty="0">
                <a:solidFill>
                  <a:schemeClr val="bg1">
                    <a:lumMod val="95000"/>
                    <a:lumOff val="5000"/>
                  </a:schemeClr>
                </a:solidFill>
              </a:rPr>
              <a:t>  This phrasing suggests a former condition now removed. Man, who once held communion with his Maker, is now separated from the life of God, that is, from the life that comes from Him.  And the source of this alienation is a determined moral ignorance, a deliberate condition.  </a:t>
            </a:r>
            <a:endParaRPr lang="en-US" sz="3200" b="1" dirty="0">
              <a:solidFill>
                <a:schemeClr val="bg1">
                  <a:lumMod val="95000"/>
                  <a:lumOff val="5000"/>
                </a:schemeClr>
              </a:solidFill>
            </a:endParaRPr>
          </a:p>
        </p:txBody>
      </p:sp>
    </p:spTree>
    <p:extLst>
      <p:ext uri="{BB962C8B-B14F-4D97-AF65-F5344CB8AC3E}">
        <p14:creationId xmlns:p14="http://schemas.microsoft.com/office/powerpoint/2010/main" val="1495597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Walking in Vanity:</a:t>
            </a:r>
            <a:br>
              <a:rPr lang="en-US" sz="4000" dirty="0"/>
            </a:br>
            <a:r>
              <a:rPr lang="en-US" sz="4000" dirty="0">
                <a:solidFill>
                  <a:srgbClr val="66FFFF"/>
                </a:solidFill>
              </a:rPr>
              <a:t>Ephesians 4:18-19</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p:spPr>
        <p:txBody>
          <a:bodyPr>
            <a:normAutofit/>
          </a:bodyPr>
          <a:lstStyle/>
          <a:p>
            <a:r>
              <a:rPr lang="en-US" sz="4400" b="1" i="0" baseline="30000" dirty="0">
                <a:effectLst/>
                <a:latin typeface="system-ui"/>
              </a:rPr>
              <a:t>18 </a:t>
            </a:r>
            <a:r>
              <a:rPr lang="en-US" sz="4400" b="0" i="0" dirty="0">
                <a:effectLst/>
                <a:latin typeface="system-ui"/>
              </a:rPr>
              <a:t>Having the understanding darkened, being alienated from the life of God through the ignorance that is in them, because of the blindness of their heart:</a:t>
            </a:r>
            <a:endParaRPr lang="en-US" sz="4400" dirty="0"/>
          </a:p>
        </p:txBody>
      </p:sp>
      <p:pic>
        <p:nvPicPr>
          <p:cNvPr id="12292" name="Picture 4" descr="Love Heart Blind Cartoon Illustration Stock Illustration - Illustration ...">
            <a:extLst>
              <a:ext uri="{FF2B5EF4-FFF2-40B4-BE49-F238E27FC236}">
                <a16:creationId xmlns:a16="http://schemas.microsoft.com/office/drawing/2014/main" id="{022BE4D8-DA27-F475-96B7-20B07FCBC2D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444" r="16444"/>
          <a:stretch>
            <a:fillRect/>
          </a:stretch>
        </p:blipFill>
        <p:spPr bwMode="auto">
          <a:xfrm>
            <a:off x="727075" y="914400"/>
            <a:ext cx="33464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337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Walking in Vanity:</a:t>
            </a:r>
            <a:br>
              <a:rPr lang="en-US" sz="4000" dirty="0"/>
            </a:br>
            <a:r>
              <a:rPr lang="en-US" sz="4000" dirty="0">
                <a:solidFill>
                  <a:srgbClr val="66FFFF"/>
                </a:solidFill>
              </a:rPr>
              <a:t>Ephesians 4:18-19</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p:spPr>
        <p:txBody>
          <a:bodyPr>
            <a:normAutofit/>
          </a:bodyPr>
          <a:lstStyle/>
          <a:p>
            <a:r>
              <a:rPr lang="en-US" sz="4400" b="1" i="0" baseline="30000" dirty="0">
                <a:effectLst/>
                <a:latin typeface="system-ui"/>
              </a:rPr>
              <a:t>18 </a:t>
            </a:r>
            <a:r>
              <a:rPr lang="en-US" sz="4400" b="0" i="0" dirty="0">
                <a:effectLst/>
                <a:latin typeface="system-ui"/>
              </a:rPr>
              <a:t>Having the understanding darkened, being alienated from the life of God through the ignorance that is in them, because of the blindness of their heart:</a:t>
            </a:r>
            <a:endParaRPr lang="en-US" sz="4400" dirty="0"/>
          </a:p>
        </p:txBody>
      </p:sp>
      <p:pic>
        <p:nvPicPr>
          <p:cNvPr id="12292" name="Picture 4" descr="Love Heart Blind Cartoon Illustration Stock Illustration - Illustration ...">
            <a:extLst>
              <a:ext uri="{FF2B5EF4-FFF2-40B4-BE49-F238E27FC236}">
                <a16:creationId xmlns:a16="http://schemas.microsoft.com/office/drawing/2014/main" id="{022BE4D8-DA27-F475-96B7-20B07FCBC2D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444" r="16444"/>
          <a:stretch>
            <a:fillRect/>
          </a:stretch>
        </p:blipFill>
        <p:spPr bwMode="auto">
          <a:xfrm>
            <a:off x="727075" y="914400"/>
            <a:ext cx="3346450" cy="48180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2EFC0C8C-4CD0-26DC-47B2-0B597215E636}"/>
              </a:ext>
            </a:extLst>
          </p:cNvPr>
          <p:cNvSpPr/>
          <p:nvPr/>
        </p:nvSpPr>
        <p:spPr>
          <a:xfrm>
            <a:off x="173182" y="691978"/>
            <a:ext cx="11845636" cy="2829697"/>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solidFill>
                  <a:schemeClr val="bg1">
                    <a:lumMod val="95000"/>
                    <a:lumOff val="5000"/>
                  </a:schemeClr>
                </a:solidFill>
              </a:rPr>
              <a:t>SDABC V.6 p.1025</a:t>
            </a:r>
          </a:p>
          <a:p>
            <a:r>
              <a:rPr lang="en-US" sz="3200" b="1" dirty="0">
                <a:solidFill>
                  <a:schemeClr val="bg1">
                    <a:lumMod val="95000"/>
                    <a:lumOff val="5000"/>
                  </a:schemeClr>
                </a:solidFill>
              </a:rPr>
              <a:t>Blindness:  </a:t>
            </a:r>
            <a:r>
              <a:rPr lang="en-US" sz="3200" dirty="0">
                <a:solidFill>
                  <a:schemeClr val="bg1">
                    <a:lumMod val="95000"/>
                    <a:lumOff val="5000"/>
                  </a:schemeClr>
                </a:solidFill>
              </a:rPr>
              <a:t>Gr. porosis, “hardening,” the idea being that of spiritual callousness and insensibility. In Rom. 1:21 Paul describes how this hardening came about, the implication there as well as here being that men have brought it on themselves.</a:t>
            </a:r>
            <a:endParaRPr lang="en-US" sz="3200" b="1" dirty="0">
              <a:solidFill>
                <a:schemeClr val="bg1">
                  <a:lumMod val="95000"/>
                  <a:lumOff val="5000"/>
                </a:schemeClr>
              </a:solidFill>
            </a:endParaRPr>
          </a:p>
        </p:txBody>
      </p:sp>
    </p:spTree>
    <p:extLst>
      <p:ext uri="{BB962C8B-B14F-4D97-AF65-F5344CB8AC3E}">
        <p14:creationId xmlns:p14="http://schemas.microsoft.com/office/powerpoint/2010/main" val="882083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Walking in Vanity:</a:t>
            </a:r>
            <a:br>
              <a:rPr lang="en-US" sz="4000" dirty="0"/>
            </a:br>
            <a:r>
              <a:rPr lang="en-US" sz="4000" dirty="0">
                <a:solidFill>
                  <a:srgbClr val="66FFFF"/>
                </a:solidFill>
              </a:rPr>
              <a:t>Ephesians 4:19</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r>
              <a:rPr lang="en-US" sz="4400" b="1" i="0" baseline="30000" dirty="0">
                <a:effectLst/>
                <a:latin typeface="system-ui"/>
              </a:rPr>
              <a:t>19 </a:t>
            </a:r>
            <a:r>
              <a:rPr lang="en-US" sz="4400" b="0" i="0" dirty="0">
                <a:effectLst/>
                <a:latin typeface="system-ui"/>
              </a:rPr>
              <a:t>Who being past feeling have given themselves over unto lasciviousness, to work all uncleanness with greediness.</a:t>
            </a:r>
            <a:endParaRPr lang="en-US" sz="4400" dirty="0"/>
          </a:p>
        </p:txBody>
      </p:sp>
      <p:pic>
        <p:nvPicPr>
          <p:cNvPr id="13314" name="Picture 2">
            <a:extLst>
              <a:ext uri="{FF2B5EF4-FFF2-40B4-BE49-F238E27FC236}">
                <a16:creationId xmlns:a16="http://schemas.microsoft.com/office/drawing/2014/main" id="{0933465B-3BA6-ABE1-5D91-729BA83F7D93}"/>
              </a:ext>
            </a:extLst>
          </p:cNvPr>
          <p:cNvPicPr>
            <a:picLocks noGrp="1" noChangeAspect="1" noChangeArrowheads="1"/>
          </p:cNvPicPr>
          <p:nvPr>
            <p:ph type="pic" idx="1"/>
          </p:nvPr>
        </p:nvPicPr>
        <p:blipFill rotWithShape="1">
          <a:blip r:embed="rId2">
            <a:extLst>
              <a:ext uri="{BEBA8EAE-BF5A-486C-A8C5-ECC9F3942E4B}">
                <a14:imgProps xmlns:a14="http://schemas.microsoft.com/office/drawing/2010/main">
                  <a14:imgLayer r:embed="rId3">
                    <a14:imgEffect>
                      <a14:brightnessContrast bright="1000" contrast="-1000"/>
                    </a14:imgEffect>
                  </a14:imgLayer>
                </a14:imgProps>
              </a:ext>
              <a:ext uri="{28A0092B-C50C-407E-A947-70E740481C1C}">
                <a14:useLocalDpi xmlns:a14="http://schemas.microsoft.com/office/drawing/2010/main" val="0"/>
              </a:ext>
            </a:extLst>
          </a:blip>
          <a:srcRect l="29217" r="29222" b="13514"/>
          <a:stretch/>
        </p:blipFill>
        <p:spPr bwMode="auto">
          <a:xfrm>
            <a:off x="685801" y="1558637"/>
            <a:ext cx="3423821" cy="4007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542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Walking in Vanity:</a:t>
            </a:r>
            <a:br>
              <a:rPr lang="en-US" sz="4000" dirty="0"/>
            </a:br>
            <a:r>
              <a:rPr lang="en-US" sz="4000" dirty="0">
                <a:solidFill>
                  <a:srgbClr val="66FFFF"/>
                </a:solidFill>
              </a:rPr>
              <a:t>Ephesians 4:19</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r>
              <a:rPr lang="en-US" sz="4400" b="1" i="0" baseline="30000" dirty="0">
                <a:effectLst/>
                <a:latin typeface="system-ui"/>
              </a:rPr>
              <a:t>19 </a:t>
            </a:r>
            <a:r>
              <a:rPr lang="en-US" sz="4400" b="0" i="0" dirty="0">
                <a:effectLst/>
                <a:latin typeface="system-ui"/>
              </a:rPr>
              <a:t>Who being past feeling have given themselves over unto lasciviousness, to work all uncleanness with greediness.</a:t>
            </a:r>
            <a:endParaRPr lang="en-US" sz="4400" dirty="0"/>
          </a:p>
        </p:txBody>
      </p:sp>
      <p:pic>
        <p:nvPicPr>
          <p:cNvPr id="13314" name="Picture 2">
            <a:extLst>
              <a:ext uri="{FF2B5EF4-FFF2-40B4-BE49-F238E27FC236}">
                <a16:creationId xmlns:a16="http://schemas.microsoft.com/office/drawing/2014/main" id="{0933465B-3BA6-ABE1-5D91-729BA83F7D93}"/>
              </a:ext>
            </a:extLst>
          </p:cNvPr>
          <p:cNvPicPr>
            <a:picLocks noGrp="1" noChangeAspect="1" noChangeArrowheads="1"/>
          </p:cNvPicPr>
          <p:nvPr>
            <p:ph type="pic" idx="1"/>
          </p:nvPr>
        </p:nvPicPr>
        <p:blipFill rotWithShape="1">
          <a:blip r:embed="rId2">
            <a:extLst>
              <a:ext uri="{BEBA8EAE-BF5A-486C-A8C5-ECC9F3942E4B}">
                <a14:imgProps xmlns:a14="http://schemas.microsoft.com/office/drawing/2010/main">
                  <a14:imgLayer r:embed="rId3">
                    <a14:imgEffect>
                      <a14:brightnessContrast bright="1000" contrast="-1000"/>
                    </a14:imgEffect>
                  </a14:imgLayer>
                </a14:imgProps>
              </a:ext>
              <a:ext uri="{28A0092B-C50C-407E-A947-70E740481C1C}">
                <a14:useLocalDpi xmlns:a14="http://schemas.microsoft.com/office/drawing/2010/main" val="0"/>
              </a:ext>
            </a:extLst>
          </a:blip>
          <a:srcRect l="29217" r="29222" b="13514"/>
          <a:stretch/>
        </p:blipFill>
        <p:spPr bwMode="auto">
          <a:xfrm>
            <a:off x="685801" y="1558637"/>
            <a:ext cx="3423821" cy="40076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Top Corners Snipped 4">
            <a:extLst>
              <a:ext uri="{FF2B5EF4-FFF2-40B4-BE49-F238E27FC236}">
                <a16:creationId xmlns:a16="http://schemas.microsoft.com/office/drawing/2014/main" id="{40D11387-7C12-A611-2CB8-3B2859DE912D}"/>
              </a:ext>
            </a:extLst>
          </p:cNvPr>
          <p:cNvSpPr/>
          <p:nvPr/>
        </p:nvSpPr>
        <p:spPr>
          <a:xfrm>
            <a:off x="173182" y="3884514"/>
            <a:ext cx="11845636" cy="2829697"/>
          </a:xfrm>
          <a:prstGeom prst="snip2SameRect">
            <a:avLst/>
          </a:prstGeom>
          <a:blipFill>
            <a:blip r:embed="rId4"/>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b="1" dirty="0">
                <a:solidFill>
                  <a:schemeClr val="bg1">
                    <a:lumMod val="95000"/>
                    <a:lumOff val="5000"/>
                  </a:schemeClr>
                </a:solidFill>
              </a:rPr>
              <a:t>Being past feeling:  </a:t>
            </a:r>
            <a:r>
              <a:rPr lang="en-US" sz="3200" dirty="0">
                <a:solidFill>
                  <a:schemeClr val="bg1">
                    <a:lumMod val="95000"/>
                    <a:lumOff val="5000"/>
                  </a:schemeClr>
                </a:solidFill>
              </a:rPr>
              <a:t>The natural state of the human mind is complete insensibility to spiritual things.  Without the quickening power of God, we’re totally insensate regarding moral issues!  And accepting that state results in giving oneself over utterly to self indulgence, commonly in the forms of lust and greed.  </a:t>
            </a:r>
            <a:endParaRPr lang="en-US" sz="3200" b="1" dirty="0">
              <a:solidFill>
                <a:schemeClr val="bg1">
                  <a:lumMod val="95000"/>
                  <a:lumOff val="5000"/>
                </a:schemeClr>
              </a:solidFill>
            </a:endParaRPr>
          </a:p>
        </p:txBody>
      </p:sp>
    </p:spTree>
    <p:extLst>
      <p:ext uri="{BB962C8B-B14F-4D97-AF65-F5344CB8AC3E}">
        <p14:creationId xmlns:p14="http://schemas.microsoft.com/office/powerpoint/2010/main" val="1256102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045582" y="2563062"/>
            <a:ext cx="6113928" cy="1717590"/>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A cur for the insensate:  </a:t>
            </a:r>
            <a:endParaRPr lang="en-US" sz="6000" dirty="0">
              <a:solidFill>
                <a:srgbClr val="66FFFF"/>
              </a:solidFill>
            </a:endParaRPr>
          </a:p>
        </p:txBody>
      </p:sp>
      <p:pic>
        <p:nvPicPr>
          <p:cNvPr id="2054" name="Picture 6" descr="Heartbeat Wallpapers - Wallpaper Cave">
            <a:extLst>
              <a:ext uri="{FF2B5EF4-FFF2-40B4-BE49-F238E27FC236}">
                <a16:creationId xmlns:a16="http://schemas.microsoft.com/office/drawing/2014/main" id="{332231D7-D26B-B9AC-8900-7D055D06EE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01" r="4400"/>
          <a:stretch/>
        </p:blipFill>
        <p:spPr bwMode="auto">
          <a:xfrm>
            <a:off x="-86498" y="0"/>
            <a:ext cx="101035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600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Cure for the insensate:</a:t>
            </a:r>
            <a:br>
              <a:rPr lang="en-US" sz="4000" dirty="0"/>
            </a:br>
            <a:r>
              <a:rPr lang="en-US" sz="4000" dirty="0">
                <a:solidFill>
                  <a:srgbClr val="66FFFF"/>
                </a:solidFill>
              </a:rPr>
              <a:t>Ephesians 4:20-24</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20 </a:t>
            </a:r>
            <a:r>
              <a:rPr lang="en-US" sz="4400" b="0" i="0" dirty="0">
                <a:effectLst/>
                <a:latin typeface="system-ui"/>
              </a:rPr>
              <a:t>But ye have not so learned Christ;</a:t>
            </a:r>
          </a:p>
          <a:p>
            <a:pPr algn="l"/>
            <a:r>
              <a:rPr lang="en-US" sz="4400" b="1" i="0" baseline="30000" dirty="0">
                <a:effectLst/>
                <a:latin typeface="system-ui"/>
              </a:rPr>
              <a:t>21 </a:t>
            </a:r>
            <a:r>
              <a:rPr lang="en-US" sz="4400" b="0" i="0" dirty="0">
                <a:effectLst/>
                <a:latin typeface="system-ui"/>
              </a:rPr>
              <a:t>If so be that ye have heard him, and have been taught by him, as the truth is in Jesus:</a:t>
            </a:r>
          </a:p>
        </p:txBody>
      </p:sp>
      <p:pic>
        <p:nvPicPr>
          <p:cNvPr id="14338" name="Picture 2" descr="Trademark Global Michelangelo 'The Creation of Adam' Canvas Rolled Art">
            <a:extLst>
              <a:ext uri="{FF2B5EF4-FFF2-40B4-BE49-F238E27FC236}">
                <a16:creationId xmlns:a16="http://schemas.microsoft.com/office/drawing/2014/main" id="{4F1C8485-014F-C6D0-1D80-0EE1523857A9}"/>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3307" t="35062" r="48773" b="39668"/>
          <a:stretch/>
        </p:blipFill>
        <p:spPr bwMode="auto">
          <a:xfrm>
            <a:off x="685800" y="1009654"/>
            <a:ext cx="3431356" cy="4838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063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Cure for the insensate:</a:t>
            </a:r>
            <a:br>
              <a:rPr lang="en-US" sz="4000" dirty="0"/>
            </a:br>
            <a:r>
              <a:rPr lang="en-US" sz="4000" dirty="0">
                <a:solidFill>
                  <a:srgbClr val="66FFFF"/>
                </a:solidFill>
              </a:rPr>
              <a:t>Ephesians 4:22-24</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22 </a:t>
            </a:r>
            <a:r>
              <a:rPr lang="en-US" sz="4400" b="0" i="0" dirty="0">
                <a:effectLst/>
                <a:latin typeface="system-ui"/>
              </a:rPr>
              <a:t>That ye put off concerning the former conversation the old man, which is corrupt according to the deceitful lusts;</a:t>
            </a:r>
          </a:p>
        </p:txBody>
      </p:sp>
      <p:pic>
        <p:nvPicPr>
          <p:cNvPr id="15362" name="Picture 2" descr="Remove Mud Stains From Clothing">
            <a:extLst>
              <a:ext uri="{FF2B5EF4-FFF2-40B4-BE49-F238E27FC236}">
                <a16:creationId xmlns:a16="http://schemas.microsoft.com/office/drawing/2014/main" id="{7A7C4AE3-18D4-B112-AD46-B57D14E0E16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507" r="27507"/>
          <a:stretch>
            <a:fillRect/>
          </a:stretch>
        </p:blipFill>
        <p:spPr bwMode="auto">
          <a:xfrm>
            <a:off x="727075" y="914400"/>
            <a:ext cx="32512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553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Cure for the insensate:</a:t>
            </a:r>
            <a:br>
              <a:rPr lang="en-US" sz="4000" dirty="0"/>
            </a:br>
            <a:r>
              <a:rPr lang="en-US" sz="4000" dirty="0">
                <a:solidFill>
                  <a:srgbClr val="66FFFF"/>
                </a:solidFill>
              </a:rPr>
              <a:t>Ephesians 4:22-24</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000" b="1" i="0" baseline="30000" dirty="0">
                <a:effectLst/>
                <a:latin typeface="system-ui"/>
              </a:rPr>
              <a:t>22 </a:t>
            </a:r>
            <a:r>
              <a:rPr lang="en-US" sz="4000" b="0" i="0" dirty="0">
                <a:effectLst/>
                <a:latin typeface="system-ui"/>
              </a:rPr>
              <a:t>That ye put off concerning the former conversation the old man, which is corrupt according to the deceitful lusts;</a:t>
            </a:r>
          </a:p>
        </p:txBody>
      </p:sp>
      <p:pic>
        <p:nvPicPr>
          <p:cNvPr id="15362" name="Picture 2" descr="Remove Mud Stains From Clothing">
            <a:extLst>
              <a:ext uri="{FF2B5EF4-FFF2-40B4-BE49-F238E27FC236}">
                <a16:creationId xmlns:a16="http://schemas.microsoft.com/office/drawing/2014/main" id="{7A7C4AE3-18D4-B112-AD46-B57D14E0E16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507" r="27507"/>
          <a:stretch>
            <a:fillRect/>
          </a:stretch>
        </p:blipFill>
        <p:spPr bwMode="auto">
          <a:xfrm>
            <a:off x="727075" y="914400"/>
            <a:ext cx="3251200" cy="48180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Top Corners Snipped 4">
            <a:extLst>
              <a:ext uri="{FF2B5EF4-FFF2-40B4-BE49-F238E27FC236}">
                <a16:creationId xmlns:a16="http://schemas.microsoft.com/office/drawing/2014/main" id="{EA721452-4D54-EDBB-E1A1-58C235EB01C8}"/>
              </a:ext>
            </a:extLst>
          </p:cNvPr>
          <p:cNvSpPr/>
          <p:nvPr/>
        </p:nvSpPr>
        <p:spPr>
          <a:xfrm>
            <a:off x="173182" y="2454441"/>
            <a:ext cx="11845636" cy="4270299"/>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solidFill>
                  <a:schemeClr val="bg1">
                    <a:lumMod val="95000"/>
                    <a:lumOff val="5000"/>
                  </a:schemeClr>
                </a:solidFill>
              </a:rPr>
              <a:t>SDABC V.6 p.1026</a:t>
            </a:r>
          </a:p>
          <a:p>
            <a:r>
              <a:rPr lang="en-US" sz="3200" b="1" dirty="0">
                <a:solidFill>
                  <a:schemeClr val="bg1">
                    <a:lumMod val="95000"/>
                    <a:lumOff val="5000"/>
                  </a:schemeClr>
                </a:solidFill>
              </a:rPr>
              <a:t>Conversation:  </a:t>
            </a:r>
            <a:r>
              <a:rPr lang="en-US" sz="3200" dirty="0">
                <a:solidFill>
                  <a:schemeClr val="bg1">
                    <a:lumMod val="95000"/>
                    <a:lumOff val="5000"/>
                  </a:schemeClr>
                </a:solidFill>
              </a:rPr>
              <a:t>Gr. anastrophe, “manner of life,” “conduct,” “behavior.” The former manner of life has been described in </a:t>
            </a:r>
            <a:r>
              <a:rPr lang="en-US" sz="3200" dirty="0" err="1">
                <a:solidFill>
                  <a:schemeClr val="bg1">
                    <a:lumMod val="95000"/>
                    <a:lumOff val="5000"/>
                  </a:schemeClr>
                </a:solidFill>
              </a:rPr>
              <a:t>ch.</a:t>
            </a:r>
            <a:r>
              <a:rPr lang="en-US" sz="3200" dirty="0">
                <a:solidFill>
                  <a:schemeClr val="bg1">
                    <a:lumMod val="95000"/>
                    <a:lumOff val="5000"/>
                  </a:schemeClr>
                </a:solidFill>
              </a:rPr>
              <a:t> 4:17-19. The former sinful nature is to be stripped off once and for all, never to be put on again; the new nature is to be put on (see on v. 24). The robe of righteousness is to replace the filthy garments of self-righteousness.</a:t>
            </a:r>
            <a:endParaRPr lang="en-US" sz="3200" b="1" dirty="0">
              <a:solidFill>
                <a:schemeClr val="bg1">
                  <a:lumMod val="95000"/>
                  <a:lumOff val="5000"/>
                </a:schemeClr>
              </a:solidFill>
            </a:endParaRPr>
          </a:p>
        </p:txBody>
      </p:sp>
    </p:spTree>
    <p:extLst>
      <p:ext uri="{BB962C8B-B14F-4D97-AF65-F5344CB8AC3E}">
        <p14:creationId xmlns:p14="http://schemas.microsoft.com/office/powerpoint/2010/main" val="846459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5E458-0288-D7BE-C33F-F99F44191B0D}"/>
              </a:ext>
            </a:extLst>
          </p:cNvPr>
          <p:cNvSpPr>
            <a:spLocks noGrp="1"/>
          </p:cNvSpPr>
          <p:nvPr>
            <p:ph type="title"/>
          </p:nvPr>
        </p:nvSpPr>
        <p:spPr/>
        <p:txBody>
          <a:bodyPr/>
          <a:lstStyle/>
          <a:p>
            <a:r>
              <a:rPr lang="en-US" dirty="0">
                <a:solidFill>
                  <a:schemeClr val="accent1">
                    <a:lumMod val="40000"/>
                    <a:lumOff val="60000"/>
                  </a:schemeClr>
                </a:solidFill>
              </a:rPr>
              <a:t>A Cure for the Insensate:</a:t>
            </a:r>
            <a:br>
              <a:rPr lang="en-US" dirty="0">
                <a:solidFill>
                  <a:srgbClr val="66FFFF"/>
                </a:solidFill>
              </a:rPr>
            </a:br>
            <a:r>
              <a:rPr lang="en-US" dirty="0">
                <a:solidFill>
                  <a:srgbClr val="66FFFF"/>
                </a:solidFill>
              </a:rPr>
              <a:t>SDA Quarterly:  Monday August 14</a:t>
            </a:r>
          </a:p>
        </p:txBody>
      </p:sp>
      <p:sp>
        <p:nvSpPr>
          <p:cNvPr id="3" name="Content Placeholder 2">
            <a:extLst>
              <a:ext uri="{FF2B5EF4-FFF2-40B4-BE49-F238E27FC236}">
                <a16:creationId xmlns:a16="http://schemas.microsoft.com/office/drawing/2014/main" id="{35DC5EF1-6612-7D30-11EA-7E609C113D91}"/>
              </a:ext>
            </a:extLst>
          </p:cNvPr>
          <p:cNvSpPr>
            <a:spLocks noGrp="1"/>
          </p:cNvSpPr>
          <p:nvPr>
            <p:ph idx="1"/>
          </p:nvPr>
        </p:nvSpPr>
        <p:spPr/>
        <p:txBody>
          <a:bodyPr>
            <a:noAutofit/>
          </a:bodyPr>
          <a:lstStyle/>
          <a:p>
            <a:pPr marL="0" indent="0">
              <a:buNone/>
            </a:pPr>
            <a:r>
              <a:rPr lang="en-US" sz="3600" b="0" i="0" dirty="0">
                <a:effectLst/>
                <a:latin typeface="system-ui"/>
              </a:rPr>
              <a:t>In ancient times, men wore a knee-length tunic as an undergarment and a cloak or mantle to offer protection from the sun. Similarly, women wore a tunic and a robe. The cultures reflected in the Bible were subsistence ones. Garments were precious and expensive and were kept for a long time. It would have been unusual to own more than one set of clothing.  </a:t>
            </a:r>
            <a:endParaRPr lang="en-US" sz="3600" dirty="0"/>
          </a:p>
        </p:txBody>
      </p:sp>
    </p:spTree>
    <p:extLst>
      <p:ext uri="{BB962C8B-B14F-4D97-AF65-F5344CB8AC3E}">
        <p14:creationId xmlns:p14="http://schemas.microsoft.com/office/powerpoint/2010/main" val="2298994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a:t>Memory Text:  </a:t>
            </a:r>
            <a:br>
              <a:rPr lang="en-US" sz="4800" dirty="0"/>
            </a:br>
            <a:r>
              <a:rPr lang="en-US" sz="4000" dirty="0">
                <a:solidFill>
                  <a:schemeClr val="accent1">
                    <a:lumMod val="40000"/>
                    <a:lumOff val="60000"/>
                  </a:schemeClr>
                </a:solidFill>
              </a:rPr>
              <a:t>Ephesians 4:22-24</a:t>
            </a:r>
          </a:p>
        </p:txBody>
      </p:sp>
      <p:sp>
        <p:nvSpPr>
          <p:cNvPr id="4" name="Text Placeholder 3"/>
          <p:cNvSpPr>
            <a:spLocks noGrp="1"/>
          </p:cNvSpPr>
          <p:nvPr>
            <p:ph type="body" sz="half" idx="2"/>
          </p:nvPr>
        </p:nvSpPr>
        <p:spPr>
          <a:xfrm>
            <a:off x="631611" y="1645922"/>
            <a:ext cx="7064589" cy="4632958"/>
          </a:xfrm>
          <a:solidFill>
            <a:schemeClr val="accent3">
              <a:lumMod val="50000"/>
            </a:schemeClr>
          </a:solidFill>
        </p:spPr>
        <p:txBody>
          <a:bodyPr>
            <a:normAutofit fontScale="92500" lnSpcReduction="20000"/>
          </a:bodyPr>
          <a:lstStyle/>
          <a:p>
            <a:r>
              <a:rPr lang="en-US" sz="4000" b="1" i="0" baseline="30000" dirty="0">
                <a:effectLst/>
                <a:latin typeface="system-ui"/>
              </a:rPr>
              <a:t>22 </a:t>
            </a:r>
            <a:r>
              <a:rPr lang="en-US" sz="4000" b="0" i="0" dirty="0">
                <a:effectLst/>
                <a:latin typeface="system-ui"/>
              </a:rPr>
              <a:t>That ye put off concerning the former conversation the old man, which is corrupt according to the deceitful lusts;</a:t>
            </a:r>
          </a:p>
          <a:p>
            <a:r>
              <a:rPr lang="en-US" sz="4000" b="1" i="0" baseline="30000" dirty="0">
                <a:effectLst/>
                <a:latin typeface="system-ui"/>
              </a:rPr>
              <a:t>23 </a:t>
            </a:r>
            <a:r>
              <a:rPr lang="en-US" sz="4000" b="0" i="0" dirty="0">
                <a:effectLst/>
                <a:latin typeface="system-ui"/>
              </a:rPr>
              <a:t>And be renewed in the spirit of your mind;</a:t>
            </a:r>
          </a:p>
          <a:p>
            <a:r>
              <a:rPr lang="en-US" sz="4000" b="1" i="0" baseline="30000" dirty="0">
                <a:effectLst/>
                <a:latin typeface="system-ui"/>
              </a:rPr>
              <a:t>24 </a:t>
            </a:r>
            <a:r>
              <a:rPr lang="en-US" sz="4000" b="0" i="0" dirty="0">
                <a:effectLst/>
                <a:latin typeface="system-ui"/>
              </a:rPr>
              <a:t>And that ye put on the new man, which after God is created in righteousness and true holiness.</a:t>
            </a:r>
          </a:p>
        </p:txBody>
      </p:sp>
      <p:pic>
        <p:nvPicPr>
          <p:cNvPr id="1026" name="Picture 2">
            <a:extLst>
              <a:ext uri="{FF2B5EF4-FFF2-40B4-BE49-F238E27FC236}">
                <a16:creationId xmlns:a16="http://schemas.microsoft.com/office/drawing/2014/main" id="{C3AF79A7-53AB-C7F5-2320-A4190CE8F18C}"/>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1" t="234" r="67851" b="-234"/>
          <a:stretch/>
        </p:blipFill>
        <p:spPr bwMode="auto">
          <a:xfrm>
            <a:off x="8013700" y="893463"/>
            <a:ext cx="3078843" cy="538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5E458-0288-D7BE-C33F-F99F44191B0D}"/>
              </a:ext>
            </a:extLst>
          </p:cNvPr>
          <p:cNvSpPr>
            <a:spLocks noGrp="1"/>
          </p:cNvSpPr>
          <p:nvPr>
            <p:ph type="title"/>
          </p:nvPr>
        </p:nvSpPr>
        <p:spPr/>
        <p:txBody>
          <a:bodyPr/>
          <a:lstStyle/>
          <a:p>
            <a:r>
              <a:rPr lang="en-US" dirty="0">
                <a:solidFill>
                  <a:schemeClr val="accent1">
                    <a:lumMod val="40000"/>
                    <a:lumOff val="60000"/>
                  </a:schemeClr>
                </a:solidFill>
              </a:rPr>
              <a:t>A Cure for the Insensate:</a:t>
            </a:r>
            <a:br>
              <a:rPr lang="en-US" dirty="0">
                <a:solidFill>
                  <a:srgbClr val="66FFFF"/>
                </a:solidFill>
              </a:rPr>
            </a:br>
            <a:r>
              <a:rPr lang="en-US" dirty="0">
                <a:solidFill>
                  <a:srgbClr val="66FFFF"/>
                </a:solidFill>
              </a:rPr>
              <a:t>SDA Quarterly:  Monday August 14</a:t>
            </a:r>
          </a:p>
        </p:txBody>
      </p:sp>
      <p:sp>
        <p:nvSpPr>
          <p:cNvPr id="3" name="Content Placeholder 2">
            <a:extLst>
              <a:ext uri="{FF2B5EF4-FFF2-40B4-BE49-F238E27FC236}">
                <a16:creationId xmlns:a16="http://schemas.microsoft.com/office/drawing/2014/main" id="{35DC5EF1-6612-7D30-11EA-7E609C113D91}"/>
              </a:ext>
            </a:extLst>
          </p:cNvPr>
          <p:cNvSpPr>
            <a:spLocks noGrp="1"/>
          </p:cNvSpPr>
          <p:nvPr>
            <p:ph idx="1"/>
          </p:nvPr>
        </p:nvSpPr>
        <p:spPr/>
        <p:txBody>
          <a:bodyPr>
            <a:noAutofit/>
          </a:bodyPr>
          <a:lstStyle/>
          <a:p>
            <a:pPr marL="0" indent="0">
              <a:buNone/>
            </a:pPr>
            <a:r>
              <a:rPr lang="en-US" sz="3600" b="0" i="0" dirty="0">
                <a:effectLst/>
                <a:latin typeface="system-ui"/>
              </a:rPr>
              <a:t>The quality and style of those garments signaled identity and status markers about the wearer. To change one’s clothes, exchanging one set of clothes for another, was an unusual and important event (rather than the trifling occurrence it is in many cultures today). Paul imagines the change in life to be as noticeable as exchanging one set of clothing for another would have been in this first-century context.</a:t>
            </a:r>
            <a:endParaRPr lang="en-US" sz="3600" dirty="0"/>
          </a:p>
        </p:txBody>
      </p:sp>
    </p:spTree>
    <p:extLst>
      <p:ext uri="{BB962C8B-B14F-4D97-AF65-F5344CB8AC3E}">
        <p14:creationId xmlns:p14="http://schemas.microsoft.com/office/powerpoint/2010/main" val="452763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Cure for the insensate:</a:t>
            </a:r>
            <a:br>
              <a:rPr lang="en-US" sz="4000" dirty="0"/>
            </a:br>
            <a:r>
              <a:rPr lang="en-US" sz="4000" dirty="0">
                <a:solidFill>
                  <a:srgbClr val="66FFFF"/>
                </a:solidFill>
              </a:rPr>
              <a:t>Ephesians 4:22-24</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22 </a:t>
            </a:r>
            <a:r>
              <a:rPr lang="en-US" sz="4400" b="0" i="0" dirty="0">
                <a:effectLst/>
                <a:latin typeface="system-ui"/>
              </a:rPr>
              <a:t>That ye put off concerning the former conversation the old man, which is corrupt according to the deceitful lusts;</a:t>
            </a:r>
          </a:p>
        </p:txBody>
      </p:sp>
      <p:pic>
        <p:nvPicPr>
          <p:cNvPr id="15362" name="Picture 2" descr="Remove Mud Stains From Clothing">
            <a:extLst>
              <a:ext uri="{FF2B5EF4-FFF2-40B4-BE49-F238E27FC236}">
                <a16:creationId xmlns:a16="http://schemas.microsoft.com/office/drawing/2014/main" id="{7A7C4AE3-18D4-B112-AD46-B57D14E0E16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507" r="27507"/>
          <a:stretch>
            <a:fillRect/>
          </a:stretch>
        </p:blipFill>
        <p:spPr bwMode="auto">
          <a:xfrm>
            <a:off x="727075" y="914400"/>
            <a:ext cx="32512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524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Cure for the insensate:</a:t>
            </a:r>
            <a:br>
              <a:rPr lang="en-US" sz="4000" dirty="0"/>
            </a:br>
            <a:r>
              <a:rPr lang="en-US" sz="4000" dirty="0">
                <a:solidFill>
                  <a:srgbClr val="66FFFF"/>
                </a:solidFill>
              </a:rPr>
              <a:t>Ephesians 4:22-24</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22 </a:t>
            </a:r>
            <a:r>
              <a:rPr lang="en-US" sz="4400" b="0" i="0" dirty="0">
                <a:effectLst/>
                <a:latin typeface="system-ui"/>
              </a:rPr>
              <a:t>That ye put off concerning the former conversation the old man, which is corrupt according to the deceitful lusts;</a:t>
            </a:r>
          </a:p>
        </p:txBody>
      </p:sp>
      <p:pic>
        <p:nvPicPr>
          <p:cNvPr id="15362" name="Picture 2" descr="Remove Mud Stains From Clothing">
            <a:extLst>
              <a:ext uri="{FF2B5EF4-FFF2-40B4-BE49-F238E27FC236}">
                <a16:creationId xmlns:a16="http://schemas.microsoft.com/office/drawing/2014/main" id="{7A7C4AE3-18D4-B112-AD46-B57D14E0E16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507" r="27507"/>
          <a:stretch>
            <a:fillRect/>
          </a:stretch>
        </p:blipFill>
        <p:spPr bwMode="auto">
          <a:xfrm>
            <a:off x="727075" y="914400"/>
            <a:ext cx="3251200" cy="48180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98059D39-AC7D-2151-85A7-A357585A8CEF}"/>
              </a:ext>
            </a:extLst>
          </p:cNvPr>
          <p:cNvSpPr/>
          <p:nvPr/>
        </p:nvSpPr>
        <p:spPr>
          <a:xfrm>
            <a:off x="173182" y="3721768"/>
            <a:ext cx="11845636" cy="3002972"/>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solidFill>
                  <a:schemeClr val="bg1">
                    <a:lumMod val="95000"/>
                    <a:lumOff val="5000"/>
                  </a:schemeClr>
                </a:solidFill>
              </a:rPr>
              <a:t>SDABC V.6 p.1026</a:t>
            </a:r>
          </a:p>
          <a:p>
            <a:r>
              <a:rPr lang="en-US" sz="3200" b="1" dirty="0">
                <a:solidFill>
                  <a:schemeClr val="bg1">
                    <a:lumMod val="95000"/>
                    <a:lumOff val="5000"/>
                  </a:schemeClr>
                </a:solidFill>
              </a:rPr>
              <a:t>The old man:  T</a:t>
            </a:r>
            <a:r>
              <a:rPr lang="en-US" sz="3200" dirty="0">
                <a:solidFill>
                  <a:schemeClr val="bg1">
                    <a:lumMod val="95000"/>
                    <a:lumOff val="5000"/>
                  </a:schemeClr>
                </a:solidFill>
              </a:rPr>
              <a:t>his expression seems to mean more than simply the old acts or habits and to include the very mind and nature that are the source of every act. The old man had died (Rom. 6:6) and should not be revived.</a:t>
            </a:r>
            <a:endParaRPr lang="en-US" sz="3200" b="1" dirty="0">
              <a:solidFill>
                <a:schemeClr val="bg1">
                  <a:lumMod val="95000"/>
                  <a:lumOff val="5000"/>
                </a:schemeClr>
              </a:solidFill>
            </a:endParaRPr>
          </a:p>
        </p:txBody>
      </p:sp>
    </p:spTree>
    <p:extLst>
      <p:ext uri="{BB962C8B-B14F-4D97-AF65-F5344CB8AC3E}">
        <p14:creationId xmlns:p14="http://schemas.microsoft.com/office/powerpoint/2010/main" val="2648366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Cure for the insensate:</a:t>
            </a:r>
            <a:br>
              <a:rPr lang="en-US" sz="4000" dirty="0"/>
            </a:br>
            <a:r>
              <a:rPr lang="en-US" sz="4000" dirty="0">
                <a:solidFill>
                  <a:srgbClr val="66FFFF"/>
                </a:solidFill>
              </a:rPr>
              <a:t>Ephesians 4:23-24</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4400" b="1" i="0" baseline="30000" dirty="0">
                <a:effectLst/>
                <a:latin typeface="system-ui"/>
              </a:rPr>
              <a:t>23 </a:t>
            </a:r>
            <a:r>
              <a:rPr lang="en-US" sz="4400" b="0" i="0" dirty="0">
                <a:effectLst/>
                <a:latin typeface="system-ui"/>
              </a:rPr>
              <a:t>And be renewed in the spirit of your mind;</a:t>
            </a:r>
          </a:p>
          <a:p>
            <a:pPr algn="l"/>
            <a:r>
              <a:rPr lang="en-US" sz="4400" b="1" i="0" baseline="30000" dirty="0">
                <a:effectLst/>
                <a:latin typeface="system-ui"/>
              </a:rPr>
              <a:t>24 </a:t>
            </a:r>
            <a:r>
              <a:rPr lang="en-US" sz="4400" b="0" i="0" dirty="0">
                <a:effectLst/>
                <a:latin typeface="system-ui"/>
              </a:rPr>
              <a:t>And that ye put on the new man, which after God is created in righteousness and true holiness.</a:t>
            </a:r>
          </a:p>
        </p:txBody>
      </p:sp>
      <p:pic>
        <p:nvPicPr>
          <p:cNvPr id="16386" name="Picture 2" descr="2017 Spring Meeting - Executive Committee">
            <a:extLst>
              <a:ext uri="{FF2B5EF4-FFF2-40B4-BE49-F238E27FC236}">
                <a16:creationId xmlns:a16="http://schemas.microsoft.com/office/drawing/2014/main" id="{521988BE-82B5-CF79-1C00-B7154C2C640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790" r="2779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560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Cure for the insensate:</a:t>
            </a:r>
            <a:br>
              <a:rPr lang="en-US" sz="4000" dirty="0"/>
            </a:br>
            <a:r>
              <a:rPr lang="en-US" sz="4000" dirty="0">
                <a:solidFill>
                  <a:srgbClr val="66FFFF"/>
                </a:solidFill>
              </a:rPr>
              <a:t>Ephesians 4:23-24</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4400" b="1" i="0" baseline="30000" dirty="0">
                <a:effectLst/>
                <a:latin typeface="system-ui"/>
              </a:rPr>
              <a:t>23 </a:t>
            </a:r>
            <a:r>
              <a:rPr lang="en-US" sz="4400" b="0" i="0" dirty="0">
                <a:effectLst/>
                <a:latin typeface="system-ui"/>
              </a:rPr>
              <a:t>And be renewed in the spirit of your mind;</a:t>
            </a:r>
          </a:p>
          <a:p>
            <a:pPr algn="l"/>
            <a:r>
              <a:rPr lang="en-US" sz="4400" b="1" i="0" baseline="30000" dirty="0">
                <a:effectLst/>
                <a:latin typeface="system-ui"/>
              </a:rPr>
              <a:t>24 </a:t>
            </a:r>
            <a:r>
              <a:rPr lang="en-US" sz="4400" b="0" i="0" dirty="0">
                <a:effectLst/>
                <a:latin typeface="system-ui"/>
              </a:rPr>
              <a:t>And that ye put on the new man, which after God is created in righteousness and true holiness.</a:t>
            </a:r>
          </a:p>
        </p:txBody>
      </p:sp>
      <p:pic>
        <p:nvPicPr>
          <p:cNvPr id="16386" name="Picture 2" descr="2017 Spring Meeting - Executive Committee">
            <a:extLst>
              <a:ext uri="{FF2B5EF4-FFF2-40B4-BE49-F238E27FC236}">
                <a16:creationId xmlns:a16="http://schemas.microsoft.com/office/drawing/2014/main" id="{521988BE-82B5-CF79-1C00-B7154C2C640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790" r="2779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1D57AE0C-99AA-B64F-13EC-93BC530CE780}"/>
              </a:ext>
            </a:extLst>
          </p:cNvPr>
          <p:cNvSpPr/>
          <p:nvPr/>
        </p:nvSpPr>
        <p:spPr>
          <a:xfrm>
            <a:off x="173182" y="3721768"/>
            <a:ext cx="11845636" cy="3002972"/>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solidFill>
                  <a:schemeClr val="bg1">
                    <a:lumMod val="95000"/>
                    <a:lumOff val="5000"/>
                  </a:schemeClr>
                </a:solidFill>
              </a:rPr>
              <a:t>SDABC V.6 p.1027</a:t>
            </a:r>
          </a:p>
          <a:p>
            <a:r>
              <a:rPr lang="en-US" sz="3200" b="1" dirty="0">
                <a:solidFill>
                  <a:schemeClr val="bg1">
                    <a:lumMod val="95000"/>
                    <a:lumOff val="5000"/>
                  </a:schemeClr>
                </a:solidFill>
              </a:rPr>
              <a:t>In the spirit of your mind:  </a:t>
            </a:r>
            <a:r>
              <a:rPr lang="en-US" sz="3200" dirty="0">
                <a:solidFill>
                  <a:schemeClr val="bg1">
                    <a:lumMod val="95000"/>
                    <a:lumOff val="5000"/>
                  </a:schemeClr>
                </a:solidFill>
              </a:rPr>
              <a:t>The change is not a superficial change of opinion or a new doctrinal concept; it affects the nature of the mind, its governing principles.</a:t>
            </a:r>
          </a:p>
        </p:txBody>
      </p:sp>
    </p:spTree>
    <p:extLst>
      <p:ext uri="{BB962C8B-B14F-4D97-AF65-F5344CB8AC3E}">
        <p14:creationId xmlns:p14="http://schemas.microsoft.com/office/powerpoint/2010/main" val="2748269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Cure for the insensate:</a:t>
            </a:r>
            <a:br>
              <a:rPr lang="en-US" sz="4000" dirty="0"/>
            </a:br>
            <a:r>
              <a:rPr lang="en-US" sz="4000" dirty="0">
                <a:solidFill>
                  <a:srgbClr val="66FFFF"/>
                </a:solidFill>
              </a:rPr>
              <a:t>Ephesians 4:23-24</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4400" b="1" i="0" baseline="30000" dirty="0">
                <a:effectLst/>
                <a:latin typeface="system-ui"/>
              </a:rPr>
              <a:t>23 </a:t>
            </a:r>
            <a:r>
              <a:rPr lang="en-US" sz="4400" b="0" i="0" dirty="0">
                <a:effectLst/>
                <a:latin typeface="system-ui"/>
              </a:rPr>
              <a:t>And be renewed in the spirit of your mind;</a:t>
            </a:r>
          </a:p>
          <a:p>
            <a:pPr algn="l"/>
            <a:r>
              <a:rPr lang="en-US" sz="4400" b="1" i="0" baseline="30000" dirty="0">
                <a:effectLst/>
                <a:latin typeface="system-ui"/>
              </a:rPr>
              <a:t>24 </a:t>
            </a:r>
            <a:r>
              <a:rPr lang="en-US" sz="4400" b="0" i="0" dirty="0">
                <a:effectLst/>
                <a:latin typeface="system-ui"/>
              </a:rPr>
              <a:t>And that ye put on the new man, which after God is created in righteousness and true holiness.</a:t>
            </a:r>
          </a:p>
        </p:txBody>
      </p:sp>
      <p:pic>
        <p:nvPicPr>
          <p:cNvPr id="16386" name="Picture 2" descr="2017 Spring Meeting - Executive Committee">
            <a:extLst>
              <a:ext uri="{FF2B5EF4-FFF2-40B4-BE49-F238E27FC236}">
                <a16:creationId xmlns:a16="http://schemas.microsoft.com/office/drawing/2014/main" id="{521988BE-82B5-CF79-1C00-B7154C2C640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790" r="2779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038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Cure for the insensate:</a:t>
            </a:r>
            <a:br>
              <a:rPr lang="en-US" sz="4000" dirty="0"/>
            </a:br>
            <a:r>
              <a:rPr lang="en-US" sz="4000" dirty="0">
                <a:solidFill>
                  <a:srgbClr val="66FFFF"/>
                </a:solidFill>
              </a:rPr>
              <a:t>Ephesians 4:23-24</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4400" b="1" i="0" baseline="30000" dirty="0">
                <a:effectLst/>
                <a:latin typeface="system-ui"/>
              </a:rPr>
              <a:t>23 </a:t>
            </a:r>
            <a:r>
              <a:rPr lang="en-US" sz="4400" b="0" i="0" dirty="0">
                <a:effectLst/>
                <a:latin typeface="system-ui"/>
              </a:rPr>
              <a:t>And be renewed in the spirit of your mind;</a:t>
            </a:r>
          </a:p>
          <a:p>
            <a:pPr algn="l"/>
            <a:r>
              <a:rPr lang="en-US" sz="4400" b="1" i="0" baseline="30000" dirty="0">
                <a:effectLst/>
                <a:latin typeface="system-ui"/>
              </a:rPr>
              <a:t>24 </a:t>
            </a:r>
            <a:r>
              <a:rPr lang="en-US" sz="4400" b="0" i="0" dirty="0">
                <a:effectLst/>
                <a:latin typeface="system-ui"/>
              </a:rPr>
              <a:t>And that ye put on the new man, which after God is created in righteousness and true holiness.</a:t>
            </a:r>
          </a:p>
        </p:txBody>
      </p:sp>
      <p:pic>
        <p:nvPicPr>
          <p:cNvPr id="16386" name="Picture 2" descr="2017 Spring Meeting - Executive Committee">
            <a:extLst>
              <a:ext uri="{FF2B5EF4-FFF2-40B4-BE49-F238E27FC236}">
                <a16:creationId xmlns:a16="http://schemas.microsoft.com/office/drawing/2014/main" id="{521988BE-82B5-CF79-1C00-B7154C2C640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790" r="2779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2840FD0C-B3D1-2B0C-BD7A-FA48A457F09A}"/>
                  </a:ext>
                </a:extLst>
              </p14:cNvPr>
              <p14:cNvContentPartPr/>
              <p14:nvPr/>
            </p14:nvContentPartPr>
            <p14:xfrm>
              <a:off x="5500320" y="1516446"/>
              <a:ext cx="3602160" cy="951840"/>
            </p14:xfrm>
          </p:contentPart>
        </mc:Choice>
        <mc:Fallback>
          <p:pic>
            <p:nvPicPr>
              <p:cNvPr id="6" name="Ink 5">
                <a:extLst>
                  <a:ext uri="{FF2B5EF4-FFF2-40B4-BE49-F238E27FC236}">
                    <a16:creationId xmlns:a16="http://schemas.microsoft.com/office/drawing/2014/main" id="{2840FD0C-B3D1-2B0C-BD7A-FA48A457F09A}"/>
                  </a:ext>
                </a:extLst>
              </p:cNvPr>
              <p:cNvPicPr/>
              <p:nvPr/>
            </p:nvPicPr>
            <p:blipFill>
              <a:blip r:embed="rId4"/>
              <a:stretch>
                <a:fillRect/>
              </a:stretch>
            </p:blipFill>
            <p:spPr>
              <a:xfrm>
                <a:off x="5482680" y="1498446"/>
                <a:ext cx="3637800" cy="987480"/>
              </a:xfrm>
              <a:prstGeom prst="rect">
                <a:avLst/>
              </a:prstGeom>
            </p:spPr>
          </p:pic>
        </mc:Fallback>
      </mc:AlternateContent>
      <p:grpSp>
        <p:nvGrpSpPr>
          <p:cNvPr id="25" name="Group 24">
            <a:extLst>
              <a:ext uri="{FF2B5EF4-FFF2-40B4-BE49-F238E27FC236}">
                <a16:creationId xmlns:a16="http://schemas.microsoft.com/office/drawing/2014/main" id="{A8F5433F-4DB7-3785-473F-C91878B7E1D9}"/>
              </a:ext>
            </a:extLst>
          </p:cNvPr>
          <p:cNvGrpSpPr/>
          <p:nvPr/>
        </p:nvGrpSpPr>
        <p:grpSpPr>
          <a:xfrm>
            <a:off x="7553040" y="2431206"/>
            <a:ext cx="2776680" cy="762120"/>
            <a:chOff x="7553040" y="2431206"/>
            <a:chExt cx="2776680" cy="762120"/>
          </a:xfrm>
        </p:grpSpPr>
        <mc:AlternateContent xmlns:mc="http://schemas.openxmlformats.org/markup-compatibility/2006">
          <mc:Choice xmlns:p14="http://schemas.microsoft.com/office/powerpoint/2010/main" Requires="p14">
            <p:contentPart p14:bwMode="auto" r:id="rId5">
              <p14:nvContentPartPr>
                <p14:cNvPr id="15" name="Ink 14">
                  <a:extLst>
                    <a:ext uri="{FF2B5EF4-FFF2-40B4-BE49-F238E27FC236}">
                      <a16:creationId xmlns:a16="http://schemas.microsoft.com/office/drawing/2014/main" id="{1632C140-5E50-8351-3D04-71278A7B8A97}"/>
                    </a:ext>
                  </a:extLst>
                </p14:cNvPr>
                <p14:cNvContentPartPr/>
                <p14:nvPr/>
              </p14:nvContentPartPr>
              <p14:xfrm>
                <a:off x="7568160" y="2621286"/>
                <a:ext cx="54360" cy="572040"/>
              </p14:xfrm>
            </p:contentPart>
          </mc:Choice>
          <mc:Fallback>
            <p:pic>
              <p:nvPicPr>
                <p:cNvPr id="15" name="Ink 14">
                  <a:extLst>
                    <a:ext uri="{FF2B5EF4-FFF2-40B4-BE49-F238E27FC236}">
                      <a16:creationId xmlns:a16="http://schemas.microsoft.com/office/drawing/2014/main" id="{1632C140-5E50-8351-3D04-71278A7B8A97}"/>
                    </a:ext>
                  </a:extLst>
                </p:cNvPr>
                <p:cNvPicPr/>
                <p:nvPr/>
              </p:nvPicPr>
              <p:blipFill>
                <a:blip r:embed="rId6"/>
                <a:stretch>
                  <a:fillRect/>
                </a:stretch>
              </p:blipFill>
              <p:spPr>
                <a:xfrm>
                  <a:off x="7550160" y="2603286"/>
                  <a:ext cx="90000" cy="60768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6" name="Ink 15">
                  <a:extLst>
                    <a:ext uri="{FF2B5EF4-FFF2-40B4-BE49-F238E27FC236}">
                      <a16:creationId xmlns:a16="http://schemas.microsoft.com/office/drawing/2014/main" id="{C1E5150A-D26C-1B9F-F5D1-CB7C2414AE97}"/>
                    </a:ext>
                  </a:extLst>
                </p14:cNvPr>
                <p14:cNvContentPartPr/>
                <p14:nvPr/>
              </p14:nvContentPartPr>
              <p14:xfrm>
                <a:off x="7854720" y="2565846"/>
                <a:ext cx="90000" cy="547200"/>
              </p14:xfrm>
            </p:contentPart>
          </mc:Choice>
          <mc:Fallback>
            <p:pic>
              <p:nvPicPr>
                <p:cNvPr id="16" name="Ink 15">
                  <a:extLst>
                    <a:ext uri="{FF2B5EF4-FFF2-40B4-BE49-F238E27FC236}">
                      <a16:creationId xmlns:a16="http://schemas.microsoft.com/office/drawing/2014/main" id="{C1E5150A-D26C-1B9F-F5D1-CB7C2414AE97}"/>
                    </a:ext>
                  </a:extLst>
                </p:cNvPr>
                <p:cNvPicPr/>
                <p:nvPr/>
              </p:nvPicPr>
              <p:blipFill>
                <a:blip r:embed="rId8"/>
                <a:stretch>
                  <a:fillRect/>
                </a:stretch>
              </p:blipFill>
              <p:spPr>
                <a:xfrm>
                  <a:off x="7837080" y="2548206"/>
                  <a:ext cx="125640" cy="5828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7" name="Ink 16">
                  <a:extLst>
                    <a:ext uri="{FF2B5EF4-FFF2-40B4-BE49-F238E27FC236}">
                      <a16:creationId xmlns:a16="http://schemas.microsoft.com/office/drawing/2014/main" id="{274C6A52-DBF9-F481-FE4C-AE6F49AA41EC}"/>
                    </a:ext>
                  </a:extLst>
                </p14:cNvPr>
                <p14:cNvContentPartPr/>
                <p14:nvPr/>
              </p14:nvContentPartPr>
              <p14:xfrm>
                <a:off x="7553040" y="2847726"/>
                <a:ext cx="477720" cy="108360"/>
              </p14:xfrm>
            </p:contentPart>
          </mc:Choice>
          <mc:Fallback>
            <p:pic>
              <p:nvPicPr>
                <p:cNvPr id="17" name="Ink 16">
                  <a:extLst>
                    <a:ext uri="{FF2B5EF4-FFF2-40B4-BE49-F238E27FC236}">
                      <a16:creationId xmlns:a16="http://schemas.microsoft.com/office/drawing/2014/main" id="{274C6A52-DBF9-F481-FE4C-AE6F49AA41EC}"/>
                    </a:ext>
                  </a:extLst>
                </p:cNvPr>
                <p:cNvPicPr/>
                <p:nvPr/>
              </p:nvPicPr>
              <p:blipFill>
                <a:blip r:embed="rId10"/>
                <a:stretch>
                  <a:fillRect/>
                </a:stretch>
              </p:blipFill>
              <p:spPr>
                <a:xfrm>
                  <a:off x="7535040" y="2830086"/>
                  <a:ext cx="51336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9" name="Ink 18">
                  <a:extLst>
                    <a:ext uri="{FF2B5EF4-FFF2-40B4-BE49-F238E27FC236}">
                      <a16:creationId xmlns:a16="http://schemas.microsoft.com/office/drawing/2014/main" id="{57F1656E-B0A6-9870-9B04-CBE9224DB9AB}"/>
                    </a:ext>
                  </a:extLst>
                </p14:cNvPr>
                <p14:cNvContentPartPr/>
                <p14:nvPr/>
              </p14:nvContentPartPr>
              <p14:xfrm>
                <a:off x="8161800" y="2654046"/>
                <a:ext cx="336600" cy="409680"/>
              </p14:xfrm>
            </p:contentPart>
          </mc:Choice>
          <mc:Fallback>
            <p:pic>
              <p:nvPicPr>
                <p:cNvPr id="19" name="Ink 18">
                  <a:extLst>
                    <a:ext uri="{FF2B5EF4-FFF2-40B4-BE49-F238E27FC236}">
                      <a16:creationId xmlns:a16="http://schemas.microsoft.com/office/drawing/2014/main" id="{57F1656E-B0A6-9870-9B04-CBE9224DB9AB}"/>
                    </a:ext>
                  </a:extLst>
                </p:cNvPr>
                <p:cNvPicPr/>
                <p:nvPr/>
              </p:nvPicPr>
              <p:blipFill>
                <a:blip r:embed="rId12"/>
                <a:stretch>
                  <a:fillRect/>
                </a:stretch>
              </p:blipFill>
              <p:spPr>
                <a:xfrm>
                  <a:off x="8143800" y="2636406"/>
                  <a:ext cx="372240" cy="44532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0" name="Ink 19">
                  <a:extLst>
                    <a:ext uri="{FF2B5EF4-FFF2-40B4-BE49-F238E27FC236}">
                      <a16:creationId xmlns:a16="http://schemas.microsoft.com/office/drawing/2014/main" id="{0CDCC410-ACF7-8ED4-B128-FD086C22316B}"/>
                    </a:ext>
                  </a:extLst>
                </p14:cNvPr>
                <p14:cNvContentPartPr/>
                <p14:nvPr/>
              </p14:nvContentPartPr>
              <p14:xfrm>
                <a:off x="8650680" y="2598966"/>
                <a:ext cx="610560" cy="465840"/>
              </p14:xfrm>
            </p:contentPart>
          </mc:Choice>
          <mc:Fallback>
            <p:pic>
              <p:nvPicPr>
                <p:cNvPr id="20" name="Ink 19">
                  <a:extLst>
                    <a:ext uri="{FF2B5EF4-FFF2-40B4-BE49-F238E27FC236}">
                      <a16:creationId xmlns:a16="http://schemas.microsoft.com/office/drawing/2014/main" id="{0CDCC410-ACF7-8ED4-B128-FD086C22316B}"/>
                    </a:ext>
                  </a:extLst>
                </p:cNvPr>
                <p:cNvPicPr/>
                <p:nvPr/>
              </p:nvPicPr>
              <p:blipFill>
                <a:blip r:embed="rId14"/>
                <a:stretch>
                  <a:fillRect/>
                </a:stretch>
              </p:blipFill>
              <p:spPr>
                <a:xfrm>
                  <a:off x="8633040" y="2580966"/>
                  <a:ext cx="646200" cy="50148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21" name="Ink 20">
                  <a:extLst>
                    <a:ext uri="{FF2B5EF4-FFF2-40B4-BE49-F238E27FC236}">
                      <a16:creationId xmlns:a16="http://schemas.microsoft.com/office/drawing/2014/main" id="{71514B23-A927-EA33-1CC0-935483AB4DA9}"/>
                    </a:ext>
                  </a:extLst>
                </p14:cNvPr>
                <p14:cNvContentPartPr/>
                <p14:nvPr/>
              </p14:nvContentPartPr>
              <p14:xfrm>
                <a:off x="9462480" y="2431206"/>
                <a:ext cx="426600" cy="372240"/>
              </p14:xfrm>
            </p:contentPart>
          </mc:Choice>
          <mc:Fallback>
            <p:pic>
              <p:nvPicPr>
                <p:cNvPr id="21" name="Ink 20">
                  <a:extLst>
                    <a:ext uri="{FF2B5EF4-FFF2-40B4-BE49-F238E27FC236}">
                      <a16:creationId xmlns:a16="http://schemas.microsoft.com/office/drawing/2014/main" id="{71514B23-A927-EA33-1CC0-935483AB4DA9}"/>
                    </a:ext>
                  </a:extLst>
                </p:cNvPr>
                <p:cNvPicPr/>
                <p:nvPr/>
              </p:nvPicPr>
              <p:blipFill>
                <a:blip r:embed="rId16"/>
                <a:stretch>
                  <a:fillRect/>
                </a:stretch>
              </p:blipFill>
              <p:spPr>
                <a:xfrm>
                  <a:off x="9444480" y="2413206"/>
                  <a:ext cx="462240" cy="40788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22" name="Ink 21">
                  <a:extLst>
                    <a:ext uri="{FF2B5EF4-FFF2-40B4-BE49-F238E27FC236}">
                      <a16:creationId xmlns:a16="http://schemas.microsoft.com/office/drawing/2014/main" id="{3E261C53-8696-7C0F-AC45-A329E6137AA2}"/>
                    </a:ext>
                  </a:extLst>
                </p14:cNvPr>
                <p14:cNvContentPartPr/>
                <p14:nvPr/>
              </p14:nvContentPartPr>
              <p14:xfrm>
                <a:off x="9694680" y="3025566"/>
                <a:ext cx="75600" cy="59040"/>
              </p14:xfrm>
            </p:contentPart>
          </mc:Choice>
          <mc:Fallback>
            <p:pic>
              <p:nvPicPr>
                <p:cNvPr id="22" name="Ink 21">
                  <a:extLst>
                    <a:ext uri="{FF2B5EF4-FFF2-40B4-BE49-F238E27FC236}">
                      <a16:creationId xmlns:a16="http://schemas.microsoft.com/office/drawing/2014/main" id="{3E261C53-8696-7C0F-AC45-A329E6137AA2}"/>
                    </a:ext>
                  </a:extLst>
                </p:cNvPr>
                <p:cNvPicPr/>
                <p:nvPr/>
              </p:nvPicPr>
              <p:blipFill>
                <a:blip r:embed="rId18"/>
                <a:stretch>
                  <a:fillRect/>
                </a:stretch>
              </p:blipFill>
              <p:spPr>
                <a:xfrm>
                  <a:off x="9676680" y="3007926"/>
                  <a:ext cx="11124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23" name="Ink 22">
                  <a:extLst>
                    <a:ext uri="{FF2B5EF4-FFF2-40B4-BE49-F238E27FC236}">
                      <a16:creationId xmlns:a16="http://schemas.microsoft.com/office/drawing/2014/main" id="{69EC61A6-9825-E6A0-F573-9642E53EC6BD}"/>
                    </a:ext>
                  </a:extLst>
                </p14:cNvPr>
                <p14:cNvContentPartPr/>
                <p14:nvPr/>
              </p14:nvContentPartPr>
              <p14:xfrm>
                <a:off x="9958920" y="2511126"/>
                <a:ext cx="370800" cy="396360"/>
              </p14:xfrm>
            </p:contentPart>
          </mc:Choice>
          <mc:Fallback>
            <p:pic>
              <p:nvPicPr>
                <p:cNvPr id="23" name="Ink 22">
                  <a:extLst>
                    <a:ext uri="{FF2B5EF4-FFF2-40B4-BE49-F238E27FC236}">
                      <a16:creationId xmlns:a16="http://schemas.microsoft.com/office/drawing/2014/main" id="{69EC61A6-9825-E6A0-F573-9642E53EC6BD}"/>
                    </a:ext>
                  </a:extLst>
                </p:cNvPr>
                <p:cNvPicPr/>
                <p:nvPr/>
              </p:nvPicPr>
              <p:blipFill>
                <a:blip r:embed="rId20"/>
                <a:stretch>
                  <a:fillRect/>
                </a:stretch>
              </p:blipFill>
              <p:spPr>
                <a:xfrm>
                  <a:off x="9940920" y="2493486"/>
                  <a:ext cx="406440" cy="43200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24" name="Ink 23">
                  <a:extLst>
                    <a:ext uri="{FF2B5EF4-FFF2-40B4-BE49-F238E27FC236}">
                      <a16:creationId xmlns:a16="http://schemas.microsoft.com/office/drawing/2014/main" id="{EFE97929-4F4E-ADD3-665A-4C32DD090213}"/>
                    </a:ext>
                  </a:extLst>
                </p14:cNvPr>
                <p14:cNvContentPartPr/>
                <p14:nvPr/>
              </p14:nvContentPartPr>
              <p14:xfrm>
                <a:off x="10196880" y="3130686"/>
                <a:ext cx="81000" cy="27720"/>
              </p14:xfrm>
            </p:contentPart>
          </mc:Choice>
          <mc:Fallback>
            <p:pic>
              <p:nvPicPr>
                <p:cNvPr id="24" name="Ink 23">
                  <a:extLst>
                    <a:ext uri="{FF2B5EF4-FFF2-40B4-BE49-F238E27FC236}">
                      <a16:creationId xmlns:a16="http://schemas.microsoft.com/office/drawing/2014/main" id="{EFE97929-4F4E-ADD3-665A-4C32DD090213}"/>
                    </a:ext>
                  </a:extLst>
                </p:cNvPr>
                <p:cNvPicPr/>
                <p:nvPr/>
              </p:nvPicPr>
              <p:blipFill>
                <a:blip r:embed="rId22"/>
                <a:stretch>
                  <a:fillRect/>
                </a:stretch>
              </p:blipFill>
              <p:spPr>
                <a:xfrm>
                  <a:off x="10179240" y="3112686"/>
                  <a:ext cx="116640" cy="63360"/>
                </a:xfrm>
                <a:prstGeom prst="rect">
                  <a:avLst/>
                </a:prstGeom>
              </p:spPr>
            </p:pic>
          </mc:Fallback>
        </mc:AlternateContent>
      </p:grpSp>
    </p:spTree>
    <p:extLst>
      <p:ext uri="{BB962C8B-B14F-4D97-AF65-F5344CB8AC3E}">
        <p14:creationId xmlns:p14="http://schemas.microsoft.com/office/powerpoint/2010/main" val="3573181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288500" y="2575321"/>
            <a:ext cx="6113928" cy="169307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Transforming Promises:</a:t>
            </a:r>
            <a:endParaRPr lang="en-US" sz="6000" dirty="0">
              <a:solidFill>
                <a:srgbClr val="66FFFF"/>
              </a:solidFill>
            </a:endParaRPr>
          </a:p>
        </p:txBody>
      </p:sp>
      <p:pic>
        <p:nvPicPr>
          <p:cNvPr id="2052" name="Picture 4" descr="new-dawn - Barbara DeLong Spiritual Empath and Psychic">
            <a:extLst>
              <a:ext uri="{FF2B5EF4-FFF2-40B4-BE49-F238E27FC236}">
                <a16:creationId xmlns:a16="http://schemas.microsoft.com/office/drawing/2014/main" id="{6DDB2DFF-FD54-0025-DA8E-E69595734B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8" r="4400"/>
          <a:stretch/>
        </p:blipFill>
        <p:spPr bwMode="auto">
          <a:xfrm>
            <a:off x="0" y="-7144"/>
            <a:ext cx="1025095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802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Transforming Promises:  </a:t>
            </a:r>
            <a:br>
              <a:rPr lang="en-US" sz="3600" b="1" dirty="0">
                <a:solidFill>
                  <a:schemeClr val="accent1">
                    <a:lumMod val="40000"/>
                    <a:lumOff val="60000"/>
                  </a:schemeClr>
                </a:solidFill>
              </a:rPr>
            </a:br>
            <a:r>
              <a:rPr lang="en-US" sz="4400" dirty="0">
                <a:solidFill>
                  <a:srgbClr val="66FFFF"/>
                </a:solidFill>
              </a:rPr>
              <a:t>John 8:34-36</a:t>
            </a: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600" b="1" i="0" baseline="30000" dirty="0">
                <a:effectLst/>
                <a:latin typeface="system-ui"/>
              </a:rPr>
              <a:t>34 </a:t>
            </a:r>
            <a:r>
              <a:rPr lang="en-US" sz="3600" b="0" i="0" dirty="0">
                <a:effectLst/>
                <a:latin typeface="system-ui"/>
              </a:rPr>
              <a:t>Jesus answered them, Verily, verily, I say unto you, Whosoever committeth sin is the servant of sin.</a:t>
            </a:r>
          </a:p>
          <a:p>
            <a:pPr algn="l"/>
            <a:r>
              <a:rPr lang="en-US" sz="3600" b="1" i="0" baseline="30000" dirty="0">
                <a:effectLst/>
                <a:latin typeface="system-ui"/>
              </a:rPr>
              <a:t>35 </a:t>
            </a:r>
            <a:r>
              <a:rPr lang="en-US" sz="3600" b="0" i="0" dirty="0">
                <a:effectLst/>
                <a:latin typeface="system-ui"/>
              </a:rPr>
              <a:t>And the servant </a:t>
            </a:r>
            <a:r>
              <a:rPr lang="en-US" sz="3600" b="0" i="0" dirty="0" err="1">
                <a:effectLst/>
                <a:latin typeface="system-ui"/>
              </a:rPr>
              <a:t>abideth</a:t>
            </a:r>
            <a:r>
              <a:rPr lang="en-US" sz="3600" b="0" i="0" dirty="0">
                <a:effectLst/>
                <a:latin typeface="system-ui"/>
              </a:rPr>
              <a:t> not in the house for ever: but the Son </a:t>
            </a:r>
            <a:r>
              <a:rPr lang="en-US" sz="3600" b="0" i="0" dirty="0" err="1">
                <a:effectLst/>
                <a:latin typeface="system-ui"/>
              </a:rPr>
              <a:t>abideth</a:t>
            </a:r>
            <a:r>
              <a:rPr lang="en-US" sz="3600" b="0" i="0" dirty="0">
                <a:effectLst/>
                <a:latin typeface="system-ui"/>
              </a:rPr>
              <a:t> ever.</a:t>
            </a:r>
          </a:p>
          <a:p>
            <a:pPr algn="l"/>
            <a:r>
              <a:rPr lang="en-US" sz="3600" b="1" i="0" baseline="30000" dirty="0">
                <a:effectLst/>
                <a:latin typeface="system-ui"/>
              </a:rPr>
              <a:t>36 </a:t>
            </a:r>
            <a:r>
              <a:rPr lang="en-US" sz="3600" b="0" i="0" dirty="0">
                <a:effectLst/>
                <a:latin typeface="system-ui"/>
              </a:rPr>
              <a:t>If the Son therefore shall make you free, ye shall be free indeed.</a:t>
            </a:r>
          </a:p>
        </p:txBody>
      </p:sp>
      <p:pic>
        <p:nvPicPr>
          <p:cNvPr id="4100" name="Picture 4" descr="Three Tips to Improve Your Life | 사슬, 철조망, 질감">
            <a:extLst>
              <a:ext uri="{FF2B5EF4-FFF2-40B4-BE49-F238E27FC236}">
                <a16:creationId xmlns:a16="http://schemas.microsoft.com/office/drawing/2014/main" id="{2C02D1EF-1811-97A3-FE87-D0D9091FF39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938" r="16938"/>
          <a:stretch>
            <a:fillRect/>
          </a:stretch>
        </p:blipFill>
        <p:spPr bwMode="auto">
          <a:xfrm>
            <a:off x="8118475" y="1419225"/>
            <a:ext cx="3490913"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948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Transforming Promises:  </a:t>
            </a:r>
            <a:br>
              <a:rPr lang="en-US" sz="3600" b="1" dirty="0">
                <a:solidFill>
                  <a:schemeClr val="accent1">
                    <a:lumMod val="40000"/>
                    <a:lumOff val="60000"/>
                  </a:schemeClr>
                </a:solidFill>
              </a:rPr>
            </a:br>
            <a:r>
              <a:rPr lang="en-US" sz="4400" dirty="0">
                <a:solidFill>
                  <a:srgbClr val="66FFFF"/>
                </a:solidFill>
              </a:rPr>
              <a:t>Deuteronomy 30:1-2, 6</a:t>
            </a:r>
          </a:p>
        </p:txBody>
      </p:sp>
      <p:sp>
        <p:nvSpPr>
          <p:cNvPr id="4" name="Text Placeholder 3"/>
          <p:cNvSpPr>
            <a:spLocks noGrp="1"/>
          </p:cNvSpPr>
          <p:nvPr>
            <p:ph type="body" sz="half" idx="2"/>
          </p:nvPr>
        </p:nvSpPr>
        <p:spPr>
          <a:xfrm>
            <a:off x="402956" y="1615858"/>
            <a:ext cx="7611244" cy="4116727"/>
          </a:xfrm>
          <a:noFill/>
        </p:spPr>
        <p:txBody>
          <a:bodyPr>
            <a:noAutofit/>
          </a:bodyPr>
          <a:lstStyle/>
          <a:p>
            <a:pPr algn="l"/>
            <a:r>
              <a:rPr lang="en-US" sz="2800" b="1" i="0" dirty="0">
                <a:effectLst/>
                <a:latin typeface="system-ui"/>
              </a:rPr>
              <a:t>30 </a:t>
            </a:r>
            <a:r>
              <a:rPr lang="en-US" sz="2800" b="0" i="0" dirty="0">
                <a:effectLst/>
                <a:latin typeface="system-ui"/>
              </a:rPr>
              <a:t>And it shall come to pass, when all these things are come upon thee, the blessing and the curse, which I have set before thee, and thou shalt call them to mind among all the nations, whither the </a:t>
            </a:r>
            <a:r>
              <a:rPr lang="en-US" sz="2800" b="0" i="0" cap="small" dirty="0">
                <a:effectLst/>
                <a:latin typeface="system-ui"/>
              </a:rPr>
              <a:t>Lord</a:t>
            </a:r>
            <a:r>
              <a:rPr lang="en-US" sz="2800" b="0" i="0" dirty="0">
                <a:effectLst/>
                <a:latin typeface="system-ui"/>
              </a:rPr>
              <a:t> thy God hath driven thee,</a:t>
            </a:r>
          </a:p>
          <a:p>
            <a:pPr algn="l"/>
            <a:r>
              <a:rPr lang="en-US" sz="2800" b="1" i="0" baseline="30000" dirty="0">
                <a:effectLst/>
                <a:latin typeface="system-ui"/>
              </a:rPr>
              <a:t>2 </a:t>
            </a:r>
            <a:r>
              <a:rPr lang="en-US" sz="2800" b="0" i="0" dirty="0">
                <a:effectLst/>
                <a:latin typeface="system-ui"/>
              </a:rPr>
              <a:t>And shalt return unto the </a:t>
            </a:r>
            <a:r>
              <a:rPr lang="en-US" sz="2800" b="0" i="0" cap="small" dirty="0">
                <a:effectLst/>
                <a:latin typeface="system-ui"/>
              </a:rPr>
              <a:t>Lord</a:t>
            </a:r>
            <a:r>
              <a:rPr lang="en-US" sz="2800" b="0" i="0" dirty="0">
                <a:effectLst/>
                <a:latin typeface="system-ui"/>
              </a:rPr>
              <a:t> thy God, and shalt obey his voice according to all that I command thee this day, thou and thy children, with all thine heart, and with all thy soul;</a:t>
            </a:r>
          </a:p>
        </p:txBody>
      </p:sp>
      <p:pic>
        <p:nvPicPr>
          <p:cNvPr id="4098" name="Picture 2" descr="A U-Turn Dispute: Can it be Resolved with Limited Data? | DJS Associates">
            <a:extLst>
              <a:ext uri="{FF2B5EF4-FFF2-40B4-BE49-F238E27FC236}">
                <a16:creationId xmlns:a16="http://schemas.microsoft.com/office/drawing/2014/main" id="{F2E1B001-D4CB-6E09-711D-D90AE668ECC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081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840914" cy="1034265"/>
          </a:xfrm>
        </p:spPr>
        <p:txBody>
          <a:bodyPr/>
          <a:lstStyle/>
          <a:p>
            <a:endParaRPr lang="en-US" dirty="0"/>
          </a:p>
        </p:txBody>
      </p:sp>
      <p:sp>
        <p:nvSpPr>
          <p:cNvPr id="3" name="Content Placeholder 2"/>
          <p:cNvSpPr>
            <a:spLocks noGrp="1"/>
          </p:cNvSpPr>
          <p:nvPr>
            <p:ph idx="1"/>
          </p:nvPr>
        </p:nvSpPr>
        <p:spPr>
          <a:xfrm>
            <a:off x="685801" y="1643865"/>
            <a:ext cx="10840914" cy="4931106"/>
          </a:xfrm>
        </p:spPr>
        <p:txBody>
          <a:bodyPr>
            <a:noAutofit/>
          </a:bodyPr>
          <a:lstStyle/>
          <a:p>
            <a:pPr marL="742950" indent="-742950">
              <a:buFont typeface="+mj-lt"/>
              <a:buAutoNum type="arabicParenR"/>
            </a:pPr>
            <a:r>
              <a:rPr lang="en-US" sz="3000" dirty="0"/>
              <a:t>Paul and the Ephesians</a:t>
            </a:r>
          </a:p>
          <a:p>
            <a:pPr marL="742950" indent="-742950">
              <a:buFont typeface="+mj-lt"/>
              <a:buAutoNum type="arabicParenR"/>
            </a:pPr>
            <a:r>
              <a:rPr lang="en-US" sz="3000" dirty="0"/>
              <a:t>Eph. 1:1-14—Prayer of Gratitude for God’s Grace</a:t>
            </a:r>
          </a:p>
          <a:p>
            <a:pPr marL="742950" indent="-742950">
              <a:buFont typeface="+mj-lt"/>
              <a:buAutoNum type="arabicParenR"/>
            </a:pPr>
            <a:r>
              <a:rPr lang="en-US" sz="3000" dirty="0"/>
              <a:t>Eph. 1:15-23—Gratitude and Joy in Christ</a:t>
            </a:r>
          </a:p>
          <a:p>
            <a:pPr marL="742950" indent="-742950">
              <a:buFont typeface="+mj-lt"/>
              <a:buAutoNum type="arabicParenR"/>
            </a:pPr>
            <a:r>
              <a:rPr lang="en-US" sz="3000" dirty="0"/>
              <a:t>Eph. 2:1-10—Quickened by God’s Grace</a:t>
            </a:r>
          </a:p>
          <a:p>
            <a:pPr marL="742950" indent="-742950">
              <a:buFont typeface="+mj-lt"/>
              <a:buAutoNum type="arabicParenR"/>
            </a:pPr>
            <a:r>
              <a:rPr lang="en-US" sz="3000" dirty="0"/>
              <a:t>Eph. 2:11-22—One Body by the Cross</a:t>
            </a:r>
          </a:p>
          <a:p>
            <a:pPr marL="742950" indent="-742950">
              <a:buFont typeface="+mj-lt"/>
              <a:buAutoNum type="arabicParenR"/>
            </a:pPr>
            <a:r>
              <a:rPr lang="en-US" sz="3000" dirty="0"/>
              <a:t>Eph. 3—A Prisoner of Christ</a:t>
            </a:r>
          </a:p>
          <a:p>
            <a:pPr marL="742950" indent="-742950">
              <a:buFont typeface="+mj-lt"/>
              <a:buAutoNum type="arabicParenR"/>
            </a:pPr>
            <a:r>
              <a:rPr lang="en-US" sz="3000" dirty="0"/>
              <a:t>Eph. 4:1-16—One Accord </a:t>
            </a:r>
          </a:p>
          <a:p>
            <a:pPr marL="742950" indent="-742950">
              <a:buFont typeface="+mj-lt"/>
              <a:buAutoNum type="arabicParenR"/>
            </a:pPr>
            <a:r>
              <a:rPr lang="en-US" sz="3200" dirty="0"/>
              <a:t>Eph.4:17-32—Transformation</a:t>
            </a:r>
          </a:p>
        </p:txBody>
      </p:sp>
      <p:sp>
        <p:nvSpPr>
          <p:cNvPr id="4" name="Title 1">
            <a:extLst>
              <a:ext uri="{FF2B5EF4-FFF2-40B4-BE49-F238E27FC236}">
                <a16:creationId xmlns:a16="http://schemas.microsoft.com/office/drawing/2014/main" id="{5F478200-0985-4DED-A84B-D6ADED92FAE6}"/>
              </a:ext>
            </a:extLst>
          </p:cNvPr>
          <p:cNvSpPr txBox="1">
            <a:spLocks/>
          </p:cNvSpPr>
          <p:nvPr/>
        </p:nvSpPr>
        <p:spPr bwMode="white">
          <a:xfrm>
            <a:off x="685801" y="609600"/>
            <a:ext cx="10840914" cy="1034265"/>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Ephesians So Far:</a:t>
            </a:r>
          </a:p>
        </p:txBody>
      </p:sp>
      <p:pic>
        <p:nvPicPr>
          <p:cNvPr id="6" name="Picture 5" descr="curled page">
            <a:extLst>
              <a:ext uri="{FF2B5EF4-FFF2-40B4-BE49-F238E27FC236}">
                <a16:creationId xmlns:a16="http://schemas.microsoft.com/office/drawing/2014/main" id="{F54CE4C8-2431-43FB-87C3-391A3BFF806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4177230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Transforming Promises:  </a:t>
            </a:r>
            <a:br>
              <a:rPr lang="en-US" sz="3600" b="1" dirty="0">
                <a:solidFill>
                  <a:schemeClr val="accent1">
                    <a:lumMod val="40000"/>
                    <a:lumOff val="60000"/>
                  </a:schemeClr>
                </a:solidFill>
              </a:rPr>
            </a:br>
            <a:r>
              <a:rPr lang="en-US" sz="4400" dirty="0">
                <a:solidFill>
                  <a:srgbClr val="66FFFF"/>
                </a:solidFill>
              </a:rPr>
              <a:t>Deuteronomy 30:1-2, 6</a:t>
            </a:r>
          </a:p>
        </p:txBody>
      </p:sp>
      <p:sp>
        <p:nvSpPr>
          <p:cNvPr id="4" name="Text Placeholder 3"/>
          <p:cNvSpPr>
            <a:spLocks noGrp="1"/>
          </p:cNvSpPr>
          <p:nvPr>
            <p:ph type="body" sz="half" idx="2"/>
          </p:nvPr>
        </p:nvSpPr>
        <p:spPr>
          <a:xfrm>
            <a:off x="1131376" y="1615858"/>
            <a:ext cx="6882824" cy="4116727"/>
          </a:xfrm>
          <a:noFill/>
        </p:spPr>
        <p:txBody>
          <a:bodyPr>
            <a:noAutofit/>
          </a:bodyPr>
          <a:lstStyle/>
          <a:p>
            <a:pPr algn="l"/>
            <a:r>
              <a:rPr lang="en-US" sz="4000" b="1" i="0" baseline="30000" dirty="0">
                <a:effectLst/>
                <a:latin typeface="system-ui"/>
              </a:rPr>
              <a:t>6 </a:t>
            </a:r>
            <a:r>
              <a:rPr lang="en-US" sz="4000" b="0" i="0" dirty="0">
                <a:effectLst/>
                <a:latin typeface="system-ui"/>
              </a:rPr>
              <a:t>And the </a:t>
            </a:r>
            <a:r>
              <a:rPr lang="en-US" sz="4000" b="0" i="0" cap="small" dirty="0">
                <a:effectLst/>
                <a:latin typeface="system-ui"/>
              </a:rPr>
              <a:t>Lord</a:t>
            </a:r>
            <a:r>
              <a:rPr lang="en-US" sz="4000" b="0" i="0" dirty="0">
                <a:effectLst/>
                <a:latin typeface="system-ui"/>
              </a:rPr>
              <a:t> thy God will circumcise thine heart, and the heart of thy seed, to love the </a:t>
            </a:r>
            <a:r>
              <a:rPr lang="en-US" sz="4000" b="0" i="0" cap="small" dirty="0">
                <a:effectLst/>
                <a:latin typeface="system-ui"/>
              </a:rPr>
              <a:t>Lord</a:t>
            </a:r>
            <a:r>
              <a:rPr lang="en-US" sz="4000" b="0" i="0" dirty="0">
                <a:effectLst/>
                <a:latin typeface="system-ui"/>
              </a:rPr>
              <a:t> thy God with all thine heart, and with all thy soul, that thou mayest live.</a:t>
            </a:r>
          </a:p>
        </p:txBody>
      </p:sp>
      <p:pic>
        <p:nvPicPr>
          <p:cNvPr id="5122" name="Picture 2" descr="Clear your mind Royalty Free Vector Image - VectorStock">
            <a:extLst>
              <a:ext uri="{FF2B5EF4-FFF2-40B4-BE49-F238E27FC236}">
                <a16:creationId xmlns:a16="http://schemas.microsoft.com/office/drawing/2014/main" id="{B5B739C5-EA7C-27AA-28A7-1893E34BC7B4}"/>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t="3413" b="9419"/>
          <a:stretch/>
        </p:blipFill>
        <p:spPr bwMode="auto">
          <a:xfrm>
            <a:off x="8184681" y="1419960"/>
            <a:ext cx="3492000" cy="4552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325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Transforming Promises:  </a:t>
            </a:r>
            <a:br>
              <a:rPr lang="en-US" sz="3600" b="1" dirty="0">
                <a:solidFill>
                  <a:schemeClr val="accent1">
                    <a:lumMod val="40000"/>
                    <a:lumOff val="60000"/>
                  </a:schemeClr>
                </a:solidFill>
              </a:rPr>
            </a:br>
            <a:r>
              <a:rPr lang="en-US" sz="4400" b="1" dirty="0">
                <a:solidFill>
                  <a:srgbClr val="66FFFF"/>
                </a:solidFill>
              </a:rPr>
              <a:t>Ezekiel 36:21-29</a:t>
            </a:r>
            <a:endParaRPr lang="en-US" sz="4400" dirty="0">
              <a:solidFill>
                <a:srgbClr val="66FFFF"/>
              </a:solidFill>
            </a:endParaRPr>
          </a:p>
        </p:txBody>
      </p:sp>
      <p:sp>
        <p:nvSpPr>
          <p:cNvPr id="4" name="Text Placeholder 3"/>
          <p:cNvSpPr>
            <a:spLocks noGrp="1"/>
          </p:cNvSpPr>
          <p:nvPr>
            <p:ph type="body" sz="half" idx="2"/>
          </p:nvPr>
        </p:nvSpPr>
        <p:spPr>
          <a:xfrm>
            <a:off x="1131376" y="1615858"/>
            <a:ext cx="6882824" cy="4116727"/>
          </a:xfrm>
          <a:noFill/>
        </p:spPr>
        <p:txBody>
          <a:bodyPr>
            <a:noAutofit/>
          </a:bodyPr>
          <a:lstStyle/>
          <a:p>
            <a:pPr algn="l"/>
            <a:r>
              <a:rPr lang="en-US" sz="3200" b="1" i="0" baseline="30000" dirty="0">
                <a:effectLst/>
                <a:latin typeface="system-ui"/>
              </a:rPr>
              <a:t>21 </a:t>
            </a:r>
            <a:r>
              <a:rPr lang="en-US" sz="3200" b="0" i="0" dirty="0">
                <a:effectLst/>
                <a:latin typeface="system-ui"/>
              </a:rPr>
              <a:t>But I had pity for mine holy name, which the house of Israel had profaned among the heathen, whither they went.</a:t>
            </a:r>
          </a:p>
          <a:p>
            <a:pPr algn="l"/>
            <a:r>
              <a:rPr lang="en-US" sz="3200" b="1" i="0" baseline="30000" dirty="0">
                <a:effectLst/>
                <a:latin typeface="system-ui"/>
              </a:rPr>
              <a:t>22 </a:t>
            </a:r>
            <a:r>
              <a:rPr lang="en-US" sz="3200" b="0" i="0" dirty="0">
                <a:effectLst/>
                <a:latin typeface="system-ui"/>
              </a:rPr>
              <a:t>Therefore say unto the house of Israel, thus saith the Lord </a:t>
            </a:r>
            <a:r>
              <a:rPr lang="en-US" sz="3200" b="0" i="0" cap="small" dirty="0">
                <a:effectLst/>
                <a:latin typeface="system-ui"/>
              </a:rPr>
              <a:t>God</a:t>
            </a:r>
            <a:r>
              <a:rPr lang="en-US" sz="3200" b="0" i="0" dirty="0">
                <a:effectLst/>
                <a:latin typeface="system-ui"/>
              </a:rPr>
              <a:t>; I do not this for your sakes, O house of Israel, but for mine holy name's sake, which ye have profaned among the heathen, whither ye went.</a:t>
            </a:r>
          </a:p>
        </p:txBody>
      </p:sp>
      <p:pic>
        <p:nvPicPr>
          <p:cNvPr id="6146" name="Picture 2" descr="Wallpaper Holy - WallpaperSafari">
            <a:extLst>
              <a:ext uri="{FF2B5EF4-FFF2-40B4-BE49-F238E27FC236}">
                <a16:creationId xmlns:a16="http://schemas.microsoft.com/office/drawing/2014/main" id="{8AF67712-C45D-4ADE-D965-DFE22B1F76E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970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Transforming Promises:  </a:t>
            </a:r>
            <a:br>
              <a:rPr lang="en-US" sz="3600" b="1" dirty="0">
                <a:solidFill>
                  <a:schemeClr val="accent1">
                    <a:lumMod val="40000"/>
                    <a:lumOff val="60000"/>
                  </a:schemeClr>
                </a:solidFill>
              </a:rPr>
            </a:br>
            <a:r>
              <a:rPr lang="en-US" sz="4400" b="1" dirty="0">
                <a:solidFill>
                  <a:srgbClr val="66FFFF"/>
                </a:solidFill>
              </a:rPr>
              <a:t>Ezekiel 36:23-29</a:t>
            </a:r>
            <a:endParaRPr lang="en-US" sz="4400" dirty="0">
              <a:solidFill>
                <a:srgbClr val="66FFFF"/>
              </a:solidFill>
            </a:endParaRPr>
          </a:p>
        </p:txBody>
      </p:sp>
      <p:sp>
        <p:nvSpPr>
          <p:cNvPr id="4" name="Text Placeholder 3"/>
          <p:cNvSpPr>
            <a:spLocks noGrp="1"/>
          </p:cNvSpPr>
          <p:nvPr>
            <p:ph type="body" sz="half" idx="2"/>
          </p:nvPr>
        </p:nvSpPr>
        <p:spPr>
          <a:xfrm>
            <a:off x="1131376" y="1615858"/>
            <a:ext cx="6882824" cy="4116727"/>
          </a:xfrm>
          <a:noFill/>
        </p:spPr>
        <p:txBody>
          <a:bodyPr>
            <a:noAutofit/>
          </a:bodyPr>
          <a:lstStyle/>
          <a:p>
            <a:pPr algn="l"/>
            <a:r>
              <a:rPr lang="en-US" sz="3600" b="1" i="0" baseline="30000" dirty="0">
                <a:effectLst/>
                <a:latin typeface="system-ui"/>
              </a:rPr>
              <a:t>23 </a:t>
            </a:r>
            <a:r>
              <a:rPr lang="en-US" sz="3600" b="0" i="0" dirty="0">
                <a:effectLst/>
                <a:latin typeface="system-ui"/>
              </a:rPr>
              <a:t>And I will sanctify my great name, which was profaned among the heathen, which ye have profaned in the midst of them; and the heathen shall know that I am the </a:t>
            </a:r>
            <a:r>
              <a:rPr lang="en-US" sz="3600" b="0" i="0" cap="small" dirty="0">
                <a:effectLst/>
                <a:latin typeface="system-ui"/>
              </a:rPr>
              <a:t>Lord</a:t>
            </a:r>
            <a:r>
              <a:rPr lang="en-US" sz="3600" b="0" i="0" dirty="0">
                <a:effectLst/>
                <a:latin typeface="system-ui"/>
              </a:rPr>
              <a:t>, saith the Lord </a:t>
            </a:r>
            <a:r>
              <a:rPr lang="en-US" sz="3600" b="0" i="0" cap="small" dirty="0">
                <a:effectLst/>
                <a:latin typeface="system-ui"/>
              </a:rPr>
              <a:t>God</a:t>
            </a:r>
            <a:r>
              <a:rPr lang="en-US" sz="3600" b="0" i="0" dirty="0">
                <a:effectLst/>
                <a:latin typeface="system-ui"/>
              </a:rPr>
              <a:t>, when I shall be sanctified in you before their eyes.</a:t>
            </a:r>
          </a:p>
        </p:txBody>
      </p:sp>
      <p:pic>
        <p:nvPicPr>
          <p:cNvPr id="7170" name="Picture 2" descr="Who Is the Holy Spirit? - 5 Things You Need to Know | Business 1110 AM ...">
            <a:extLst>
              <a:ext uri="{FF2B5EF4-FFF2-40B4-BE49-F238E27FC236}">
                <a16:creationId xmlns:a16="http://schemas.microsoft.com/office/drawing/2014/main" id="{74D7385B-67C3-C0EB-08A4-2EE29598585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229" r="3122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763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Transforming Promises:  </a:t>
            </a:r>
            <a:br>
              <a:rPr lang="en-US" sz="3600" b="1" dirty="0">
                <a:solidFill>
                  <a:schemeClr val="accent1">
                    <a:lumMod val="40000"/>
                    <a:lumOff val="60000"/>
                  </a:schemeClr>
                </a:solidFill>
              </a:rPr>
            </a:br>
            <a:r>
              <a:rPr lang="en-US" sz="4400" b="1" dirty="0">
                <a:solidFill>
                  <a:srgbClr val="66FFFF"/>
                </a:solidFill>
              </a:rPr>
              <a:t>Ezekiel 36:24-29</a:t>
            </a:r>
            <a:endParaRPr lang="en-US" sz="4400" dirty="0">
              <a:solidFill>
                <a:srgbClr val="66FFFF"/>
              </a:solidFill>
            </a:endParaRPr>
          </a:p>
        </p:txBody>
      </p:sp>
      <p:sp>
        <p:nvSpPr>
          <p:cNvPr id="4" name="Text Placeholder 3"/>
          <p:cNvSpPr>
            <a:spLocks noGrp="1"/>
          </p:cNvSpPr>
          <p:nvPr>
            <p:ph type="body" sz="half" idx="2"/>
          </p:nvPr>
        </p:nvSpPr>
        <p:spPr>
          <a:xfrm>
            <a:off x="1131376" y="1615858"/>
            <a:ext cx="6882824" cy="4116727"/>
          </a:xfrm>
          <a:noFill/>
        </p:spPr>
        <p:txBody>
          <a:bodyPr>
            <a:noAutofit/>
          </a:bodyPr>
          <a:lstStyle/>
          <a:p>
            <a:pPr algn="l"/>
            <a:r>
              <a:rPr lang="en-US" sz="3200" b="1" i="0" baseline="30000" dirty="0">
                <a:effectLst/>
                <a:latin typeface="system-ui"/>
              </a:rPr>
              <a:t>24 </a:t>
            </a:r>
            <a:r>
              <a:rPr lang="en-US" sz="3200" b="0" i="0" dirty="0">
                <a:effectLst/>
                <a:latin typeface="system-ui"/>
              </a:rPr>
              <a:t>For I will take you from among the heathen, and gather you out of all countries, and will bring you into your own land.</a:t>
            </a:r>
          </a:p>
          <a:p>
            <a:pPr algn="l"/>
            <a:r>
              <a:rPr lang="en-US" sz="3200" b="1" i="0" baseline="30000" dirty="0">
                <a:effectLst/>
                <a:latin typeface="system-ui"/>
              </a:rPr>
              <a:t>25 </a:t>
            </a:r>
            <a:r>
              <a:rPr lang="en-US" sz="3200" b="0" i="0" dirty="0">
                <a:effectLst/>
                <a:latin typeface="system-ui"/>
              </a:rPr>
              <a:t>Then will I sprinkle clean water upon you, and ye shall be clean: from all your filthiness, and from all your idols, will I cleanse you.</a:t>
            </a:r>
          </a:p>
        </p:txBody>
      </p:sp>
      <p:pic>
        <p:nvPicPr>
          <p:cNvPr id="8194" name="Picture 2" descr="Free photo: Splashing Water - Flow, Mineral, Nature - Free Download ...">
            <a:extLst>
              <a:ext uri="{FF2B5EF4-FFF2-40B4-BE49-F238E27FC236}">
                <a16:creationId xmlns:a16="http://schemas.microsoft.com/office/drawing/2014/main" id="{9C049C96-6A64-23DD-7EE3-A7758C33C5B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231" r="2623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2425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Transforming Promises:  </a:t>
            </a:r>
            <a:br>
              <a:rPr lang="en-US" sz="3600" b="1" dirty="0">
                <a:solidFill>
                  <a:schemeClr val="accent1">
                    <a:lumMod val="40000"/>
                    <a:lumOff val="60000"/>
                  </a:schemeClr>
                </a:solidFill>
              </a:rPr>
            </a:br>
            <a:r>
              <a:rPr lang="en-US" sz="4400" b="1" dirty="0">
                <a:solidFill>
                  <a:srgbClr val="66FFFF"/>
                </a:solidFill>
              </a:rPr>
              <a:t>Ezekiel 36:26-29</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3200" b="1" i="0" baseline="30000" dirty="0">
                <a:effectLst/>
                <a:latin typeface="system-ui"/>
              </a:rPr>
              <a:t>26 </a:t>
            </a:r>
            <a:r>
              <a:rPr lang="en-US" sz="3200" b="0" i="0" dirty="0">
                <a:effectLst/>
                <a:latin typeface="system-ui"/>
              </a:rPr>
              <a:t>A new heart also will I give you, and a new spirit will I put within you: and I will take away the stony heart out of your flesh, and I will give you an heart of flesh.</a:t>
            </a:r>
          </a:p>
          <a:p>
            <a:pPr algn="l"/>
            <a:r>
              <a:rPr lang="en-US" sz="3200" b="1" i="0" baseline="30000" dirty="0">
                <a:effectLst/>
                <a:latin typeface="system-ui"/>
              </a:rPr>
              <a:t>27 </a:t>
            </a:r>
            <a:r>
              <a:rPr lang="en-US" sz="3200" b="0" i="0" dirty="0">
                <a:effectLst/>
                <a:latin typeface="system-ui"/>
              </a:rPr>
              <a:t>And I will put my spirit within you, and cause you to walk in my statutes, and ye shall keep my judgments, and do them.</a:t>
            </a:r>
          </a:p>
        </p:txBody>
      </p:sp>
      <p:pic>
        <p:nvPicPr>
          <p:cNvPr id="9218" name="Picture 2" descr="My Writing Desk: Bible Verse Wednesday: A New Heart">
            <a:extLst>
              <a:ext uri="{FF2B5EF4-FFF2-40B4-BE49-F238E27FC236}">
                <a16:creationId xmlns:a16="http://schemas.microsoft.com/office/drawing/2014/main" id="{9164DD1A-23FF-7965-B62F-92C2A373915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150" r="1715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7202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Transforming Promises:  </a:t>
            </a:r>
            <a:br>
              <a:rPr lang="en-US" sz="3600" b="1" dirty="0">
                <a:solidFill>
                  <a:schemeClr val="accent1">
                    <a:lumMod val="40000"/>
                    <a:lumOff val="60000"/>
                  </a:schemeClr>
                </a:solidFill>
              </a:rPr>
            </a:br>
            <a:r>
              <a:rPr lang="en-US" sz="4400" b="1" dirty="0">
                <a:solidFill>
                  <a:srgbClr val="66FFFF"/>
                </a:solidFill>
              </a:rPr>
              <a:t>Ezekiel 36:28-29</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3200" b="1" i="0" baseline="30000" dirty="0">
                <a:effectLst/>
                <a:latin typeface="system-ui"/>
              </a:rPr>
              <a:t>28 </a:t>
            </a:r>
            <a:r>
              <a:rPr lang="en-US" sz="3200" b="0" i="0" dirty="0">
                <a:effectLst/>
                <a:latin typeface="system-ui"/>
              </a:rPr>
              <a:t>And ye shall dwell in the land that I gave to your fathers; and ye shall be my people, and I will be your God.</a:t>
            </a:r>
          </a:p>
          <a:p>
            <a:pPr algn="l"/>
            <a:r>
              <a:rPr lang="en-US" sz="3200" b="1" i="0" baseline="30000" dirty="0">
                <a:effectLst/>
                <a:latin typeface="system-ui"/>
              </a:rPr>
              <a:t>29 </a:t>
            </a:r>
            <a:r>
              <a:rPr lang="en-US" sz="3200" b="0" i="0" dirty="0">
                <a:effectLst/>
                <a:latin typeface="system-ui"/>
              </a:rPr>
              <a:t>I will also save you from all your </a:t>
            </a:r>
            <a:r>
              <a:rPr lang="en-US" sz="3200" b="0" i="0" dirty="0" err="1">
                <a:effectLst/>
                <a:latin typeface="system-ui"/>
              </a:rPr>
              <a:t>uncleannesses</a:t>
            </a:r>
            <a:r>
              <a:rPr lang="en-US" sz="3200" b="0" i="0" dirty="0">
                <a:effectLst/>
                <a:latin typeface="system-ui"/>
              </a:rPr>
              <a:t>: and I will call for the corn, and will increase it, and lay no famine upon you.</a:t>
            </a:r>
          </a:p>
        </p:txBody>
      </p:sp>
      <p:pic>
        <p:nvPicPr>
          <p:cNvPr id="10242" name="Picture 2" descr="Heart In Love Wallpaper HD | PixelsTalk.Net">
            <a:extLst>
              <a:ext uri="{FF2B5EF4-FFF2-40B4-BE49-F238E27FC236}">
                <a16:creationId xmlns:a16="http://schemas.microsoft.com/office/drawing/2014/main" id="{8CEBAE65-FE0B-539C-3676-11B1DC4BA65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577" r="2757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2398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240009" y="2755647"/>
            <a:ext cx="6113928" cy="134670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In Jesus’ Words:</a:t>
            </a:r>
            <a:endParaRPr lang="en-US" sz="6000" dirty="0">
              <a:solidFill>
                <a:srgbClr val="66FFFF"/>
              </a:solidFill>
            </a:endParaRPr>
          </a:p>
        </p:txBody>
      </p:sp>
      <p:pic>
        <p:nvPicPr>
          <p:cNvPr id="17414" name="Picture 6" descr="&quot;How can a man be born when he is old?&quot;: Nicodemus' Story">
            <a:extLst>
              <a:ext uri="{FF2B5EF4-FFF2-40B4-BE49-F238E27FC236}">
                <a16:creationId xmlns:a16="http://schemas.microsoft.com/office/drawing/2014/main" id="{BA533FD8-3C81-D45E-02C8-FD7B9E5018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015"/>
          <a:stretch/>
        </p:blipFill>
        <p:spPr bwMode="auto">
          <a:xfrm>
            <a:off x="0" y="0"/>
            <a:ext cx="1083377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5518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3:1-21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fontScale="92500"/>
          </a:bodyPr>
          <a:lstStyle/>
          <a:p>
            <a:pPr algn="l"/>
            <a:r>
              <a:rPr lang="en-US" sz="3600" b="1" i="0" dirty="0">
                <a:effectLst/>
                <a:latin typeface="system-ui"/>
              </a:rPr>
              <a:t>3 </a:t>
            </a:r>
            <a:r>
              <a:rPr lang="en-US" sz="3600" b="0" i="0" dirty="0">
                <a:effectLst/>
                <a:latin typeface="system-ui"/>
              </a:rPr>
              <a:t>There was a man of the Pharisees, named Nicodemus, a ruler of the Jews:</a:t>
            </a:r>
          </a:p>
          <a:p>
            <a:pPr algn="l"/>
            <a:r>
              <a:rPr lang="en-US" sz="3600" b="1" i="0" baseline="30000" dirty="0">
                <a:effectLst/>
                <a:latin typeface="system-ui"/>
              </a:rPr>
              <a:t>2 </a:t>
            </a:r>
            <a:r>
              <a:rPr lang="en-US" sz="3600" b="0" i="0" dirty="0">
                <a:effectLst/>
                <a:latin typeface="system-ui"/>
              </a:rPr>
              <a:t>The same came to Jesus by night, and said unto him, Rabbi, we know that thou art a teacher come from God: for no man can do these miracles that thou </a:t>
            </a:r>
            <a:r>
              <a:rPr lang="en-US" sz="3600" b="0" i="0" dirty="0" err="1">
                <a:effectLst/>
                <a:latin typeface="system-ui"/>
              </a:rPr>
              <a:t>doest</a:t>
            </a:r>
            <a:r>
              <a:rPr lang="en-US" sz="3600" b="0" i="0" dirty="0">
                <a:effectLst/>
                <a:latin typeface="system-ui"/>
              </a:rPr>
              <a:t>, except God be with him.</a:t>
            </a:r>
          </a:p>
        </p:txBody>
      </p:sp>
      <p:pic>
        <p:nvPicPr>
          <p:cNvPr id="18434" name="Picture 2" descr="Now a certain man, a Pharisee named Nicodemus, who was a member of the Jewish ruling council, came to Jesus at night and said to Him… – Slide 1">
            <a:extLst>
              <a:ext uri="{FF2B5EF4-FFF2-40B4-BE49-F238E27FC236}">
                <a16:creationId xmlns:a16="http://schemas.microsoft.com/office/drawing/2014/main" id="{EA1EC812-98FE-3717-8D47-2850185ADB3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2417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3:3-21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fontScale="92500" lnSpcReduction="10000"/>
          </a:bodyPr>
          <a:lstStyle/>
          <a:p>
            <a:pPr algn="l"/>
            <a:r>
              <a:rPr lang="en-US" sz="3600" b="1" i="0" baseline="30000" dirty="0">
                <a:effectLst/>
                <a:latin typeface="system-ui"/>
              </a:rPr>
              <a:t>3 </a:t>
            </a:r>
            <a:r>
              <a:rPr lang="en-US" sz="3600" b="0" i="0" dirty="0">
                <a:effectLst/>
                <a:latin typeface="system-ui"/>
              </a:rPr>
              <a:t>Jesus answered and said unto him, Verily, verily, I say unto thee, Except a man be born again, he cannot see the kingdom of God.</a:t>
            </a:r>
          </a:p>
          <a:p>
            <a:pPr algn="l"/>
            <a:r>
              <a:rPr lang="en-US" sz="3600" b="1" i="0" baseline="30000" dirty="0">
                <a:effectLst/>
                <a:latin typeface="system-ui"/>
              </a:rPr>
              <a:t>4 </a:t>
            </a:r>
            <a:r>
              <a:rPr lang="en-US" sz="3600" b="0" i="0" dirty="0">
                <a:effectLst/>
                <a:latin typeface="system-ui"/>
              </a:rPr>
              <a:t>Nicodemus saith unto him, How can a man be born when he is old? can he enter the second time into his mother's womb, and be born?</a:t>
            </a:r>
          </a:p>
        </p:txBody>
      </p:sp>
      <p:pic>
        <p:nvPicPr>
          <p:cNvPr id="19462" name="Picture 6" descr="‘Rabbi, we know that you are a teacher who has come from God. For no one could perform the miraculous signs that you do unless God is with Him.’ – Slide 2">
            <a:extLst>
              <a:ext uri="{FF2B5EF4-FFF2-40B4-BE49-F238E27FC236}">
                <a16:creationId xmlns:a16="http://schemas.microsoft.com/office/drawing/2014/main" id="{31464D64-BFAA-F338-CF5D-738A312E7534}"/>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6703" t="426" r="-7" b="-426"/>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803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3:5-21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3600" b="1" i="0" baseline="30000" dirty="0">
                <a:effectLst/>
                <a:latin typeface="system-ui"/>
              </a:rPr>
              <a:t>5 </a:t>
            </a:r>
            <a:r>
              <a:rPr lang="en-US" sz="3600" b="0" i="0" dirty="0">
                <a:effectLst/>
                <a:latin typeface="system-ui"/>
              </a:rPr>
              <a:t>Jesus answered, Verily, verily, I say unto thee, Except a man be born of water and of the Spirit, he cannot enter into the kingdom of God.</a:t>
            </a:r>
          </a:p>
          <a:p>
            <a:pPr algn="l"/>
            <a:r>
              <a:rPr lang="en-US" sz="3600" b="1" i="0" baseline="30000" dirty="0">
                <a:effectLst/>
                <a:latin typeface="system-ui"/>
              </a:rPr>
              <a:t>6 </a:t>
            </a:r>
            <a:r>
              <a:rPr lang="en-US" sz="3600" b="0" i="0" dirty="0">
                <a:effectLst/>
                <a:latin typeface="system-ui"/>
              </a:rPr>
              <a:t>That which is born of the flesh is flesh; and that which is born of the Spirit is spirit.</a:t>
            </a:r>
          </a:p>
        </p:txBody>
      </p:sp>
      <p:pic>
        <p:nvPicPr>
          <p:cNvPr id="21506" name="Picture 2" descr="Jesus answered, ‘I tell you the solemn truth, unless a person is born of water and spirit, he cannot enter the kingdom of God. – Slide 5">
            <a:extLst>
              <a:ext uri="{FF2B5EF4-FFF2-40B4-BE49-F238E27FC236}">
                <a16:creationId xmlns:a16="http://schemas.microsoft.com/office/drawing/2014/main" id="{77DC6C62-396D-F6E8-EB09-A5C965DFBFC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941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857250" indent="-857250">
              <a:buFont typeface="+mj-lt"/>
              <a:buAutoNum type="romanUcPeriod"/>
            </a:pPr>
            <a:r>
              <a:rPr lang="en-US" sz="4200" dirty="0"/>
              <a:t>Opening Greeting (Eph. 1:1, 2)</a:t>
            </a:r>
          </a:p>
          <a:p>
            <a:pPr marL="857250" indent="-857250">
              <a:buFont typeface="+mj-lt"/>
              <a:buAutoNum type="romanUcPeriod"/>
            </a:pPr>
            <a:r>
              <a:rPr lang="en-US" sz="4200" dirty="0"/>
              <a:t>Part 1:  The Doctrinal Section (Eph. 1:3-3:21)</a:t>
            </a:r>
          </a:p>
          <a:p>
            <a:pPr marL="571500" indent="-571500">
              <a:buAutoNum type="romanUcPeriod" startAt="3"/>
            </a:pPr>
            <a:r>
              <a:rPr lang="en-US" sz="4200" dirty="0"/>
              <a:t>   </a:t>
            </a:r>
            <a:r>
              <a:rPr lang="en-US" sz="4200" dirty="0">
                <a:solidFill>
                  <a:srgbClr val="66FFFF"/>
                </a:solidFill>
              </a:rPr>
              <a:t>Part 2:  The Practical Section (Eph. 4:1-6:20)</a:t>
            </a:r>
          </a:p>
          <a:p>
            <a:pPr marL="571500" indent="-571500">
              <a:buAutoNum type="romanUcPeriod" startAt="3"/>
            </a:pPr>
            <a:r>
              <a:rPr lang="en-US" sz="4200" dirty="0"/>
              <a:t>   Closing Greeting (Ephesians 6:21-24)</a:t>
            </a:r>
          </a:p>
        </p:txBody>
      </p:sp>
      <p:sp>
        <p:nvSpPr>
          <p:cNvPr id="4" name="Title 1">
            <a:extLst>
              <a:ext uri="{FF2B5EF4-FFF2-40B4-BE49-F238E27FC236}">
                <a16:creationId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a16="http://schemas.microsoft.com/office/drawing/2014/main" id="{F54CE4C8-2431-43FB-87C3-391A3BFF806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701367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3:7-21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3600" b="1" i="0" baseline="30000" dirty="0">
                <a:effectLst/>
                <a:latin typeface="system-ui"/>
              </a:rPr>
              <a:t>7 </a:t>
            </a:r>
            <a:r>
              <a:rPr lang="en-US" sz="3600" b="0" i="0" dirty="0">
                <a:effectLst/>
                <a:latin typeface="system-ui"/>
              </a:rPr>
              <a:t>Marvel not that I said unto thee, Ye must be born again.</a:t>
            </a:r>
          </a:p>
          <a:p>
            <a:pPr algn="l"/>
            <a:r>
              <a:rPr lang="en-US" sz="3600" b="1" i="0" baseline="30000" dirty="0">
                <a:effectLst/>
                <a:latin typeface="system-ui"/>
              </a:rPr>
              <a:t>8 </a:t>
            </a:r>
            <a:r>
              <a:rPr lang="en-US" sz="3600" b="0" i="0" dirty="0">
                <a:effectLst/>
                <a:latin typeface="system-ui"/>
              </a:rPr>
              <a:t>The wind </a:t>
            </a:r>
            <a:r>
              <a:rPr lang="en-US" sz="3600" b="0" i="0" dirty="0" err="1">
                <a:effectLst/>
                <a:latin typeface="system-ui"/>
              </a:rPr>
              <a:t>bloweth</a:t>
            </a:r>
            <a:r>
              <a:rPr lang="en-US" sz="3600" b="0" i="0" dirty="0">
                <a:effectLst/>
                <a:latin typeface="system-ui"/>
              </a:rPr>
              <a:t> where it </a:t>
            </a:r>
            <a:r>
              <a:rPr lang="en-US" sz="3600" b="0" i="0" dirty="0" err="1">
                <a:effectLst/>
                <a:latin typeface="system-ui"/>
              </a:rPr>
              <a:t>listeth</a:t>
            </a:r>
            <a:r>
              <a:rPr lang="en-US" sz="3600" b="0" i="0" dirty="0">
                <a:effectLst/>
                <a:latin typeface="system-ui"/>
              </a:rPr>
              <a:t>, and thou </a:t>
            </a:r>
            <a:r>
              <a:rPr lang="en-US" sz="3600" b="0" i="0" dirty="0" err="1">
                <a:effectLst/>
                <a:latin typeface="system-ui"/>
              </a:rPr>
              <a:t>hearest</a:t>
            </a:r>
            <a:r>
              <a:rPr lang="en-US" sz="3600" b="0" i="0" dirty="0">
                <a:effectLst/>
                <a:latin typeface="system-ui"/>
              </a:rPr>
              <a:t> the sound thereof, but canst not tell whence it cometh, and whither it </a:t>
            </a:r>
            <a:r>
              <a:rPr lang="en-US" sz="3600" b="0" i="0" dirty="0" err="1">
                <a:effectLst/>
                <a:latin typeface="system-ui"/>
              </a:rPr>
              <a:t>goeth</a:t>
            </a:r>
            <a:r>
              <a:rPr lang="en-US" sz="3600" b="0" i="0" dirty="0">
                <a:effectLst/>
                <a:latin typeface="system-ui"/>
              </a:rPr>
              <a:t>: so is every one that is born of the Spirit.</a:t>
            </a:r>
          </a:p>
        </p:txBody>
      </p:sp>
      <p:pic>
        <p:nvPicPr>
          <p:cNvPr id="20484" name="Picture 4" descr="‘What is born of the flesh is flesh, and what is born of the Spirit is spirit. Do not be amazed that I said to you, “You must all be born from above.” – Slide 6">
            <a:extLst>
              <a:ext uri="{FF2B5EF4-FFF2-40B4-BE49-F238E27FC236}">
                <a16:creationId xmlns:a16="http://schemas.microsoft.com/office/drawing/2014/main" id="{33B1A050-5A89-3438-651A-3574B26D282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62888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3:9-21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3600" b="1" i="0" baseline="30000" dirty="0">
                <a:effectLst/>
                <a:latin typeface="system-ui"/>
              </a:rPr>
              <a:t>9 </a:t>
            </a:r>
            <a:r>
              <a:rPr lang="en-US" sz="3600" b="0" i="0" dirty="0">
                <a:effectLst/>
                <a:latin typeface="system-ui"/>
              </a:rPr>
              <a:t>Nicodemus answered and said unto him, How can these things be?</a:t>
            </a:r>
          </a:p>
          <a:p>
            <a:pPr algn="l"/>
            <a:r>
              <a:rPr lang="en-US" sz="3600" b="1" i="0" baseline="30000" dirty="0">
                <a:effectLst/>
                <a:latin typeface="system-ui"/>
              </a:rPr>
              <a:t>10 </a:t>
            </a:r>
            <a:r>
              <a:rPr lang="en-US" sz="3600" b="0" i="0" dirty="0">
                <a:effectLst/>
                <a:latin typeface="system-ui"/>
              </a:rPr>
              <a:t>Jesus answered and said unto him, Art thou a master of Israel, and </a:t>
            </a:r>
            <a:r>
              <a:rPr lang="en-US" sz="3600" b="0" i="0" dirty="0" err="1">
                <a:effectLst/>
                <a:latin typeface="system-ui"/>
              </a:rPr>
              <a:t>knowest</a:t>
            </a:r>
            <a:r>
              <a:rPr lang="en-US" sz="3600" b="0" i="0" dirty="0">
                <a:effectLst/>
                <a:latin typeface="system-ui"/>
              </a:rPr>
              <a:t> not these things?</a:t>
            </a:r>
          </a:p>
        </p:txBody>
      </p:sp>
      <p:pic>
        <p:nvPicPr>
          <p:cNvPr id="22530" name="Picture 2" descr="Nicodemus replied, ‘How can these things be?’ Jesus answered, ‘Are you the teacher of Israel and yet you don’t understand these things? – Slide 8">
            <a:extLst>
              <a:ext uri="{FF2B5EF4-FFF2-40B4-BE49-F238E27FC236}">
                <a16:creationId xmlns:a16="http://schemas.microsoft.com/office/drawing/2014/main" id="{845D3662-B366-C7AD-20F0-BA47CBE4F00D}"/>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3215" t="-3" r="13481" b="3"/>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1076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3:11-21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3600" b="1" i="0" baseline="30000" dirty="0">
                <a:effectLst/>
                <a:latin typeface="system-ui"/>
              </a:rPr>
              <a:t>11 </a:t>
            </a:r>
            <a:r>
              <a:rPr lang="en-US" sz="3600" b="0" i="0" dirty="0">
                <a:effectLst/>
                <a:latin typeface="system-ui"/>
              </a:rPr>
              <a:t>Verily, verily, I say unto thee, We speak that we do know, and testify that we have seen; and ye receive not our witness.</a:t>
            </a:r>
          </a:p>
          <a:p>
            <a:pPr algn="l"/>
            <a:r>
              <a:rPr lang="en-US" sz="3600" b="1" i="0" baseline="30000" dirty="0">
                <a:effectLst/>
                <a:latin typeface="system-ui"/>
              </a:rPr>
              <a:t>12 </a:t>
            </a:r>
            <a:r>
              <a:rPr lang="en-US" sz="3600" b="0" i="0" dirty="0">
                <a:effectLst/>
                <a:latin typeface="system-ui"/>
              </a:rPr>
              <a:t>If I have told you earthly things, and ye believe not, how shall ye believe, if I tell you of heavenly things?</a:t>
            </a:r>
          </a:p>
        </p:txBody>
      </p:sp>
      <p:pic>
        <p:nvPicPr>
          <p:cNvPr id="23554" name="Picture 2" descr="‘The wind blows wherever it will, and you hear the sound it makes, but do not know where it comes from and where it is going. So it is with everyone who is born of the Spirit.’ – Slide 7">
            <a:extLst>
              <a:ext uri="{FF2B5EF4-FFF2-40B4-BE49-F238E27FC236}">
                <a16:creationId xmlns:a16="http://schemas.microsoft.com/office/drawing/2014/main" id="{AAA5A408-F769-6B29-464B-BC147C0B4A9C}"/>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6424" t="-3" r="30272" b="3"/>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8708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3:13-21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3600" b="1" i="0" baseline="30000" dirty="0">
                <a:effectLst/>
                <a:latin typeface="system-ui"/>
              </a:rPr>
              <a:t>13 </a:t>
            </a:r>
            <a:r>
              <a:rPr lang="en-US" sz="3600" b="0" i="0" dirty="0">
                <a:effectLst/>
                <a:latin typeface="system-ui"/>
              </a:rPr>
              <a:t>And no man hath ascended up to heaven, but he that came down from heaven, even the Son of man which is in heaven.</a:t>
            </a:r>
          </a:p>
          <a:p>
            <a:pPr algn="l"/>
            <a:r>
              <a:rPr lang="en-US" sz="3600" b="1" i="0" baseline="30000" dirty="0">
                <a:effectLst/>
                <a:latin typeface="system-ui"/>
              </a:rPr>
              <a:t>14 </a:t>
            </a:r>
            <a:r>
              <a:rPr lang="en-US" sz="3600" b="0" i="0" dirty="0">
                <a:effectLst/>
                <a:latin typeface="system-ui"/>
              </a:rPr>
              <a:t>And as Moses lifted up the serpent in the wilderness, even so must the Son of man be lifted up:</a:t>
            </a:r>
          </a:p>
        </p:txBody>
      </p:sp>
      <p:pic>
        <p:nvPicPr>
          <p:cNvPr id="24578" name="Picture 2" descr="‘Just as Moses lifted up the serpent in the wilderness… – Slide 11">
            <a:extLst>
              <a:ext uri="{FF2B5EF4-FFF2-40B4-BE49-F238E27FC236}">
                <a16:creationId xmlns:a16="http://schemas.microsoft.com/office/drawing/2014/main" id="{EFBE251A-7A58-26D2-3DD4-26C6E230D405}"/>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8067" t="213" r="8629" b="-213"/>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1866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3:15-21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3600" b="1" i="0" baseline="30000" dirty="0">
                <a:effectLst/>
                <a:latin typeface="system-ui"/>
              </a:rPr>
              <a:t>15 </a:t>
            </a:r>
            <a:r>
              <a:rPr lang="en-US" sz="3600" b="0" i="0" dirty="0">
                <a:effectLst/>
                <a:latin typeface="system-ui"/>
              </a:rPr>
              <a:t>That whosoever believeth in him should not perish, but have eternal life.</a:t>
            </a:r>
          </a:p>
          <a:p>
            <a:pPr algn="l"/>
            <a:r>
              <a:rPr lang="en-US" sz="3600" b="1" i="0" baseline="30000" dirty="0">
                <a:effectLst/>
                <a:latin typeface="system-ui"/>
              </a:rPr>
              <a:t>16 </a:t>
            </a:r>
            <a:r>
              <a:rPr lang="en-US" sz="3600" b="0" i="0" dirty="0">
                <a:effectLst/>
                <a:latin typeface="system-ui"/>
              </a:rPr>
              <a:t>For God so loved the world, that he gave his only begotten Son, that whosoever believeth in him should not perish, but have everlasting life.</a:t>
            </a:r>
          </a:p>
        </p:txBody>
      </p:sp>
      <p:pic>
        <p:nvPicPr>
          <p:cNvPr id="25602" name="Picture 2" descr="‘… so must the Son of Man be lifted up, so that everyone who believes in him may have eternal life.’ – Slide 12">
            <a:extLst>
              <a:ext uri="{FF2B5EF4-FFF2-40B4-BE49-F238E27FC236}">
                <a16:creationId xmlns:a16="http://schemas.microsoft.com/office/drawing/2014/main" id="{2E168CF9-A6DD-3905-764A-93FD5F7A041C}"/>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5965" r="10731"/>
          <a:stretch/>
        </p:blipFill>
        <p:spPr bwMode="auto">
          <a:xfrm>
            <a:off x="726657" y="914522"/>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661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3:17-21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fontScale="92500" lnSpcReduction="10000"/>
          </a:bodyPr>
          <a:lstStyle/>
          <a:p>
            <a:pPr algn="l"/>
            <a:r>
              <a:rPr lang="en-US" sz="3600" b="1" i="0" baseline="30000" dirty="0">
                <a:effectLst/>
                <a:latin typeface="system-ui"/>
              </a:rPr>
              <a:t>17 </a:t>
            </a:r>
            <a:r>
              <a:rPr lang="en-US" sz="3600" b="0" i="0" dirty="0">
                <a:effectLst/>
                <a:latin typeface="system-ui"/>
              </a:rPr>
              <a:t>For God sent not his Son into the world to condemn the world; but that the world through him might be saved.</a:t>
            </a:r>
          </a:p>
          <a:p>
            <a:pPr algn="l"/>
            <a:r>
              <a:rPr lang="en-US" sz="3600" b="1" i="0" baseline="30000" dirty="0">
                <a:effectLst/>
                <a:latin typeface="system-ui"/>
              </a:rPr>
              <a:t>18 </a:t>
            </a:r>
            <a:r>
              <a:rPr lang="en-US" sz="3600" b="0" i="0" dirty="0">
                <a:effectLst/>
                <a:latin typeface="system-ui"/>
              </a:rPr>
              <a:t>He that believeth on him is not condemned: but he that believeth not is condemned already, because he hath not believed in the name of the only begotten Son of God.</a:t>
            </a:r>
          </a:p>
        </p:txBody>
      </p:sp>
      <p:pic>
        <p:nvPicPr>
          <p:cNvPr id="26626" name="Picture 2" descr="For this is the way God loved the world: He gave his one and only Son, so that everyone who believes in him will not perish but have eternal life. – Slide 13">
            <a:extLst>
              <a:ext uri="{FF2B5EF4-FFF2-40B4-BE49-F238E27FC236}">
                <a16:creationId xmlns:a16="http://schemas.microsoft.com/office/drawing/2014/main" id="{E45EF896-38DA-1977-B9EE-09A1A36F35C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0505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3:19-21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3600" b="1" i="0" baseline="30000" dirty="0">
                <a:effectLst/>
                <a:latin typeface="system-ui"/>
              </a:rPr>
              <a:t>19 </a:t>
            </a:r>
            <a:r>
              <a:rPr lang="en-US" sz="3600" b="0" i="0" dirty="0">
                <a:effectLst/>
                <a:latin typeface="system-ui"/>
              </a:rPr>
              <a:t>And this is the condemnation, that light is come into the world, and men loved darkness rather than light, because their deeds were evil.</a:t>
            </a:r>
          </a:p>
          <a:p>
            <a:pPr algn="l"/>
            <a:r>
              <a:rPr lang="en-US" sz="3600" b="1" i="0" baseline="30000" dirty="0">
                <a:effectLst/>
                <a:latin typeface="system-ui"/>
              </a:rPr>
              <a:t>20 </a:t>
            </a:r>
            <a:r>
              <a:rPr lang="en-US" sz="3600" b="0" i="0" dirty="0">
                <a:effectLst/>
                <a:latin typeface="system-ui"/>
              </a:rPr>
              <a:t>For every one that doeth evil </a:t>
            </a:r>
            <a:r>
              <a:rPr lang="en-US" sz="3600" b="0" i="0" dirty="0" err="1">
                <a:effectLst/>
                <a:latin typeface="system-ui"/>
              </a:rPr>
              <a:t>hateth</a:t>
            </a:r>
            <a:r>
              <a:rPr lang="en-US" sz="3600" b="0" i="0" dirty="0">
                <a:effectLst/>
                <a:latin typeface="system-ui"/>
              </a:rPr>
              <a:t> the light, neither cometh to the light, lest his deeds should be reproved.</a:t>
            </a:r>
          </a:p>
        </p:txBody>
      </p:sp>
      <p:pic>
        <p:nvPicPr>
          <p:cNvPr id="27650" name="Picture 2" descr="‘If I have told you people about earthly things and you don’t believe, how will you believe if I tell you about heavenly things? No one has ascended into heaven except the one who descended from heaven – the Son of Man. – Slide 10">
            <a:extLst>
              <a:ext uri="{FF2B5EF4-FFF2-40B4-BE49-F238E27FC236}">
                <a16:creationId xmlns:a16="http://schemas.microsoft.com/office/drawing/2014/main" id="{F131EAF3-1EF6-5BDD-9015-15E6F2042E4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6846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3600" b="1" i="0" baseline="30000" dirty="0">
                <a:effectLst/>
                <a:latin typeface="system-ui"/>
              </a:rPr>
              <a:t>21 </a:t>
            </a:r>
            <a:r>
              <a:rPr lang="en-US" sz="3600" b="0" i="0" dirty="0">
                <a:effectLst/>
                <a:latin typeface="system-ui"/>
              </a:rPr>
              <a:t>But he that doeth truth cometh to the light, that his deeds may be made manifest, that they are wrought in God.</a:t>
            </a:r>
          </a:p>
        </p:txBody>
      </p:sp>
      <p:pic>
        <p:nvPicPr>
          <p:cNvPr id="28676" name="Picture 4" descr="But to all who have received Him – those who believe in His name … – Slide 9">
            <a:extLst>
              <a:ext uri="{FF2B5EF4-FFF2-40B4-BE49-F238E27FC236}">
                <a16:creationId xmlns:a16="http://schemas.microsoft.com/office/drawing/2014/main" id="{49FAB3EC-2C50-2EB5-4117-BFC640D7B33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1102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In Jesus’ Words:</a:t>
            </a:r>
            <a:br>
              <a:rPr lang="en-US" sz="4000" dirty="0"/>
            </a:br>
            <a:r>
              <a:rPr lang="en-US" sz="4000" dirty="0">
                <a:solidFill>
                  <a:srgbClr val="66FFFF"/>
                </a:solidFill>
              </a:rPr>
              <a:t>John 3:21</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7" y="1724891"/>
            <a:ext cx="7115838" cy="3629229"/>
          </a:xfrm>
        </p:spPr>
        <p:txBody>
          <a:bodyPr>
            <a:normAutofit/>
          </a:bodyPr>
          <a:lstStyle/>
          <a:p>
            <a:pPr algn="l"/>
            <a:r>
              <a:rPr lang="en-US" sz="3600" b="1" i="0" baseline="30000" dirty="0">
                <a:effectLst/>
                <a:latin typeface="system-ui"/>
              </a:rPr>
              <a:t>21 </a:t>
            </a:r>
            <a:r>
              <a:rPr lang="en-US" sz="3600" b="0" i="0" dirty="0">
                <a:effectLst/>
                <a:latin typeface="system-ui"/>
              </a:rPr>
              <a:t>But he that doeth truth cometh to the light, that his deeds may be made manifest, that they are wrought in God.</a:t>
            </a:r>
          </a:p>
        </p:txBody>
      </p:sp>
      <p:pic>
        <p:nvPicPr>
          <p:cNvPr id="28676" name="Picture 4" descr="But to all who have received Him – those who believe in His name … – Slide 9">
            <a:extLst>
              <a:ext uri="{FF2B5EF4-FFF2-40B4-BE49-F238E27FC236}">
                <a16:creationId xmlns:a16="http://schemas.microsoft.com/office/drawing/2014/main" id="{49FAB3EC-2C50-2EB5-4117-BFC640D7B33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
        <p:nvSpPr>
          <p:cNvPr id="6" name="Callout: Up Arrow 5">
            <a:extLst>
              <a:ext uri="{FF2B5EF4-FFF2-40B4-BE49-F238E27FC236}">
                <a16:creationId xmlns:a16="http://schemas.microsoft.com/office/drawing/2014/main" id="{7B3C55CE-A39C-9234-7112-989BAA1CBEB6}"/>
              </a:ext>
            </a:extLst>
          </p:cNvPr>
          <p:cNvSpPr/>
          <p:nvPr/>
        </p:nvSpPr>
        <p:spPr>
          <a:xfrm>
            <a:off x="4216994" y="3429000"/>
            <a:ext cx="7812350" cy="2847110"/>
          </a:xfrm>
          <a:prstGeom prst="upArrowCallout">
            <a:avLst>
              <a:gd name="adj1" fmla="val 15730"/>
              <a:gd name="adj2" fmla="val 23637"/>
              <a:gd name="adj3" fmla="val 13104"/>
              <a:gd name="adj4" fmla="val 79559"/>
            </a:avLst>
          </a:prstGeom>
          <a:solidFill>
            <a:srgbClr val="FFFF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solidFill>
                  <a:schemeClr val="bg1"/>
                </a:solidFill>
              </a:rPr>
              <a:t>So the person that “doeth truth,” or has integrity, is free to come into the light where people can see his actions and know that they are actions of which God can approve.  </a:t>
            </a:r>
          </a:p>
        </p:txBody>
      </p:sp>
      <p:sp>
        <p:nvSpPr>
          <p:cNvPr id="3" name="Frame 2">
            <a:extLst>
              <a:ext uri="{FF2B5EF4-FFF2-40B4-BE49-F238E27FC236}">
                <a16:creationId xmlns:a16="http://schemas.microsoft.com/office/drawing/2014/main" id="{7975859E-9190-6F05-8152-D1791A88876F}"/>
              </a:ext>
            </a:extLst>
          </p:cNvPr>
          <p:cNvSpPr/>
          <p:nvPr/>
        </p:nvSpPr>
        <p:spPr>
          <a:xfrm>
            <a:off x="5281502" y="1724768"/>
            <a:ext cx="3726696" cy="592919"/>
          </a:xfrm>
          <a:prstGeom prst="frame">
            <a:avLst/>
          </a:prstGeom>
          <a:solidFill>
            <a:srgbClr val="FFFF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670041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Isaiah 26:3 KJV Desktop Wallpaper - Thou wilt keep him in perfect peace ...">
            <a:extLst>
              <a:ext uri="{FF2B5EF4-FFF2-40B4-BE49-F238E27FC236}">
                <a16:creationId xmlns:a16="http://schemas.microsoft.com/office/drawing/2014/main" id="{3A6FB26D-6E60-816B-2B02-CC90A4432C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5910"/>
            <a:ext cx="1218426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hought Bubble: Cloud 1">
            <a:extLst>
              <a:ext uri="{FF2B5EF4-FFF2-40B4-BE49-F238E27FC236}">
                <a16:creationId xmlns:a16="http://schemas.microsoft.com/office/drawing/2014/main" id="{DDB8D660-3496-6E0B-68E4-F85D3F1274BF}"/>
              </a:ext>
            </a:extLst>
          </p:cNvPr>
          <p:cNvSpPr/>
          <p:nvPr/>
        </p:nvSpPr>
        <p:spPr>
          <a:xfrm>
            <a:off x="3190009" y="115910"/>
            <a:ext cx="8499764" cy="2564945"/>
          </a:xfrm>
          <a:prstGeom prst="cloudCallout">
            <a:avLst>
              <a:gd name="adj1" fmla="val -18243"/>
              <a:gd name="adj2" fmla="val 78273"/>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t>A person who sheds the “old man” and puts on the “new man” can live in the light… in perfect peace!  </a:t>
            </a:r>
          </a:p>
        </p:txBody>
      </p:sp>
    </p:spTree>
    <p:extLst>
      <p:ext uri="{BB962C8B-B14F-4D97-AF65-F5344CB8AC3E}">
        <p14:creationId xmlns:p14="http://schemas.microsoft.com/office/powerpoint/2010/main" val="2853700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288500" y="2575321"/>
            <a:ext cx="6113928" cy="169307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Walking in Vanity:</a:t>
            </a:r>
            <a:endParaRPr lang="en-US" sz="6000" dirty="0">
              <a:solidFill>
                <a:srgbClr val="66FFFF"/>
              </a:solidFill>
            </a:endParaRPr>
          </a:p>
        </p:txBody>
      </p:sp>
      <p:pic>
        <p:nvPicPr>
          <p:cNvPr id="2050" name="Picture 2" descr="Damage Dirty Old · Free photo on Pixabay">
            <a:extLst>
              <a:ext uri="{FF2B5EF4-FFF2-40B4-BE49-F238E27FC236}">
                <a16:creationId xmlns:a16="http://schemas.microsoft.com/office/drawing/2014/main" id="{78634B77-4E8F-CE99-F0C4-22D0E4BB9B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3139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496736" y="2298701"/>
            <a:ext cx="6113928" cy="226059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Honesty, Anger, and Zeal:</a:t>
            </a:r>
            <a:endParaRPr lang="en-US" sz="6000" dirty="0">
              <a:solidFill>
                <a:srgbClr val="66FFFF"/>
              </a:solidFill>
            </a:endParaRPr>
          </a:p>
        </p:txBody>
      </p:sp>
      <p:pic>
        <p:nvPicPr>
          <p:cNvPr id="30726" name="Picture 6" descr="Integrity - An important tool for PR professionals - Reputation Today">
            <a:extLst>
              <a:ext uri="{FF2B5EF4-FFF2-40B4-BE49-F238E27FC236}">
                <a16:creationId xmlns:a16="http://schemas.microsoft.com/office/drawing/2014/main" id="{758BF3D7-9B9A-5D20-AC86-E7536E2F1C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757"/>
          <a:stretch/>
        </p:blipFill>
        <p:spPr bwMode="auto">
          <a:xfrm>
            <a:off x="-1" y="0"/>
            <a:ext cx="990170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9924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Honesty, Anger, and Zeal:  </a:t>
            </a:r>
            <a:br>
              <a:rPr lang="en-US" sz="3600" b="1" dirty="0">
                <a:solidFill>
                  <a:schemeClr val="accent1">
                    <a:lumMod val="40000"/>
                    <a:lumOff val="60000"/>
                  </a:schemeClr>
                </a:solidFill>
              </a:rPr>
            </a:br>
            <a:r>
              <a:rPr lang="en-US" sz="4400" b="1" dirty="0">
                <a:solidFill>
                  <a:srgbClr val="66FFFF"/>
                </a:solidFill>
              </a:rPr>
              <a:t>Ephesians 4:24-27</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3600" b="1" i="0" baseline="30000" dirty="0">
                <a:effectLst/>
                <a:latin typeface="system-ui"/>
              </a:rPr>
              <a:t>24 </a:t>
            </a:r>
            <a:r>
              <a:rPr lang="en-US" sz="3600" b="0" i="0" dirty="0">
                <a:effectLst/>
                <a:latin typeface="system-ui"/>
              </a:rPr>
              <a:t>And that ye put on the new man, which after God is created in righteousness and true holiness.</a:t>
            </a:r>
          </a:p>
          <a:p>
            <a:pPr algn="l"/>
            <a:r>
              <a:rPr lang="en-US" sz="3600" b="1" i="0" baseline="30000" dirty="0">
                <a:effectLst/>
                <a:latin typeface="system-ui"/>
              </a:rPr>
              <a:t>25 </a:t>
            </a:r>
            <a:r>
              <a:rPr lang="en-US" sz="3600" b="0" i="0" dirty="0">
                <a:effectLst/>
                <a:latin typeface="system-ui"/>
              </a:rPr>
              <a:t>Wherefore putting away lying, speak every man truth with his </a:t>
            </a:r>
            <a:r>
              <a:rPr lang="en-US" sz="3600" b="0" i="0" dirty="0" err="1">
                <a:effectLst/>
                <a:latin typeface="system-ui"/>
              </a:rPr>
              <a:t>neighbour</a:t>
            </a:r>
            <a:r>
              <a:rPr lang="en-US" sz="3600" b="0" i="0" dirty="0">
                <a:effectLst/>
                <a:latin typeface="system-ui"/>
              </a:rPr>
              <a:t>: for we are members one of another.</a:t>
            </a:r>
          </a:p>
        </p:txBody>
      </p:sp>
      <p:pic>
        <p:nvPicPr>
          <p:cNvPr id="29700" name="Picture 4" descr="Integrity Quotes Integrity is choosing your thoughts and actions based ...">
            <a:extLst>
              <a:ext uri="{FF2B5EF4-FFF2-40B4-BE49-F238E27FC236}">
                <a16:creationId xmlns:a16="http://schemas.microsoft.com/office/drawing/2014/main" id="{41834F92-0B10-7EDF-6224-23164AD45F5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180" r="118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055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Honesty, Anger, and Zeal:  </a:t>
            </a:r>
            <a:br>
              <a:rPr lang="en-US" sz="3600" b="1" dirty="0">
                <a:solidFill>
                  <a:schemeClr val="accent1">
                    <a:lumMod val="40000"/>
                    <a:lumOff val="60000"/>
                  </a:schemeClr>
                </a:solidFill>
              </a:rPr>
            </a:br>
            <a:r>
              <a:rPr lang="en-US" sz="4400" b="1" dirty="0">
                <a:solidFill>
                  <a:srgbClr val="66FFFF"/>
                </a:solidFill>
              </a:rPr>
              <a:t>Ephesians 4:24-27</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3600" b="1" i="0" baseline="30000" dirty="0">
                <a:effectLst/>
                <a:latin typeface="system-ui"/>
              </a:rPr>
              <a:t>24 </a:t>
            </a:r>
            <a:r>
              <a:rPr lang="en-US" sz="3600" b="0" i="0" dirty="0">
                <a:effectLst/>
                <a:latin typeface="system-ui"/>
              </a:rPr>
              <a:t>And that ye put on the new man, which after God is created in righteousness and true holiness.</a:t>
            </a:r>
          </a:p>
          <a:p>
            <a:pPr algn="l"/>
            <a:r>
              <a:rPr lang="en-US" sz="3600" b="1" i="0" baseline="30000" dirty="0">
                <a:effectLst/>
                <a:latin typeface="system-ui"/>
              </a:rPr>
              <a:t>25 </a:t>
            </a:r>
            <a:r>
              <a:rPr lang="en-US" sz="3600" b="0" i="0" dirty="0">
                <a:effectLst/>
                <a:latin typeface="system-ui"/>
              </a:rPr>
              <a:t>Wherefore putting away lying, speak every man truth with his </a:t>
            </a:r>
            <a:r>
              <a:rPr lang="en-US" sz="3600" b="0" i="0" dirty="0" err="1">
                <a:effectLst/>
                <a:latin typeface="system-ui"/>
              </a:rPr>
              <a:t>neighbour</a:t>
            </a:r>
            <a:r>
              <a:rPr lang="en-US" sz="3600" b="0" i="0" dirty="0">
                <a:effectLst/>
                <a:latin typeface="system-ui"/>
              </a:rPr>
              <a:t>: for we are members one of another.</a:t>
            </a:r>
          </a:p>
        </p:txBody>
      </p:sp>
      <p:pic>
        <p:nvPicPr>
          <p:cNvPr id="31746" name="Picture 2" descr="Integrity Quotes Integrity is choosing your thoughts and actions based ...">
            <a:extLst>
              <a:ext uri="{FF2B5EF4-FFF2-40B4-BE49-F238E27FC236}">
                <a16:creationId xmlns:a16="http://schemas.microsoft.com/office/drawing/2014/main" id="{DB849C4D-41EF-4139-B78F-D07FD6D430F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180" r="118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F3F56752-0B10-77B5-23AA-E258593C5767}"/>
              </a:ext>
            </a:extLst>
          </p:cNvPr>
          <p:cNvSpPr/>
          <p:nvPr/>
        </p:nvSpPr>
        <p:spPr>
          <a:xfrm>
            <a:off x="173182" y="504994"/>
            <a:ext cx="11845636" cy="3138054"/>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000" b="1" dirty="0">
                <a:solidFill>
                  <a:schemeClr val="bg1">
                    <a:lumMod val="95000"/>
                    <a:lumOff val="5000"/>
                  </a:schemeClr>
                </a:solidFill>
              </a:rPr>
              <a:t>SDABC V.6 p.1027</a:t>
            </a:r>
          </a:p>
          <a:p>
            <a:r>
              <a:rPr lang="en-US" sz="3200" b="1" dirty="0">
                <a:solidFill>
                  <a:schemeClr val="bg1">
                    <a:lumMod val="95000"/>
                    <a:lumOff val="5000"/>
                  </a:schemeClr>
                </a:solidFill>
              </a:rPr>
              <a:t>Lying:  </a:t>
            </a:r>
            <a:r>
              <a:rPr lang="en-US" sz="3200" dirty="0">
                <a:solidFill>
                  <a:schemeClr val="bg1">
                    <a:lumMod val="95000"/>
                    <a:lumOff val="5000"/>
                  </a:schemeClr>
                </a:solidFill>
              </a:rPr>
              <a:t>Deceit brings its own disintegration of soul to the deceiver, often hurting him more than the deceived. How can those who are followers of the One who is the Truth do anything else but hold to the utmost integrity in all things?   </a:t>
            </a:r>
          </a:p>
        </p:txBody>
      </p:sp>
    </p:spTree>
    <p:extLst>
      <p:ext uri="{BB962C8B-B14F-4D97-AF65-F5344CB8AC3E}">
        <p14:creationId xmlns:p14="http://schemas.microsoft.com/office/powerpoint/2010/main" val="11793355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Honesty, Anger, and Zeal:  </a:t>
            </a:r>
            <a:br>
              <a:rPr lang="en-US" sz="3600" b="1" dirty="0">
                <a:solidFill>
                  <a:schemeClr val="accent1">
                    <a:lumMod val="40000"/>
                    <a:lumOff val="60000"/>
                  </a:schemeClr>
                </a:solidFill>
              </a:rPr>
            </a:br>
            <a:r>
              <a:rPr lang="en-US" sz="4400" b="1" dirty="0">
                <a:solidFill>
                  <a:srgbClr val="66FFFF"/>
                </a:solidFill>
              </a:rPr>
              <a:t>Ephesians 4:24-27</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4800" b="1" i="0" baseline="30000" dirty="0">
                <a:effectLst/>
                <a:latin typeface="system-ui"/>
              </a:rPr>
              <a:t>26 </a:t>
            </a:r>
            <a:r>
              <a:rPr lang="en-US" sz="4800" b="0" i="0" dirty="0">
                <a:effectLst/>
                <a:latin typeface="system-ui"/>
              </a:rPr>
              <a:t>Be ye angry, and sin not: let not the sun go down upon your wrath:</a:t>
            </a:r>
          </a:p>
          <a:p>
            <a:pPr algn="l"/>
            <a:r>
              <a:rPr lang="en-US" sz="4800" b="1" i="0" baseline="30000" dirty="0">
                <a:effectLst/>
                <a:latin typeface="system-ui"/>
              </a:rPr>
              <a:t>27 </a:t>
            </a:r>
            <a:r>
              <a:rPr lang="en-US" sz="4800" b="0" i="0" dirty="0">
                <a:effectLst/>
                <a:latin typeface="system-ui"/>
              </a:rPr>
              <a:t>Neither give place to the devil.</a:t>
            </a:r>
          </a:p>
        </p:txBody>
      </p:sp>
      <p:pic>
        <p:nvPicPr>
          <p:cNvPr id="34818" name="Picture 2" descr="Peoples raised fist air fighting and sunlight effect, Competition ...">
            <a:extLst>
              <a:ext uri="{FF2B5EF4-FFF2-40B4-BE49-F238E27FC236}">
                <a16:creationId xmlns:a16="http://schemas.microsoft.com/office/drawing/2014/main" id="{63CA171C-ED63-554D-7634-68B3E424F93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336" r="2933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8824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44+] Beautiful Peaceful Wallpaper - WallpaperSafari">
            <a:extLst>
              <a:ext uri="{FF2B5EF4-FFF2-40B4-BE49-F238E27FC236}">
                <a16:creationId xmlns:a16="http://schemas.microsoft.com/office/drawing/2014/main" id="{AA4773CB-489C-68D7-60A4-4DE9BCE1C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6135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727575" y="280556"/>
            <a:ext cx="10778625" cy="844860"/>
          </a:xfrm>
        </p:spPr>
        <p:txBody>
          <a:bodyPr>
            <a:noAutofit/>
          </a:bodyPr>
          <a:lstStyle/>
          <a:p>
            <a:r>
              <a:rPr lang="en-US" sz="4800" b="1" dirty="0">
                <a:solidFill>
                  <a:schemeClr val="accent1">
                    <a:lumMod val="40000"/>
                    <a:lumOff val="60000"/>
                  </a:schemeClr>
                </a:solidFill>
              </a:rPr>
              <a:t>Be Ye Angry:  </a:t>
            </a:r>
            <a:r>
              <a:rPr lang="en-US" sz="4800" b="1" dirty="0">
                <a:solidFill>
                  <a:srgbClr val="66FFFF"/>
                </a:solidFill>
              </a:rPr>
              <a:t>Ezekiel 9:1-6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287888"/>
            <a:ext cx="7355303" cy="5357612"/>
          </a:xfrm>
          <a:solidFill>
            <a:srgbClr val="2B2843">
              <a:alpha val="80000"/>
            </a:srgbClr>
          </a:solidFill>
        </p:spPr>
        <p:txBody>
          <a:bodyPr>
            <a:normAutofit fontScale="92500" lnSpcReduction="20000"/>
          </a:bodyPr>
          <a:lstStyle/>
          <a:p>
            <a:pPr algn="l"/>
            <a:r>
              <a:rPr lang="en-US" sz="3600" b="1" i="0" dirty="0">
                <a:effectLst/>
                <a:latin typeface="system-ui"/>
              </a:rPr>
              <a:t>9 </a:t>
            </a:r>
            <a:r>
              <a:rPr lang="en-US" sz="3600" b="0" i="0" dirty="0">
                <a:effectLst/>
                <a:latin typeface="system-ui"/>
              </a:rPr>
              <a:t>He cried also in mine ears with a loud voice, saying, Cause them that have charge over the city to draw near, even every man with his destroying weapon in his hand.</a:t>
            </a:r>
          </a:p>
          <a:p>
            <a:pPr algn="l"/>
            <a:r>
              <a:rPr lang="en-US" sz="3600" b="1" i="0" baseline="30000" dirty="0">
                <a:effectLst/>
                <a:latin typeface="system-ui"/>
              </a:rPr>
              <a:t>2 </a:t>
            </a:r>
            <a:r>
              <a:rPr lang="en-US" sz="3600" b="0" i="0" dirty="0">
                <a:effectLst/>
                <a:latin typeface="system-ui"/>
              </a:rPr>
              <a:t>And, behold, six men came from the way of the higher gate, which lieth toward the north, and every man a slaughter weapon in his hand; and one man among them was clothed with linen, with a writer's inkhorn by his side: and they went in, and stood beside the </a:t>
            </a:r>
            <a:r>
              <a:rPr lang="en-US" sz="3600" b="0" i="0" dirty="0" err="1">
                <a:effectLst/>
                <a:latin typeface="system-ui"/>
              </a:rPr>
              <a:t>brasen</a:t>
            </a:r>
            <a:r>
              <a:rPr lang="en-US" sz="3600" b="0" i="0" dirty="0">
                <a:effectLst/>
                <a:latin typeface="system-ui"/>
              </a:rPr>
              <a:t> altar.</a:t>
            </a:r>
          </a:p>
        </p:txBody>
      </p:sp>
      <p:pic>
        <p:nvPicPr>
          <p:cNvPr id="35844" name="Picture 4" descr="Ezekiel 9">
            <a:extLst>
              <a:ext uri="{FF2B5EF4-FFF2-40B4-BE49-F238E27FC236}">
                <a16:creationId xmlns:a16="http://schemas.microsoft.com/office/drawing/2014/main" id="{EC5B4021-A36B-9384-9E20-B0699E7C109D}"/>
              </a:ext>
            </a:extLst>
          </p:cNvPr>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64592" t="229" r="7904" b="-229"/>
          <a:stretch/>
        </p:blipFill>
        <p:spPr bwMode="auto">
          <a:xfrm>
            <a:off x="727075" y="1300163"/>
            <a:ext cx="3424238" cy="5357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2581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44+] Beautiful Peaceful Wallpaper - WallpaperSafari">
            <a:extLst>
              <a:ext uri="{FF2B5EF4-FFF2-40B4-BE49-F238E27FC236}">
                <a16:creationId xmlns:a16="http://schemas.microsoft.com/office/drawing/2014/main" id="{AA4773CB-489C-68D7-60A4-4DE9BCE1C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79"/>
            <a:ext cx="12192000" cy="76135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727575" y="280556"/>
            <a:ext cx="10778625" cy="844860"/>
          </a:xfrm>
        </p:spPr>
        <p:txBody>
          <a:bodyPr>
            <a:noAutofit/>
          </a:bodyPr>
          <a:lstStyle/>
          <a:p>
            <a:r>
              <a:rPr lang="en-US" sz="4800" b="1" dirty="0">
                <a:solidFill>
                  <a:schemeClr val="accent1">
                    <a:lumMod val="40000"/>
                    <a:lumOff val="60000"/>
                  </a:schemeClr>
                </a:solidFill>
              </a:rPr>
              <a:t>Be Ye Angry:  </a:t>
            </a:r>
            <a:r>
              <a:rPr lang="en-US" sz="4800" b="1" dirty="0">
                <a:solidFill>
                  <a:srgbClr val="66FFFF"/>
                </a:solidFill>
              </a:rPr>
              <a:t>Ezekiel 9:3-6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287888"/>
            <a:ext cx="7355303" cy="5357612"/>
          </a:xfrm>
          <a:solidFill>
            <a:srgbClr val="2B2843">
              <a:alpha val="80000"/>
            </a:srgbClr>
          </a:solidFill>
        </p:spPr>
        <p:txBody>
          <a:bodyPr>
            <a:normAutofit fontScale="92500" lnSpcReduction="20000"/>
          </a:bodyPr>
          <a:lstStyle/>
          <a:p>
            <a:pPr algn="l"/>
            <a:r>
              <a:rPr lang="en-US" sz="3600" b="1" i="0" baseline="30000" dirty="0">
                <a:effectLst/>
                <a:latin typeface="system-ui"/>
              </a:rPr>
              <a:t>3 </a:t>
            </a:r>
            <a:r>
              <a:rPr lang="en-US" sz="3600" b="0" i="0" dirty="0">
                <a:effectLst/>
                <a:latin typeface="system-ui"/>
              </a:rPr>
              <a:t>And the glory of the God of Israel was gone up from the cherub, whereupon he was, to the threshold of the house. And he called to the man clothed with linen, which had the writer's inkhorn by his side;</a:t>
            </a:r>
          </a:p>
          <a:p>
            <a:pPr algn="l"/>
            <a:r>
              <a:rPr lang="en-US" sz="3600" b="1" i="0" baseline="30000" dirty="0">
                <a:effectLst/>
                <a:latin typeface="system-ui"/>
              </a:rPr>
              <a:t>4 </a:t>
            </a:r>
            <a:r>
              <a:rPr lang="en-US" sz="3600" b="0" i="0" dirty="0">
                <a:effectLst/>
                <a:latin typeface="system-ui"/>
              </a:rPr>
              <a:t>And the </a:t>
            </a:r>
            <a:r>
              <a:rPr lang="en-US" sz="3600" b="0" i="0" cap="small" dirty="0">
                <a:effectLst/>
                <a:latin typeface="system-ui"/>
              </a:rPr>
              <a:t>Lord</a:t>
            </a:r>
            <a:r>
              <a:rPr lang="en-US" sz="3600" b="0" i="0" dirty="0">
                <a:effectLst/>
                <a:latin typeface="system-ui"/>
              </a:rPr>
              <a:t> said unto him, Go through the midst of the city, through the midst of Jerusalem, and </a:t>
            </a:r>
            <a:r>
              <a:rPr lang="en-US" sz="3600" b="0" i="0" dirty="0">
                <a:solidFill>
                  <a:srgbClr val="66FFFF"/>
                </a:solidFill>
                <a:effectLst/>
                <a:latin typeface="system-ui"/>
              </a:rPr>
              <a:t>set a mark upon the foreheads of the men that sigh and that cry for all the abominations that be done in the midst thereof</a:t>
            </a:r>
            <a:r>
              <a:rPr lang="en-US" sz="3600" b="0" i="0" dirty="0">
                <a:effectLst/>
                <a:latin typeface="system-ui"/>
              </a:rPr>
              <a:t>.</a:t>
            </a:r>
          </a:p>
        </p:txBody>
      </p:sp>
      <p:pic>
        <p:nvPicPr>
          <p:cNvPr id="35844" name="Picture 4" descr="Ezekiel 9">
            <a:extLst>
              <a:ext uri="{FF2B5EF4-FFF2-40B4-BE49-F238E27FC236}">
                <a16:creationId xmlns:a16="http://schemas.microsoft.com/office/drawing/2014/main" id="{EC5B4021-A36B-9384-9E20-B0699E7C109D}"/>
              </a:ext>
            </a:extLst>
          </p:cNvPr>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8835" t="229" r="63661" b="-229"/>
          <a:stretch/>
        </p:blipFill>
        <p:spPr bwMode="auto">
          <a:xfrm>
            <a:off x="727075" y="1300163"/>
            <a:ext cx="3424238" cy="5357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9547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44+] Beautiful Peaceful Wallpaper - WallpaperSafari">
            <a:extLst>
              <a:ext uri="{FF2B5EF4-FFF2-40B4-BE49-F238E27FC236}">
                <a16:creationId xmlns:a16="http://schemas.microsoft.com/office/drawing/2014/main" id="{AA4773CB-489C-68D7-60A4-4DE9BCE1C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79"/>
            <a:ext cx="12192000" cy="76135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727575" y="280556"/>
            <a:ext cx="10778625" cy="844860"/>
          </a:xfrm>
        </p:spPr>
        <p:txBody>
          <a:bodyPr>
            <a:noAutofit/>
          </a:bodyPr>
          <a:lstStyle/>
          <a:p>
            <a:r>
              <a:rPr lang="en-US" sz="4800" b="1" dirty="0">
                <a:solidFill>
                  <a:schemeClr val="accent1">
                    <a:lumMod val="40000"/>
                    <a:lumOff val="60000"/>
                  </a:schemeClr>
                </a:solidFill>
              </a:rPr>
              <a:t>Be Ye Angry:  </a:t>
            </a:r>
            <a:r>
              <a:rPr lang="en-US" sz="4800" b="1" dirty="0">
                <a:solidFill>
                  <a:srgbClr val="66FFFF"/>
                </a:solidFill>
              </a:rPr>
              <a:t>Ezekiel 9:5-6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287888"/>
            <a:ext cx="7355303" cy="5357612"/>
          </a:xfrm>
          <a:solidFill>
            <a:srgbClr val="2B2843">
              <a:alpha val="80000"/>
            </a:srgbClr>
          </a:solidFill>
        </p:spPr>
        <p:txBody>
          <a:bodyPr>
            <a:normAutofit fontScale="92500"/>
          </a:bodyPr>
          <a:lstStyle/>
          <a:p>
            <a:pPr algn="l"/>
            <a:r>
              <a:rPr lang="en-US" sz="3600" b="1" i="0" baseline="30000" dirty="0">
                <a:effectLst/>
                <a:latin typeface="system-ui"/>
              </a:rPr>
              <a:t>5 </a:t>
            </a:r>
            <a:r>
              <a:rPr lang="en-US" sz="3600" b="0" i="0" dirty="0">
                <a:effectLst/>
                <a:latin typeface="system-ui"/>
              </a:rPr>
              <a:t>And to the others he said in mine hearing, Go ye after him through the city, and smite: let not your eye spare, neither have ye pity:</a:t>
            </a:r>
          </a:p>
          <a:p>
            <a:pPr algn="l"/>
            <a:r>
              <a:rPr lang="en-US" sz="3600" b="1" i="0" baseline="30000" dirty="0">
                <a:effectLst/>
                <a:latin typeface="system-ui"/>
              </a:rPr>
              <a:t>6 </a:t>
            </a:r>
            <a:r>
              <a:rPr lang="en-US" sz="3600" b="0" i="0" dirty="0">
                <a:effectLst/>
                <a:latin typeface="system-ui"/>
              </a:rPr>
              <a:t>Slay utterly old and young, both maids, and little children, and women: but come not near any man upon whom is the mark; and begin at my sanctuary. Then they began at the ancient men which were before the house.</a:t>
            </a:r>
          </a:p>
        </p:txBody>
      </p:sp>
      <p:pic>
        <p:nvPicPr>
          <p:cNvPr id="37890" name="Picture 2" descr="Behold, I Come Quickly: The Chapter Ninth of Ezequiel Will Be Literally ...">
            <a:extLst>
              <a:ext uri="{FF2B5EF4-FFF2-40B4-BE49-F238E27FC236}">
                <a16:creationId xmlns:a16="http://schemas.microsoft.com/office/drawing/2014/main" id="{FE357506-38B9-8B2A-6A6D-EE03CBFC4457}"/>
              </a:ext>
            </a:extLst>
          </p:cNvP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23980" r="23980"/>
          <a:stretch>
            <a:fillRect/>
          </a:stretch>
        </p:blipFill>
        <p:spPr bwMode="auto">
          <a:xfrm>
            <a:off x="727075" y="1287463"/>
            <a:ext cx="3328988" cy="5357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2998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44+] Beautiful Peaceful Wallpaper - WallpaperSafari">
            <a:extLst>
              <a:ext uri="{FF2B5EF4-FFF2-40B4-BE49-F238E27FC236}">
                <a16:creationId xmlns:a16="http://schemas.microsoft.com/office/drawing/2014/main" id="{AA4773CB-489C-68D7-60A4-4DE9BCE1C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758"/>
            <a:ext cx="12192000" cy="76135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727575" y="280556"/>
            <a:ext cx="10778625" cy="844860"/>
          </a:xfrm>
        </p:spPr>
        <p:txBody>
          <a:bodyPr>
            <a:noAutofit/>
          </a:bodyPr>
          <a:lstStyle/>
          <a:p>
            <a:r>
              <a:rPr lang="en-US" sz="4800" b="1" dirty="0">
                <a:solidFill>
                  <a:schemeClr val="accent1">
                    <a:lumMod val="40000"/>
                    <a:lumOff val="60000"/>
                  </a:schemeClr>
                </a:solidFill>
              </a:rPr>
              <a:t>Be Ye Angry:  </a:t>
            </a:r>
            <a:r>
              <a:rPr lang="en-US" sz="4800" b="1" dirty="0">
                <a:solidFill>
                  <a:srgbClr val="66FFFF"/>
                </a:solidFill>
              </a:rPr>
              <a:t>Ezekiel 9:4</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287888"/>
            <a:ext cx="7355303" cy="5357612"/>
          </a:xfrm>
          <a:solidFill>
            <a:srgbClr val="2B2843">
              <a:alpha val="80000"/>
            </a:srgbClr>
          </a:solidFill>
        </p:spPr>
        <p:txBody>
          <a:bodyPr>
            <a:normAutofit lnSpcReduction="10000"/>
          </a:bodyPr>
          <a:lstStyle/>
          <a:p>
            <a:pPr algn="l"/>
            <a:r>
              <a:rPr lang="en-US" sz="4400" b="1" i="0" baseline="30000" dirty="0">
                <a:effectLst/>
                <a:latin typeface="system-ui"/>
              </a:rPr>
              <a:t>4 </a:t>
            </a:r>
            <a:r>
              <a:rPr lang="en-US" sz="4400" b="0" i="0" dirty="0">
                <a:effectLst/>
                <a:latin typeface="system-ui"/>
              </a:rPr>
              <a:t>And the </a:t>
            </a:r>
            <a:r>
              <a:rPr lang="en-US" sz="4400" b="0" i="0" cap="small" dirty="0">
                <a:effectLst/>
                <a:latin typeface="system-ui"/>
              </a:rPr>
              <a:t>Lord</a:t>
            </a:r>
            <a:r>
              <a:rPr lang="en-US" sz="4400" b="0" i="0" dirty="0">
                <a:effectLst/>
                <a:latin typeface="system-ui"/>
              </a:rPr>
              <a:t> said unto him, Go through the midst of the city, through the midst of Jerusalem, and set a mark upon the foreheads of </a:t>
            </a:r>
            <a:r>
              <a:rPr lang="en-US" sz="4400" b="0" i="0" dirty="0">
                <a:solidFill>
                  <a:srgbClr val="66FFFF"/>
                </a:solidFill>
                <a:effectLst/>
                <a:latin typeface="system-ui"/>
              </a:rPr>
              <a:t>the men that sigh and that cry for all the abominations that be done in the midst thereof</a:t>
            </a:r>
            <a:r>
              <a:rPr lang="en-US" sz="4400" b="0" i="0" dirty="0">
                <a:effectLst/>
                <a:latin typeface="system-ui"/>
              </a:rPr>
              <a:t>.</a:t>
            </a:r>
          </a:p>
        </p:txBody>
      </p:sp>
      <p:pic>
        <p:nvPicPr>
          <p:cNvPr id="38916" name="Picture 4" descr="Ezekiel 9-12 - Reading the Bible in a Year-2020">
            <a:extLst>
              <a:ext uri="{FF2B5EF4-FFF2-40B4-BE49-F238E27FC236}">
                <a16:creationId xmlns:a16="http://schemas.microsoft.com/office/drawing/2014/main" id="{DE3E8EFD-409F-55B4-F38E-55F69A30E6DF}"/>
              </a:ext>
            </a:extLst>
          </p:cNvPr>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52411" t="-185" r="18044" b="7404"/>
          <a:stretch/>
        </p:blipFill>
        <p:spPr bwMode="auto">
          <a:xfrm>
            <a:off x="794879" y="1307833"/>
            <a:ext cx="3356018" cy="5269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5569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quot;Never be lacking in zeal...&quot; Romans 12:11">
            <a:extLst>
              <a:ext uri="{FF2B5EF4-FFF2-40B4-BE49-F238E27FC236}">
                <a16:creationId xmlns:a16="http://schemas.microsoft.com/office/drawing/2014/main" id="{873A0971-5BB8-770B-8517-5856EE5A83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9" y="9645"/>
            <a:ext cx="9144001" cy="6848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5755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Honesty, Anger, and Zeal:  </a:t>
            </a:r>
            <a:br>
              <a:rPr lang="en-US" sz="3600" b="1" dirty="0">
                <a:solidFill>
                  <a:schemeClr val="accent1">
                    <a:lumMod val="40000"/>
                    <a:lumOff val="60000"/>
                  </a:schemeClr>
                </a:solidFill>
              </a:rPr>
            </a:br>
            <a:r>
              <a:rPr lang="en-US" sz="4400" b="1" dirty="0">
                <a:solidFill>
                  <a:srgbClr val="66FFFF"/>
                </a:solidFill>
              </a:rPr>
              <a:t>Ephesians 4:26-27</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4800" b="1" i="0" baseline="30000" dirty="0">
                <a:effectLst/>
                <a:latin typeface="system-ui"/>
              </a:rPr>
              <a:t>26 </a:t>
            </a:r>
            <a:r>
              <a:rPr lang="en-US" sz="4800" b="0" i="0" dirty="0">
                <a:effectLst/>
                <a:latin typeface="system-ui"/>
              </a:rPr>
              <a:t>Be ye angry, and sin not: let not the sun go down upon your wrath:</a:t>
            </a:r>
          </a:p>
          <a:p>
            <a:pPr algn="l"/>
            <a:r>
              <a:rPr lang="en-US" sz="4800" b="1" i="0" baseline="30000" dirty="0">
                <a:effectLst/>
                <a:latin typeface="system-ui"/>
              </a:rPr>
              <a:t>27 </a:t>
            </a:r>
            <a:r>
              <a:rPr lang="en-US" sz="4800" b="0" i="0" dirty="0">
                <a:effectLst/>
                <a:latin typeface="system-ui"/>
              </a:rPr>
              <a:t>Neither give place to the devil.</a:t>
            </a:r>
          </a:p>
        </p:txBody>
      </p:sp>
      <p:pic>
        <p:nvPicPr>
          <p:cNvPr id="34818" name="Picture 2" descr="Peoples raised fist air fighting and sunlight effect, Competition ...">
            <a:extLst>
              <a:ext uri="{FF2B5EF4-FFF2-40B4-BE49-F238E27FC236}">
                <a16:creationId xmlns:a16="http://schemas.microsoft.com/office/drawing/2014/main" id="{63CA171C-ED63-554D-7634-68B3E424F93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336" r="2933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308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Walking in Vanity:</a:t>
            </a:r>
            <a:br>
              <a:rPr lang="en-US" sz="4000" dirty="0"/>
            </a:br>
            <a:r>
              <a:rPr lang="en-US" sz="4000" dirty="0">
                <a:solidFill>
                  <a:srgbClr val="66FFFF"/>
                </a:solidFill>
              </a:rPr>
              <a:t>Ephesians 4:17-19</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p:spPr>
        <p:txBody>
          <a:bodyPr>
            <a:normAutofit/>
          </a:bodyPr>
          <a:lstStyle/>
          <a:p>
            <a:r>
              <a:rPr lang="en-US" sz="4400" b="1" i="0" baseline="30000" dirty="0">
                <a:effectLst/>
                <a:latin typeface="system-ui"/>
              </a:rPr>
              <a:t>17 </a:t>
            </a:r>
            <a:r>
              <a:rPr lang="en-US" sz="4400" b="0" i="0" dirty="0">
                <a:effectLst/>
                <a:latin typeface="system-ui"/>
              </a:rPr>
              <a:t>This I say therefore, and testify in the Lord, that ye henceforth walk not as other Gentiles walk, in the vanity of their mind,</a:t>
            </a:r>
            <a:endParaRPr lang="en-US" sz="4400" dirty="0"/>
          </a:p>
        </p:txBody>
      </p:sp>
      <p:pic>
        <p:nvPicPr>
          <p:cNvPr id="11266" name="Picture 2" descr="2K free download | Roads, crossroads, choice of the way, choice of road ...">
            <a:extLst>
              <a:ext uri="{FF2B5EF4-FFF2-40B4-BE49-F238E27FC236}">
                <a16:creationId xmlns:a16="http://schemas.microsoft.com/office/drawing/2014/main" id="{68319E86-37AF-50AF-1444-EB42E3A754A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591" r="28591"/>
          <a:stretch>
            <a:fillRect/>
          </a:stretch>
        </p:blipFill>
        <p:spPr bwMode="auto">
          <a:xfrm>
            <a:off x="727075" y="914400"/>
            <a:ext cx="33035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5170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Honesty, Anger, and Zeal:  </a:t>
            </a:r>
            <a:br>
              <a:rPr lang="en-US" sz="3600" b="1" dirty="0">
                <a:solidFill>
                  <a:schemeClr val="accent1">
                    <a:lumMod val="40000"/>
                    <a:lumOff val="60000"/>
                  </a:schemeClr>
                </a:solidFill>
              </a:rPr>
            </a:br>
            <a:r>
              <a:rPr lang="en-US" sz="4400" b="1" dirty="0">
                <a:solidFill>
                  <a:srgbClr val="66FFFF"/>
                </a:solidFill>
              </a:rPr>
              <a:t>Ephesians 4:26-27</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4800" b="1" i="0" baseline="30000" dirty="0">
                <a:effectLst/>
                <a:latin typeface="system-ui"/>
              </a:rPr>
              <a:t>26 </a:t>
            </a:r>
            <a:r>
              <a:rPr lang="en-US" sz="4800" b="0" i="0" dirty="0">
                <a:effectLst/>
                <a:latin typeface="system-ui"/>
              </a:rPr>
              <a:t>Be ye angry, and sin not: let not the sun go down upon your wrath:</a:t>
            </a:r>
          </a:p>
          <a:p>
            <a:pPr algn="l"/>
            <a:r>
              <a:rPr lang="en-US" sz="4800" b="1" i="0" baseline="30000" dirty="0">
                <a:effectLst/>
                <a:latin typeface="system-ui"/>
              </a:rPr>
              <a:t>27 </a:t>
            </a:r>
            <a:r>
              <a:rPr lang="en-US" sz="4800" b="0" i="0" dirty="0">
                <a:effectLst/>
                <a:latin typeface="system-ui"/>
              </a:rPr>
              <a:t>Neither give place to the devil.</a:t>
            </a:r>
          </a:p>
        </p:txBody>
      </p:sp>
      <p:pic>
        <p:nvPicPr>
          <p:cNvPr id="34818" name="Picture 2" descr="Peoples raised fist air fighting and sunlight effect, Competition ...">
            <a:extLst>
              <a:ext uri="{FF2B5EF4-FFF2-40B4-BE49-F238E27FC236}">
                <a16:creationId xmlns:a16="http://schemas.microsoft.com/office/drawing/2014/main" id="{63CA171C-ED63-554D-7634-68B3E424F93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336" r="2933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14C79783-4720-4976-C5DE-B85185111492}"/>
              </a:ext>
            </a:extLst>
          </p:cNvPr>
          <p:cNvSpPr/>
          <p:nvPr/>
        </p:nvSpPr>
        <p:spPr>
          <a:xfrm>
            <a:off x="173182" y="2356834"/>
            <a:ext cx="11845636" cy="4341206"/>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dirty="0">
                <a:solidFill>
                  <a:schemeClr val="bg1">
                    <a:lumMod val="95000"/>
                    <a:lumOff val="5000"/>
                  </a:schemeClr>
                </a:solidFill>
              </a:rPr>
              <a:t>SDABC V.6 p.1027</a:t>
            </a:r>
          </a:p>
          <a:p>
            <a:r>
              <a:rPr lang="en-US" sz="3000" dirty="0">
                <a:solidFill>
                  <a:schemeClr val="bg1">
                    <a:lumMod val="95000"/>
                    <a:lumOff val="5000"/>
                  </a:schemeClr>
                </a:solidFill>
              </a:rPr>
              <a:t>In the Greek both elements </a:t>
            </a:r>
            <a:r>
              <a:rPr lang="en-US" sz="3000" b="1" dirty="0">
                <a:solidFill>
                  <a:schemeClr val="bg1">
                    <a:lumMod val="95000"/>
                    <a:lumOff val="5000"/>
                  </a:schemeClr>
                </a:solidFill>
              </a:rPr>
              <a:t>“be ye angry” </a:t>
            </a:r>
            <a:r>
              <a:rPr lang="en-US" sz="3000" dirty="0">
                <a:solidFill>
                  <a:schemeClr val="bg1">
                    <a:lumMod val="95000"/>
                    <a:lumOff val="5000"/>
                  </a:schemeClr>
                </a:solidFill>
              </a:rPr>
              <a:t>and </a:t>
            </a:r>
            <a:r>
              <a:rPr lang="en-US" sz="3000" b="1" dirty="0">
                <a:solidFill>
                  <a:schemeClr val="bg1">
                    <a:lumMod val="95000"/>
                    <a:lumOff val="5000"/>
                  </a:schemeClr>
                </a:solidFill>
              </a:rPr>
              <a:t>“sin not” </a:t>
            </a:r>
            <a:r>
              <a:rPr lang="en-US" sz="3000" dirty="0">
                <a:solidFill>
                  <a:schemeClr val="bg1">
                    <a:lumMod val="95000"/>
                    <a:lumOff val="5000"/>
                  </a:schemeClr>
                </a:solidFill>
              </a:rPr>
              <a:t>are commands. Various suggestions have been made in an effort to avoid the implication of a command to be angry, none of them satisfactory. The simplest solution seems to be to regard the anger here spoken of as a righteous indignation. A Christian who is not aroused to the point of indignation by manifest wrongs and injustices may be insensitive to some things that ought to concern him. </a:t>
            </a:r>
          </a:p>
        </p:txBody>
      </p:sp>
    </p:spTree>
    <p:extLst>
      <p:ext uri="{BB962C8B-B14F-4D97-AF65-F5344CB8AC3E}">
        <p14:creationId xmlns:p14="http://schemas.microsoft.com/office/powerpoint/2010/main" val="27087913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Honesty, Anger, and Zeal:  </a:t>
            </a:r>
            <a:br>
              <a:rPr lang="en-US" sz="3600" b="1" dirty="0">
                <a:solidFill>
                  <a:schemeClr val="accent1">
                    <a:lumMod val="40000"/>
                    <a:lumOff val="60000"/>
                  </a:schemeClr>
                </a:solidFill>
              </a:rPr>
            </a:br>
            <a:r>
              <a:rPr lang="en-US" sz="4400" b="1" dirty="0">
                <a:solidFill>
                  <a:srgbClr val="66FFFF"/>
                </a:solidFill>
              </a:rPr>
              <a:t>Ephesians 4:26-27</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4800" b="1" i="0" baseline="30000" dirty="0">
                <a:effectLst/>
                <a:latin typeface="system-ui"/>
              </a:rPr>
              <a:t>26 </a:t>
            </a:r>
            <a:r>
              <a:rPr lang="en-US" sz="4800" b="0" i="0" dirty="0">
                <a:effectLst/>
                <a:latin typeface="system-ui"/>
              </a:rPr>
              <a:t>Be ye angry, and sin not: let not the sun go down upon your wrath:</a:t>
            </a:r>
          </a:p>
          <a:p>
            <a:pPr algn="l"/>
            <a:r>
              <a:rPr lang="en-US" sz="4800" b="1" i="0" baseline="30000" dirty="0">
                <a:effectLst/>
                <a:latin typeface="system-ui"/>
              </a:rPr>
              <a:t>27 </a:t>
            </a:r>
            <a:r>
              <a:rPr lang="en-US" sz="4800" b="0" i="0" dirty="0">
                <a:effectLst/>
                <a:latin typeface="system-ui"/>
              </a:rPr>
              <a:t>Neither give place to the devil.</a:t>
            </a:r>
          </a:p>
        </p:txBody>
      </p:sp>
      <p:pic>
        <p:nvPicPr>
          <p:cNvPr id="34818" name="Picture 2" descr="Peoples raised fist air fighting and sunlight effect, Competition ...">
            <a:extLst>
              <a:ext uri="{FF2B5EF4-FFF2-40B4-BE49-F238E27FC236}">
                <a16:creationId xmlns:a16="http://schemas.microsoft.com/office/drawing/2014/main" id="{63CA171C-ED63-554D-7634-68B3E424F93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336" r="2933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14C79783-4720-4976-C5DE-B85185111492}"/>
              </a:ext>
            </a:extLst>
          </p:cNvPr>
          <p:cNvSpPr/>
          <p:nvPr/>
        </p:nvSpPr>
        <p:spPr>
          <a:xfrm>
            <a:off x="173182" y="112454"/>
            <a:ext cx="11845636" cy="6538080"/>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solidFill>
                  <a:schemeClr val="bg1">
                    <a:lumMod val="95000"/>
                    <a:lumOff val="5000"/>
                  </a:schemeClr>
                </a:solidFill>
              </a:rPr>
              <a:t>SDABC V.6 p.1027</a:t>
            </a:r>
          </a:p>
          <a:p>
            <a:r>
              <a:rPr lang="en-US" sz="3000" dirty="0">
                <a:solidFill>
                  <a:schemeClr val="bg1">
                    <a:lumMod val="95000"/>
                    <a:lumOff val="5000"/>
                  </a:schemeClr>
                </a:solidFill>
              </a:rPr>
              <a:t>Righteous indignation has a most important function in stimulating men in the battle against evil. Jesus was not angered by any personal affront, but by hypocritical challenges to God and injustices done to others (see Mark 3:5). Justifiable anger is directed against the wrong act without animosity toward the wrongdoer. To be able to separate the two is a supremely great Christian achievement. A warning (SIN NOT!) is issued lest justifiable anger lead to feelings of personal resentment, vindictiveness, and loss of control.  A safeguard also is provided (let not the sun go down) against the abuse of righteous indignation. While there should always remain an indignation against sin, harbored resentments are soul destroying. </a:t>
            </a:r>
          </a:p>
        </p:txBody>
      </p:sp>
    </p:spTree>
    <p:extLst>
      <p:ext uri="{BB962C8B-B14F-4D97-AF65-F5344CB8AC3E}">
        <p14:creationId xmlns:p14="http://schemas.microsoft.com/office/powerpoint/2010/main" val="5989355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1A1F3-186A-F3C5-FDD5-694F445406F2}"/>
              </a:ext>
            </a:extLst>
          </p:cNvPr>
          <p:cNvSpPr>
            <a:spLocks noGrp="1"/>
          </p:cNvSpPr>
          <p:nvPr>
            <p:ph type="title"/>
          </p:nvPr>
        </p:nvSpPr>
        <p:spPr/>
        <p:txBody>
          <a:bodyPr/>
          <a:lstStyle/>
          <a:p>
            <a:r>
              <a:rPr lang="en-US" sz="3200" b="1" dirty="0">
                <a:solidFill>
                  <a:schemeClr val="accent1">
                    <a:lumMod val="40000"/>
                    <a:lumOff val="60000"/>
                  </a:schemeClr>
                </a:solidFill>
              </a:rPr>
              <a:t>Honesty, Anger, and Zeal:  </a:t>
            </a:r>
            <a:br>
              <a:rPr lang="en-US" sz="3200" b="1" dirty="0">
                <a:solidFill>
                  <a:schemeClr val="accent1">
                    <a:lumMod val="40000"/>
                    <a:lumOff val="60000"/>
                  </a:schemeClr>
                </a:solidFill>
              </a:rPr>
            </a:br>
            <a:r>
              <a:rPr lang="en-US" sz="4000" b="1" dirty="0">
                <a:solidFill>
                  <a:srgbClr val="66FFFF"/>
                </a:solidFill>
              </a:rPr>
              <a:t>Ephesians 4:26-27</a:t>
            </a:r>
            <a:endParaRPr lang="en-US" dirty="0"/>
          </a:p>
        </p:txBody>
      </p:sp>
      <p:sp>
        <p:nvSpPr>
          <p:cNvPr id="3" name="Content Placeholder 2">
            <a:extLst>
              <a:ext uri="{FF2B5EF4-FFF2-40B4-BE49-F238E27FC236}">
                <a16:creationId xmlns:a16="http://schemas.microsoft.com/office/drawing/2014/main" id="{0E7742AB-6984-60F6-A608-587B000FB681}"/>
              </a:ext>
            </a:extLst>
          </p:cNvPr>
          <p:cNvSpPr>
            <a:spLocks noGrp="1"/>
          </p:cNvSpPr>
          <p:nvPr>
            <p:ph idx="1"/>
          </p:nvPr>
        </p:nvSpPr>
        <p:spPr>
          <a:xfrm>
            <a:off x="685801" y="2137893"/>
            <a:ext cx="10840914" cy="4327300"/>
          </a:xfrm>
          <a:solidFill>
            <a:schemeClr val="accent3">
              <a:lumMod val="40000"/>
              <a:lumOff val="60000"/>
            </a:schemeClr>
          </a:solidFill>
        </p:spPr>
        <p:txBody>
          <a:bodyPr>
            <a:normAutofit fontScale="85000" lnSpcReduction="10000"/>
          </a:bodyPr>
          <a:lstStyle/>
          <a:p>
            <a:pPr marL="0" indent="0" algn="ctr">
              <a:buNone/>
            </a:pPr>
            <a:r>
              <a:rPr lang="en-US" sz="9400" dirty="0">
                <a:solidFill>
                  <a:schemeClr val="accent3">
                    <a:lumMod val="50000"/>
                  </a:schemeClr>
                </a:solidFill>
                <a:latin typeface="Gabriola" panose="04040605051002020D02" pitchFamily="82" charset="0"/>
              </a:rPr>
              <a:t>“We do well to be angry at times, </a:t>
            </a:r>
          </a:p>
          <a:p>
            <a:pPr marL="0" indent="0" algn="ctr">
              <a:buNone/>
            </a:pPr>
            <a:r>
              <a:rPr lang="en-US" sz="8000" dirty="0">
                <a:solidFill>
                  <a:schemeClr val="accent3">
                    <a:lumMod val="50000"/>
                  </a:schemeClr>
                </a:solidFill>
                <a:latin typeface="Arial Black" panose="020B0A04020102020204" pitchFamily="34" charset="0"/>
              </a:rPr>
              <a:t>but</a:t>
            </a:r>
            <a:r>
              <a:rPr lang="en-US" sz="8000" dirty="0">
                <a:solidFill>
                  <a:schemeClr val="accent3">
                    <a:lumMod val="50000"/>
                  </a:schemeClr>
                </a:solidFill>
                <a:latin typeface="Gabriola" panose="04040605051002020D02" pitchFamily="82" charset="0"/>
              </a:rPr>
              <a:t> </a:t>
            </a:r>
            <a:r>
              <a:rPr lang="en-US" sz="9400" dirty="0">
                <a:solidFill>
                  <a:schemeClr val="accent3">
                    <a:lumMod val="50000"/>
                  </a:schemeClr>
                </a:solidFill>
                <a:latin typeface="Brush Script MT" panose="03060802040406070304" pitchFamily="66" charset="0"/>
              </a:rPr>
              <a:t>we have </a:t>
            </a:r>
            <a:r>
              <a:rPr lang="en-US" sz="11400" dirty="0">
                <a:solidFill>
                  <a:schemeClr val="accent3">
                    <a:lumMod val="50000"/>
                  </a:schemeClr>
                </a:solidFill>
                <a:latin typeface="Algerian" panose="04020705040A02060702" pitchFamily="82" charset="0"/>
              </a:rPr>
              <a:t>mistaken</a:t>
            </a:r>
            <a:r>
              <a:rPr lang="en-US" sz="11400" dirty="0">
                <a:solidFill>
                  <a:schemeClr val="accent3">
                    <a:lumMod val="50000"/>
                  </a:schemeClr>
                </a:solidFill>
                <a:latin typeface="Brush Script MT" panose="03060802040406070304" pitchFamily="66" charset="0"/>
              </a:rPr>
              <a:t> the </a:t>
            </a:r>
            <a:r>
              <a:rPr lang="en-US" sz="11400" dirty="0">
                <a:solidFill>
                  <a:schemeClr val="accent3">
                    <a:lumMod val="50000"/>
                  </a:schemeClr>
                </a:solidFill>
                <a:latin typeface="Lucida Calligraphy" panose="03010101010101010101" pitchFamily="66" charset="0"/>
              </a:rPr>
              <a:t>times</a:t>
            </a:r>
            <a:r>
              <a:rPr lang="en-US" sz="8000" dirty="0">
                <a:solidFill>
                  <a:schemeClr val="accent3">
                    <a:lumMod val="50000"/>
                  </a:schemeClr>
                </a:solidFill>
                <a:latin typeface="Lucida Calligraphy" panose="03010101010101010101" pitchFamily="66" charset="0"/>
              </a:rPr>
              <a:t>.”  </a:t>
            </a:r>
          </a:p>
        </p:txBody>
      </p:sp>
    </p:spTree>
    <p:extLst>
      <p:ext uri="{BB962C8B-B14F-4D97-AF65-F5344CB8AC3E}">
        <p14:creationId xmlns:p14="http://schemas.microsoft.com/office/powerpoint/2010/main" val="14251478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Honesty, Anger, and Zeal:  </a:t>
            </a:r>
            <a:br>
              <a:rPr lang="en-US" sz="3600" b="1" dirty="0">
                <a:solidFill>
                  <a:schemeClr val="accent1">
                    <a:lumMod val="40000"/>
                    <a:lumOff val="60000"/>
                  </a:schemeClr>
                </a:solidFill>
              </a:rPr>
            </a:br>
            <a:r>
              <a:rPr lang="en-US" sz="4400" b="1" dirty="0">
                <a:solidFill>
                  <a:srgbClr val="66FFFF"/>
                </a:solidFill>
              </a:rPr>
              <a:t>Ephesians 4:26-27</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4800" b="1" i="0" baseline="30000" dirty="0">
                <a:effectLst/>
                <a:latin typeface="system-ui"/>
              </a:rPr>
              <a:t>26 </a:t>
            </a:r>
            <a:r>
              <a:rPr lang="en-US" sz="4800" b="0" i="0" dirty="0">
                <a:effectLst/>
                <a:latin typeface="system-ui"/>
              </a:rPr>
              <a:t>Be ye angry, and sin not: let not the sun go down upon your wrath:</a:t>
            </a:r>
          </a:p>
          <a:p>
            <a:pPr algn="l"/>
            <a:r>
              <a:rPr lang="en-US" sz="4800" b="1" i="0" baseline="30000" dirty="0">
                <a:effectLst/>
                <a:latin typeface="system-ui"/>
              </a:rPr>
              <a:t>27 </a:t>
            </a:r>
            <a:r>
              <a:rPr lang="en-US" sz="4800" b="0" i="0" dirty="0">
                <a:effectLst/>
                <a:latin typeface="system-ui"/>
              </a:rPr>
              <a:t>Neither give place to the devil.</a:t>
            </a:r>
          </a:p>
        </p:txBody>
      </p:sp>
      <p:pic>
        <p:nvPicPr>
          <p:cNvPr id="34818" name="Picture 2" descr="Peoples raised fist air fighting and sunlight effect, Competition ...">
            <a:extLst>
              <a:ext uri="{FF2B5EF4-FFF2-40B4-BE49-F238E27FC236}">
                <a16:creationId xmlns:a16="http://schemas.microsoft.com/office/drawing/2014/main" id="{63CA171C-ED63-554D-7634-68B3E424F93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336" r="2933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0156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004736" y="2298701"/>
            <a:ext cx="6113928" cy="226059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A Community of New Men:  </a:t>
            </a:r>
            <a:endParaRPr lang="en-US" sz="6000" dirty="0">
              <a:solidFill>
                <a:srgbClr val="66FFFF"/>
              </a:solidFill>
            </a:endParaRPr>
          </a:p>
        </p:txBody>
      </p:sp>
      <p:pic>
        <p:nvPicPr>
          <p:cNvPr id="39938" name="Picture 2" descr="The Good News Today - THE IMPORTANCE OF CHRISTIAN COMMUNITY">
            <a:extLst>
              <a:ext uri="{FF2B5EF4-FFF2-40B4-BE49-F238E27FC236}">
                <a16:creationId xmlns:a16="http://schemas.microsoft.com/office/drawing/2014/main" id="{49F20CB4-DC4B-640E-881D-069646938E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041888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4873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A Community of New Men:</a:t>
            </a:r>
            <a:br>
              <a:rPr lang="en-US" sz="4000" dirty="0"/>
            </a:br>
            <a:r>
              <a:rPr lang="en-US" sz="4000" dirty="0">
                <a:solidFill>
                  <a:srgbClr val="66FFFF"/>
                </a:solidFill>
              </a:rPr>
              <a:t>Ephesians 4:28-32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4400" b="1" i="0" baseline="30000" dirty="0">
                <a:effectLst/>
                <a:latin typeface="system-ui"/>
              </a:rPr>
              <a:t>28 </a:t>
            </a:r>
            <a:r>
              <a:rPr lang="en-US" sz="4400" b="0" i="0" dirty="0">
                <a:effectLst/>
                <a:latin typeface="system-ui"/>
              </a:rPr>
              <a:t>Let him that stole steal no more: but rather let him </a:t>
            </a:r>
            <a:r>
              <a:rPr lang="en-US" sz="4400" b="0" i="0" dirty="0" err="1">
                <a:effectLst/>
                <a:latin typeface="system-ui"/>
              </a:rPr>
              <a:t>labour</a:t>
            </a:r>
            <a:r>
              <a:rPr lang="en-US" sz="4400" b="0" i="0" dirty="0">
                <a:effectLst/>
                <a:latin typeface="system-ui"/>
              </a:rPr>
              <a:t>, working with his hands the thing which is good, that he may have to give to him that </a:t>
            </a:r>
            <a:r>
              <a:rPr lang="en-US" sz="4400" b="0" i="0" dirty="0" err="1">
                <a:effectLst/>
                <a:latin typeface="system-ui"/>
              </a:rPr>
              <a:t>needeth</a:t>
            </a:r>
            <a:r>
              <a:rPr lang="en-US" sz="4400" b="0" i="0" dirty="0">
                <a:effectLst/>
                <a:latin typeface="system-ui"/>
              </a:rPr>
              <a:t>.</a:t>
            </a:r>
          </a:p>
        </p:txBody>
      </p:sp>
      <p:pic>
        <p:nvPicPr>
          <p:cNvPr id="40962" name="Picture 2" descr="Let's Be Honest Poster | Eureka School">
            <a:extLst>
              <a:ext uri="{FF2B5EF4-FFF2-40B4-BE49-F238E27FC236}">
                <a16:creationId xmlns:a16="http://schemas.microsoft.com/office/drawing/2014/main" id="{E365007C-E7BA-215D-96A3-7B5C1D5FA99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388" r="12388"/>
          <a:stretch>
            <a:fillRect/>
          </a:stretch>
        </p:blipFill>
        <p:spPr bwMode="auto">
          <a:xfrm>
            <a:off x="685800" y="1125538"/>
            <a:ext cx="3465513" cy="460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788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A Community of New Men:</a:t>
            </a:r>
            <a:br>
              <a:rPr lang="en-US" sz="4000" dirty="0"/>
            </a:br>
            <a:r>
              <a:rPr lang="en-US" sz="4000" dirty="0">
                <a:solidFill>
                  <a:srgbClr val="66FFFF"/>
                </a:solidFill>
              </a:rPr>
              <a:t>Ephesians 4:28-32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4400" b="1" i="0" baseline="30000" dirty="0">
                <a:effectLst/>
                <a:latin typeface="system-ui"/>
              </a:rPr>
              <a:t>28 </a:t>
            </a:r>
            <a:r>
              <a:rPr lang="en-US" sz="4400" b="0" i="0" dirty="0">
                <a:effectLst/>
                <a:latin typeface="system-ui"/>
              </a:rPr>
              <a:t>Let him that stole steal no more: but rather let him </a:t>
            </a:r>
            <a:r>
              <a:rPr lang="en-US" sz="4400" b="0" i="0" dirty="0" err="1">
                <a:effectLst/>
                <a:latin typeface="system-ui"/>
              </a:rPr>
              <a:t>labour</a:t>
            </a:r>
            <a:r>
              <a:rPr lang="en-US" sz="4400" b="0" i="0" dirty="0">
                <a:effectLst/>
                <a:latin typeface="system-ui"/>
              </a:rPr>
              <a:t>, working with his hands the thing which is good, that he may have to give to him that </a:t>
            </a:r>
            <a:r>
              <a:rPr lang="en-US" sz="4400" b="0" i="0" dirty="0" err="1">
                <a:effectLst/>
                <a:latin typeface="system-ui"/>
              </a:rPr>
              <a:t>needeth</a:t>
            </a:r>
            <a:r>
              <a:rPr lang="en-US" sz="4400" b="0" i="0" dirty="0">
                <a:effectLst/>
                <a:latin typeface="system-ui"/>
              </a:rPr>
              <a:t>.</a:t>
            </a:r>
          </a:p>
        </p:txBody>
      </p:sp>
      <p:pic>
        <p:nvPicPr>
          <p:cNvPr id="40962" name="Picture 2" descr="Let's Be Honest Poster | Eureka School">
            <a:extLst>
              <a:ext uri="{FF2B5EF4-FFF2-40B4-BE49-F238E27FC236}">
                <a16:creationId xmlns:a16="http://schemas.microsoft.com/office/drawing/2014/main" id="{E365007C-E7BA-215D-96A3-7B5C1D5FA99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388" r="12388"/>
          <a:stretch>
            <a:fillRect/>
          </a:stretch>
        </p:blipFill>
        <p:spPr bwMode="auto">
          <a:xfrm>
            <a:off x="685800" y="1125538"/>
            <a:ext cx="3465513" cy="46069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ADCFFE4E-1E84-9E7B-50DF-FCF3E3B5A6C5}"/>
              </a:ext>
            </a:extLst>
          </p:cNvPr>
          <p:cNvSpPr/>
          <p:nvPr/>
        </p:nvSpPr>
        <p:spPr>
          <a:xfrm>
            <a:off x="173182" y="2091114"/>
            <a:ext cx="11845636" cy="4606925"/>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solidFill>
                  <a:schemeClr val="bg1">
                    <a:lumMod val="95000"/>
                    <a:lumOff val="5000"/>
                  </a:schemeClr>
                </a:solidFill>
              </a:rPr>
              <a:t>SDABC V.6 p.1028</a:t>
            </a:r>
          </a:p>
          <a:p>
            <a:r>
              <a:rPr lang="en-US" sz="3200" dirty="0">
                <a:solidFill>
                  <a:schemeClr val="bg1">
                    <a:lumMod val="95000"/>
                    <a:lumOff val="5000"/>
                  </a:schemeClr>
                </a:solidFill>
              </a:rPr>
              <a:t>Paul is speaking to those who had, in many instances, come out of paganism. Then too, there are many ways besides the outright taking of the property of others in which we may be guilty of this sin, such as a dishonest or sharp business transaction. Hence Paul’s command may apply to professing Christians. Thieving takes many insidious disguises, but in all cases it is a violation of the basic commandment of love to one’s neighbor.</a:t>
            </a:r>
          </a:p>
        </p:txBody>
      </p:sp>
    </p:spTree>
    <p:extLst>
      <p:ext uri="{BB962C8B-B14F-4D97-AF65-F5344CB8AC3E}">
        <p14:creationId xmlns:p14="http://schemas.microsoft.com/office/powerpoint/2010/main" val="1380117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A Community of New Men:</a:t>
            </a:r>
            <a:br>
              <a:rPr lang="en-US" sz="4000" dirty="0"/>
            </a:br>
            <a:r>
              <a:rPr lang="en-US" sz="4000" dirty="0">
                <a:solidFill>
                  <a:srgbClr val="66FFFF"/>
                </a:solidFill>
              </a:rPr>
              <a:t>Ephesians 4:28-32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4400" b="1" i="0" baseline="30000" dirty="0">
                <a:effectLst/>
                <a:latin typeface="system-ui"/>
              </a:rPr>
              <a:t>28 </a:t>
            </a:r>
            <a:r>
              <a:rPr lang="en-US" sz="4400" b="0" i="0" dirty="0">
                <a:effectLst/>
                <a:latin typeface="system-ui"/>
              </a:rPr>
              <a:t>Let him that stole steal no more: but rather let him </a:t>
            </a:r>
            <a:r>
              <a:rPr lang="en-US" sz="4400" b="0" i="0" dirty="0" err="1">
                <a:effectLst/>
                <a:latin typeface="system-ui"/>
              </a:rPr>
              <a:t>labour</a:t>
            </a:r>
            <a:r>
              <a:rPr lang="en-US" sz="4400" b="0" i="0" dirty="0">
                <a:effectLst/>
                <a:latin typeface="system-ui"/>
              </a:rPr>
              <a:t>, working with his hands the thing which is good, that he may have to give to him that </a:t>
            </a:r>
            <a:r>
              <a:rPr lang="en-US" sz="4400" b="0" i="0" dirty="0" err="1">
                <a:effectLst/>
                <a:latin typeface="system-ui"/>
              </a:rPr>
              <a:t>needeth</a:t>
            </a:r>
            <a:r>
              <a:rPr lang="en-US" sz="4400" b="0" i="0" dirty="0">
                <a:effectLst/>
                <a:latin typeface="system-ui"/>
              </a:rPr>
              <a:t>.</a:t>
            </a:r>
          </a:p>
        </p:txBody>
      </p:sp>
      <p:pic>
        <p:nvPicPr>
          <p:cNvPr id="40962" name="Picture 2" descr="Let's Be Honest Poster | Eureka School">
            <a:extLst>
              <a:ext uri="{FF2B5EF4-FFF2-40B4-BE49-F238E27FC236}">
                <a16:creationId xmlns:a16="http://schemas.microsoft.com/office/drawing/2014/main" id="{E365007C-E7BA-215D-96A3-7B5C1D5FA99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388" r="12388"/>
          <a:stretch>
            <a:fillRect/>
          </a:stretch>
        </p:blipFill>
        <p:spPr bwMode="auto">
          <a:xfrm>
            <a:off x="685800" y="1125538"/>
            <a:ext cx="3465513" cy="46069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ADCFFE4E-1E84-9E7B-50DF-FCF3E3B5A6C5}"/>
              </a:ext>
            </a:extLst>
          </p:cNvPr>
          <p:cNvSpPr/>
          <p:nvPr/>
        </p:nvSpPr>
        <p:spPr>
          <a:xfrm>
            <a:off x="173182" y="1030310"/>
            <a:ext cx="11845636" cy="5667730"/>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solidFill>
                  <a:schemeClr val="bg1">
                    <a:lumMod val="95000"/>
                    <a:lumOff val="5000"/>
                  </a:schemeClr>
                </a:solidFill>
              </a:rPr>
              <a:t>SDABC V.6 p.1028</a:t>
            </a:r>
          </a:p>
          <a:p>
            <a:r>
              <a:rPr lang="en-US" sz="3200" dirty="0">
                <a:solidFill>
                  <a:schemeClr val="bg1">
                    <a:lumMod val="95000"/>
                    <a:lumOff val="5000"/>
                  </a:schemeClr>
                </a:solidFill>
              </a:rPr>
              <a:t>There are many who cannot support themselves because of age or other disability. This gives opportunity for a demonstration of the unity that is the theme of the epistle. It is a Christian privilege to give to those in need, those who would perish without such aid. The making of money for its own sake is not a Christian activity; the rewards of honest labor are to be received and dispersed in the spirit of Christian stewardship. The believer works in order that he may be able to help others after having discharged his obligation to society by supporting himself. Thus he lives in marked contrast with the thief.</a:t>
            </a:r>
          </a:p>
        </p:txBody>
      </p:sp>
    </p:spTree>
    <p:extLst>
      <p:ext uri="{BB962C8B-B14F-4D97-AF65-F5344CB8AC3E}">
        <p14:creationId xmlns:p14="http://schemas.microsoft.com/office/powerpoint/2010/main" val="1763296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A Community of New Men:</a:t>
            </a:r>
            <a:br>
              <a:rPr lang="en-US" sz="4000" dirty="0"/>
            </a:br>
            <a:r>
              <a:rPr lang="en-US" sz="4000" dirty="0">
                <a:solidFill>
                  <a:srgbClr val="66FFFF"/>
                </a:solidFill>
              </a:rPr>
              <a:t>Ephesians 4:29-32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lnSpcReduction="10000"/>
          </a:bodyPr>
          <a:lstStyle/>
          <a:p>
            <a:pPr algn="l"/>
            <a:r>
              <a:rPr lang="en-US" sz="4400" b="1" i="0" baseline="30000" dirty="0">
                <a:effectLst/>
                <a:latin typeface="system-ui"/>
              </a:rPr>
              <a:t>29 </a:t>
            </a:r>
            <a:r>
              <a:rPr lang="en-US" sz="4400" b="0" i="0" dirty="0">
                <a:effectLst/>
                <a:latin typeface="system-ui"/>
              </a:rPr>
              <a:t>Let no corrupt communication proceed out of your mouth, but that which is good to the use of edifying, that it may minister grace unto the hearers.</a:t>
            </a:r>
          </a:p>
        </p:txBody>
      </p:sp>
      <p:pic>
        <p:nvPicPr>
          <p:cNvPr id="41988" name="Picture 4" descr="Controlling Your Tongue: Part Two - A Simply Complicated Life">
            <a:extLst>
              <a:ext uri="{FF2B5EF4-FFF2-40B4-BE49-F238E27FC236}">
                <a16:creationId xmlns:a16="http://schemas.microsoft.com/office/drawing/2014/main" id="{F06680EA-0B19-851B-A1B9-696BFBD320CF}"/>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3898" t="-3" r="28872" b="3"/>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2834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1CDE6-370F-001E-DA1C-35E6409D4C4A}"/>
              </a:ext>
            </a:extLst>
          </p:cNvPr>
          <p:cNvSpPr>
            <a:spLocks noGrp="1"/>
          </p:cNvSpPr>
          <p:nvPr>
            <p:ph type="title"/>
          </p:nvPr>
        </p:nvSpPr>
        <p:spPr>
          <a:xfrm>
            <a:off x="675543" y="212502"/>
            <a:ext cx="10840914" cy="1260000"/>
          </a:xfrm>
        </p:spPr>
        <p:txBody>
          <a:bodyPr/>
          <a:lstStyle/>
          <a:p>
            <a:r>
              <a:rPr lang="en-US" sz="3200" b="1" dirty="0">
                <a:solidFill>
                  <a:schemeClr val="accent1">
                    <a:lumMod val="40000"/>
                    <a:lumOff val="60000"/>
                  </a:schemeClr>
                </a:solidFill>
              </a:rPr>
              <a:t>A Community of New Men:</a:t>
            </a:r>
            <a:br>
              <a:rPr lang="en-US" sz="3200" dirty="0"/>
            </a:br>
            <a:r>
              <a:rPr lang="en-US" sz="3200" dirty="0">
                <a:solidFill>
                  <a:srgbClr val="66FFFF"/>
                </a:solidFill>
              </a:rPr>
              <a:t>Ephesians 4:29-32</a:t>
            </a:r>
            <a:endParaRPr lang="en-US" dirty="0"/>
          </a:p>
        </p:txBody>
      </p:sp>
      <p:pic>
        <p:nvPicPr>
          <p:cNvPr id="44034" name="Picture 2" descr="A Sufi Saying The Three Gates of Speech Digital Art by Andrea Swiedler ...">
            <a:extLst>
              <a:ext uri="{FF2B5EF4-FFF2-40B4-BE49-F238E27FC236}">
                <a16:creationId xmlns:a16="http://schemas.microsoft.com/office/drawing/2014/main" id="{85244AD9-4205-A857-956F-EA94421E6E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3692"/>
          <a:stretch/>
        </p:blipFill>
        <p:spPr bwMode="auto">
          <a:xfrm>
            <a:off x="1976308" y="1472502"/>
            <a:ext cx="8738913" cy="5044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7519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Walking in Vanity:</a:t>
            </a:r>
            <a:br>
              <a:rPr lang="en-US" sz="4000" dirty="0"/>
            </a:br>
            <a:r>
              <a:rPr lang="en-US" sz="4000" dirty="0">
                <a:solidFill>
                  <a:srgbClr val="66FFFF"/>
                </a:solidFill>
              </a:rPr>
              <a:t>Ephesians 4:17-19</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p:spPr>
        <p:txBody>
          <a:bodyPr>
            <a:normAutofit/>
          </a:bodyPr>
          <a:lstStyle/>
          <a:p>
            <a:r>
              <a:rPr lang="en-US" sz="4400" b="1" i="0" baseline="30000" dirty="0">
                <a:effectLst/>
                <a:latin typeface="system-ui"/>
              </a:rPr>
              <a:t>17 </a:t>
            </a:r>
            <a:r>
              <a:rPr lang="en-US" sz="4400" b="0" i="0" dirty="0">
                <a:effectLst/>
                <a:latin typeface="system-ui"/>
              </a:rPr>
              <a:t>This I say therefore, and testify in the Lord, that ye henceforth walk not as other Gentiles walk, in the vanity of their mind,</a:t>
            </a:r>
            <a:endParaRPr lang="en-US" sz="4400" dirty="0"/>
          </a:p>
        </p:txBody>
      </p:sp>
      <p:pic>
        <p:nvPicPr>
          <p:cNvPr id="11266" name="Picture 2" descr="2K free download | Roads, crossroads, choice of the way, choice of road ...">
            <a:extLst>
              <a:ext uri="{FF2B5EF4-FFF2-40B4-BE49-F238E27FC236}">
                <a16:creationId xmlns:a16="http://schemas.microsoft.com/office/drawing/2014/main" id="{68319E86-37AF-50AF-1444-EB42E3A754A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591" r="28591"/>
          <a:stretch>
            <a:fillRect/>
          </a:stretch>
        </p:blipFill>
        <p:spPr bwMode="auto">
          <a:xfrm>
            <a:off x="727075" y="914400"/>
            <a:ext cx="3303588" cy="48180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Top Corners Snipped 5">
            <a:extLst>
              <a:ext uri="{FF2B5EF4-FFF2-40B4-BE49-F238E27FC236}">
                <a16:creationId xmlns:a16="http://schemas.microsoft.com/office/drawing/2014/main" id="{730A04FD-0EBA-205A-83B5-9C96599673EE}"/>
              </a:ext>
            </a:extLst>
          </p:cNvPr>
          <p:cNvSpPr/>
          <p:nvPr/>
        </p:nvSpPr>
        <p:spPr>
          <a:xfrm>
            <a:off x="190500" y="726271"/>
            <a:ext cx="11845636" cy="5777345"/>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400" b="1" dirty="0">
                <a:solidFill>
                  <a:schemeClr val="bg1">
                    <a:lumMod val="95000"/>
                    <a:lumOff val="5000"/>
                  </a:schemeClr>
                </a:solidFill>
              </a:rPr>
              <a:t>SDABC V.6 p.1025</a:t>
            </a:r>
          </a:p>
          <a:p>
            <a:pPr algn="ctr"/>
            <a:r>
              <a:rPr lang="en-US" sz="3400" b="1" dirty="0">
                <a:solidFill>
                  <a:schemeClr val="bg1">
                    <a:lumMod val="95000"/>
                    <a:lumOff val="5000"/>
                  </a:schemeClr>
                </a:solidFill>
              </a:rPr>
              <a:t>Vanity: </a:t>
            </a:r>
            <a:r>
              <a:rPr lang="en-US" sz="3400" dirty="0">
                <a:solidFill>
                  <a:schemeClr val="bg1">
                    <a:lumMod val="95000"/>
                    <a:lumOff val="5000"/>
                  </a:schemeClr>
                </a:solidFill>
              </a:rPr>
              <a:t>Gr. </a:t>
            </a:r>
            <a:r>
              <a:rPr lang="en-US" sz="3400" dirty="0" err="1">
                <a:solidFill>
                  <a:schemeClr val="bg1">
                    <a:lumMod val="95000"/>
                    <a:lumOff val="5000"/>
                  </a:schemeClr>
                </a:solidFill>
              </a:rPr>
              <a:t>mataiotes</a:t>
            </a:r>
            <a:r>
              <a:rPr lang="en-US" sz="3400" dirty="0">
                <a:solidFill>
                  <a:schemeClr val="bg1">
                    <a:lumMod val="95000"/>
                    <a:lumOff val="5000"/>
                  </a:schemeClr>
                </a:solidFill>
              </a:rPr>
              <a:t>. The idea is not of conceit but of frivolous and empty aims. Without Christ, the Gentile wanders on aimlessly, hopelessly, and recklessly. In Romans 1 :21-32 Paul draws a picture of utter depravity when man gives himself up to “vain” ( </a:t>
            </a:r>
            <a:r>
              <a:rPr lang="en-US" sz="3400" dirty="0" err="1">
                <a:solidFill>
                  <a:schemeClr val="bg1">
                    <a:lumMod val="95000"/>
                    <a:lumOff val="5000"/>
                  </a:schemeClr>
                </a:solidFill>
              </a:rPr>
              <a:t>mataios</a:t>
            </a:r>
            <a:r>
              <a:rPr lang="en-US" sz="3400" dirty="0">
                <a:solidFill>
                  <a:schemeClr val="bg1">
                    <a:lumMod val="95000"/>
                    <a:lumOff val="5000"/>
                  </a:schemeClr>
                </a:solidFill>
              </a:rPr>
              <a:t> ) imaginations. This degeneration has taken place in the governing part of the man’s nature, the mind, so that the rational faculties have yielded to misdirected or undirected imaginings. This vanity was not merely worthless, it was degrading. </a:t>
            </a:r>
          </a:p>
        </p:txBody>
      </p:sp>
    </p:spTree>
    <p:extLst>
      <p:ext uri="{BB962C8B-B14F-4D97-AF65-F5344CB8AC3E}">
        <p14:creationId xmlns:p14="http://schemas.microsoft.com/office/powerpoint/2010/main" val="31519493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1CDE6-370F-001E-DA1C-35E6409D4C4A}"/>
              </a:ext>
            </a:extLst>
          </p:cNvPr>
          <p:cNvSpPr>
            <a:spLocks noGrp="1"/>
          </p:cNvSpPr>
          <p:nvPr>
            <p:ph type="title"/>
          </p:nvPr>
        </p:nvSpPr>
        <p:spPr>
          <a:xfrm>
            <a:off x="675543" y="212502"/>
            <a:ext cx="10840914" cy="1260000"/>
          </a:xfrm>
        </p:spPr>
        <p:txBody>
          <a:bodyPr/>
          <a:lstStyle/>
          <a:p>
            <a:r>
              <a:rPr lang="en-US" sz="3200" b="1" dirty="0">
                <a:solidFill>
                  <a:schemeClr val="accent1">
                    <a:lumMod val="40000"/>
                    <a:lumOff val="60000"/>
                  </a:schemeClr>
                </a:solidFill>
              </a:rPr>
              <a:t>A Community of New Men:</a:t>
            </a:r>
            <a:br>
              <a:rPr lang="en-US" sz="3200" dirty="0"/>
            </a:br>
            <a:r>
              <a:rPr lang="en-US" sz="3200" dirty="0">
                <a:solidFill>
                  <a:srgbClr val="66FFFF"/>
                </a:solidFill>
              </a:rPr>
              <a:t>Ephesians 4:29-32</a:t>
            </a:r>
            <a:endParaRPr lang="en-US" dirty="0"/>
          </a:p>
        </p:txBody>
      </p:sp>
      <p:pic>
        <p:nvPicPr>
          <p:cNvPr id="43012" name="Picture 4" descr="Holding Your Tongue Quotes - WonderfulQuote">
            <a:extLst>
              <a:ext uri="{FF2B5EF4-FFF2-40B4-BE49-F238E27FC236}">
                <a16:creationId xmlns:a16="http://schemas.microsoft.com/office/drawing/2014/main" id="{1C71143C-2DF5-B0F3-FCEC-8242392C6B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507" b="22378"/>
          <a:stretch/>
        </p:blipFill>
        <p:spPr bwMode="auto">
          <a:xfrm>
            <a:off x="1032640" y="1472502"/>
            <a:ext cx="10483817" cy="4900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6515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A Community of New Men:</a:t>
            </a:r>
            <a:br>
              <a:rPr lang="en-US" sz="4000" dirty="0"/>
            </a:br>
            <a:r>
              <a:rPr lang="en-US" sz="4000" dirty="0">
                <a:solidFill>
                  <a:srgbClr val="66FFFF"/>
                </a:solidFill>
              </a:rPr>
              <a:t>Ephesians 4:30-32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30 </a:t>
            </a:r>
            <a:r>
              <a:rPr lang="en-US" sz="4400" b="0" i="0" dirty="0">
                <a:effectLst/>
                <a:latin typeface="system-ui"/>
              </a:rPr>
              <a:t>And grieve not the holy Spirit of God, whereby ye are sealed unto the day of redemption.</a:t>
            </a:r>
          </a:p>
        </p:txBody>
      </p:sp>
      <p:pic>
        <p:nvPicPr>
          <p:cNvPr id="45058" name="Picture 2" descr="The Holy Spirit Continues the Work | To Be Continued...">
            <a:extLst>
              <a:ext uri="{FF2B5EF4-FFF2-40B4-BE49-F238E27FC236}">
                <a16:creationId xmlns:a16="http://schemas.microsoft.com/office/drawing/2014/main" id="{532D73FF-18CB-D749-F3A7-0D063538A0D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078" r="13078"/>
          <a:stretch>
            <a:fillRect/>
          </a:stretch>
        </p:blipFill>
        <p:spPr bwMode="auto">
          <a:xfrm>
            <a:off x="727075" y="1095375"/>
            <a:ext cx="3424238" cy="4637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1743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A Community of New Men:</a:t>
            </a:r>
            <a:br>
              <a:rPr lang="en-US" sz="4000" dirty="0"/>
            </a:br>
            <a:r>
              <a:rPr lang="en-US" sz="4000" dirty="0">
                <a:solidFill>
                  <a:srgbClr val="66FFFF"/>
                </a:solidFill>
              </a:rPr>
              <a:t>Ephesians 4:30-32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30 </a:t>
            </a:r>
            <a:r>
              <a:rPr lang="en-US" sz="4400" b="0" i="0" dirty="0">
                <a:effectLst/>
                <a:latin typeface="system-ui"/>
              </a:rPr>
              <a:t>And grieve not the holy Spirit of God, whereby ye are sealed unto the day of redemption.</a:t>
            </a:r>
          </a:p>
        </p:txBody>
      </p:sp>
      <p:pic>
        <p:nvPicPr>
          <p:cNvPr id="45058" name="Picture 2" descr="The Holy Spirit Continues the Work | To Be Continued...">
            <a:extLst>
              <a:ext uri="{FF2B5EF4-FFF2-40B4-BE49-F238E27FC236}">
                <a16:creationId xmlns:a16="http://schemas.microsoft.com/office/drawing/2014/main" id="{532D73FF-18CB-D749-F3A7-0D063538A0D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078" r="13078"/>
          <a:stretch>
            <a:fillRect/>
          </a:stretch>
        </p:blipFill>
        <p:spPr bwMode="auto">
          <a:xfrm>
            <a:off x="727075" y="1095375"/>
            <a:ext cx="3424238" cy="46370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Top Corners Snipped 4">
            <a:extLst>
              <a:ext uri="{FF2B5EF4-FFF2-40B4-BE49-F238E27FC236}">
                <a16:creationId xmlns:a16="http://schemas.microsoft.com/office/drawing/2014/main" id="{2C46738D-D5BF-8D05-634F-19529AD4429C}"/>
              </a:ext>
            </a:extLst>
          </p:cNvPr>
          <p:cNvSpPr/>
          <p:nvPr/>
        </p:nvSpPr>
        <p:spPr>
          <a:xfrm>
            <a:off x="173182" y="3850783"/>
            <a:ext cx="11845636" cy="2847257"/>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solidFill>
                  <a:schemeClr val="bg1">
                    <a:lumMod val="95000"/>
                    <a:lumOff val="5000"/>
                  </a:schemeClr>
                </a:solidFill>
              </a:rPr>
              <a:t>SDABC V.6 p.1028</a:t>
            </a:r>
          </a:p>
          <a:p>
            <a:r>
              <a:rPr lang="en-US" sz="3200" dirty="0">
                <a:solidFill>
                  <a:schemeClr val="bg1">
                    <a:lumMod val="95000"/>
                    <a:lumOff val="5000"/>
                  </a:schemeClr>
                </a:solidFill>
              </a:rPr>
              <a:t>The personality of the Holy Spirit is here clearly implied; only persons can be grieved. “</a:t>
            </a:r>
            <a:r>
              <a:rPr lang="en-US" sz="3200" b="1" i="0" baseline="30000" dirty="0">
                <a:solidFill>
                  <a:srgbClr val="000000"/>
                </a:solidFill>
                <a:effectLst/>
                <a:latin typeface="system-ui"/>
              </a:rPr>
              <a:t>31 </a:t>
            </a:r>
            <a:r>
              <a:rPr lang="en-US" sz="3200" b="0" i="0" dirty="0">
                <a:solidFill>
                  <a:srgbClr val="000000"/>
                </a:solidFill>
                <a:effectLst/>
                <a:latin typeface="system-ui"/>
              </a:rPr>
              <a:t>Wherefore I say unto you, All manner of sin and blasphemy shall be forgiven unto men: but the blasphemy against the Holy Ghost shall not be forgiven unto men.”</a:t>
            </a:r>
            <a:endParaRPr lang="en-US" sz="3200" dirty="0">
              <a:solidFill>
                <a:schemeClr val="bg1">
                  <a:lumMod val="95000"/>
                  <a:lumOff val="5000"/>
                </a:schemeClr>
              </a:solidFill>
            </a:endParaRPr>
          </a:p>
        </p:txBody>
      </p:sp>
    </p:spTree>
    <p:extLst>
      <p:ext uri="{BB962C8B-B14F-4D97-AF65-F5344CB8AC3E}">
        <p14:creationId xmlns:p14="http://schemas.microsoft.com/office/powerpoint/2010/main" val="41486051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A Community of New Men:</a:t>
            </a:r>
            <a:br>
              <a:rPr lang="en-US" sz="4000" dirty="0"/>
            </a:br>
            <a:r>
              <a:rPr lang="en-US" sz="4000" dirty="0">
                <a:solidFill>
                  <a:srgbClr val="66FFFF"/>
                </a:solidFill>
              </a:rPr>
              <a:t>Ephesians 4:31-32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31 </a:t>
            </a:r>
            <a:r>
              <a:rPr lang="en-US" sz="4400" b="0" i="0" dirty="0">
                <a:effectLst/>
                <a:latin typeface="system-ui"/>
              </a:rPr>
              <a:t>Let all bitterness, and wrath, and anger, and </a:t>
            </a:r>
            <a:r>
              <a:rPr lang="en-US" sz="4400" b="0" i="0" dirty="0" err="1">
                <a:effectLst/>
                <a:latin typeface="system-ui"/>
              </a:rPr>
              <a:t>clamour</a:t>
            </a:r>
            <a:r>
              <a:rPr lang="en-US" sz="4400" b="0" i="0" dirty="0">
                <a:effectLst/>
                <a:latin typeface="system-ui"/>
              </a:rPr>
              <a:t>, and evil speaking, be put away from you, with all malice:</a:t>
            </a:r>
          </a:p>
        </p:txBody>
      </p:sp>
      <p:pic>
        <p:nvPicPr>
          <p:cNvPr id="46086" name="Picture 6" descr="Bitterness and Hardship in Life - Pictured by Word Bitterness As a ...">
            <a:extLst>
              <a:ext uri="{FF2B5EF4-FFF2-40B4-BE49-F238E27FC236}">
                <a16:creationId xmlns:a16="http://schemas.microsoft.com/office/drawing/2014/main" id="{C7A5332D-7C78-842B-586A-F103BA446D39}"/>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8584" t="1669" r="16398" b="-1669"/>
          <a:stretch/>
        </p:blipFill>
        <p:spPr bwMode="auto">
          <a:xfrm>
            <a:off x="685800" y="1347788"/>
            <a:ext cx="3465513" cy="3849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0330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A Community of New Men:</a:t>
            </a:r>
            <a:br>
              <a:rPr lang="en-US" sz="4000" dirty="0"/>
            </a:br>
            <a:r>
              <a:rPr lang="en-US" sz="4000" dirty="0">
                <a:solidFill>
                  <a:srgbClr val="66FFFF"/>
                </a:solidFill>
              </a:rPr>
              <a:t>Ephesians 4:31-32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31 </a:t>
            </a:r>
            <a:r>
              <a:rPr lang="en-US" sz="4400" b="0" i="0" dirty="0">
                <a:effectLst/>
                <a:latin typeface="system-ui"/>
              </a:rPr>
              <a:t>Let all bitterness, and wrath, and anger, and </a:t>
            </a:r>
            <a:r>
              <a:rPr lang="en-US" sz="4400" b="0" i="0" dirty="0" err="1">
                <a:effectLst/>
                <a:latin typeface="system-ui"/>
              </a:rPr>
              <a:t>clamour</a:t>
            </a:r>
            <a:r>
              <a:rPr lang="en-US" sz="4400" b="0" i="0" dirty="0">
                <a:effectLst/>
                <a:latin typeface="system-ui"/>
              </a:rPr>
              <a:t>, and evil speaking, be put away from you, with all malice:</a:t>
            </a:r>
          </a:p>
        </p:txBody>
      </p:sp>
      <p:pic>
        <p:nvPicPr>
          <p:cNvPr id="46086" name="Picture 6" descr="Bitterness and Hardship in Life - Pictured by Word Bitterness As a ...">
            <a:extLst>
              <a:ext uri="{FF2B5EF4-FFF2-40B4-BE49-F238E27FC236}">
                <a16:creationId xmlns:a16="http://schemas.microsoft.com/office/drawing/2014/main" id="{C7A5332D-7C78-842B-586A-F103BA446D39}"/>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8584" t="1669" r="16398" b="-1669"/>
          <a:stretch/>
        </p:blipFill>
        <p:spPr bwMode="auto">
          <a:xfrm>
            <a:off x="685800" y="1347788"/>
            <a:ext cx="3465513" cy="384968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DFD9D909-E005-914B-C7A0-15A4E27FC2DF}"/>
              </a:ext>
            </a:extLst>
          </p:cNvPr>
          <p:cNvSpPr/>
          <p:nvPr/>
        </p:nvSpPr>
        <p:spPr>
          <a:xfrm>
            <a:off x="173182" y="2737367"/>
            <a:ext cx="11845636" cy="3840078"/>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solidFill>
                  <a:schemeClr val="bg1">
                    <a:lumMod val="95000"/>
                    <a:lumOff val="5000"/>
                  </a:schemeClr>
                </a:solidFill>
              </a:rPr>
              <a:t>SDABC V.6 p.1028</a:t>
            </a:r>
          </a:p>
          <a:p>
            <a:r>
              <a:rPr lang="en-US" sz="3200" dirty="0">
                <a:solidFill>
                  <a:schemeClr val="bg1">
                    <a:lumMod val="95000"/>
                    <a:lumOff val="5000"/>
                  </a:schemeClr>
                </a:solidFill>
              </a:rPr>
              <a:t>Bitterness soon becomes a passionate and explosive wrath, wrath merges into a persistent anger, anger leads to unseemly brawling, brawling is always accompanied by abuse or slander, and all of it springs from a satanic malic lodged in the hearts of men.  All of them are to be put away; they are all part of the works of the flesh (Gal. 5:19-21).  </a:t>
            </a:r>
          </a:p>
        </p:txBody>
      </p:sp>
    </p:spTree>
    <p:extLst>
      <p:ext uri="{BB962C8B-B14F-4D97-AF65-F5344CB8AC3E}">
        <p14:creationId xmlns:p14="http://schemas.microsoft.com/office/powerpoint/2010/main" val="3568134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A Community of New Men:</a:t>
            </a:r>
            <a:br>
              <a:rPr lang="en-US" sz="4000" dirty="0"/>
            </a:br>
            <a:r>
              <a:rPr lang="en-US" sz="4000" dirty="0">
                <a:solidFill>
                  <a:srgbClr val="66FFFF"/>
                </a:solidFill>
              </a:rPr>
              <a:t>Ephesians 4:32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32 </a:t>
            </a:r>
            <a:r>
              <a:rPr lang="en-US" sz="4400" b="0" i="0" dirty="0">
                <a:effectLst/>
                <a:latin typeface="system-ui"/>
              </a:rPr>
              <a:t>And be ye kind one to another, tenderhearted, forgiving one another, even as God for Christ's sake hath forgiven you.</a:t>
            </a:r>
          </a:p>
        </p:txBody>
      </p:sp>
      <p:pic>
        <p:nvPicPr>
          <p:cNvPr id="47106" name="Picture 2" descr="Tenderhearted - He has you">
            <a:extLst>
              <a:ext uri="{FF2B5EF4-FFF2-40B4-BE49-F238E27FC236}">
                <a16:creationId xmlns:a16="http://schemas.microsoft.com/office/drawing/2014/main" id="{E8D298AF-6980-D094-80CC-8B0276CAE34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058" r="3005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3180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A Community of New Men:</a:t>
            </a:r>
            <a:br>
              <a:rPr lang="en-US" sz="4000" dirty="0"/>
            </a:br>
            <a:r>
              <a:rPr lang="en-US" sz="4000" dirty="0">
                <a:solidFill>
                  <a:srgbClr val="66FFFF"/>
                </a:solidFill>
              </a:rPr>
              <a:t>Ephesians 4:32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32 </a:t>
            </a:r>
            <a:r>
              <a:rPr lang="en-US" sz="4400" b="0" i="0" dirty="0">
                <a:effectLst/>
                <a:latin typeface="system-ui"/>
              </a:rPr>
              <a:t>And be ye kind one to another, tenderhearted, forgiving one another, even as God for Christ's sake hath forgiven you.</a:t>
            </a:r>
          </a:p>
        </p:txBody>
      </p:sp>
      <p:pic>
        <p:nvPicPr>
          <p:cNvPr id="47106" name="Picture 2" descr="Tenderhearted - He has you">
            <a:extLst>
              <a:ext uri="{FF2B5EF4-FFF2-40B4-BE49-F238E27FC236}">
                <a16:creationId xmlns:a16="http://schemas.microsoft.com/office/drawing/2014/main" id="{E8D298AF-6980-D094-80CC-8B0276CAE34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058" r="3005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Top Corners Snipped 2">
            <a:extLst>
              <a:ext uri="{FF2B5EF4-FFF2-40B4-BE49-F238E27FC236}">
                <a16:creationId xmlns:a16="http://schemas.microsoft.com/office/drawing/2014/main" id="{6013BBBD-B6DB-0D7E-3BF3-7DADD30CFD70}"/>
              </a:ext>
            </a:extLst>
          </p:cNvPr>
          <p:cNvSpPr/>
          <p:nvPr/>
        </p:nvSpPr>
        <p:spPr>
          <a:xfrm>
            <a:off x="173182" y="164892"/>
            <a:ext cx="11845636" cy="6412553"/>
          </a:xfrm>
          <a:prstGeom prst="snip2SameRect">
            <a:avLst/>
          </a:prstGeom>
          <a:blipFill>
            <a:blip r:embed="rId3"/>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a:solidFill>
                  <a:schemeClr val="bg1">
                    <a:lumMod val="95000"/>
                    <a:lumOff val="5000"/>
                  </a:schemeClr>
                </a:solidFill>
              </a:rPr>
              <a:t>SDABC V.6 p.1028</a:t>
            </a:r>
          </a:p>
          <a:p>
            <a:r>
              <a:rPr lang="en-US" sz="3200" dirty="0">
                <a:solidFill>
                  <a:schemeClr val="bg1">
                    <a:lumMod val="95000"/>
                    <a:lumOff val="5000"/>
                  </a:schemeClr>
                </a:solidFill>
              </a:rPr>
              <a:t>Kindness and tenderheartedness profit little unless they are given expression in the forgiving spirit.  Kindness may be merely a kind of courtesy or politeness if it is not willing to take the step of forgiveness.  The forgiving spirit is more than an ideal or even a virtue; it is a certain attitude of heart and soul.  </a:t>
            </a:r>
          </a:p>
          <a:p>
            <a:r>
              <a:rPr lang="en-US" sz="3200" dirty="0">
                <a:solidFill>
                  <a:schemeClr val="bg1">
                    <a:lumMod val="95000"/>
                    <a:lumOff val="5000"/>
                  </a:schemeClr>
                </a:solidFill>
              </a:rPr>
              <a:t>The Lord Himself is the only model we should attempt to follow.  Forgiveness for men was purchased at an infinite cost, whereas it costs men nothing, except the sacrifice of some personal pride, to forgive others.  Our forgiveness is to be measured against the divine forgiveness, a fact that becomes the more startling the more it is pondered.  </a:t>
            </a:r>
          </a:p>
        </p:txBody>
      </p:sp>
    </p:spTree>
    <p:extLst>
      <p:ext uri="{BB962C8B-B14F-4D97-AF65-F5344CB8AC3E}">
        <p14:creationId xmlns:p14="http://schemas.microsoft.com/office/powerpoint/2010/main" val="6238232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792950" y="2298701"/>
            <a:ext cx="6113928" cy="226059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Promises </a:t>
            </a:r>
            <a:r>
              <a:rPr lang="en-US" sz="5400" b="1" dirty="0" err="1">
                <a:solidFill>
                  <a:schemeClr val="accent1">
                    <a:lumMod val="40000"/>
                    <a:lumOff val="60000"/>
                  </a:schemeClr>
                </a:solidFill>
              </a:rPr>
              <a:t>REalized</a:t>
            </a:r>
            <a:r>
              <a:rPr lang="en-US" sz="5400" b="1" dirty="0">
                <a:solidFill>
                  <a:schemeClr val="accent1">
                    <a:lumMod val="40000"/>
                    <a:lumOff val="60000"/>
                  </a:schemeClr>
                </a:solidFill>
              </a:rPr>
              <a:t>:  </a:t>
            </a:r>
            <a:endParaRPr lang="en-US" sz="6000" dirty="0">
              <a:solidFill>
                <a:srgbClr val="66FFFF"/>
              </a:solidFill>
            </a:endParaRPr>
          </a:p>
        </p:txBody>
      </p:sp>
      <p:pic>
        <p:nvPicPr>
          <p:cNvPr id="30728" name="Picture 8" descr="NEW LIFE, a poem (original) — Steemit">
            <a:extLst>
              <a:ext uri="{FF2B5EF4-FFF2-40B4-BE49-F238E27FC236}">
                <a16:creationId xmlns:a16="http://schemas.microsoft.com/office/drawing/2014/main" id="{5929892C-8CB0-40F1-3B16-BD818B0B0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00" y="103367"/>
            <a:ext cx="9954699" cy="6657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20850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Promises Realized:  </a:t>
            </a:r>
            <a:br>
              <a:rPr lang="en-US" sz="3600" b="1" dirty="0">
                <a:solidFill>
                  <a:schemeClr val="accent1">
                    <a:lumMod val="40000"/>
                    <a:lumOff val="60000"/>
                  </a:schemeClr>
                </a:solidFill>
              </a:rPr>
            </a:br>
            <a:r>
              <a:rPr lang="en-US" sz="4400" b="1" dirty="0">
                <a:solidFill>
                  <a:srgbClr val="66FFFF"/>
                </a:solidFill>
              </a:rPr>
              <a:t>1 John 3:1-3</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4000" b="1" i="0" dirty="0">
                <a:effectLst/>
                <a:latin typeface="system-ui"/>
              </a:rPr>
              <a:t>3 </a:t>
            </a:r>
            <a:r>
              <a:rPr lang="en-US" sz="4000" b="0" i="0" dirty="0">
                <a:effectLst/>
                <a:latin typeface="system-ui"/>
              </a:rPr>
              <a:t>Behold, what manner of love the Father hath bestowed upon us, that we should be called the sons of God: therefore the world </a:t>
            </a:r>
            <a:r>
              <a:rPr lang="en-US" sz="4000" b="0" i="0" dirty="0" err="1">
                <a:effectLst/>
                <a:latin typeface="system-ui"/>
              </a:rPr>
              <a:t>knoweth</a:t>
            </a:r>
            <a:r>
              <a:rPr lang="en-US" sz="4000" b="0" i="0" dirty="0">
                <a:effectLst/>
                <a:latin typeface="system-ui"/>
              </a:rPr>
              <a:t> us not, because it knew him not.</a:t>
            </a:r>
          </a:p>
        </p:txBody>
      </p:sp>
      <p:pic>
        <p:nvPicPr>
          <p:cNvPr id="49154" name="Picture 2" descr="Son Of God Quotes - ShortQuotes.cc">
            <a:extLst>
              <a:ext uri="{FF2B5EF4-FFF2-40B4-BE49-F238E27FC236}">
                <a16:creationId xmlns:a16="http://schemas.microsoft.com/office/drawing/2014/main" id="{84B5FC36-6569-70D8-8442-26FCCE61326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7596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Promises Realized:  </a:t>
            </a:r>
            <a:br>
              <a:rPr lang="en-US" sz="3600" b="1" dirty="0">
                <a:solidFill>
                  <a:schemeClr val="accent1">
                    <a:lumMod val="40000"/>
                    <a:lumOff val="60000"/>
                  </a:schemeClr>
                </a:solidFill>
              </a:rPr>
            </a:br>
            <a:r>
              <a:rPr lang="en-US" sz="4400" b="1" dirty="0">
                <a:solidFill>
                  <a:srgbClr val="66FFFF"/>
                </a:solidFill>
              </a:rPr>
              <a:t>1 John 3:2-3</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4000" b="1" i="0" baseline="30000" dirty="0">
                <a:effectLst/>
                <a:latin typeface="system-ui"/>
              </a:rPr>
              <a:t>2 </a:t>
            </a:r>
            <a:r>
              <a:rPr lang="en-US" sz="4000" b="0" i="0" dirty="0">
                <a:effectLst/>
                <a:latin typeface="system-ui"/>
              </a:rPr>
              <a:t>Beloved, now are we the sons of God, and it doth not yet appear what we shall be: but we know that, when he shall appear, </a:t>
            </a:r>
            <a:r>
              <a:rPr lang="en-US" sz="4000" b="0" i="0" dirty="0">
                <a:solidFill>
                  <a:srgbClr val="66FFFF"/>
                </a:solidFill>
                <a:effectLst/>
                <a:latin typeface="system-ui"/>
              </a:rPr>
              <a:t>we shall be like him</a:t>
            </a:r>
            <a:r>
              <a:rPr lang="en-US" sz="4000" b="0" i="0" dirty="0">
                <a:effectLst/>
                <a:latin typeface="system-ui"/>
              </a:rPr>
              <a:t>; for we shall see him as he is.</a:t>
            </a:r>
          </a:p>
        </p:txBody>
      </p:sp>
      <p:pic>
        <p:nvPicPr>
          <p:cNvPr id="51202" name="Picture 2" descr="Sons of GOD - East Palo Alto SDA Church">
            <a:extLst>
              <a:ext uri="{FF2B5EF4-FFF2-40B4-BE49-F238E27FC236}">
                <a16:creationId xmlns:a16="http://schemas.microsoft.com/office/drawing/2014/main" id="{B1F6CD94-4E17-B6B6-33AE-9DED0AA4C0B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882" r="288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6378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Walking in Vanity:</a:t>
            </a:r>
            <a:br>
              <a:rPr lang="en-US" sz="4000" dirty="0"/>
            </a:br>
            <a:r>
              <a:rPr lang="en-US" sz="4000" dirty="0">
                <a:solidFill>
                  <a:srgbClr val="66FFFF"/>
                </a:solidFill>
              </a:rPr>
              <a:t>Ephesians 4:17-19</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p:spPr>
        <p:txBody>
          <a:bodyPr>
            <a:normAutofit/>
          </a:bodyPr>
          <a:lstStyle/>
          <a:p>
            <a:r>
              <a:rPr lang="en-US" sz="4400" b="1" i="0" baseline="30000" dirty="0">
                <a:effectLst/>
                <a:latin typeface="system-ui"/>
              </a:rPr>
              <a:t>17 </a:t>
            </a:r>
            <a:r>
              <a:rPr lang="en-US" sz="4400" b="0" i="0" dirty="0">
                <a:effectLst/>
                <a:latin typeface="system-ui"/>
              </a:rPr>
              <a:t>This I say therefore, and testify in the Lord, that ye henceforth walk not as other Gentiles walk, in the vanity of their mind,</a:t>
            </a:r>
            <a:endParaRPr lang="en-US" sz="4400" dirty="0"/>
          </a:p>
        </p:txBody>
      </p:sp>
      <p:pic>
        <p:nvPicPr>
          <p:cNvPr id="11266" name="Picture 2" descr="2K free download | Roads, crossroads, choice of the way, choice of road ...">
            <a:extLst>
              <a:ext uri="{FF2B5EF4-FFF2-40B4-BE49-F238E27FC236}">
                <a16:creationId xmlns:a16="http://schemas.microsoft.com/office/drawing/2014/main" id="{68319E86-37AF-50AF-1444-EB42E3A754A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591" r="28591"/>
          <a:stretch>
            <a:fillRect/>
          </a:stretch>
        </p:blipFill>
        <p:spPr bwMode="auto">
          <a:xfrm>
            <a:off x="727075" y="914400"/>
            <a:ext cx="33035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263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Promises Realized:  </a:t>
            </a:r>
            <a:br>
              <a:rPr lang="en-US" sz="3600" b="1" dirty="0">
                <a:solidFill>
                  <a:schemeClr val="accent1">
                    <a:lumMod val="40000"/>
                    <a:lumOff val="60000"/>
                  </a:schemeClr>
                </a:solidFill>
              </a:rPr>
            </a:br>
            <a:r>
              <a:rPr lang="en-US" sz="4400" b="1" dirty="0">
                <a:solidFill>
                  <a:srgbClr val="66FFFF"/>
                </a:solidFill>
              </a:rPr>
              <a:t>1 John 3:3</a:t>
            </a:r>
            <a:endParaRPr lang="en-US" sz="4400" dirty="0">
              <a:solidFill>
                <a:srgbClr val="66FFFF"/>
              </a:solidFill>
            </a:endParaRPr>
          </a:p>
        </p:txBody>
      </p:sp>
      <p:sp>
        <p:nvSpPr>
          <p:cNvPr id="4" name="Text Placeholder 3"/>
          <p:cNvSpPr>
            <a:spLocks noGrp="1"/>
          </p:cNvSpPr>
          <p:nvPr>
            <p:ph type="body" sz="half" idx="2"/>
          </p:nvPr>
        </p:nvSpPr>
        <p:spPr>
          <a:xfrm>
            <a:off x="1419726" y="1615858"/>
            <a:ext cx="6594474" cy="4116727"/>
          </a:xfrm>
          <a:noFill/>
        </p:spPr>
        <p:txBody>
          <a:bodyPr>
            <a:noAutofit/>
          </a:bodyPr>
          <a:lstStyle/>
          <a:p>
            <a:pPr algn="l"/>
            <a:r>
              <a:rPr lang="en-US" sz="4800" b="1" i="0" baseline="30000" dirty="0">
                <a:effectLst/>
                <a:latin typeface="system-ui"/>
              </a:rPr>
              <a:t>3 </a:t>
            </a:r>
            <a:r>
              <a:rPr lang="en-US" sz="4800" b="0" i="0" dirty="0">
                <a:effectLst/>
                <a:latin typeface="system-ui"/>
              </a:rPr>
              <a:t>And every man that hath this hope in him </a:t>
            </a:r>
            <a:r>
              <a:rPr lang="en-US" sz="4800" b="0" i="0" dirty="0" err="1">
                <a:effectLst/>
                <a:latin typeface="system-ui"/>
              </a:rPr>
              <a:t>purifieth</a:t>
            </a:r>
            <a:r>
              <a:rPr lang="en-US" sz="4800" b="0" i="0" dirty="0">
                <a:effectLst/>
                <a:latin typeface="system-ui"/>
              </a:rPr>
              <a:t> himself, even as he is pure.</a:t>
            </a:r>
          </a:p>
        </p:txBody>
      </p:sp>
      <p:pic>
        <p:nvPicPr>
          <p:cNvPr id="52226" name="Picture 2" descr="Mountjoy Ministries: Discipleship Considered 2 (Cont)">
            <a:extLst>
              <a:ext uri="{FF2B5EF4-FFF2-40B4-BE49-F238E27FC236}">
                <a16:creationId xmlns:a16="http://schemas.microsoft.com/office/drawing/2014/main" id="{17DA7032-1F08-22DC-D12D-404263679A5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930" r="259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5232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Promises Realized:</a:t>
            </a:r>
            <a:br>
              <a:rPr lang="en-US" sz="4000" dirty="0"/>
            </a:br>
            <a:r>
              <a:rPr lang="en-US" sz="4000" dirty="0">
                <a:solidFill>
                  <a:srgbClr val="66FFFF"/>
                </a:solidFill>
              </a:rPr>
              <a:t>Philippians 1:3-10</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fontScale="92500" lnSpcReduction="20000"/>
          </a:bodyPr>
          <a:lstStyle/>
          <a:p>
            <a:pPr algn="l"/>
            <a:r>
              <a:rPr lang="en-US" sz="4400" b="1" i="0" baseline="30000" dirty="0">
                <a:effectLst/>
                <a:latin typeface="system-ui"/>
              </a:rPr>
              <a:t>3 </a:t>
            </a:r>
            <a:r>
              <a:rPr lang="en-US" sz="4400" b="0" i="0" dirty="0">
                <a:effectLst/>
                <a:latin typeface="system-ui"/>
              </a:rPr>
              <a:t>I thank my God upon every remembrance of you,</a:t>
            </a:r>
          </a:p>
          <a:p>
            <a:pPr algn="l"/>
            <a:r>
              <a:rPr lang="en-US" sz="4400" b="1" i="0" baseline="30000" dirty="0">
                <a:effectLst/>
                <a:latin typeface="system-ui"/>
              </a:rPr>
              <a:t>4 </a:t>
            </a:r>
            <a:r>
              <a:rPr lang="en-US" sz="4400" b="0" i="0" dirty="0">
                <a:effectLst/>
                <a:latin typeface="system-ui"/>
              </a:rPr>
              <a:t>Always in every prayer of mine for you all making request with joy,</a:t>
            </a:r>
          </a:p>
          <a:p>
            <a:pPr algn="l"/>
            <a:r>
              <a:rPr lang="en-US" sz="4400" b="1" i="0" baseline="30000" dirty="0">
                <a:effectLst/>
                <a:latin typeface="system-ui"/>
              </a:rPr>
              <a:t>5 </a:t>
            </a:r>
            <a:r>
              <a:rPr lang="en-US" sz="4400" b="0" i="0" dirty="0">
                <a:effectLst/>
                <a:latin typeface="system-ui"/>
              </a:rPr>
              <a:t>For your fellowship in the gospel from the first day until now;</a:t>
            </a:r>
          </a:p>
        </p:txBody>
      </p:sp>
      <p:pic>
        <p:nvPicPr>
          <p:cNvPr id="53250" name="Picture 2" descr="Who Is Praying For You? | Thinking Big">
            <a:extLst>
              <a:ext uri="{FF2B5EF4-FFF2-40B4-BE49-F238E27FC236}">
                <a16:creationId xmlns:a16="http://schemas.microsoft.com/office/drawing/2014/main" id="{6C65D2B3-AB2F-A538-FFEB-61683C00113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551" r="21551"/>
          <a:stretch>
            <a:fillRect/>
          </a:stretch>
        </p:blipFill>
        <p:spPr bwMode="auto">
          <a:xfrm>
            <a:off x="768350" y="1125538"/>
            <a:ext cx="3382963" cy="4452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27937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Promises Realized:</a:t>
            </a:r>
            <a:br>
              <a:rPr lang="en-US" sz="4000" dirty="0"/>
            </a:br>
            <a:r>
              <a:rPr lang="en-US" sz="4000" dirty="0">
                <a:solidFill>
                  <a:srgbClr val="66FFFF"/>
                </a:solidFill>
              </a:rPr>
              <a:t>Philippians 1:6-10</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fontScale="77500" lnSpcReduction="20000"/>
          </a:bodyPr>
          <a:lstStyle/>
          <a:p>
            <a:pPr algn="l"/>
            <a:r>
              <a:rPr lang="en-US" sz="4400" b="1" i="0" baseline="30000" dirty="0">
                <a:effectLst/>
                <a:latin typeface="system-ui"/>
              </a:rPr>
              <a:t>6 </a:t>
            </a:r>
            <a:r>
              <a:rPr lang="en-US" sz="4400" b="0" i="0" dirty="0">
                <a:effectLst/>
                <a:latin typeface="system-ui"/>
              </a:rPr>
              <a:t>Being confident of this very thing, that he which hath begun a good work in you will perform it until the day of Jesus Christ:</a:t>
            </a:r>
          </a:p>
          <a:p>
            <a:pPr algn="l"/>
            <a:r>
              <a:rPr lang="en-US" sz="4400" b="1" i="0" baseline="30000" dirty="0">
                <a:effectLst/>
                <a:latin typeface="system-ui"/>
              </a:rPr>
              <a:t>7 </a:t>
            </a:r>
            <a:r>
              <a:rPr lang="en-US" sz="4400" b="0" i="0" dirty="0">
                <a:effectLst/>
                <a:latin typeface="system-ui"/>
              </a:rPr>
              <a:t>Even as it is meet for me to think this of you all, because I have you in my heart; inasmuch as both in my bonds, and in the </a:t>
            </a:r>
            <a:r>
              <a:rPr lang="en-US" sz="4400" b="0" i="0" dirty="0" err="1">
                <a:effectLst/>
                <a:latin typeface="system-ui"/>
              </a:rPr>
              <a:t>defence</a:t>
            </a:r>
            <a:r>
              <a:rPr lang="en-US" sz="4400" b="0" i="0" dirty="0">
                <a:effectLst/>
                <a:latin typeface="system-ui"/>
              </a:rPr>
              <a:t> and confirmation of the gospel, ye all are partakers of my grace.</a:t>
            </a:r>
          </a:p>
        </p:txBody>
      </p:sp>
      <p:pic>
        <p:nvPicPr>
          <p:cNvPr id="54274" name="Picture 2" descr="Is Jesus' Return Visible or Invisible? | Reasoning With Jehovah's Witnesses">
            <a:extLst>
              <a:ext uri="{FF2B5EF4-FFF2-40B4-BE49-F238E27FC236}">
                <a16:creationId xmlns:a16="http://schemas.microsoft.com/office/drawing/2014/main" id="{F64E72E0-C901-C4AD-E368-C90C7639A40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65" r="23065"/>
          <a:stretch>
            <a:fillRect/>
          </a:stretch>
        </p:blipFill>
        <p:spPr bwMode="auto">
          <a:xfrm>
            <a:off x="685800" y="1125538"/>
            <a:ext cx="3465513"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1696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Promises Realized:</a:t>
            </a:r>
            <a:br>
              <a:rPr lang="en-US" sz="4000" dirty="0"/>
            </a:br>
            <a:r>
              <a:rPr lang="en-US" sz="4000" dirty="0">
                <a:solidFill>
                  <a:srgbClr val="66FFFF"/>
                </a:solidFill>
              </a:rPr>
              <a:t>Philippians 1:8-10</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0"/>
            <a:ext cx="7355303" cy="4218709"/>
          </a:xfrm>
        </p:spPr>
        <p:txBody>
          <a:bodyPr>
            <a:normAutofit fontScale="77500" lnSpcReduction="20000"/>
          </a:bodyPr>
          <a:lstStyle/>
          <a:p>
            <a:pPr algn="l"/>
            <a:r>
              <a:rPr lang="en-US" sz="4400" b="1" i="0" baseline="30000" dirty="0">
                <a:effectLst/>
                <a:latin typeface="system-ui"/>
              </a:rPr>
              <a:t>8 </a:t>
            </a:r>
            <a:r>
              <a:rPr lang="en-US" sz="4400" b="0" i="0" dirty="0">
                <a:effectLst/>
                <a:latin typeface="system-ui"/>
              </a:rPr>
              <a:t>For God is my record, how greatly I long after you all in the bowels of Jesus Christ.</a:t>
            </a:r>
          </a:p>
          <a:p>
            <a:pPr algn="l"/>
            <a:r>
              <a:rPr lang="en-US" sz="4400" b="1" i="0" baseline="30000" dirty="0">
                <a:effectLst/>
                <a:latin typeface="system-ui"/>
              </a:rPr>
              <a:t>9 </a:t>
            </a:r>
            <a:r>
              <a:rPr lang="en-US" sz="4400" b="0" i="0" dirty="0">
                <a:effectLst/>
                <a:latin typeface="system-ui"/>
              </a:rPr>
              <a:t>And this I pray, that your love may abound yet more and more in knowledge and in all judgment;</a:t>
            </a:r>
          </a:p>
          <a:p>
            <a:pPr algn="l"/>
            <a:r>
              <a:rPr lang="en-US" sz="4400" b="1" i="0" baseline="30000" dirty="0">
                <a:effectLst/>
                <a:latin typeface="system-ui"/>
              </a:rPr>
              <a:t>10 </a:t>
            </a:r>
            <a:r>
              <a:rPr lang="en-US" sz="4400" b="0" i="0" dirty="0">
                <a:effectLst/>
                <a:latin typeface="system-ui"/>
              </a:rPr>
              <a:t>That ye may approve things that are excellent; that ye may be sincere and without offence till the day of Christ</a:t>
            </a:r>
            <a:r>
              <a:rPr lang="en-US" sz="4400" b="0" i="0" dirty="0">
                <a:solidFill>
                  <a:srgbClr val="000000"/>
                </a:solidFill>
                <a:effectLst/>
                <a:latin typeface="system-ui"/>
              </a:rPr>
              <a:t>.</a:t>
            </a:r>
          </a:p>
        </p:txBody>
      </p:sp>
      <p:pic>
        <p:nvPicPr>
          <p:cNvPr id="55298" name="Picture 2" descr="Pin on JESUS RETURNS">
            <a:extLst>
              <a:ext uri="{FF2B5EF4-FFF2-40B4-BE49-F238E27FC236}">
                <a16:creationId xmlns:a16="http://schemas.microsoft.com/office/drawing/2014/main" id="{F0410184-AFB0-C4B7-171F-917B22B9082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734" r="24734"/>
          <a:stretch>
            <a:fillRect/>
          </a:stretch>
        </p:blipFill>
        <p:spPr bwMode="auto">
          <a:xfrm>
            <a:off x="685800" y="1125538"/>
            <a:ext cx="3465513"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7286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Promises Realized:</a:t>
            </a:r>
            <a:br>
              <a:rPr lang="en-US" sz="4000" dirty="0"/>
            </a:br>
            <a:r>
              <a:rPr lang="en-US" sz="4000" dirty="0">
                <a:solidFill>
                  <a:srgbClr val="66FFFF"/>
                </a:solidFill>
              </a:rPr>
              <a:t>Jude 24-25</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724890"/>
            <a:ext cx="7355303" cy="4218709"/>
          </a:xfrm>
        </p:spPr>
        <p:txBody>
          <a:bodyPr>
            <a:normAutofit fontScale="85000" lnSpcReduction="10000"/>
          </a:bodyPr>
          <a:lstStyle/>
          <a:p>
            <a:pPr algn="l"/>
            <a:r>
              <a:rPr lang="en-US" sz="4400" b="1" i="0" baseline="30000" dirty="0">
                <a:effectLst/>
                <a:latin typeface="system-ui"/>
              </a:rPr>
              <a:t>24 </a:t>
            </a:r>
            <a:r>
              <a:rPr lang="en-US" sz="4400" b="0" i="0" dirty="0">
                <a:effectLst/>
                <a:latin typeface="system-ui"/>
              </a:rPr>
              <a:t>Now unto him that is able to keep you from falling, and to present you faultless before the presence of his glory with exceeding joy,</a:t>
            </a:r>
          </a:p>
          <a:p>
            <a:pPr algn="l"/>
            <a:r>
              <a:rPr lang="en-US" sz="4400" b="1" i="0" baseline="30000" dirty="0">
                <a:effectLst/>
                <a:latin typeface="system-ui"/>
              </a:rPr>
              <a:t>25 </a:t>
            </a:r>
            <a:r>
              <a:rPr lang="en-US" sz="4400" b="0" i="0" dirty="0">
                <a:effectLst/>
                <a:latin typeface="system-ui"/>
              </a:rPr>
              <a:t>To the only wise God our </a:t>
            </a:r>
            <a:r>
              <a:rPr lang="en-US" sz="4400" b="0" i="0" dirty="0" err="1">
                <a:effectLst/>
                <a:latin typeface="system-ui"/>
              </a:rPr>
              <a:t>Saviour</a:t>
            </a:r>
            <a:r>
              <a:rPr lang="en-US" sz="4400" b="0" i="0" dirty="0">
                <a:effectLst/>
                <a:latin typeface="system-ui"/>
              </a:rPr>
              <a:t>, be glory and majesty, dominion and power, both now and ever. Amen.</a:t>
            </a:r>
          </a:p>
        </p:txBody>
      </p:sp>
      <p:pic>
        <p:nvPicPr>
          <p:cNvPr id="56322" name="Picture 2" descr="And God Sent a Boat - Saving a Writer from Doubt - Pathways of the Heart">
            <a:extLst>
              <a:ext uri="{FF2B5EF4-FFF2-40B4-BE49-F238E27FC236}">
                <a16:creationId xmlns:a16="http://schemas.microsoft.com/office/drawing/2014/main" id="{CD55EAE5-18B7-CA43-1FAD-1F63573ADCE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904" r="6904"/>
          <a:stretch>
            <a:fillRect/>
          </a:stretch>
        </p:blipFill>
        <p:spPr bwMode="auto">
          <a:xfrm>
            <a:off x="685800" y="1003300"/>
            <a:ext cx="346551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60230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BFB59D-4509-C82E-6349-077AF1B5B0CF}"/>
              </a:ext>
            </a:extLst>
          </p:cNvPr>
          <p:cNvSpPr>
            <a:spLocks noGrp="1"/>
          </p:cNvSpPr>
          <p:nvPr>
            <p:ph idx="1"/>
          </p:nvPr>
        </p:nvSpPr>
        <p:spPr>
          <a:xfrm>
            <a:off x="675543" y="1006000"/>
            <a:ext cx="10840914" cy="5140799"/>
          </a:xfrm>
          <a:solidFill>
            <a:schemeClr val="accent3">
              <a:lumMod val="50000"/>
            </a:schemeClr>
          </a:solidFill>
        </p:spPr>
        <p:txBody>
          <a:bodyPr>
            <a:normAutofit fontScale="77500" lnSpcReduction="20000"/>
          </a:bodyPr>
          <a:lstStyle/>
          <a:p>
            <a:r>
              <a:rPr lang="en-US" sz="7700" dirty="0">
                <a:latin typeface="Forte" panose="03060902040502070203" pitchFamily="66" charset="0"/>
              </a:rPr>
              <a:t>God promises to transform us, change us into sinless beings.  </a:t>
            </a:r>
          </a:p>
          <a:p>
            <a:r>
              <a:rPr lang="en-US" sz="7700" dirty="0">
                <a:latin typeface="Forte" panose="03060902040502070203" pitchFamily="66" charset="0"/>
              </a:rPr>
              <a:t>He keeps His promises!  </a:t>
            </a:r>
          </a:p>
          <a:p>
            <a:r>
              <a:rPr lang="en-US" sz="7700" dirty="0">
                <a:latin typeface="Forte" panose="03060902040502070203" pitchFamily="66" charset="0"/>
              </a:rPr>
              <a:t>And He </a:t>
            </a:r>
            <a:r>
              <a:rPr lang="en-US" sz="7700">
                <a:latin typeface="Forte" panose="03060902040502070203" pitchFamily="66" charset="0"/>
              </a:rPr>
              <a:t>is able to </a:t>
            </a:r>
            <a:r>
              <a:rPr lang="en-US" sz="7700" dirty="0">
                <a:latin typeface="Forte" panose="03060902040502070203" pitchFamily="66" charset="0"/>
              </a:rPr>
              <a:t>sustain that transformation until He returns for us</a:t>
            </a:r>
            <a:r>
              <a:rPr lang="en-US" sz="4800" dirty="0">
                <a:latin typeface="Forte" panose="03060902040502070203" pitchFamily="66" charset="0"/>
              </a:rPr>
              <a:t>.  </a:t>
            </a:r>
          </a:p>
        </p:txBody>
      </p:sp>
    </p:spTree>
    <p:extLst>
      <p:ext uri="{BB962C8B-B14F-4D97-AF65-F5344CB8AC3E}">
        <p14:creationId xmlns:p14="http://schemas.microsoft.com/office/powerpoint/2010/main" val="35425560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562" y="407774"/>
            <a:ext cx="11504141" cy="2656702"/>
          </a:xfrm>
          <a:solidFill>
            <a:schemeClr val="accent1">
              <a:lumMod val="60000"/>
              <a:lumOff val="40000"/>
            </a:schemeClr>
          </a:solidFill>
        </p:spPr>
        <p:txBody>
          <a:bodyPr/>
          <a:lstStyle/>
          <a:p>
            <a:r>
              <a:rPr lang="en-US" sz="5400" b="1" dirty="0">
                <a:solidFill>
                  <a:schemeClr val="accent3">
                    <a:lumMod val="75000"/>
                  </a:schemeClr>
                </a:solidFill>
              </a:rPr>
              <a:t>Take a few moments to prepare for Sabbath school next week!  </a:t>
            </a:r>
            <a:endParaRPr lang="en-US" b="1" dirty="0">
              <a:solidFill>
                <a:schemeClr val="accent3">
                  <a:lumMod val="75000"/>
                </a:schemeClr>
              </a:solidFill>
            </a:endParaRPr>
          </a:p>
        </p:txBody>
      </p:sp>
      <p:sp>
        <p:nvSpPr>
          <p:cNvPr id="5" name="Up Arrow Callout 4"/>
          <p:cNvSpPr/>
          <p:nvPr/>
        </p:nvSpPr>
        <p:spPr>
          <a:xfrm>
            <a:off x="6096000" y="5016844"/>
            <a:ext cx="5064124" cy="1599713"/>
          </a:xfrm>
          <a:prstGeom prst="upArrowCallout">
            <a:avLst/>
          </a:prstGeom>
          <a:solidFill>
            <a:schemeClr val="accent1">
              <a:lumMod val="60000"/>
              <a:lumOff val="40000"/>
            </a:scheme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476500" y="3385751"/>
            <a:ext cx="8683625" cy="2484825"/>
          </a:xfrm>
        </p:spPr>
        <p:txBody>
          <a:bodyPr>
            <a:noAutofit/>
          </a:bodyPr>
          <a:lstStyle/>
          <a:p>
            <a:r>
              <a:rPr lang="en-US" sz="4800" dirty="0"/>
              <a:t>We’ll be looking at the First part of Ephesians 5,</a:t>
            </a:r>
          </a:p>
          <a:p>
            <a:r>
              <a:rPr lang="en-US" sz="4800" dirty="0"/>
              <a:t> </a:t>
            </a:r>
          </a:p>
          <a:p>
            <a:r>
              <a:rPr lang="en-US" sz="4800" dirty="0"/>
              <a:t>That is, </a:t>
            </a:r>
            <a:r>
              <a:rPr lang="en-US" sz="4800" b="1" dirty="0">
                <a:solidFill>
                  <a:schemeClr val="accent3">
                    <a:lumMod val="75000"/>
                  </a:schemeClr>
                </a:solidFill>
              </a:rPr>
              <a:t>Ephesians 5:1-20</a:t>
            </a:r>
          </a:p>
        </p:txBody>
      </p:sp>
    </p:spTree>
    <p:extLst>
      <p:ext uri="{BB962C8B-B14F-4D97-AF65-F5344CB8AC3E}">
        <p14:creationId xmlns:p14="http://schemas.microsoft.com/office/powerpoint/2010/main" val="18150514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6600" dirty="0"/>
              <a:t>And Happy Sabbath!!</a:t>
            </a:r>
          </a:p>
        </p:txBody>
      </p:sp>
    </p:spTree>
    <p:extLst>
      <p:ext uri="{BB962C8B-B14F-4D97-AF65-F5344CB8AC3E}">
        <p14:creationId xmlns:p14="http://schemas.microsoft.com/office/powerpoint/2010/main" val="3946003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Walking in Vanity:</a:t>
            </a:r>
            <a:br>
              <a:rPr lang="en-US" sz="4000" dirty="0"/>
            </a:br>
            <a:r>
              <a:rPr lang="en-US" sz="4000" dirty="0">
                <a:solidFill>
                  <a:srgbClr val="66FFFF"/>
                </a:solidFill>
              </a:rPr>
              <a:t>Ephesians 4:18-19</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p:spPr>
        <p:txBody>
          <a:bodyPr>
            <a:normAutofit/>
          </a:bodyPr>
          <a:lstStyle/>
          <a:p>
            <a:r>
              <a:rPr lang="en-US" sz="4400" b="1" i="0" baseline="30000" dirty="0">
                <a:effectLst/>
                <a:latin typeface="system-ui"/>
              </a:rPr>
              <a:t>18 </a:t>
            </a:r>
            <a:r>
              <a:rPr lang="en-US" sz="4400" b="0" i="0" dirty="0">
                <a:effectLst/>
                <a:latin typeface="system-ui"/>
              </a:rPr>
              <a:t>Having the understanding darkened, being alienated from the life of God through the ignorance that is in them, because of the blindness of their heart:</a:t>
            </a:r>
            <a:endParaRPr lang="en-US" sz="4400" dirty="0"/>
          </a:p>
        </p:txBody>
      </p:sp>
      <p:pic>
        <p:nvPicPr>
          <p:cNvPr id="12292" name="Picture 4" descr="Love Heart Blind Cartoon Illustration Stock Illustration - Illustration ...">
            <a:extLst>
              <a:ext uri="{FF2B5EF4-FFF2-40B4-BE49-F238E27FC236}">
                <a16:creationId xmlns:a16="http://schemas.microsoft.com/office/drawing/2014/main" id="{022BE4D8-DA27-F475-96B7-20B07FCBC2D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444" r="16444"/>
          <a:stretch>
            <a:fillRect/>
          </a:stretch>
        </p:blipFill>
        <p:spPr bwMode="auto">
          <a:xfrm>
            <a:off x="727075" y="914400"/>
            <a:ext cx="33464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2101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C94942-C689-461B-8649-1FD863C6BA2B}">
  <ds:schemaRef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purl.org/dc/terms/"/>
    <ds:schemaRef ds:uri="http://schemas.microsoft.com/office/2006/metadata/properties"/>
    <ds:schemaRef ds:uri="http://www.w3.org/XML/1998/namespace"/>
    <ds:schemaRef ds:uri="16c05727-aa75-4e4a-9b5f-8a80a1165891"/>
    <ds:schemaRef ds:uri="71af3243-3dd4-4a8d-8c0d-dd76da1f02a5"/>
    <ds:schemaRef ds:uri="http://purl.org/dc/dcmitype/"/>
  </ds:schemaRefs>
</ds:datastoreItem>
</file>

<file path=customXml/itemProps2.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C25A74-1E0C-4362-AFA3-6197BD285F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5120</Words>
  <Application>Microsoft Office PowerPoint</Application>
  <PresentationFormat>Widescreen</PresentationFormat>
  <Paragraphs>247</Paragraphs>
  <Slides>87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87</vt:i4>
      </vt:variant>
    </vt:vector>
  </HeadingPairs>
  <TitlesOfParts>
    <vt:vector size="98" baseType="lpstr">
      <vt:lpstr>Algerian</vt:lpstr>
      <vt:lpstr>Arial</vt:lpstr>
      <vt:lpstr>Arial Black</vt:lpstr>
      <vt:lpstr>Brush Script MT</vt:lpstr>
      <vt:lpstr>Calibri</vt:lpstr>
      <vt:lpstr>Corbel</vt:lpstr>
      <vt:lpstr>Forte</vt:lpstr>
      <vt:lpstr>Gabriola</vt:lpstr>
      <vt:lpstr>Lucida Calligraphy</vt:lpstr>
      <vt:lpstr>system-ui</vt:lpstr>
      <vt:lpstr>Celestial</vt:lpstr>
      <vt:lpstr>Christ-Shaped Lives and Spirit-Inspired Speech Lesson 8, 3rd Quarter 2023</vt:lpstr>
      <vt:lpstr>Memory Text:   Ephesians 4:22-24</vt:lpstr>
      <vt:lpstr>PowerPoint Presentation</vt:lpstr>
      <vt:lpstr>PowerPoint Presentation</vt:lpstr>
      <vt:lpstr>PowerPoint Presentation</vt:lpstr>
      <vt:lpstr>Walking in Vanity: Ephesians 4:17-19</vt:lpstr>
      <vt:lpstr>Walking in Vanity: Ephesians 4:17-19</vt:lpstr>
      <vt:lpstr>Walking in Vanity: Ephesians 4:17-19</vt:lpstr>
      <vt:lpstr>Walking in Vanity: Ephesians 4:18-19</vt:lpstr>
      <vt:lpstr>Walking in Vanity: Ephesians 4:18-19</vt:lpstr>
      <vt:lpstr>Walking in Vanity: Ephesians 4:18-19</vt:lpstr>
      <vt:lpstr>Walking in Vanity: Ephesians 4:18-19</vt:lpstr>
      <vt:lpstr>Walking in Vanity: Ephesians 4:19</vt:lpstr>
      <vt:lpstr>Walking in Vanity: Ephesians 4:19</vt:lpstr>
      <vt:lpstr>PowerPoint Presentation</vt:lpstr>
      <vt:lpstr>A Cure for the insensate: Ephesians 4:20-24</vt:lpstr>
      <vt:lpstr>A Cure for the insensate: Ephesians 4:22-24</vt:lpstr>
      <vt:lpstr>A Cure for the insensate: Ephesians 4:22-24</vt:lpstr>
      <vt:lpstr>A Cure for the Insensate: SDA Quarterly:  Monday August 14</vt:lpstr>
      <vt:lpstr>A Cure for the Insensate: SDA Quarterly:  Monday August 14</vt:lpstr>
      <vt:lpstr>A Cure for the insensate: Ephesians 4:22-24</vt:lpstr>
      <vt:lpstr>A Cure for the insensate: Ephesians 4:22-24</vt:lpstr>
      <vt:lpstr>A Cure for the insensate: Ephesians 4:23-24</vt:lpstr>
      <vt:lpstr>A Cure for the insensate: Ephesians 4:23-24</vt:lpstr>
      <vt:lpstr>A Cure for the insensate: Ephesians 4:23-24</vt:lpstr>
      <vt:lpstr>A Cure for the insensate: Ephesians 4:23-24</vt:lpstr>
      <vt:lpstr>PowerPoint Presentation</vt:lpstr>
      <vt:lpstr>Transforming Promises:   John 8:34-36</vt:lpstr>
      <vt:lpstr>Transforming Promises:   Deuteronomy 30:1-2, 6</vt:lpstr>
      <vt:lpstr>Transforming Promises:   Deuteronomy 30:1-2, 6</vt:lpstr>
      <vt:lpstr>Transforming Promises:   Ezekiel 36:21-29</vt:lpstr>
      <vt:lpstr>Transforming Promises:   Ezekiel 36:23-29</vt:lpstr>
      <vt:lpstr>Transforming Promises:   Ezekiel 36:24-29</vt:lpstr>
      <vt:lpstr>Transforming Promises:   Ezekiel 36:26-29</vt:lpstr>
      <vt:lpstr>Transforming Promises:   Ezekiel 36:28-29</vt:lpstr>
      <vt:lpstr>PowerPoint Presentation</vt:lpstr>
      <vt:lpstr>In Jesus’ Words: John 3:1-21</vt:lpstr>
      <vt:lpstr>In Jesus’ Words: John 3:3-21</vt:lpstr>
      <vt:lpstr>In Jesus’ Words: John 3:5-21</vt:lpstr>
      <vt:lpstr>In Jesus’ Words: John 3:7-21</vt:lpstr>
      <vt:lpstr>In Jesus’ Words: John 3:9-21</vt:lpstr>
      <vt:lpstr>In Jesus’ Words: John 3:11-21</vt:lpstr>
      <vt:lpstr>In Jesus’ Words: John 3:13-21</vt:lpstr>
      <vt:lpstr>In Jesus’ Words: John 3:15-21</vt:lpstr>
      <vt:lpstr>In Jesus’ Words: John 3:17-21</vt:lpstr>
      <vt:lpstr>In Jesus’ Words: John 3:19-21</vt:lpstr>
      <vt:lpstr>In Jesus’ Words: John 3:21</vt:lpstr>
      <vt:lpstr>In Jesus’ Words: John 3:21</vt:lpstr>
      <vt:lpstr>PowerPoint Presentation</vt:lpstr>
      <vt:lpstr>PowerPoint Presentation</vt:lpstr>
      <vt:lpstr>Honesty, Anger, and Zeal:   Ephesians 4:24-27</vt:lpstr>
      <vt:lpstr>Honesty, Anger, and Zeal:   Ephesians 4:24-27</vt:lpstr>
      <vt:lpstr>Honesty, Anger, and Zeal:   Ephesians 4:24-27</vt:lpstr>
      <vt:lpstr>Be Ye Angry:  Ezekiel 9:1-6</vt:lpstr>
      <vt:lpstr>Be Ye Angry:  Ezekiel 9:3-6</vt:lpstr>
      <vt:lpstr>Be Ye Angry:  Ezekiel 9:5-6</vt:lpstr>
      <vt:lpstr>Be Ye Angry:  Ezekiel 9:4</vt:lpstr>
      <vt:lpstr>PowerPoint Presentation</vt:lpstr>
      <vt:lpstr>Honesty, Anger, and Zeal:   Ephesians 4:26-27</vt:lpstr>
      <vt:lpstr>Honesty, Anger, and Zeal:   Ephesians 4:26-27</vt:lpstr>
      <vt:lpstr>Honesty, Anger, and Zeal:   Ephesians 4:26-27</vt:lpstr>
      <vt:lpstr>Honesty, Anger, and Zeal:   Ephesians 4:26-27</vt:lpstr>
      <vt:lpstr>Honesty, Anger, and Zeal:   Ephesians 4:26-27</vt:lpstr>
      <vt:lpstr>PowerPoint Presentation</vt:lpstr>
      <vt:lpstr>A Community of New Men: Ephesians 4:28-32</vt:lpstr>
      <vt:lpstr>A Community of New Men: Ephesians 4:28-32</vt:lpstr>
      <vt:lpstr>A Community of New Men: Ephesians 4:28-32</vt:lpstr>
      <vt:lpstr>A Community of New Men: Ephesians 4:29-32</vt:lpstr>
      <vt:lpstr>A Community of New Men: Ephesians 4:29-32</vt:lpstr>
      <vt:lpstr>A Community of New Men: Ephesians 4:29-32</vt:lpstr>
      <vt:lpstr>A Community of New Men: Ephesians 4:30-32</vt:lpstr>
      <vt:lpstr>A Community of New Men: Ephesians 4:30-32</vt:lpstr>
      <vt:lpstr>A Community of New Men: Ephesians 4:31-32</vt:lpstr>
      <vt:lpstr>A Community of New Men: Ephesians 4:31-32</vt:lpstr>
      <vt:lpstr>A Community of New Men: Ephesians 4:32</vt:lpstr>
      <vt:lpstr>A Community of New Men: Ephesians 4:32</vt:lpstr>
      <vt:lpstr>PowerPoint Presentation</vt:lpstr>
      <vt:lpstr>Promises Realized:   1 John 3:1-3</vt:lpstr>
      <vt:lpstr>Promises Realized:   1 John 3:2-3</vt:lpstr>
      <vt:lpstr>Promises Realized:   1 John 3:3</vt:lpstr>
      <vt:lpstr>Promises Realized: Philippians 1:3-10</vt:lpstr>
      <vt:lpstr>Promises Realized: Philippians 1:6-10</vt:lpstr>
      <vt:lpstr>Promises Realized: Philippians 1:8-10</vt:lpstr>
      <vt:lpstr>Promises Realized: Jude 24-25</vt:lpstr>
      <vt:lpstr>PowerPoint Presentation</vt:lpstr>
      <vt:lpstr>Take a few moments to prepare for Sabbath school next week!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2023-08-19T05:33:06Z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