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92"/>
  </p:notesMasterIdLst>
  <p:handoutMasterIdLst>
    <p:handoutMasterId r:id="rId93"/>
  </p:handoutMasterIdLst>
  <p:sldIdLst>
    <p:sldId id="268" r:id="rId5"/>
    <p:sldId id="392" r:id="rId6"/>
    <p:sldId id="1067" r:id="rId7"/>
    <p:sldId id="773" r:id="rId8"/>
    <p:sldId id="983" r:id="rId9"/>
    <p:sldId id="990" r:id="rId10"/>
    <p:sldId id="1070" r:id="rId11"/>
    <p:sldId id="1073" r:id="rId12"/>
    <p:sldId id="1072" r:id="rId13"/>
    <p:sldId id="803" r:id="rId14"/>
    <p:sldId id="1087" r:id="rId15"/>
    <p:sldId id="1089" r:id="rId16"/>
    <p:sldId id="1090" r:id="rId17"/>
    <p:sldId id="1091" r:id="rId18"/>
    <p:sldId id="1092" r:id="rId19"/>
    <p:sldId id="1093" r:id="rId20"/>
    <p:sldId id="1086" r:id="rId21"/>
    <p:sldId id="1074" r:id="rId22"/>
    <p:sldId id="1075" r:id="rId23"/>
    <p:sldId id="1077" r:id="rId24"/>
    <p:sldId id="1076" r:id="rId25"/>
    <p:sldId id="873" r:id="rId26"/>
    <p:sldId id="1000" r:id="rId27"/>
    <p:sldId id="1080" r:id="rId28"/>
    <p:sldId id="1081" r:id="rId29"/>
    <p:sldId id="1082" r:id="rId30"/>
    <p:sldId id="1083" r:id="rId31"/>
    <p:sldId id="1084" r:id="rId32"/>
    <p:sldId id="1094" r:id="rId33"/>
    <p:sldId id="1097" r:id="rId34"/>
    <p:sldId id="1096" r:id="rId35"/>
    <p:sldId id="1098" r:id="rId36"/>
    <p:sldId id="1099" r:id="rId37"/>
    <p:sldId id="1100" r:id="rId38"/>
    <p:sldId id="1101" r:id="rId39"/>
    <p:sldId id="1102" r:id="rId40"/>
    <p:sldId id="1095" r:id="rId41"/>
    <p:sldId id="1085" r:id="rId42"/>
    <p:sldId id="999" r:id="rId43"/>
    <p:sldId id="1011" r:id="rId44"/>
    <p:sldId id="1103" r:id="rId45"/>
    <p:sldId id="1104" r:id="rId46"/>
    <p:sldId id="1105" r:id="rId47"/>
    <p:sldId id="1106" r:id="rId48"/>
    <p:sldId id="1107" r:id="rId49"/>
    <p:sldId id="1108" r:id="rId50"/>
    <p:sldId id="1012" r:id="rId51"/>
    <p:sldId id="1115" r:id="rId52"/>
    <p:sldId id="1116" r:id="rId53"/>
    <p:sldId id="1014" r:id="rId54"/>
    <p:sldId id="1109" r:id="rId55"/>
    <p:sldId id="1110" r:id="rId56"/>
    <p:sldId id="1111" r:id="rId57"/>
    <p:sldId id="1112" r:id="rId58"/>
    <p:sldId id="1114" r:id="rId59"/>
    <p:sldId id="1117" r:id="rId60"/>
    <p:sldId id="1118" r:id="rId61"/>
    <p:sldId id="1119" r:id="rId62"/>
    <p:sldId id="1120" r:id="rId63"/>
    <p:sldId id="1121" r:id="rId64"/>
    <p:sldId id="1013" r:id="rId65"/>
    <p:sldId id="1015" r:id="rId66"/>
    <p:sldId id="1122" r:id="rId67"/>
    <p:sldId id="1040" r:id="rId68"/>
    <p:sldId id="1123" r:id="rId69"/>
    <p:sldId id="1124" r:id="rId70"/>
    <p:sldId id="1125" r:id="rId71"/>
    <p:sldId id="1126" r:id="rId72"/>
    <p:sldId id="1042" r:id="rId73"/>
    <p:sldId id="1039" r:id="rId74"/>
    <p:sldId id="1043" r:id="rId75"/>
    <p:sldId id="1127" r:id="rId76"/>
    <p:sldId id="1128" r:id="rId77"/>
    <p:sldId id="1129" r:id="rId78"/>
    <p:sldId id="1130" r:id="rId79"/>
    <p:sldId id="1131" r:id="rId80"/>
    <p:sldId id="1132" r:id="rId81"/>
    <p:sldId id="1134" r:id="rId82"/>
    <p:sldId id="1058" r:id="rId83"/>
    <p:sldId id="1133" r:id="rId84"/>
    <p:sldId id="1135" r:id="rId85"/>
    <p:sldId id="1136" r:id="rId86"/>
    <p:sldId id="1137" r:id="rId87"/>
    <p:sldId id="1138" r:id="rId88"/>
    <p:sldId id="1066" r:id="rId89"/>
    <p:sldId id="790" r:id="rId90"/>
    <p:sldId id="390" r:id="rId9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a:srgbClr val="164866"/>
    <a:srgbClr val="2B2843"/>
    <a:srgbClr val="E6D4CC"/>
    <a:srgbClr val="FFFFFF"/>
    <a:srgbClr val="A09582"/>
    <a:srgbClr val="5E2001"/>
    <a:srgbClr val="660066"/>
    <a:srgbClr val="CCFF99"/>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8" autoAdjust="0"/>
    <p:restoredTop sz="90949" autoAdjust="0"/>
  </p:normalViewPr>
  <p:slideViewPr>
    <p:cSldViewPr snapToGrid="0">
      <p:cViewPr>
        <p:scale>
          <a:sx n="62" d="100"/>
          <a:sy n="62" d="100"/>
        </p:scale>
        <p:origin x="752" y="48"/>
      </p:cViewPr>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notesMaster" Target="notesMasters/notesMaster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BF7510-B9ED-40E0-8274-4F64AD62B83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D95E24B0-B97F-4932-93CD-4307D6181DC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0AA17F-CB06-445B-ACD3-321E84E51A80}" type="datetimeFigureOut">
              <a:rPr lang="en-US" smtClean="0"/>
              <a:t>9/9/2023</a:t>
            </a:fld>
            <a:endParaRPr lang="en-US" dirty="0"/>
          </a:p>
        </p:txBody>
      </p:sp>
      <p:sp>
        <p:nvSpPr>
          <p:cNvPr id="4" name="Footer Placeholder 3">
            <a:extLst>
              <a:ext uri="{FF2B5EF4-FFF2-40B4-BE49-F238E27FC236}">
                <a16:creationId xmlns:a16="http://schemas.microsoft.com/office/drawing/2014/main" xmlns="" id="{7FC3A0DF-A8A7-4EF4-96E5-757FFFC2A9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22BEC987-E8F6-4FD2-BFB2-04815BD1D2F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078EF9-7F2B-4B20-A25C-9E80C16977B9}" type="slidenum">
              <a:rPr lang="en-US" smtClean="0"/>
              <a:t>‹#›</a:t>
            </a:fld>
            <a:endParaRPr lang="en-US" dirty="0"/>
          </a:p>
        </p:txBody>
      </p:sp>
    </p:spTree>
    <p:extLst>
      <p:ext uri="{BB962C8B-B14F-4D97-AF65-F5344CB8AC3E}">
        <p14:creationId xmlns:p14="http://schemas.microsoft.com/office/powerpoint/2010/main" val="2500114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6141C0-BF72-4A20-AFA7-D05563D549B7}" type="datetimeFigureOut">
              <a:rPr lang="en-US" smtClean="0"/>
              <a:t>9/9/2023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AAF9CF-D1E5-49FD-94F7-B246BB67E246}" type="slidenum">
              <a:rPr lang="en-US" smtClean="0"/>
              <a:t>‹#›</a:t>
            </a:fld>
            <a:endParaRPr lang="en-US" dirty="0"/>
          </a:p>
        </p:txBody>
      </p:sp>
    </p:spTree>
    <p:extLst>
      <p:ext uri="{BB962C8B-B14F-4D97-AF65-F5344CB8AC3E}">
        <p14:creationId xmlns:p14="http://schemas.microsoft.com/office/powerpoint/2010/main" val="1629285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noProof="0"/>
              <a:t>Click to edit Master title style</a:t>
            </a:r>
          </a:p>
        </p:txBody>
      </p:sp>
      <p:sp>
        <p:nvSpPr>
          <p:cNvPr id="3" name="Content Placeholder 2"/>
          <p:cNvSpPr>
            <a:spLocks noGrp="1"/>
          </p:cNvSpPr>
          <p:nvPr>
            <p:ph idx="1"/>
          </p:nvPr>
        </p:nvSpPr>
        <p:spPr>
          <a:xfrm>
            <a:off x="685801" y="1869601"/>
            <a:ext cx="10840914" cy="3921600"/>
          </a:xfrm>
        </p:spPr>
        <p:txBody>
          <a:bodyPr anchor="t" anchorCtr="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8" name="Straight Connector 7">
            <a:extLst>
              <a:ext uri="{FF2B5EF4-FFF2-40B4-BE49-F238E27FC236}">
                <a16:creationId xmlns:a16="http://schemas.microsoft.com/office/drawing/2014/main" xmlns="" id="{328F7C25-BFB6-430F-87B6-7D0D2C7493D6}"/>
              </a:ext>
              <a:ext uri="{C183D7F6-B498-43B3-948B-1728B52AA6E4}">
                <adec:decorative xmlns:adec="http://schemas.microsoft.com/office/drawing/2017/decorative" xmlns="" val="1"/>
              </a:ext>
            </a:extLst>
          </p:cNvPr>
          <p:cNvCxnSpPr>
            <a:cxnSpLocks/>
          </p:cNvCxnSpPr>
          <p:nvPr userDrawn="1"/>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6102627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noProof="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5" name="Footer Placeholder 4"/>
          <p:cNvSpPr>
            <a:spLocks noGrp="1"/>
          </p:cNvSpPr>
          <p:nvPr>
            <p:ph type="ftr" sz="quarter" idx="11"/>
          </p:nvPr>
        </p:nvSpPr>
        <p:spPr/>
        <p:txBody>
          <a:bodyPr/>
          <a:lstStyle/>
          <a:p>
            <a:r>
              <a:rPr lang="en-US" noProof="0" dirty="0"/>
              <a:t>Add a Footer</a:t>
            </a:r>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3263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3" name="Date Placeholder 2"/>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4" name="Footer Placeholder 3"/>
          <p:cNvSpPr>
            <a:spLocks noGrp="1"/>
          </p:cNvSpPr>
          <p:nvPr>
            <p:ph type="ftr" sz="quarter" idx="11"/>
          </p:nvPr>
        </p:nvSpPr>
        <p:spPr/>
        <p:txBody>
          <a:bodyPr/>
          <a:lstStyle/>
          <a:p>
            <a:r>
              <a:rPr lang="en-US" noProof="0" dirty="0"/>
              <a:t>Add a Footer</a:t>
            </a:r>
          </a:p>
        </p:txBody>
      </p:sp>
      <p:sp>
        <p:nvSpPr>
          <p:cNvPr id="5" name="Slide Number Placeholder 4"/>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5106499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3" name="Footer Placeholder 2"/>
          <p:cNvSpPr>
            <a:spLocks noGrp="1"/>
          </p:cNvSpPr>
          <p:nvPr>
            <p:ph type="ftr" sz="quarter" idx="11"/>
          </p:nvPr>
        </p:nvSpPr>
        <p:spPr/>
        <p:txBody>
          <a:bodyPr/>
          <a:lstStyle/>
          <a:p>
            <a:r>
              <a:rPr lang="en-US" noProof="0" dirty="0"/>
              <a:t>Add a Footer</a:t>
            </a:r>
          </a:p>
        </p:txBody>
      </p:sp>
      <p:sp>
        <p:nvSpPr>
          <p:cNvPr id="4" name="Slide Number Placeholder 3"/>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453706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noProof="0"/>
              <a:t>Click to edit Master title style</a:t>
            </a:r>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Click to edit Master subtitle style</a:t>
            </a:r>
          </a:p>
        </p:txBody>
      </p:sp>
      <p:sp>
        <p:nvSpPr>
          <p:cNvPr id="4" name="Date Placeholder 3"/>
          <p:cNvSpPr>
            <a:spLocks noGrp="1"/>
          </p:cNvSpPr>
          <p:nvPr>
            <p:ph type="dt" sz="half" idx="10"/>
          </p:nvPr>
        </p:nvSpPr>
        <p:spPr>
          <a:xfrm>
            <a:off x="8932558" y="5870575"/>
            <a:ext cx="1600200" cy="377825"/>
          </a:xfrm>
        </p:spPr>
        <p:txBody>
          <a:bodyPr/>
          <a:lstStyle/>
          <a:p>
            <a:fld id="{984B7D2A-0DF8-424B-9572-B79AEBB2D9DC}" type="datetimeFigureOut">
              <a:rPr lang="en-US" noProof="0" smtClean="0"/>
              <a:t>9/9/2023</a:t>
            </a:fld>
            <a:endParaRPr lang="en-US" noProof="0" dirty="0"/>
          </a:p>
        </p:txBody>
      </p:sp>
      <p:sp>
        <p:nvSpPr>
          <p:cNvPr id="5" name="Footer Placeholder 4"/>
          <p:cNvSpPr>
            <a:spLocks noGrp="1"/>
          </p:cNvSpPr>
          <p:nvPr>
            <p:ph type="ftr" sz="quarter" idx="11"/>
          </p:nvPr>
        </p:nvSpPr>
        <p:spPr>
          <a:xfrm>
            <a:off x="3962399" y="5870575"/>
            <a:ext cx="4893958" cy="377825"/>
          </a:xfrm>
        </p:spPr>
        <p:txBody>
          <a:bodyPr/>
          <a:lstStyle/>
          <a:p>
            <a:r>
              <a:rPr lang="en-US" noProof="0" dirty="0"/>
              <a:t>Add a Footer</a:t>
            </a:r>
          </a:p>
        </p:txBody>
      </p:sp>
      <p:sp>
        <p:nvSpPr>
          <p:cNvPr id="6" name="Slide Number Placeholder 5"/>
          <p:cNvSpPr>
            <a:spLocks noGrp="1"/>
          </p:cNvSpPr>
          <p:nvPr>
            <p:ph type="sldNum" sz="quarter" idx="12"/>
          </p:nvPr>
        </p:nvSpPr>
        <p:spPr>
          <a:xfrm>
            <a:off x="10608958" y="5870575"/>
            <a:ext cx="551167" cy="377825"/>
          </a:xfrm>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406293711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noProof="0"/>
              <a:t>Click to edit Master title style</a:t>
            </a:r>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2006338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7" name="Date Placeholder 6"/>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6" name="Text Placeholder 5">
            <a:extLst>
              <a:ext uri="{FF2B5EF4-FFF2-40B4-BE49-F238E27FC236}">
                <a16:creationId xmlns:a16="http://schemas.microsoft.com/office/drawing/2014/main" xmlns=""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sp>
        <p:nvSpPr>
          <p:cNvPr id="12" name="Text Placeholder 2">
            <a:extLst>
              <a:ext uri="{FF2B5EF4-FFF2-40B4-BE49-F238E27FC236}">
                <a16:creationId xmlns:a16="http://schemas.microsoft.com/office/drawing/2014/main" xmlns=""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Text Placeholder 5">
            <a:extLst>
              <a:ext uri="{FF2B5EF4-FFF2-40B4-BE49-F238E27FC236}">
                <a16:creationId xmlns:a16="http://schemas.microsoft.com/office/drawing/2014/main" xmlns=""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21" name="Text Placeholder 5">
            <a:extLst>
              <a:ext uri="{FF2B5EF4-FFF2-40B4-BE49-F238E27FC236}">
                <a16:creationId xmlns:a16="http://schemas.microsoft.com/office/drawing/2014/main" xmlns=""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9" name="Text Placeholder 5">
            <a:extLst>
              <a:ext uri="{FF2B5EF4-FFF2-40B4-BE49-F238E27FC236}">
                <a16:creationId xmlns:a16="http://schemas.microsoft.com/office/drawing/2014/main" xmlns=""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sp>
        <p:nvSpPr>
          <p:cNvPr id="18" name="Text Placeholder 5">
            <a:extLst>
              <a:ext uri="{FF2B5EF4-FFF2-40B4-BE49-F238E27FC236}">
                <a16:creationId xmlns:a16="http://schemas.microsoft.com/office/drawing/2014/main" xmlns=""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noProof="0"/>
              <a:t>Click to edit Master text styles</a:t>
            </a:r>
          </a:p>
        </p:txBody>
      </p:sp>
      <p:cxnSp>
        <p:nvCxnSpPr>
          <p:cNvPr id="14" name="Straight Connector 13">
            <a:extLst>
              <a:ext uri="{FF2B5EF4-FFF2-40B4-BE49-F238E27FC236}">
                <a16:creationId xmlns:a16="http://schemas.microsoft.com/office/drawing/2014/main" xmlns="" id="{CC5A0CF1-9FE7-4149-97DC-5221639144C8}"/>
              </a:ext>
              <a:ext uri="{C183D7F6-B498-43B3-948B-1728B52AA6E4}">
                <adec:decorative xmlns:adec="http://schemas.microsoft.com/office/drawing/2017/decorative" xmlns="" val="1"/>
              </a:ext>
            </a:extLst>
          </p:cNvPr>
          <p:cNvCxnSpPr>
            <a:cxnSpLocks/>
          </p:cNvCxnSpPr>
          <p:nvPr userDrawn="1"/>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3936392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96938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noProof="0"/>
              <a:t>Click to edit Master title style</a:t>
            </a:r>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noProof="0"/>
              <a:t>Click icon to add picture</a:t>
            </a:r>
            <a:endParaRPr lang="en-US" noProof="0"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832959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noProof="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noProof="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noProof="0"/>
              <a:t>Click to edit Master text styles</a:t>
            </a:r>
          </a:p>
        </p:txBody>
      </p:sp>
      <p:sp>
        <p:nvSpPr>
          <p:cNvPr id="7" name="Rectangle: Rounded Corners 6">
            <a:extLst>
              <a:ext uri="{FF2B5EF4-FFF2-40B4-BE49-F238E27FC236}">
                <a16:creationId xmlns:a16="http://schemas.microsoft.com/office/drawing/2014/main" xmlns="" id="{1AD7857E-8E0E-4AC1-ABDC-E42462C788DE}"/>
              </a:ext>
            </a:extLst>
          </p:cNvPr>
          <p:cNvSpPr/>
          <p:nvPr userDrawn="1"/>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5" name="Footer Placeholder 4"/>
          <p:cNvSpPr>
            <a:spLocks noGrp="1"/>
          </p:cNvSpPr>
          <p:nvPr>
            <p:ph type="ftr" sz="quarter" idx="11"/>
          </p:nvPr>
        </p:nvSpPr>
        <p:spPr/>
        <p:txBody>
          <a:bodyPr/>
          <a:lstStyle/>
          <a:p>
            <a:endParaRPr lang="en-US" noProof="0" dirty="0"/>
          </a:p>
        </p:txBody>
      </p:sp>
      <p:sp>
        <p:nvSpPr>
          <p:cNvPr id="6" name="Slide Number Placeholder 5"/>
          <p:cNvSpPr>
            <a:spLocks noGrp="1"/>
          </p:cNvSpPr>
          <p:nvPr>
            <p:ph type="sldNum" sz="quarter" idx="12"/>
          </p:nvPr>
        </p:nvSpPr>
        <p:spPr/>
        <p:txBody>
          <a:body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1153409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xmlns="" id="{A1E35E73-B2F7-41DF-AAD2-58E6BE2710D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noProof="0"/>
              <a:t>Click to edit Master title style</a:t>
            </a:r>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8" name="Footer Placeholder 7"/>
          <p:cNvSpPr>
            <a:spLocks noGrp="1"/>
          </p:cNvSpPr>
          <p:nvPr>
            <p:ph type="ftr" sz="quarter" idx="11"/>
          </p:nvPr>
        </p:nvSpPr>
        <p:spPr/>
        <p:txBody>
          <a:bodyPr/>
          <a:lstStyle/>
          <a:p>
            <a:r>
              <a:rPr lang="en-US" noProof="0" dirty="0"/>
              <a:t>Add a Footer</a:t>
            </a:r>
          </a:p>
        </p:txBody>
      </p:sp>
      <p:sp>
        <p:nvSpPr>
          <p:cNvPr id="9" name="Slide Number Placeholder 8"/>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2" name="Straight Connector 11">
            <a:extLst>
              <a:ext uri="{FF2B5EF4-FFF2-40B4-BE49-F238E27FC236}">
                <a16:creationId xmlns:a16="http://schemas.microsoft.com/office/drawing/2014/main" xmlns="" id="{8031B0A9-3E16-4C5B-A6CE-045BCB91A008}"/>
              </a:ext>
              <a:ext uri="{C183D7F6-B498-43B3-948B-1728B52AA6E4}">
                <adec:decorative xmlns:adec="http://schemas.microsoft.com/office/drawing/2017/decorative" xmlns="" val="1"/>
              </a:ext>
            </a:extLst>
          </p:cNvPr>
          <p:cNvCxnSpPr>
            <a:cxnSpLocks/>
          </p:cNvCxnSpPr>
          <p:nvPr userDrawn="1"/>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69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noProof="0"/>
              <a:t>Click to edit Master title style</a:t>
            </a:r>
          </a:p>
        </p:txBody>
      </p:sp>
      <p:sp>
        <p:nvSpPr>
          <p:cNvPr id="9" name="Rectangle: Rounded Corners 8">
            <a:extLst>
              <a:ext uri="{FF2B5EF4-FFF2-40B4-BE49-F238E27FC236}">
                <a16:creationId xmlns:a16="http://schemas.microsoft.com/office/drawing/2014/main" xmlns="" id="{E44449DE-635B-4B23-9B8B-C95A5B8764DB}"/>
              </a:ext>
            </a:extLst>
          </p:cNvPr>
          <p:cNvSpPr/>
          <p:nvPr userDrawn="1"/>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984B7D2A-0DF8-424B-9572-B79AEBB2D9DC}" type="datetimeFigureOut">
              <a:rPr lang="en-US" noProof="0" smtClean="0"/>
              <a:t>9/9/2023</a:t>
            </a:fld>
            <a:endParaRPr lang="en-US" noProof="0" dirty="0"/>
          </a:p>
        </p:txBody>
      </p:sp>
      <p:sp>
        <p:nvSpPr>
          <p:cNvPr id="6" name="Footer Placeholder 5"/>
          <p:cNvSpPr>
            <a:spLocks noGrp="1"/>
          </p:cNvSpPr>
          <p:nvPr>
            <p:ph type="ftr" sz="quarter" idx="11"/>
          </p:nvPr>
        </p:nvSpPr>
        <p:spPr/>
        <p:txBody>
          <a:bodyPr/>
          <a:lstStyle/>
          <a:p>
            <a:r>
              <a:rPr lang="en-US" noProof="0" dirty="0"/>
              <a:t>Add a Footer</a:t>
            </a:r>
          </a:p>
        </p:txBody>
      </p:sp>
      <p:sp>
        <p:nvSpPr>
          <p:cNvPr id="7" name="Slide Number Placeholder 6"/>
          <p:cNvSpPr>
            <a:spLocks noGrp="1"/>
          </p:cNvSpPr>
          <p:nvPr>
            <p:ph type="sldNum" sz="quarter" idx="12"/>
          </p:nvPr>
        </p:nvSpPr>
        <p:spPr/>
        <p:txBody>
          <a:bodyPr/>
          <a:lstStyle/>
          <a:p>
            <a:fld id="{5D99DD2A-B520-4620-9B43-64B657BA2D42}" type="slidenum">
              <a:rPr lang="en-US" noProof="0" smtClean="0"/>
              <a:t>‹#›</a:t>
            </a:fld>
            <a:endParaRPr lang="en-US" noProof="0" dirty="0"/>
          </a:p>
        </p:txBody>
      </p:sp>
      <p:cxnSp>
        <p:nvCxnSpPr>
          <p:cNvPr id="10" name="Straight Connector 9">
            <a:extLst>
              <a:ext uri="{FF2B5EF4-FFF2-40B4-BE49-F238E27FC236}">
                <a16:creationId xmlns:a16="http://schemas.microsoft.com/office/drawing/2014/main" xmlns="" id="{E8539E0A-8009-4A6E-A7A1-5AEFA52206C3}"/>
              </a:ext>
              <a:ext uri="{C183D7F6-B498-43B3-948B-1728B52AA6E4}">
                <adec:decorative xmlns:adec="http://schemas.microsoft.com/office/drawing/2017/decorative" xmlns="" val="1"/>
              </a:ext>
            </a:extLst>
          </p:cNvPr>
          <p:cNvCxnSpPr>
            <a:cxnSpLocks/>
          </p:cNvCxnSpPr>
          <p:nvPr userDrawn="1"/>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352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84B7D2A-0DF8-424B-9572-B79AEBB2D9DC}" type="datetimeFigureOut">
              <a:rPr lang="en-US" noProof="0" smtClean="0"/>
              <a:t>9/9/2023</a:t>
            </a:fld>
            <a:endParaRPr lang="en-US" noProof="0"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noProof="0" dirty="0"/>
              <a:t>Add a Footer</a:t>
            </a:r>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D99DD2A-B520-4620-9B43-64B657BA2D42}" type="slidenum">
              <a:rPr lang="en-US" noProof="0" smtClean="0"/>
              <a:t>‹#›</a:t>
            </a:fld>
            <a:endParaRPr lang="en-US" noProof="0" dirty="0"/>
          </a:p>
        </p:txBody>
      </p:sp>
    </p:spTree>
    <p:extLst>
      <p:ext uri="{BB962C8B-B14F-4D97-AF65-F5344CB8AC3E}">
        <p14:creationId xmlns:p14="http://schemas.microsoft.com/office/powerpoint/2010/main" val="3009069978"/>
      </p:ext>
    </p:extLst>
  </p:cSld>
  <p:clrMap bg1="dk1" tx1="lt1" bg2="dk2" tx2="lt2" accent1="accent1" accent2="accent2" accent3="accent3" accent4="accent4" accent5="accent5" accent6="accent6" hlink="hlink" folHlink="folHlink"/>
  <p:sldLayoutIdLst>
    <p:sldLayoutId id="2147483662" r:id="rId1"/>
    <p:sldLayoutId id="2147483661" r:id="rId2"/>
    <p:sldLayoutId id="2147483668" r:id="rId3"/>
    <p:sldLayoutId id="2147483679" r:id="rId4"/>
    <p:sldLayoutId id="2147483669" r:id="rId5"/>
    <p:sldLayoutId id="2147483680" r:id="rId6"/>
    <p:sldLayoutId id="2147483672" r:id="rId7"/>
    <p:sldLayoutId id="2147483665" r:id="rId8"/>
    <p:sldLayoutId id="2147483664" r:id="rId9"/>
    <p:sldLayoutId id="2147483671" r:id="rId10"/>
    <p:sldLayoutId id="2147483666" r:id="rId11"/>
    <p:sldLayoutId id="2147483667" r:id="rId12"/>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m.egwwritings.org/en/book/1965.43207#43207" TargetMode="External"/><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hyperlink" Target="https://m.egwwritings.org/en/book/1965.36601#36601" TargetMode="External"/><Relationship Id="rId2" Type="http://schemas.openxmlformats.org/officeDocument/2006/relationships/hyperlink" Target="https://m.egwwritings.org/en/book/1965.43185#43185" TargetMode="External"/><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6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pillar icon">
            <a:extLst>
              <a:ext uri="{FF2B5EF4-FFF2-40B4-BE49-F238E27FC236}">
                <a16:creationId xmlns:a16="http://schemas.microsoft.com/office/drawing/2014/main" xmlns="" id="{FC7E2CCC-C53E-454B-9DE0-F2484BA0FF9D}"/>
              </a:ext>
              <a:ext uri="{C183D7F6-B498-43B3-948B-1728B52AA6E4}">
                <adec:decorative xmlns:adec="http://schemas.microsoft.com/office/drawing/2017/decorative" xmlns="" val="1"/>
              </a:ext>
            </a:extLst>
          </p:cNvPr>
          <p:cNvPicPr>
            <a:picLocks/>
          </p:cNvPicPr>
          <p:nvPr/>
        </p:nvPicPr>
        <p:blipFill>
          <a:blip r:embed="rId2"/>
          <a:stretch>
            <a:fillRect/>
          </a:stretch>
        </p:blipFill>
        <p:spPr>
          <a:xfrm>
            <a:off x="9613564" y="1069504"/>
            <a:ext cx="1905000" cy="1905000"/>
          </a:xfrm>
          <a:prstGeom prst="rect">
            <a:avLst/>
          </a:prstGeom>
          <a:ln>
            <a:noFill/>
          </a:ln>
        </p:spPr>
      </p:pic>
      <p:sp>
        <p:nvSpPr>
          <p:cNvPr id="2" name="Title 1">
            <a:extLst>
              <a:ext uri="{FF2B5EF4-FFF2-40B4-BE49-F238E27FC236}">
                <a16:creationId xmlns:a16="http://schemas.microsoft.com/office/drawing/2014/main" xmlns="" id="{7635B398-1E7F-44AD-8356-8345134C958C}"/>
              </a:ext>
            </a:extLst>
          </p:cNvPr>
          <p:cNvSpPr>
            <a:spLocks noGrp="1"/>
          </p:cNvSpPr>
          <p:nvPr>
            <p:ph type="ctrTitle"/>
          </p:nvPr>
        </p:nvSpPr>
        <p:spPr>
          <a:xfrm>
            <a:off x="184936" y="2716272"/>
            <a:ext cx="10975190" cy="2421464"/>
          </a:xfrm>
        </p:spPr>
        <p:txBody>
          <a:bodyPr/>
          <a:lstStyle/>
          <a:p>
            <a:r>
              <a:rPr lang="en-US" sz="3500" b="1" dirty="0"/>
              <a:t>Practicing Supreme Loyalty to Christ</a:t>
            </a:r>
            <a:r>
              <a:rPr lang="en-US" dirty="0"/>
              <a:t/>
            </a:r>
            <a:br>
              <a:rPr lang="en-US" dirty="0"/>
            </a:br>
            <a:r>
              <a:rPr lang="en-US" sz="3200" dirty="0"/>
              <a:t>Lesson 11, 3</a:t>
            </a:r>
            <a:r>
              <a:rPr lang="en-US" sz="3200" baseline="30000" dirty="0"/>
              <a:t>rd</a:t>
            </a:r>
            <a:r>
              <a:rPr lang="en-US" sz="3200" dirty="0"/>
              <a:t> Quarter 2023</a:t>
            </a:r>
          </a:p>
        </p:txBody>
      </p:sp>
      <p:sp>
        <p:nvSpPr>
          <p:cNvPr id="3" name="Subtitle 2">
            <a:extLst>
              <a:ext uri="{FF2B5EF4-FFF2-40B4-BE49-F238E27FC236}">
                <a16:creationId xmlns:a16="http://schemas.microsoft.com/office/drawing/2014/main" xmlns="" id="{852A3D91-AB3F-4EDF-B87E-FDDF6C5DC4CF}"/>
              </a:ext>
            </a:extLst>
          </p:cNvPr>
          <p:cNvSpPr>
            <a:spLocks noGrp="1"/>
          </p:cNvSpPr>
          <p:nvPr>
            <p:ph type="subTitle" idx="1"/>
          </p:nvPr>
        </p:nvSpPr>
        <p:spPr/>
        <p:txBody>
          <a:bodyPr/>
          <a:lstStyle/>
          <a:p>
            <a:r>
              <a:rPr lang="en-US" sz="3200" dirty="0"/>
              <a:t>Ephesians 6:1-9</a:t>
            </a:r>
            <a:endParaRPr lang="en-US" dirty="0"/>
          </a:p>
        </p:txBody>
      </p:sp>
    </p:spTree>
    <p:extLst>
      <p:ext uri="{BB962C8B-B14F-4D97-AF65-F5344CB8AC3E}">
        <p14:creationId xmlns:p14="http://schemas.microsoft.com/office/powerpoint/2010/main" val="2352749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Genesis 22:5-12</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200" b="1" i="0" baseline="30000" dirty="0">
                <a:effectLst/>
                <a:latin typeface="system-ui"/>
              </a:rPr>
              <a:t>5 </a:t>
            </a:r>
            <a:r>
              <a:rPr lang="en-US" sz="3200" b="0" i="0" dirty="0">
                <a:effectLst/>
                <a:latin typeface="system-ui"/>
              </a:rPr>
              <a:t>And Abraham said unto his young men, Abide ye here with the ass; and I and the lad will go yonder and worship, and come again to you.</a:t>
            </a:r>
          </a:p>
          <a:p>
            <a:pPr algn="l"/>
            <a:r>
              <a:rPr lang="en-US" sz="3200" b="1" i="0" baseline="30000" dirty="0">
                <a:effectLst/>
                <a:latin typeface="system-ui"/>
              </a:rPr>
              <a:t>6 </a:t>
            </a:r>
            <a:r>
              <a:rPr lang="en-US" sz="3200" b="0" i="0" dirty="0">
                <a:effectLst/>
                <a:latin typeface="system-ui"/>
              </a:rPr>
              <a:t>And Abraham took the wood of the burnt offering, and laid it upon Isaac his son; and he took the fire in his hand, and a knife; and they went both of them together.</a:t>
            </a:r>
          </a:p>
        </p:txBody>
      </p:sp>
      <p:pic>
        <p:nvPicPr>
          <p:cNvPr id="1028" name="Picture 4" descr="Abraham and Isaac: The Complete Guide and Typology">
            <a:extLst>
              <a:ext uri="{FF2B5EF4-FFF2-40B4-BE49-F238E27FC236}">
                <a16:creationId xmlns:a16="http://schemas.microsoft.com/office/drawing/2014/main" xmlns="" id="{C2A10F03-1187-EBA4-82DC-1D3125C9227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918" r="2391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8948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Genesis 22:5-12</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200" b="1" i="0" baseline="30000" dirty="0">
                <a:effectLst/>
                <a:latin typeface="system-ui"/>
              </a:rPr>
              <a:t>7 </a:t>
            </a:r>
            <a:r>
              <a:rPr lang="en-US" sz="3200" b="0" i="0" dirty="0">
                <a:effectLst/>
                <a:latin typeface="system-ui"/>
              </a:rPr>
              <a:t>And Isaac </a:t>
            </a:r>
            <a:r>
              <a:rPr lang="en-US" sz="3200" b="0" i="0" dirty="0" err="1">
                <a:effectLst/>
                <a:latin typeface="system-ui"/>
              </a:rPr>
              <a:t>spake</a:t>
            </a:r>
            <a:r>
              <a:rPr lang="en-US" sz="3200" b="0" i="0" dirty="0">
                <a:effectLst/>
                <a:latin typeface="system-ui"/>
              </a:rPr>
              <a:t> unto Abraham his father, and said, My father: and he said, Here am I, my son. And he said, Behold the fire and the wood: but where is the lamb for a burnt offering?</a:t>
            </a:r>
          </a:p>
          <a:p>
            <a:pPr algn="l"/>
            <a:r>
              <a:rPr lang="en-US" sz="3200" b="1" i="0" baseline="30000" dirty="0">
                <a:effectLst/>
                <a:latin typeface="system-ui"/>
              </a:rPr>
              <a:t>8 </a:t>
            </a:r>
            <a:r>
              <a:rPr lang="en-US" sz="3200" b="0" i="0" dirty="0">
                <a:effectLst/>
                <a:latin typeface="system-ui"/>
              </a:rPr>
              <a:t>And Abraham said, My son, God will provide himself a lamb for a burnt offering: so they went both of them together.</a:t>
            </a:r>
          </a:p>
        </p:txBody>
      </p:sp>
      <p:pic>
        <p:nvPicPr>
          <p:cNvPr id="2052" name="Picture 4" descr="30 Similarities between Abraham offering Isaac on Mt. Moriah and GOD  offering Jesus on Mt. Calvary – DEREK SPAIN">
            <a:extLst>
              <a:ext uri="{FF2B5EF4-FFF2-40B4-BE49-F238E27FC236}">
                <a16:creationId xmlns:a16="http://schemas.microsoft.com/office/drawing/2014/main" xmlns="" id="{AE9F8F27-8D46-9ABA-BCE0-8D64D33B0A3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281" b="28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2310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3600" dirty="0">
                <a:solidFill>
                  <a:srgbClr val="66FFFF"/>
                </a:solidFill>
              </a:rPr>
              <a:t>Patriarchs and Prophets P.152</a:t>
            </a:r>
            <a:endParaRPr lang="en-US" sz="4400" dirty="0">
              <a:solidFill>
                <a:srgbClr val="66FFFF"/>
              </a:solidFill>
            </a:endParaRPr>
          </a:p>
        </p:txBody>
      </p:sp>
      <p:sp>
        <p:nvSpPr>
          <p:cNvPr id="4" name="Text Placeholder 3"/>
          <p:cNvSpPr>
            <a:spLocks noGrp="1"/>
          </p:cNvSpPr>
          <p:nvPr>
            <p:ph type="body" sz="half" idx="2"/>
          </p:nvPr>
        </p:nvSpPr>
        <p:spPr>
          <a:xfrm>
            <a:off x="872836" y="1320800"/>
            <a:ext cx="7141364" cy="4411785"/>
          </a:xfrm>
          <a:noFill/>
        </p:spPr>
        <p:txBody>
          <a:bodyPr>
            <a:noAutofit/>
          </a:bodyPr>
          <a:lstStyle/>
          <a:p>
            <a:pPr algn="l"/>
            <a:r>
              <a:rPr lang="en-US" sz="3200" b="0" i="1" dirty="0">
                <a:solidFill>
                  <a:srgbClr val="FFFFFF"/>
                </a:solidFill>
                <a:effectLst/>
                <a:latin typeface="Raleway" pitchFamily="2" charset="0"/>
              </a:rPr>
              <a:t>“At the appointed place they built the altar and laid the wood upon it. Then, with trembling voice, Abraham unfolded to his son the divine message. It was with terror and amazement that Isaac learned his fate, but he offered no resistance. He could have escaped his doom, had he chosen to do so;”</a:t>
            </a:r>
            <a:endParaRPr lang="en-US" sz="3200" b="0" i="1" dirty="0">
              <a:effectLst/>
              <a:latin typeface="system-ui"/>
            </a:endParaRPr>
          </a:p>
        </p:txBody>
      </p:sp>
      <p:pic>
        <p:nvPicPr>
          <p:cNvPr id="6" name="Picture 2" descr="Abraham with Isaac at altar of burnt offering for him">
            <a:extLst>
              <a:ext uri="{FF2B5EF4-FFF2-40B4-BE49-F238E27FC236}">
                <a16:creationId xmlns:a16="http://schemas.microsoft.com/office/drawing/2014/main" xmlns="" id="{601B73C1-1A55-A251-5D85-E1ED456169E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7107" r="7107"/>
          <a:stretch>
            <a:fillRect/>
          </a:stretch>
        </p:blipFill>
        <p:spPr bwMode="auto">
          <a:xfrm>
            <a:off x="8013700" y="995363"/>
            <a:ext cx="349250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51038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3600" dirty="0">
                <a:solidFill>
                  <a:srgbClr val="66FFFF"/>
                </a:solidFill>
              </a:rPr>
              <a:t>Patriarchs and Prophets P.152</a:t>
            </a:r>
            <a:endParaRPr lang="en-US" sz="4400" dirty="0">
              <a:solidFill>
                <a:srgbClr val="66FFFF"/>
              </a:solidFill>
            </a:endParaRPr>
          </a:p>
        </p:txBody>
      </p:sp>
      <p:sp>
        <p:nvSpPr>
          <p:cNvPr id="4" name="Text Placeholder 3"/>
          <p:cNvSpPr>
            <a:spLocks noGrp="1"/>
          </p:cNvSpPr>
          <p:nvPr>
            <p:ph type="body" sz="half" idx="2"/>
          </p:nvPr>
        </p:nvSpPr>
        <p:spPr>
          <a:xfrm>
            <a:off x="872836" y="1320800"/>
            <a:ext cx="7141364" cy="4411785"/>
          </a:xfrm>
          <a:noFill/>
        </p:spPr>
        <p:txBody>
          <a:bodyPr>
            <a:noAutofit/>
          </a:bodyPr>
          <a:lstStyle/>
          <a:p>
            <a:pPr algn="l"/>
            <a:r>
              <a:rPr lang="en-US" sz="3200" b="0" i="1" dirty="0">
                <a:solidFill>
                  <a:srgbClr val="FFFFFF"/>
                </a:solidFill>
                <a:effectLst/>
                <a:latin typeface="Raleway" pitchFamily="2" charset="0"/>
              </a:rPr>
              <a:t>“the grief-stricken old man, exhausted with the struggle of those three terrible days, could not have opposed the will of the vigorous youth. But Isaac had been trained from childhood to ready, trusting obedience, and as the purpose of God was opened before him, he yielded a willing submission.” </a:t>
            </a:r>
            <a:endParaRPr lang="en-US" sz="3200" b="0" i="1" dirty="0">
              <a:effectLst/>
              <a:latin typeface="system-ui"/>
            </a:endParaRPr>
          </a:p>
        </p:txBody>
      </p:sp>
      <p:pic>
        <p:nvPicPr>
          <p:cNvPr id="3078" name="Picture 6" descr="Genesis 22:1, 2) Why Did God Command Abraham to Sacrifice Isaac? -">
            <a:extLst>
              <a:ext uri="{FF2B5EF4-FFF2-40B4-BE49-F238E27FC236}">
                <a16:creationId xmlns:a16="http://schemas.microsoft.com/office/drawing/2014/main" xmlns="" id="{08AB13DE-BCFD-72D9-C06C-0D1DE8E34F2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42" r="104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81322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3600" dirty="0">
                <a:solidFill>
                  <a:srgbClr val="66FFFF"/>
                </a:solidFill>
              </a:rPr>
              <a:t>Patriarchs and Prophets P.152</a:t>
            </a:r>
            <a:endParaRPr lang="en-US" sz="4400" dirty="0">
              <a:solidFill>
                <a:srgbClr val="66FFFF"/>
              </a:solidFill>
            </a:endParaRPr>
          </a:p>
        </p:txBody>
      </p:sp>
      <p:sp>
        <p:nvSpPr>
          <p:cNvPr id="4" name="Text Placeholder 3"/>
          <p:cNvSpPr>
            <a:spLocks noGrp="1"/>
          </p:cNvSpPr>
          <p:nvPr>
            <p:ph type="body" sz="half" idx="2"/>
          </p:nvPr>
        </p:nvSpPr>
        <p:spPr>
          <a:xfrm>
            <a:off x="872836" y="1320800"/>
            <a:ext cx="7141364" cy="4411785"/>
          </a:xfrm>
          <a:noFill/>
        </p:spPr>
        <p:txBody>
          <a:bodyPr>
            <a:noAutofit/>
          </a:bodyPr>
          <a:lstStyle/>
          <a:p>
            <a:pPr algn="l"/>
            <a:r>
              <a:rPr lang="en-US" sz="3600" b="0" i="1" dirty="0">
                <a:solidFill>
                  <a:srgbClr val="FFFFFF"/>
                </a:solidFill>
                <a:effectLst/>
                <a:latin typeface="Raleway" pitchFamily="2" charset="0"/>
              </a:rPr>
              <a:t>“He was a sharer in Abraham's faith, and he felt that he was honored in being called to give his life as an offering to God. He tenderly seeks to lighten the father's grief, and encourages his nerveless hands to bind the cords that confine him to the altar</a:t>
            </a:r>
            <a:r>
              <a:rPr lang="en-US" sz="3600" i="1" dirty="0">
                <a:solidFill>
                  <a:srgbClr val="FFFFFF"/>
                </a:solidFill>
                <a:latin typeface="Raleway" pitchFamily="2" charset="0"/>
              </a:rPr>
              <a:t>.”  </a:t>
            </a:r>
            <a:endParaRPr lang="en-US" sz="3600" b="0" i="1" dirty="0">
              <a:effectLst/>
              <a:latin typeface="system-ui"/>
            </a:endParaRPr>
          </a:p>
        </p:txBody>
      </p:sp>
      <p:pic>
        <p:nvPicPr>
          <p:cNvPr id="5124" name="Picture 4" descr="Abraham, Sarah &amp; Isaac on Pinterest">
            <a:extLst>
              <a:ext uri="{FF2B5EF4-FFF2-40B4-BE49-F238E27FC236}">
                <a16:creationId xmlns:a16="http://schemas.microsoft.com/office/drawing/2014/main" xmlns="" id="{01830723-6F76-AD9D-2587-A342B58E955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057" b="10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94837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Genesis 22:5-12</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200" b="1" i="0" baseline="30000" dirty="0">
                <a:effectLst/>
                <a:latin typeface="system-ui"/>
              </a:rPr>
              <a:t>9 </a:t>
            </a:r>
            <a:r>
              <a:rPr lang="en-US" sz="3200" b="0" i="0" dirty="0">
                <a:effectLst/>
                <a:latin typeface="system-ui"/>
              </a:rPr>
              <a:t>And they came to the place which God had told him of; and Abraham built an altar there, and laid the wood in order, and bound Isaac his son, and laid him on the altar upon the wood.</a:t>
            </a:r>
          </a:p>
          <a:p>
            <a:pPr algn="l"/>
            <a:r>
              <a:rPr lang="en-US" sz="3200" b="1" i="0" baseline="30000" dirty="0">
                <a:effectLst/>
                <a:latin typeface="system-ui"/>
              </a:rPr>
              <a:t>10 </a:t>
            </a:r>
            <a:r>
              <a:rPr lang="en-US" sz="3200" b="0" i="0" dirty="0">
                <a:effectLst/>
                <a:latin typeface="system-ui"/>
              </a:rPr>
              <a:t>And Abraham stretched forth his hand, and took the knife to slay his son.</a:t>
            </a:r>
          </a:p>
        </p:txBody>
      </p:sp>
      <p:pic>
        <p:nvPicPr>
          <p:cNvPr id="6146" name="Picture 2" descr="kill or keep?? – Rebekah Dawn">
            <a:extLst>
              <a:ext uri="{FF2B5EF4-FFF2-40B4-BE49-F238E27FC236}">
                <a16:creationId xmlns:a16="http://schemas.microsoft.com/office/drawing/2014/main" xmlns="" id="{BFE7EEE3-87D7-ECBC-C7FF-BA7B4460130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894" b="389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1487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Genesis 22:5-12</a:t>
            </a:r>
          </a:p>
        </p:txBody>
      </p:sp>
      <p:sp>
        <p:nvSpPr>
          <p:cNvPr id="4" name="Text Placeholder 3"/>
          <p:cNvSpPr>
            <a:spLocks noGrp="1"/>
          </p:cNvSpPr>
          <p:nvPr>
            <p:ph type="body" sz="half" idx="2"/>
          </p:nvPr>
        </p:nvSpPr>
        <p:spPr>
          <a:xfrm>
            <a:off x="872836" y="1370636"/>
            <a:ext cx="7141364" cy="4116727"/>
          </a:xfrm>
          <a:noFill/>
        </p:spPr>
        <p:txBody>
          <a:bodyPr>
            <a:noAutofit/>
          </a:bodyPr>
          <a:lstStyle/>
          <a:p>
            <a:pPr algn="l"/>
            <a:r>
              <a:rPr lang="en-US" sz="3200" b="1" i="0" baseline="30000" dirty="0">
                <a:effectLst/>
                <a:latin typeface="system-ui"/>
              </a:rPr>
              <a:t>11 </a:t>
            </a:r>
            <a:r>
              <a:rPr lang="en-US" sz="3200" b="0" i="0" dirty="0">
                <a:effectLst/>
                <a:latin typeface="system-ui"/>
              </a:rPr>
              <a:t>And the angel of the </a:t>
            </a:r>
            <a:r>
              <a:rPr lang="en-US" sz="3200" b="0" i="0" cap="small" dirty="0">
                <a:effectLst/>
                <a:latin typeface="system-ui"/>
              </a:rPr>
              <a:t>Lord</a:t>
            </a:r>
            <a:r>
              <a:rPr lang="en-US" sz="3200" b="0" i="0" dirty="0">
                <a:effectLst/>
                <a:latin typeface="system-ui"/>
              </a:rPr>
              <a:t> called unto him out of heaven, and said, Abraham, Abraham: and he said, Here am I.</a:t>
            </a:r>
          </a:p>
          <a:p>
            <a:pPr algn="l"/>
            <a:r>
              <a:rPr lang="en-US" sz="3200" b="1" i="0" baseline="30000" dirty="0">
                <a:effectLst/>
                <a:latin typeface="system-ui"/>
              </a:rPr>
              <a:t>12 </a:t>
            </a:r>
            <a:r>
              <a:rPr lang="en-US" sz="3200" b="0" i="0" dirty="0">
                <a:effectLst/>
                <a:latin typeface="system-ui"/>
              </a:rPr>
              <a:t>And he said, Lay not thine hand upon the lad, neither do thou any thing unto him: for now I know that thou </a:t>
            </a:r>
            <a:r>
              <a:rPr lang="en-US" sz="3200" b="0" i="0" dirty="0" err="1">
                <a:effectLst/>
                <a:latin typeface="system-ui"/>
              </a:rPr>
              <a:t>fearest</a:t>
            </a:r>
            <a:r>
              <a:rPr lang="en-US" sz="3200" b="0" i="0" dirty="0">
                <a:effectLst/>
                <a:latin typeface="system-ui"/>
              </a:rPr>
              <a:t> God, seeing thou hast not withheld thy son, thine only son from me.</a:t>
            </a:r>
          </a:p>
        </p:txBody>
      </p:sp>
      <p:pic>
        <p:nvPicPr>
          <p:cNvPr id="7170" name="Picture 2" descr="Principles of Abraham and Isaac for Everyday Use – SueAnn Porter">
            <a:extLst>
              <a:ext uri="{FF2B5EF4-FFF2-40B4-BE49-F238E27FC236}">
                <a16:creationId xmlns:a16="http://schemas.microsoft.com/office/drawing/2014/main" xmlns="" id="{EF2A19EC-E61A-6156-D00D-3E652977BEE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0474" r="1047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300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John 6:38-39</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1" i="0" baseline="30000" dirty="0">
                <a:effectLst/>
                <a:latin typeface="system-ui"/>
              </a:rPr>
              <a:t>38 </a:t>
            </a:r>
            <a:r>
              <a:rPr lang="en-US" sz="3600" b="0" i="0" dirty="0">
                <a:effectLst/>
                <a:latin typeface="system-ui"/>
              </a:rPr>
              <a:t>For I came down from heaven, not to do mine own will, but the will of him that sent me.</a:t>
            </a:r>
          </a:p>
          <a:p>
            <a:pPr algn="l"/>
            <a:r>
              <a:rPr lang="en-US" sz="3600" b="1" i="0" baseline="30000" dirty="0">
                <a:effectLst/>
                <a:latin typeface="system-ui"/>
              </a:rPr>
              <a:t>39 </a:t>
            </a:r>
            <a:r>
              <a:rPr lang="en-US" sz="3600" b="0" i="0" dirty="0">
                <a:effectLst/>
                <a:latin typeface="system-ui"/>
              </a:rPr>
              <a:t>And this is the Father's will which hath sent me, that of all which he hath given me I should lose nothing, but should raise it up again at the last day.</a:t>
            </a:r>
          </a:p>
        </p:txBody>
      </p:sp>
      <p:pic>
        <p:nvPicPr>
          <p:cNvPr id="4108" name="Picture 12" descr="St. Joseph the Worker Shrine - The Litany of the Most Holy Trinity Blessed  be the holy Trinity and undivided Unity; We will give glory to Him, because  He hath shown His">
            <a:extLst>
              <a:ext uri="{FF2B5EF4-FFF2-40B4-BE49-F238E27FC236}">
                <a16:creationId xmlns:a16="http://schemas.microsoft.com/office/drawing/2014/main" xmlns="" id="{1AE3AADD-1FA8-977C-257E-2232A40A967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9" b="3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0124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John 6:38-39</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1" i="0" baseline="30000" dirty="0">
                <a:effectLst/>
                <a:latin typeface="system-ui"/>
              </a:rPr>
              <a:t>17 </a:t>
            </a:r>
            <a:r>
              <a:rPr lang="en-US" sz="3600" b="0" i="0" dirty="0">
                <a:effectLst/>
                <a:latin typeface="system-ui"/>
              </a:rPr>
              <a:t>But Jesus answered them, My Father worketh hitherto, and I work.</a:t>
            </a:r>
          </a:p>
          <a:p>
            <a:pPr algn="l"/>
            <a:r>
              <a:rPr lang="en-US" sz="3600" b="1" i="0" baseline="30000" dirty="0">
                <a:effectLst/>
                <a:latin typeface="system-ui"/>
              </a:rPr>
              <a:t>18 </a:t>
            </a:r>
            <a:r>
              <a:rPr lang="en-US" sz="3600" b="0" i="0" dirty="0">
                <a:effectLst/>
                <a:latin typeface="system-ui"/>
              </a:rPr>
              <a:t>Therefore the Jews sought the more to kill him, because he not only had broken the sabbath, but said also that God was his Father, making himself equal with God.</a:t>
            </a:r>
          </a:p>
        </p:txBody>
      </p:sp>
      <p:pic>
        <p:nvPicPr>
          <p:cNvPr id="5122" name="Picture 2" descr="THE CHRISTOCENTRIC ASPECT OF TRINITY – Fr Ken Pastoral Care">
            <a:extLst>
              <a:ext uri="{FF2B5EF4-FFF2-40B4-BE49-F238E27FC236}">
                <a16:creationId xmlns:a16="http://schemas.microsoft.com/office/drawing/2014/main" xmlns="" id="{CE0B9383-1C2F-D822-A4E6-32A974C6ACB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773" b="377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68307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John 6:38-39</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1" i="0" baseline="30000" dirty="0">
                <a:effectLst/>
                <a:latin typeface="system-ui"/>
              </a:rPr>
              <a:t>19 </a:t>
            </a:r>
            <a:r>
              <a:rPr lang="en-US" sz="3600" b="0" i="0" dirty="0">
                <a:effectLst/>
                <a:latin typeface="system-ui"/>
              </a:rPr>
              <a:t>Then answered Jesus and said unto them, Verily, verily, I say unto you, The Son can do nothing of himself, but what he </a:t>
            </a:r>
            <a:r>
              <a:rPr lang="en-US" sz="3600" b="0" i="0" dirty="0" err="1">
                <a:effectLst/>
                <a:latin typeface="system-ui"/>
              </a:rPr>
              <a:t>seeth</a:t>
            </a:r>
            <a:r>
              <a:rPr lang="en-US" sz="3600" b="0" i="0" dirty="0">
                <a:effectLst/>
                <a:latin typeface="system-ui"/>
              </a:rPr>
              <a:t> the Father do: for what things soever he doeth, these also doeth the Son likewise.</a:t>
            </a:r>
          </a:p>
        </p:txBody>
      </p:sp>
      <p:pic>
        <p:nvPicPr>
          <p:cNvPr id="6146" name="Picture 2" descr="The Holy Trinity by Flemish School on artnet">
            <a:extLst>
              <a:ext uri="{FF2B5EF4-FFF2-40B4-BE49-F238E27FC236}">
                <a16:creationId xmlns:a16="http://schemas.microsoft.com/office/drawing/2014/main" xmlns="" id="{2636E68A-D9B7-EA81-8012-0686577849D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60" r="316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49086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11" y="320041"/>
            <a:ext cx="7064589" cy="1325880"/>
          </a:xfrm>
        </p:spPr>
        <p:txBody>
          <a:bodyPr/>
          <a:lstStyle/>
          <a:p>
            <a:r>
              <a:rPr lang="en-US" sz="4800" dirty="0"/>
              <a:t>Memory Text:  </a:t>
            </a:r>
            <a:br>
              <a:rPr lang="en-US" sz="4800" dirty="0"/>
            </a:br>
            <a:r>
              <a:rPr lang="en-US" sz="4000" dirty="0">
                <a:solidFill>
                  <a:schemeClr val="accent1">
                    <a:lumMod val="40000"/>
                    <a:lumOff val="60000"/>
                  </a:schemeClr>
                </a:solidFill>
              </a:rPr>
              <a:t>Ephesians 6:9</a:t>
            </a:r>
          </a:p>
        </p:txBody>
      </p:sp>
      <p:sp>
        <p:nvSpPr>
          <p:cNvPr id="4" name="Text Placeholder 3"/>
          <p:cNvSpPr>
            <a:spLocks noGrp="1"/>
          </p:cNvSpPr>
          <p:nvPr>
            <p:ph type="body" sz="half" idx="2"/>
          </p:nvPr>
        </p:nvSpPr>
        <p:spPr>
          <a:xfrm>
            <a:off x="1320800" y="1645922"/>
            <a:ext cx="6375400" cy="4216110"/>
          </a:xfrm>
          <a:solidFill>
            <a:schemeClr val="accent3">
              <a:lumMod val="50000"/>
            </a:schemeClr>
          </a:solidFill>
        </p:spPr>
        <p:txBody>
          <a:bodyPr>
            <a:normAutofit fontScale="92500" lnSpcReduction="10000"/>
          </a:bodyPr>
          <a:lstStyle/>
          <a:p>
            <a:r>
              <a:rPr lang="en-US" sz="4400" b="1" i="0" baseline="30000" dirty="0">
                <a:effectLst/>
                <a:latin typeface="system-ui"/>
              </a:rPr>
              <a:t>9 </a:t>
            </a:r>
            <a:r>
              <a:rPr lang="en-US" sz="4400" b="0" i="0" dirty="0">
                <a:effectLst/>
                <a:latin typeface="system-ui"/>
              </a:rPr>
              <a:t>And, ye masters, do the same things unto them, forbearing threatening: knowing that your Master also is in heaven; neither is there respect of persons with him.</a:t>
            </a:r>
          </a:p>
        </p:txBody>
      </p:sp>
      <p:pic>
        <p:nvPicPr>
          <p:cNvPr id="1030" name="Picture 6" descr="MEETING THE MASTER — God's Other Ways">
            <a:extLst>
              <a:ext uri="{FF2B5EF4-FFF2-40B4-BE49-F238E27FC236}">
                <a16:creationId xmlns:a16="http://schemas.microsoft.com/office/drawing/2014/main" xmlns="" id="{A3FAA7D1-4561-E745-4F76-6170E00144F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25" r="261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0198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John 5:30</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1" i="0" baseline="30000" dirty="0">
                <a:effectLst/>
                <a:latin typeface="system-ui"/>
              </a:rPr>
              <a:t>30 </a:t>
            </a:r>
            <a:r>
              <a:rPr lang="en-US" sz="3600" b="0" i="0" dirty="0">
                <a:effectLst/>
                <a:latin typeface="system-ui"/>
              </a:rPr>
              <a:t>I can of mine own self do nothing: as I hear, I judge: and my judgment is just; because I seek not mine own will, but the will of the Father which hath sent me.</a:t>
            </a:r>
          </a:p>
        </p:txBody>
      </p:sp>
      <p:pic>
        <p:nvPicPr>
          <p:cNvPr id="8194" name="Picture 2" descr="Chapter 40: The Father and the Son">
            <a:extLst>
              <a:ext uri="{FF2B5EF4-FFF2-40B4-BE49-F238E27FC236}">
                <a16:creationId xmlns:a16="http://schemas.microsoft.com/office/drawing/2014/main" xmlns="" id="{7C0B1E4B-EF02-B5C2-CACC-B85786934FD6}"/>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089" r="2408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91700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Child's Service:  </a:t>
            </a:r>
            <a:br>
              <a:rPr lang="en-US" sz="3600" b="1" dirty="0">
                <a:solidFill>
                  <a:schemeClr val="accent1">
                    <a:lumMod val="40000"/>
                    <a:lumOff val="60000"/>
                  </a:schemeClr>
                </a:solidFill>
              </a:rPr>
            </a:br>
            <a:r>
              <a:rPr lang="en-US" sz="4400" dirty="0">
                <a:solidFill>
                  <a:srgbClr val="66FFFF"/>
                </a:solidFill>
              </a:rPr>
              <a:t>Luke 2:49-51</a:t>
            </a: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200" b="1" i="0" baseline="30000" dirty="0">
                <a:effectLst/>
                <a:latin typeface="system-ui"/>
              </a:rPr>
              <a:t>49 </a:t>
            </a:r>
            <a:r>
              <a:rPr lang="en-US" sz="3200" b="0" i="0" dirty="0">
                <a:effectLst/>
                <a:latin typeface="system-ui"/>
              </a:rPr>
              <a:t>And he said unto them, How is it that ye sought me? </a:t>
            </a:r>
            <a:r>
              <a:rPr lang="en-US" sz="3200" b="0" i="0" dirty="0" err="1">
                <a:effectLst/>
                <a:latin typeface="system-ui"/>
              </a:rPr>
              <a:t>wist</a:t>
            </a:r>
            <a:r>
              <a:rPr lang="en-US" sz="3200" b="0" i="0" dirty="0">
                <a:effectLst/>
                <a:latin typeface="system-ui"/>
              </a:rPr>
              <a:t> ye not that I must be about my Father's business?</a:t>
            </a:r>
          </a:p>
          <a:p>
            <a:pPr algn="l"/>
            <a:r>
              <a:rPr lang="en-US" sz="3200" b="1" i="0" baseline="30000" dirty="0">
                <a:effectLst/>
                <a:latin typeface="system-ui"/>
              </a:rPr>
              <a:t>50 </a:t>
            </a:r>
            <a:r>
              <a:rPr lang="en-US" sz="3200" b="0" i="0" dirty="0">
                <a:effectLst/>
                <a:latin typeface="system-ui"/>
              </a:rPr>
              <a:t>And they understood not the saying which he </a:t>
            </a:r>
            <a:r>
              <a:rPr lang="en-US" sz="3200" b="0" i="0" dirty="0" err="1">
                <a:effectLst/>
                <a:latin typeface="system-ui"/>
              </a:rPr>
              <a:t>spake</a:t>
            </a:r>
            <a:r>
              <a:rPr lang="en-US" sz="3200" b="0" i="0" dirty="0">
                <a:effectLst/>
                <a:latin typeface="system-ui"/>
              </a:rPr>
              <a:t> unto them.</a:t>
            </a:r>
          </a:p>
          <a:p>
            <a:pPr algn="l"/>
            <a:r>
              <a:rPr lang="en-US" sz="3200" b="1" i="0" baseline="30000" dirty="0">
                <a:effectLst/>
                <a:latin typeface="system-ui"/>
              </a:rPr>
              <a:t>51 </a:t>
            </a:r>
            <a:r>
              <a:rPr lang="en-US" sz="3200" b="0" i="0" dirty="0">
                <a:effectLst/>
                <a:latin typeface="system-ui"/>
              </a:rPr>
              <a:t>And he went down with them, and came to Nazareth, and </a:t>
            </a:r>
            <a:r>
              <a:rPr lang="en-US" sz="3200" b="0" i="0" dirty="0">
                <a:effectLst/>
                <a:highlight>
                  <a:srgbClr val="000080"/>
                </a:highlight>
                <a:latin typeface="system-ui"/>
              </a:rPr>
              <a:t>was subject unto them</a:t>
            </a:r>
            <a:r>
              <a:rPr lang="en-US" sz="3200" b="0" i="0" dirty="0">
                <a:effectLst/>
                <a:latin typeface="system-ui"/>
              </a:rPr>
              <a:t>: but his mother kept all these sayings in her heart.</a:t>
            </a:r>
          </a:p>
        </p:txBody>
      </p:sp>
      <p:pic>
        <p:nvPicPr>
          <p:cNvPr id="7172" name="Picture 4" descr="Jesus, Mary, Joseph and the Stone – The American Catholic">
            <a:extLst>
              <a:ext uri="{FF2B5EF4-FFF2-40B4-BE49-F238E27FC236}">
                <a16:creationId xmlns:a16="http://schemas.microsoft.com/office/drawing/2014/main" xmlns="" id="{A6E46E3A-FCC4-B095-7BB5-7393815919A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4954" r="495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6903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45582" y="2563062"/>
            <a:ext cx="6113928" cy="1717590"/>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Parent’s Service:  </a:t>
            </a:r>
            <a:endParaRPr lang="en-US" sz="6000" dirty="0">
              <a:solidFill>
                <a:srgbClr val="66FFFF"/>
              </a:solidFill>
            </a:endParaRPr>
          </a:p>
        </p:txBody>
      </p:sp>
      <p:pic>
        <p:nvPicPr>
          <p:cNvPr id="9220" name="Picture 4" descr="New Testament 3, Lesson 13: Jesus Blesses the Little Children - Seeds of  Faith Podcast">
            <a:extLst>
              <a:ext uri="{FF2B5EF4-FFF2-40B4-BE49-F238E27FC236}">
                <a16:creationId xmlns:a16="http://schemas.microsoft.com/office/drawing/2014/main" xmlns="" id="{9EB1E135-C984-177F-8A9C-11360864ED1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38" r="9066"/>
          <a:stretch/>
        </p:blipFill>
        <p:spPr bwMode="auto">
          <a:xfrm>
            <a:off x="0" y="-7143"/>
            <a:ext cx="1004311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3600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Ephesians 6:4</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4 </a:t>
            </a:r>
            <a:r>
              <a:rPr lang="en-US" sz="4400" b="0" i="0" dirty="0">
                <a:effectLst/>
                <a:latin typeface="system-ui"/>
              </a:rPr>
              <a:t>And, ye fathers, provoke not your children to wrath: but bring them up in the nurture and admonition of the Lord.</a:t>
            </a:r>
          </a:p>
        </p:txBody>
      </p:sp>
      <p:pic>
        <p:nvPicPr>
          <p:cNvPr id="10244" name="Picture 4" descr="Parenting tips for dads: How to be a loving and supportive dad - Times of  India">
            <a:extLst>
              <a:ext uri="{FF2B5EF4-FFF2-40B4-BE49-F238E27FC236}">
                <a16:creationId xmlns:a16="http://schemas.microsoft.com/office/drawing/2014/main" xmlns="" id="{F8E228A8-79F3-DEF9-F3B4-692AFEBD3E6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202" t="458" r="12982" b="-458"/>
          <a:stretch/>
        </p:blipFill>
        <p:spPr bwMode="auto">
          <a:xfrm>
            <a:off x="727075" y="914400"/>
            <a:ext cx="3346450" cy="4476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4063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Ephesians 6:4</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4 </a:t>
            </a:r>
            <a:r>
              <a:rPr lang="en-US" sz="4400" b="0" i="0" dirty="0">
                <a:effectLst/>
                <a:latin typeface="system-ui"/>
              </a:rPr>
              <a:t>And, ye fathers, provoke not your children to wrath: but bring them up in the nurture and admonition of the Lord.</a:t>
            </a:r>
          </a:p>
        </p:txBody>
      </p:sp>
      <p:pic>
        <p:nvPicPr>
          <p:cNvPr id="10244" name="Picture 4" descr="Parenting tips for dads: How to be a loving and supportive dad - Times of  India">
            <a:extLst>
              <a:ext uri="{FF2B5EF4-FFF2-40B4-BE49-F238E27FC236}">
                <a16:creationId xmlns:a16="http://schemas.microsoft.com/office/drawing/2014/main" xmlns="" id="{F8E228A8-79F3-DEF9-F3B4-692AFEBD3E6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202" t="458" r="12982" b="-458"/>
          <a:stretch/>
        </p:blipFill>
        <p:spPr bwMode="auto">
          <a:xfrm>
            <a:off x="727075" y="914400"/>
            <a:ext cx="3346450" cy="44767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D8E5D914-B96A-9E63-9ADF-B81B89CF8C51}"/>
              </a:ext>
            </a:extLst>
          </p:cNvPr>
          <p:cNvSpPr/>
          <p:nvPr/>
        </p:nvSpPr>
        <p:spPr>
          <a:xfrm>
            <a:off x="727075" y="2516177"/>
            <a:ext cx="10779124" cy="3793803"/>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This advice is essential if the obedience required of the children is to rest on a moral basis. The parallel passage in Colossians gives the reason for this admonition: “Lest they be discouraged” (Col. 3:21). The present low ebb of parental authority sometimes springs from unjust, irritating, or even brutal demands made by parents on children, particularly the unwanted ones. </a:t>
            </a:r>
          </a:p>
        </p:txBody>
      </p:sp>
    </p:spTree>
    <p:extLst>
      <p:ext uri="{BB962C8B-B14F-4D97-AF65-F5344CB8AC3E}">
        <p14:creationId xmlns:p14="http://schemas.microsoft.com/office/powerpoint/2010/main" val="3274713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Ephesians 6:4</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a:bodyPr>
          <a:lstStyle/>
          <a:p>
            <a:pPr algn="l"/>
            <a:r>
              <a:rPr lang="en-US" sz="4400" b="1" i="0" baseline="30000" dirty="0">
                <a:effectLst/>
                <a:latin typeface="system-ui"/>
              </a:rPr>
              <a:t>4 </a:t>
            </a:r>
            <a:r>
              <a:rPr lang="en-US" sz="4400" b="0" i="0" dirty="0">
                <a:effectLst/>
                <a:latin typeface="system-ui"/>
              </a:rPr>
              <a:t>And, ye fathers, provoke not your children to wrath: but bring them up in the nurture and admonition of the Lord.</a:t>
            </a:r>
          </a:p>
        </p:txBody>
      </p:sp>
      <p:pic>
        <p:nvPicPr>
          <p:cNvPr id="10244" name="Picture 4" descr="Parenting tips for dads: How to be a loving and supportive dad - Times of  India">
            <a:extLst>
              <a:ext uri="{FF2B5EF4-FFF2-40B4-BE49-F238E27FC236}">
                <a16:creationId xmlns:a16="http://schemas.microsoft.com/office/drawing/2014/main" xmlns="" id="{F8E228A8-79F3-DEF9-F3B4-692AFEBD3E6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202" t="458" r="12982" b="-458"/>
          <a:stretch/>
        </p:blipFill>
        <p:spPr bwMode="auto">
          <a:xfrm>
            <a:off x="727075" y="914400"/>
            <a:ext cx="3346450" cy="447675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D8E5D914-B96A-9E63-9ADF-B81B89CF8C51}"/>
              </a:ext>
            </a:extLst>
          </p:cNvPr>
          <p:cNvSpPr/>
          <p:nvPr/>
        </p:nvSpPr>
        <p:spPr>
          <a:xfrm>
            <a:off x="727075" y="3172022"/>
            <a:ext cx="10779124" cy="3137958"/>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Too often children are considered as “disturbers of the peace” of the home, an annoyance. Another prolific cause of resentment among children is the capricious, inconsistent demands of some parents. Even if outward obedience is gained by violent means, it is at the expense of honor and respect.</a:t>
            </a:r>
          </a:p>
        </p:txBody>
      </p:sp>
    </p:spTree>
    <p:extLst>
      <p:ext uri="{BB962C8B-B14F-4D97-AF65-F5344CB8AC3E}">
        <p14:creationId xmlns:p14="http://schemas.microsoft.com/office/powerpoint/2010/main" val="25111801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Parent’s Service:  </a:t>
            </a:r>
            <a:br>
              <a:rPr lang="en-US" sz="3600" b="1" dirty="0">
                <a:solidFill>
                  <a:schemeClr val="accent1">
                    <a:lumMod val="40000"/>
                    <a:lumOff val="60000"/>
                  </a:schemeClr>
                </a:solidFill>
              </a:rPr>
            </a:br>
            <a:r>
              <a:rPr lang="en-US" sz="4400" b="1" dirty="0">
                <a:solidFill>
                  <a:srgbClr val="66FFFF"/>
                </a:solidFill>
              </a:rPr>
              <a:t>Child Guidance p. 262</a:t>
            </a:r>
            <a:endParaRPr lang="en-US" sz="4400" dirty="0">
              <a:solidFill>
                <a:srgbClr val="66FFFF"/>
              </a:solidFill>
            </a:endParaRP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3600" b="0" i="1" dirty="0">
                <a:solidFill>
                  <a:srgbClr val="FFFFFF"/>
                </a:solidFill>
                <a:effectLst/>
                <a:latin typeface="Raleway" panose="020F0502020204030204" pitchFamily="2" charset="0"/>
              </a:rPr>
              <a:t>The authority of the parents should be absolute, yet this power is not to be abused. In the control of his children the father should not be governed by caprice, but by the Bible standard. When he permits his own harsh traits of character to bear sway, he becomes a despot.</a:t>
            </a:r>
            <a:endParaRPr lang="en-US" sz="3600" b="0" i="1" dirty="0">
              <a:effectLst/>
              <a:latin typeface="system-ui"/>
            </a:endParaRPr>
          </a:p>
        </p:txBody>
      </p:sp>
      <p:pic>
        <p:nvPicPr>
          <p:cNvPr id="11266" name="Picture 2" descr="Within Our Grasp by Jay Bryant Ward | Altus Fine Art">
            <a:extLst>
              <a:ext uri="{FF2B5EF4-FFF2-40B4-BE49-F238E27FC236}">
                <a16:creationId xmlns:a16="http://schemas.microsoft.com/office/drawing/2014/main" xmlns="" id="{628AF237-B211-5E68-712E-A2ED0D85347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648" r="1648"/>
          <a:stretch>
            <a:fillRect/>
          </a:stretch>
        </p:blipFill>
        <p:spPr bwMode="auto">
          <a:xfrm>
            <a:off x="8014200" y="1125415"/>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26635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Parent’s Service:  </a:t>
            </a:r>
            <a:br>
              <a:rPr lang="en-US" sz="3600" b="1" dirty="0">
                <a:solidFill>
                  <a:schemeClr val="accent1">
                    <a:lumMod val="40000"/>
                    <a:lumOff val="60000"/>
                  </a:schemeClr>
                </a:solidFill>
              </a:rPr>
            </a:br>
            <a:r>
              <a:rPr lang="en-US" sz="4400" b="1" dirty="0">
                <a:solidFill>
                  <a:srgbClr val="66FFFF"/>
                </a:solidFill>
              </a:rPr>
              <a:t>Child Guidance p. 263</a:t>
            </a:r>
            <a:endParaRPr lang="en-US" sz="4400" dirty="0">
              <a:solidFill>
                <a:srgbClr val="66FFFF"/>
              </a:solidFill>
            </a:endParaRPr>
          </a:p>
        </p:txBody>
      </p:sp>
      <p:sp>
        <p:nvSpPr>
          <p:cNvPr id="4" name="Text Placeholder 3"/>
          <p:cNvSpPr>
            <a:spLocks noGrp="1"/>
          </p:cNvSpPr>
          <p:nvPr>
            <p:ph type="body" sz="half" idx="2"/>
          </p:nvPr>
        </p:nvSpPr>
        <p:spPr>
          <a:xfrm>
            <a:off x="872836" y="1615858"/>
            <a:ext cx="7141364" cy="4116727"/>
          </a:xfrm>
          <a:noFill/>
        </p:spPr>
        <p:txBody>
          <a:bodyPr>
            <a:noAutofit/>
          </a:bodyPr>
          <a:lstStyle/>
          <a:p>
            <a:pPr algn="l"/>
            <a:r>
              <a:rPr lang="en-US" sz="4000" b="0" i="1" dirty="0">
                <a:solidFill>
                  <a:srgbClr val="FFFFFF"/>
                </a:solidFill>
                <a:effectLst/>
                <a:latin typeface="Raleway" pitchFamily="2" charset="0"/>
              </a:rPr>
              <a:t>“I am instructed to say to parents, Raise the standard of behavior in your own homes. Teach your children to obey. Rule them by the combined influence of affection and Christlike authority.”</a:t>
            </a:r>
            <a:endParaRPr lang="en-US" sz="4000" b="0" i="1" dirty="0">
              <a:effectLst/>
              <a:latin typeface="system-ui"/>
            </a:endParaRPr>
          </a:p>
        </p:txBody>
      </p:sp>
      <p:pic>
        <p:nvPicPr>
          <p:cNvPr id="12290" name="Picture 2" descr="25+ Hand of God Paintings by Professional Artists — Altus Fine Art">
            <a:extLst>
              <a:ext uri="{FF2B5EF4-FFF2-40B4-BE49-F238E27FC236}">
                <a16:creationId xmlns:a16="http://schemas.microsoft.com/office/drawing/2014/main" xmlns="" id="{2FDA84F9-9E7C-4FF3-9DC9-04C7B90ED26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270" r="2127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1469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5059680" y="385012"/>
            <a:ext cx="6446520"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937760" y="1724891"/>
            <a:ext cx="6568440" cy="4007694"/>
          </a:xfrm>
        </p:spPr>
        <p:txBody>
          <a:bodyPr>
            <a:noAutofit/>
          </a:bodyPr>
          <a:lstStyle/>
          <a:p>
            <a:pPr algn="l"/>
            <a:r>
              <a:rPr lang="en-US" sz="3600" b="1" i="0" baseline="30000" dirty="0">
                <a:effectLst/>
                <a:latin typeface="system-ui"/>
              </a:rPr>
              <a:t>11 </a:t>
            </a:r>
            <a:r>
              <a:rPr lang="en-US" sz="3600" b="0" i="0" dirty="0">
                <a:effectLst/>
                <a:latin typeface="system-ui"/>
              </a:rPr>
              <a:t>And he said, A certain man had two sons:</a:t>
            </a:r>
          </a:p>
          <a:p>
            <a:pPr algn="l"/>
            <a:r>
              <a:rPr lang="en-US" sz="3600" b="1" i="0" baseline="30000" dirty="0">
                <a:effectLst/>
                <a:latin typeface="system-ui"/>
              </a:rPr>
              <a:t>12 </a:t>
            </a:r>
            <a:r>
              <a:rPr lang="en-US" sz="3600" b="0" i="0" dirty="0">
                <a:effectLst/>
                <a:latin typeface="system-ui"/>
              </a:rPr>
              <a:t>And the younger of them said to his father, Father, give me the portion of goods that </a:t>
            </a:r>
            <a:r>
              <a:rPr lang="en-US" sz="3600" b="0" i="0" dirty="0" err="1">
                <a:effectLst/>
                <a:latin typeface="system-ui"/>
              </a:rPr>
              <a:t>falleth</a:t>
            </a:r>
            <a:r>
              <a:rPr lang="en-US" sz="3600" b="0" i="0" dirty="0">
                <a:effectLst/>
                <a:latin typeface="system-ui"/>
              </a:rPr>
              <a:t> to me. And he divided unto them his living.</a:t>
            </a:r>
          </a:p>
        </p:txBody>
      </p:sp>
      <p:pic>
        <p:nvPicPr>
          <p:cNvPr id="8196" name="Picture 4" descr="Jesus told them this story: ‘A man had two sons. The younger son told his father, “I want my share of your estate now before you die.” So his father agreed to divide his wealth between his sons. – Slide 2">
            <a:extLst>
              <a:ext uri="{FF2B5EF4-FFF2-40B4-BE49-F238E27FC236}">
                <a16:creationId xmlns:a16="http://schemas.microsoft.com/office/drawing/2014/main" xmlns="" id="{852EC645-327A-D8EC-D549-DD2556C951BE}"/>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3578" t="-3" r="17784" b="3"/>
          <a:stretch/>
        </p:blipFill>
        <p:spPr bwMode="auto">
          <a:xfrm>
            <a:off x="406400" y="914400"/>
            <a:ext cx="440944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4068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baseline="30000" dirty="0">
                <a:effectLst/>
                <a:latin typeface="system-ui"/>
              </a:rPr>
              <a:t>13 </a:t>
            </a:r>
            <a:r>
              <a:rPr lang="en-US" sz="4400" b="0" i="0" dirty="0">
                <a:effectLst/>
                <a:latin typeface="system-ui"/>
              </a:rPr>
              <a:t>And not many days after the younger son gathered all together, and took his journey into a far country, and there wasted his substance with riotous living.</a:t>
            </a:r>
          </a:p>
          <a:p>
            <a:pPr algn="l"/>
            <a:r>
              <a:rPr lang="en-US" sz="4400" b="1" i="0" baseline="30000" dirty="0">
                <a:effectLst/>
                <a:latin typeface="system-ui"/>
              </a:rPr>
              <a:t>14 </a:t>
            </a:r>
            <a:r>
              <a:rPr lang="en-US" sz="4400" b="0" i="0" dirty="0">
                <a:effectLst/>
                <a:latin typeface="system-ui"/>
              </a:rPr>
              <a:t>And when he had spent all, there arose a mighty famine in that land; and he began to be in want.</a:t>
            </a:r>
          </a:p>
        </p:txBody>
      </p:sp>
      <p:pic>
        <p:nvPicPr>
          <p:cNvPr id="9218" name="Picture 2" descr="‘As he had money to spend, he made many new friends. – Slide 4">
            <a:extLst>
              <a:ext uri="{FF2B5EF4-FFF2-40B4-BE49-F238E27FC236}">
                <a16:creationId xmlns:a16="http://schemas.microsoft.com/office/drawing/2014/main" xmlns="" id="{8B6EFB91-37CF-308A-4F64-216CE7D2323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8497" t="426" r="30201" b="-426"/>
          <a:stretch/>
        </p:blipFill>
        <p:spPr bwMode="auto">
          <a:xfrm>
            <a:off x="727075" y="914400"/>
            <a:ext cx="32956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767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822961"/>
          </a:xfrm>
        </p:spPr>
        <p:txBody>
          <a:bodyPr/>
          <a:lstStyle/>
          <a:p>
            <a:endParaRPr lang="en-US" dirty="0"/>
          </a:p>
        </p:txBody>
      </p:sp>
      <p:sp>
        <p:nvSpPr>
          <p:cNvPr id="3" name="Content Placeholder 2"/>
          <p:cNvSpPr>
            <a:spLocks noGrp="1"/>
          </p:cNvSpPr>
          <p:nvPr>
            <p:ph idx="1"/>
          </p:nvPr>
        </p:nvSpPr>
        <p:spPr>
          <a:xfrm>
            <a:off x="685801" y="1432561"/>
            <a:ext cx="10840914" cy="5142410"/>
          </a:xfrm>
        </p:spPr>
        <p:txBody>
          <a:bodyPr>
            <a:noAutofit/>
          </a:bodyPr>
          <a:lstStyle/>
          <a:p>
            <a:pPr marL="742950" indent="-742950">
              <a:buFont typeface="+mj-lt"/>
              <a:buAutoNum type="arabicParenR"/>
            </a:pPr>
            <a:r>
              <a:rPr lang="en-US" sz="2200" dirty="0"/>
              <a:t>Paul and the Ephesians</a:t>
            </a:r>
          </a:p>
          <a:p>
            <a:pPr marL="742950" indent="-742950">
              <a:buFont typeface="+mj-lt"/>
              <a:buAutoNum type="arabicParenR"/>
            </a:pPr>
            <a:r>
              <a:rPr lang="en-US" sz="2200" dirty="0"/>
              <a:t>Eph. 1:1-14—Prayer of Gratitude for God’s Grace</a:t>
            </a:r>
          </a:p>
          <a:p>
            <a:pPr marL="742950" indent="-742950">
              <a:buFont typeface="+mj-lt"/>
              <a:buAutoNum type="arabicParenR"/>
            </a:pPr>
            <a:r>
              <a:rPr lang="en-US" sz="2200" dirty="0"/>
              <a:t>Eph. 1:15-23—Gratitude and Joy in Christ</a:t>
            </a:r>
          </a:p>
          <a:p>
            <a:pPr marL="742950" indent="-742950">
              <a:buFont typeface="+mj-lt"/>
              <a:buAutoNum type="arabicParenR"/>
            </a:pPr>
            <a:r>
              <a:rPr lang="en-US" sz="2200" dirty="0"/>
              <a:t>Eph. 2:1-10—Quickened by God’s Grace</a:t>
            </a:r>
          </a:p>
          <a:p>
            <a:pPr marL="742950" indent="-742950">
              <a:buFont typeface="+mj-lt"/>
              <a:buAutoNum type="arabicParenR"/>
            </a:pPr>
            <a:r>
              <a:rPr lang="en-US" sz="2200" dirty="0"/>
              <a:t>Eph. 2:11-22—One Body by the Cross</a:t>
            </a:r>
          </a:p>
          <a:p>
            <a:pPr marL="742950" indent="-742950">
              <a:buFont typeface="+mj-lt"/>
              <a:buAutoNum type="arabicParenR"/>
            </a:pPr>
            <a:r>
              <a:rPr lang="en-US" sz="2200" dirty="0"/>
              <a:t>Eph. 3—A Prisoner of Christ</a:t>
            </a:r>
          </a:p>
          <a:p>
            <a:pPr marL="742950" indent="-742950">
              <a:buFont typeface="+mj-lt"/>
              <a:buAutoNum type="arabicParenR"/>
            </a:pPr>
            <a:r>
              <a:rPr lang="en-US" sz="2200" dirty="0"/>
              <a:t>Eph. 4:1-16—One Accord </a:t>
            </a:r>
          </a:p>
          <a:p>
            <a:pPr marL="742950" indent="-742950">
              <a:buFont typeface="+mj-lt"/>
              <a:buAutoNum type="arabicParenR"/>
            </a:pPr>
            <a:r>
              <a:rPr lang="en-US" sz="2200" dirty="0"/>
              <a:t>Eph. 4:17-32—Transformation</a:t>
            </a:r>
          </a:p>
          <a:p>
            <a:pPr marL="742950" indent="-742950">
              <a:buFont typeface="+mj-lt"/>
              <a:buAutoNum type="arabicParenR"/>
            </a:pPr>
            <a:r>
              <a:rPr lang="en-US" sz="2200" dirty="0"/>
              <a:t>Eph. 5:1-20—Followers of God</a:t>
            </a:r>
          </a:p>
          <a:p>
            <a:pPr marL="742950" indent="-742950">
              <a:buFont typeface="+mj-lt"/>
              <a:buAutoNum type="arabicParenR"/>
            </a:pPr>
            <a:r>
              <a:rPr lang="en-US" sz="2200" dirty="0"/>
              <a:t>Eph. 5:21-33—Love as Christ Loved the Church</a:t>
            </a:r>
          </a:p>
          <a:p>
            <a:pPr marL="742950" indent="-742950">
              <a:buFont typeface="+mj-lt"/>
              <a:buAutoNum type="arabicParenR"/>
            </a:pPr>
            <a:r>
              <a:rPr lang="en-US" sz="2800" b="1" dirty="0"/>
              <a:t>Eph. 6:1-9—Service </a:t>
            </a:r>
          </a:p>
          <a:p>
            <a:pPr marL="742950" indent="-742950">
              <a:buFont typeface="+mj-lt"/>
              <a:buAutoNum type="arabicParenR"/>
            </a:pPr>
            <a:endParaRPr lang="en-US" sz="2800" dirty="0"/>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1"/>
            <a:ext cx="10840914" cy="82296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Ephesians So Far:</a:t>
            </a:r>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145907" y="442436"/>
            <a:ext cx="1157288" cy="1157288"/>
          </a:xfrm>
          <a:prstGeom prst="rect">
            <a:avLst/>
          </a:prstGeom>
        </p:spPr>
      </p:pic>
    </p:spTree>
    <p:extLst>
      <p:ext uri="{BB962C8B-B14F-4D97-AF65-F5344CB8AC3E}">
        <p14:creationId xmlns:p14="http://schemas.microsoft.com/office/powerpoint/2010/main" val="40576639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7" y="1724891"/>
            <a:ext cx="7136864" cy="4007694"/>
          </a:xfrm>
        </p:spPr>
        <p:txBody>
          <a:bodyPr>
            <a:noAutofit/>
          </a:bodyPr>
          <a:lstStyle/>
          <a:p>
            <a:pPr algn="l"/>
            <a:r>
              <a:rPr lang="en-US" sz="3200" b="1" i="0" baseline="30000" dirty="0">
                <a:effectLst/>
                <a:latin typeface="system-ui"/>
              </a:rPr>
              <a:t>15 </a:t>
            </a:r>
            <a:r>
              <a:rPr lang="en-US" sz="3200" b="0" i="0" dirty="0">
                <a:effectLst/>
                <a:latin typeface="system-ui"/>
              </a:rPr>
              <a:t>And he went and joined himself to a citizen of that country; and he sent him into his fields to feed swine.</a:t>
            </a:r>
          </a:p>
          <a:p>
            <a:pPr algn="l"/>
            <a:r>
              <a:rPr lang="en-US" sz="3200" b="1" i="0" baseline="30000" dirty="0">
                <a:effectLst/>
                <a:latin typeface="system-ui"/>
              </a:rPr>
              <a:t>16 </a:t>
            </a:r>
            <a:r>
              <a:rPr lang="en-US" sz="3200" b="0" i="0" dirty="0">
                <a:effectLst/>
                <a:latin typeface="system-ui"/>
              </a:rPr>
              <a:t>And he would fain have filled his belly with the husks that the swine did eat: and no man gave unto him.</a:t>
            </a:r>
          </a:p>
        </p:txBody>
      </p:sp>
      <p:pic>
        <p:nvPicPr>
          <p:cNvPr id="5" name="Picture 2" descr="‘He persuaded a local farmer to hire him to feed the pigs. He was so hungry that even the pods he was feeding the pigs looked good to him. But no one gave him anything. – Slide 9">
            <a:extLst>
              <a:ext uri="{FF2B5EF4-FFF2-40B4-BE49-F238E27FC236}">
                <a16:creationId xmlns:a16="http://schemas.microsoft.com/office/drawing/2014/main" xmlns="" id="{1B164504-31BD-EDF3-B589-17059F35D49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2593" t="-3" r="34103"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973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355303" cy="4329811"/>
          </a:xfrm>
        </p:spPr>
        <p:txBody>
          <a:bodyPr>
            <a:noAutofit/>
          </a:bodyPr>
          <a:lstStyle/>
          <a:p>
            <a:pPr algn="l"/>
            <a:r>
              <a:rPr lang="en-US" sz="3200" b="1" i="0" baseline="30000" dirty="0">
                <a:effectLst/>
                <a:latin typeface="system-ui"/>
              </a:rPr>
              <a:t>17 </a:t>
            </a:r>
            <a:r>
              <a:rPr lang="en-US" sz="3200" b="0" i="0" dirty="0">
                <a:effectLst/>
                <a:latin typeface="system-ui"/>
              </a:rPr>
              <a:t>And when he came to himself, he said, How many hired servants of my father's have bread enough and to spare, and I perish with hunger!</a:t>
            </a:r>
          </a:p>
          <a:p>
            <a:pPr algn="l"/>
            <a:r>
              <a:rPr lang="en-US" sz="3200" b="1" i="0" baseline="30000" dirty="0">
                <a:effectLst/>
                <a:latin typeface="system-ui"/>
              </a:rPr>
              <a:t>18 </a:t>
            </a:r>
            <a:r>
              <a:rPr lang="en-US" sz="3200" b="0" i="0" dirty="0">
                <a:effectLst/>
                <a:latin typeface="system-ui"/>
              </a:rPr>
              <a:t>I will arise and go to my father, and will say unto him, Father, I have sinned against heaven, and before thee,</a:t>
            </a:r>
          </a:p>
          <a:p>
            <a:pPr algn="l"/>
            <a:r>
              <a:rPr lang="en-US" sz="3200" b="1" i="0" baseline="30000" dirty="0">
                <a:effectLst/>
                <a:latin typeface="system-ui"/>
              </a:rPr>
              <a:t>19 </a:t>
            </a:r>
            <a:r>
              <a:rPr lang="en-US" sz="3200" b="0" i="0" dirty="0">
                <a:effectLst/>
                <a:latin typeface="system-ui"/>
              </a:rPr>
              <a:t>And am no more worthy to be called thy son: make me as one of thy hired servants.</a:t>
            </a:r>
          </a:p>
        </p:txBody>
      </p:sp>
      <p:pic>
        <p:nvPicPr>
          <p:cNvPr id="10244" name="Picture 4" descr="‘He thought to himself, “At home even the hired servants have food enough to spare, and here I am dying of hunger!” – Slide 10">
            <a:extLst>
              <a:ext uri="{FF2B5EF4-FFF2-40B4-BE49-F238E27FC236}">
                <a16:creationId xmlns:a16="http://schemas.microsoft.com/office/drawing/2014/main" xmlns="" id="{C869E39F-2C6C-B5FC-01C4-931AC970E39E}"/>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2896" r="22896"/>
          <a:stretch>
            <a:fillRect/>
          </a:stretch>
        </p:blipFill>
        <p:spPr bwMode="auto">
          <a:xfrm>
            <a:off x="509588" y="1300163"/>
            <a:ext cx="3422650" cy="4735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6574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355303" cy="4329811"/>
          </a:xfrm>
        </p:spPr>
        <p:txBody>
          <a:bodyPr>
            <a:noAutofit/>
          </a:bodyPr>
          <a:lstStyle/>
          <a:p>
            <a:pPr algn="l"/>
            <a:r>
              <a:rPr lang="en-US" sz="3200" b="1" i="0" baseline="30000" dirty="0">
                <a:effectLst/>
                <a:latin typeface="system-ui"/>
              </a:rPr>
              <a:t>20 </a:t>
            </a:r>
            <a:r>
              <a:rPr lang="en-US" sz="3200" b="0" i="0" dirty="0">
                <a:effectLst/>
                <a:latin typeface="system-ui"/>
              </a:rPr>
              <a:t>And he arose, and came to his father. But when he was yet a great way off, his father saw him, and had compassion, and ran, and fell on his neck, and kissed him.</a:t>
            </a:r>
          </a:p>
          <a:p>
            <a:pPr algn="l"/>
            <a:r>
              <a:rPr lang="en-US" sz="3200" b="1" i="0" baseline="30000" dirty="0">
                <a:effectLst/>
                <a:latin typeface="system-ui"/>
              </a:rPr>
              <a:t>21 </a:t>
            </a:r>
            <a:r>
              <a:rPr lang="en-US" sz="3200" b="0" i="0" dirty="0">
                <a:effectLst/>
                <a:latin typeface="system-ui"/>
              </a:rPr>
              <a:t>And the son said unto him, Father, I have sinned against heaven, and in thy sight, and am no more worthy to be called thy son.</a:t>
            </a:r>
          </a:p>
        </p:txBody>
      </p:sp>
      <p:pic>
        <p:nvPicPr>
          <p:cNvPr id="12290" name="Picture 2" descr="‘So he returned home to his father. While he was still a long way off, his father saw him coming. Filled with love and compassion, he ran to his son, embraced him, and kissed him. – Slide 12">
            <a:extLst>
              <a:ext uri="{FF2B5EF4-FFF2-40B4-BE49-F238E27FC236}">
                <a16:creationId xmlns:a16="http://schemas.microsoft.com/office/drawing/2014/main" xmlns="" id="{1BDEB696-DC93-C72F-1DB5-030D007DCF6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124" t="426" r="31572" b="-426"/>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66260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355303" cy="4329811"/>
          </a:xfrm>
        </p:spPr>
        <p:txBody>
          <a:bodyPr>
            <a:noAutofit/>
          </a:bodyPr>
          <a:lstStyle/>
          <a:p>
            <a:pPr algn="l"/>
            <a:r>
              <a:rPr lang="en-US" sz="3200" b="1" i="0" baseline="30000" dirty="0">
                <a:effectLst/>
                <a:latin typeface="system-ui"/>
              </a:rPr>
              <a:t>22 </a:t>
            </a:r>
            <a:r>
              <a:rPr lang="en-US" sz="3200" b="0" i="0" dirty="0">
                <a:effectLst/>
                <a:latin typeface="system-ui"/>
              </a:rPr>
              <a:t>But the father said to his servants, Bring forth the best robe, and put it on him; and put a ring on his hand, and shoes on his feet:</a:t>
            </a:r>
          </a:p>
          <a:p>
            <a:pPr algn="l"/>
            <a:r>
              <a:rPr lang="en-US" sz="3200" b="1" i="0" baseline="30000" dirty="0">
                <a:effectLst/>
                <a:latin typeface="system-ui"/>
              </a:rPr>
              <a:t>23 </a:t>
            </a:r>
            <a:r>
              <a:rPr lang="en-US" sz="3200" b="0" i="0" dirty="0">
                <a:effectLst/>
                <a:latin typeface="system-ui"/>
              </a:rPr>
              <a:t>And bring hither the fatted calf, and kill it; and let us eat, and be merry:</a:t>
            </a:r>
          </a:p>
          <a:p>
            <a:pPr algn="l"/>
            <a:r>
              <a:rPr lang="en-US" sz="3200" b="1" i="0" baseline="30000" dirty="0">
                <a:effectLst/>
                <a:latin typeface="system-ui"/>
              </a:rPr>
              <a:t>24 </a:t>
            </a:r>
            <a:r>
              <a:rPr lang="en-US" sz="3200" b="0" i="0" dirty="0">
                <a:effectLst/>
                <a:latin typeface="system-ui"/>
              </a:rPr>
              <a:t>For this my son was dead, and is alive again; he was lost, and is found. And they began to be merry.</a:t>
            </a:r>
          </a:p>
        </p:txBody>
      </p:sp>
      <p:pic>
        <p:nvPicPr>
          <p:cNvPr id="13314" name="Picture 2" descr="‘But his father said to the servants, “Quick! Bring the finest robe in the house and put it on him. Get a ring for his finger and sandals for his feet. Kill the calf we have been fattening. We must celebrate with a feast, for this son of mine was dead and has now returned to life. He was lost, but now he is found.” – Slide 14">
            <a:extLst>
              <a:ext uri="{FF2B5EF4-FFF2-40B4-BE49-F238E27FC236}">
                <a16:creationId xmlns:a16="http://schemas.microsoft.com/office/drawing/2014/main" xmlns="" id="{B31D5495-80DA-EB27-F46A-794E22A71AC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11811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880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355303" cy="4329811"/>
          </a:xfrm>
        </p:spPr>
        <p:txBody>
          <a:bodyPr>
            <a:noAutofit/>
          </a:bodyPr>
          <a:lstStyle/>
          <a:p>
            <a:pPr algn="l"/>
            <a:r>
              <a:rPr lang="en-US" sz="3200" b="1" i="0" baseline="30000" dirty="0">
                <a:effectLst/>
                <a:latin typeface="system-ui"/>
              </a:rPr>
              <a:t>25 </a:t>
            </a:r>
            <a:r>
              <a:rPr lang="en-US" sz="3200" b="0" i="0" dirty="0">
                <a:effectLst/>
                <a:latin typeface="system-ui"/>
              </a:rPr>
              <a:t>Now his elder son was in the field: and as he came and drew nigh to the house, he heard </a:t>
            </a:r>
            <a:r>
              <a:rPr lang="en-US" sz="3200" b="0" i="0" dirty="0" err="1">
                <a:effectLst/>
                <a:latin typeface="system-ui"/>
              </a:rPr>
              <a:t>musick</a:t>
            </a:r>
            <a:r>
              <a:rPr lang="en-US" sz="3200" b="0" i="0" dirty="0">
                <a:effectLst/>
                <a:latin typeface="system-ui"/>
              </a:rPr>
              <a:t> and dancing.</a:t>
            </a:r>
          </a:p>
          <a:p>
            <a:pPr algn="l"/>
            <a:r>
              <a:rPr lang="en-US" sz="3200" b="1" i="0" baseline="30000" dirty="0">
                <a:effectLst/>
                <a:latin typeface="system-ui"/>
              </a:rPr>
              <a:t>26 </a:t>
            </a:r>
            <a:r>
              <a:rPr lang="en-US" sz="3200" b="0" i="0" dirty="0">
                <a:effectLst/>
                <a:latin typeface="system-ui"/>
              </a:rPr>
              <a:t>And he called one of the servants, and asked what these things meant.</a:t>
            </a:r>
          </a:p>
          <a:p>
            <a:pPr algn="l"/>
            <a:r>
              <a:rPr lang="en-US" sz="3200" b="1" i="0" baseline="30000" dirty="0">
                <a:effectLst/>
                <a:latin typeface="system-ui"/>
              </a:rPr>
              <a:t>27 </a:t>
            </a:r>
            <a:r>
              <a:rPr lang="en-US" sz="3200" b="0" i="0" dirty="0">
                <a:effectLst/>
                <a:latin typeface="system-ui"/>
              </a:rPr>
              <a:t>And he said unto him, Thy brother is come; and thy father hath killed the fatted calf, because he hath received him safe and sound.</a:t>
            </a:r>
          </a:p>
        </p:txBody>
      </p:sp>
      <p:pic>
        <p:nvPicPr>
          <p:cNvPr id="14338" name="Picture 2" descr="‘Meanwhile, the older son was in the fields working. When he returned home, he heard music and dancing in the house. When he found out his brother had returned and his arrival was being celebrated, he was very angry. – Slide 15">
            <a:extLst>
              <a:ext uri="{FF2B5EF4-FFF2-40B4-BE49-F238E27FC236}">
                <a16:creationId xmlns:a16="http://schemas.microsoft.com/office/drawing/2014/main" xmlns="" id="{0BF66800-8D38-923B-59E7-1CAA7834FB8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77228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355303" cy="4329811"/>
          </a:xfrm>
        </p:spPr>
        <p:txBody>
          <a:bodyPr>
            <a:noAutofit/>
          </a:bodyPr>
          <a:lstStyle/>
          <a:p>
            <a:pPr algn="l"/>
            <a:r>
              <a:rPr lang="en-US" sz="3200" b="1" i="0" baseline="30000" dirty="0">
                <a:effectLst/>
                <a:latin typeface="system-ui"/>
              </a:rPr>
              <a:t>28 </a:t>
            </a:r>
            <a:r>
              <a:rPr lang="en-US" sz="3200" b="0" i="0" dirty="0">
                <a:effectLst/>
                <a:latin typeface="system-ui"/>
              </a:rPr>
              <a:t>And he was angry, and would not go in: therefore came his father out, and intreated him.</a:t>
            </a:r>
          </a:p>
          <a:p>
            <a:pPr algn="l"/>
            <a:r>
              <a:rPr lang="en-US" sz="3200" b="1" i="0" baseline="30000" dirty="0">
                <a:effectLst/>
                <a:latin typeface="system-ui"/>
              </a:rPr>
              <a:t>29 </a:t>
            </a:r>
            <a:r>
              <a:rPr lang="en-US" sz="3200" b="0" i="0" dirty="0">
                <a:effectLst/>
                <a:latin typeface="system-ui"/>
              </a:rPr>
              <a:t>And he answering said to his father, Lo, these many years do I serve thee, neither transgressed I at any time thy commandment: and yet thou never </a:t>
            </a:r>
            <a:r>
              <a:rPr lang="en-US" sz="3200" b="0" i="0" dirty="0" err="1">
                <a:effectLst/>
                <a:latin typeface="system-ui"/>
              </a:rPr>
              <a:t>gavest</a:t>
            </a:r>
            <a:r>
              <a:rPr lang="en-US" sz="3200" b="0" i="0" dirty="0">
                <a:effectLst/>
                <a:latin typeface="system-ui"/>
              </a:rPr>
              <a:t> me a kid, that I might make merry with my friends:</a:t>
            </a:r>
          </a:p>
        </p:txBody>
      </p:sp>
      <p:pic>
        <p:nvPicPr>
          <p:cNvPr id="15362" name="Picture 2" descr="‘His father begged him to join the celebrations, but he replied, “All these years I’ve worked hard for you. – Slide 16">
            <a:extLst>
              <a:ext uri="{FF2B5EF4-FFF2-40B4-BE49-F238E27FC236}">
                <a16:creationId xmlns:a16="http://schemas.microsoft.com/office/drawing/2014/main" xmlns="" id="{ED81ED75-A788-AE57-453E-99C49DD3A8E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8023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Luke 15:11-32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02774"/>
            <a:ext cx="7482304" cy="4329811"/>
          </a:xfrm>
        </p:spPr>
        <p:txBody>
          <a:bodyPr>
            <a:noAutofit/>
          </a:bodyPr>
          <a:lstStyle/>
          <a:p>
            <a:pPr algn="l"/>
            <a:r>
              <a:rPr lang="en-US" sz="3200" b="1" i="0" baseline="30000" dirty="0">
                <a:effectLst/>
                <a:latin typeface="system-ui"/>
              </a:rPr>
              <a:t>30 </a:t>
            </a:r>
            <a:r>
              <a:rPr lang="en-US" sz="3200" b="0" i="0" dirty="0">
                <a:effectLst/>
                <a:latin typeface="system-ui"/>
              </a:rPr>
              <a:t>But as soon as this thy son was come, which hath devoured thy living with harlots, thou hast killed for him the fatted calf.</a:t>
            </a:r>
          </a:p>
          <a:p>
            <a:pPr algn="l"/>
            <a:r>
              <a:rPr lang="en-US" sz="3200" b="1" i="0" baseline="30000" dirty="0">
                <a:effectLst/>
                <a:latin typeface="system-ui"/>
              </a:rPr>
              <a:t>31 </a:t>
            </a:r>
            <a:r>
              <a:rPr lang="en-US" sz="3200" b="0" i="0" dirty="0">
                <a:effectLst/>
                <a:latin typeface="system-ui"/>
              </a:rPr>
              <a:t>And he said unto him, Son, thou art ever with me, and all that I have is thine.</a:t>
            </a:r>
          </a:p>
          <a:p>
            <a:pPr algn="l"/>
            <a:r>
              <a:rPr lang="en-US" sz="3200" b="1" i="0" baseline="30000" dirty="0">
                <a:effectLst/>
                <a:latin typeface="system-ui"/>
              </a:rPr>
              <a:t>32 </a:t>
            </a:r>
            <a:r>
              <a:rPr lang="en-US" sz="3200" b="0" i="0" dirty="0">
                <a:effectLst/>
                <a:latin typeface="system-ui"/>
              </a:rPr>
              <a:t>It was meet that we should make merry, and be glad: for this thy brother was dead, and is alive again; and was lost, and is found.</a:t>
            </a:r>
          </a:p>
        </p:txBody>
      </p:sp>
      <p:pic>
        <p:nvPicPr>
          <p:cNvPr id="16386" name="Picture 2" descr="‘His father said to him, “You have always stayed by me, and everything I have is yours. We had to celebrate this happy day. For your brother was dead and has come back to life! He was lost, but now he is found!’” – Slide 18">
            <a:extLst>
              <a:ext uri="{FF2B5EF4-FFF2-40B4-BE49-F238E27FC236}">
                <a16:creationId xmlns:a16="http://schemas.microsoft.com/office/drawing/2014/main" xmlns="" id="{AA04F850-C2D5-443B-5054-4ECFF042FE9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607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Mark 10:13-16</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baseline="30000" dirty="0">
                <a:effectLst/>
                <a:latin typeface="system-ui"/>
              </a:rPr>
              <a:t>13 </a:t>
            </a:r>
            <a:r>
              <a:rPr lang="en-US" sz="4400" b="0" i="0" dirty="0">
                <a:effectLst/>
                <a:latin typeface="system-ui"/>
              </a:rPr>
              <a:t>And they brought young children to him, that he should touch them: and his disciples rebuked those that brought them.</a:t>
            </a:r>
          </a:p>
          <a:p>
            <a:pPr algn="l"/>
            <a:r>
              <a:rPr lang="en-US" sz="4400" b="1" i="0" baseline="30000" dirty="0">
                <a:effectLst/>
                <a:latin typeface="system-ui"/>
              </a:rPr>
              <a:t>14 </a:t>
            </a:r>
            <a:r>
              <a:rPr lang="en-US" sz="4400" b="0" i="0" dirty="0">
                <a:effectLst/>
                <a:latin typeface="system-ui"/>
              </a:rPr>
              <a:t>But when Jesus saw it, he was much displeased, and said unto them, Suffer the little children to come unto me, and forbid them not: for of such is the kingdom of God.</a:t>
            </a:r>
          </a:p>
        </p:txBody>
      </p:sp>
      <p:pic>
        <p:nvPicPr>
          <p:cNvPr id="13316" name="Picture 4" descr="Jesus in our schools, our kids best hope… – Lost now Found">
            <a:extLst>
              <a:ext uri="{FF2B5EF4-FFF2-40B4-BE49-F238E27FC236}">
                <a16:creationId xmlns:a16="http://schemas.microsoft.com/office/drawing/2014/main" xmlns="" id="{A46AA61B-D79F-2338-92C4-1D324FBE3DC9}"/>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349" r="12349"/>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3968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1017762"/>
          </a:xfrm>
        </p:spPr>
        <p:txBody>
          <a:bodyPr>
            <a:noAutofit/>
          </a:bodyPr>
          <a:lstStyle/>
          <a:p>
            <a:r>
              <a:rPr lang="en-US" sz="4000" dirty="0">
                <a:solidFill>
                  <a:schemeClr val="accent1">
                    <a:lumMod val="40000"/>
                    <a:lumOff val="60000"/>
                  </a:schemeClr>
                </a:solidFill>
              </a:rPr>
              <a:t>A Parent’s Service:</a:t>
            </a:r>
            <a:r>
              <a:rPr lang="en-US" sz="4000" dirty="0"/>
              <a:t/>
            </a:r>
            <a:br>
              <a:rPr lang="en-US" sz="4000" dirty="0"/>
            </a:br>
            <a:r>
              <a:rPr lang="en-US" sz="4000" dirty="0">
                <a:solidFill>
                  <a:srgbClr val="66FFFF"/>
                </a:solidFill>
              </a:rPr>
              <a:t>Mark 10:13-16</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85000" lnSpcReduction="10000"/>
          </a:bodyPr>
          <a:lstStyle/>
          <a:p>
            <a:pPr algn="l"/>
            <a:r>
              <a:rPr lang="en-US" sz="4400" b="1" i="0" baseline="30000" dirty="0">
                <a:effectLst/>
                <a:latin typeface="system-ui"/>
              </a:rPr>
              <a:t>15 </a:t>
            </a:r>
            <a:r>
              <a:rPr lang="en-US" sz="4400" b="0" i="0" dirty="0">
                <a:effectLst/>
                <a:latin typeface="system-ui"/>
              </a:rPr>
              <a:t>Verily I say unto you, Whosoever shall not receive the kingdom of God as a little child, he shall not enter therein.</a:t>
            </a:r>
          </a:p>
          <a:p>
            <a:pPr algn="l"/>
            <a:r>
              <a:rPr lang="en-US" sz="4400" b="1" i="0" baseline="30000" dirty="0">
                <a:effectLst/>
                <a:latin typeface="system-ui"/>
              </a:rPr>
              <a:t>16 </a:t>
            </a:r>
            <a:r>
              <a:rPr lang="en-US" sz="4400" b="0" i="0" dirty="0">
                <a:effectLst/>
                <a:latin typeface="system-ui"/>
              </a:rPr>
              <a:t>And he took them up in his arms, put his hands upon them, and blessed them.</a:t>
            </a:r>
          </a:p>
        </p:txBody>
      </p:sp>
      <p:pic>
        <p:nvPicPr>
          <p:cNvPr id="14338" name="Picture 2" descr="Download Kids Girls Jesus Royalty-Free Stock Illustration Image - Pixabay">
            <a:extLst>
              <a:ext uri="{FF2B5EF4-FFF2-40B4-BE49-F238E27FC236}">
                <a16:creationId xmlns:a16="http://schemas.microsoft.com/office/drawing/2014/main" xmlns="" id="{D79533DA-FA03-CC49-7977-B55BDC24873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074" r="15074"/>
          <a:stretch>
            <a:fillRect/>
          </a:stretch>
        </p:blipFill>
        <p:spPr bwMode="auto">
          <a:xfrm>
            <a:off x="727075" y="914400"/>
            <a:ext cx="336550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51279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8046164" y="2332986"/>
            <a:ext cx="6113928" cy="2177743"/>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Slave’s Service:  </a:t>
            </a:r>
            <a:endParaRPr lang="en-US" sz="6000" dirty="0">
              <a:solidFill>
                <a:srgbClr val="66FFFF"/>
              </a:solidFill>
            </a:endParaRPr>
          </a:p>
        </p:txBody>
      </p:sp>
      <p:pic>
        <p:nvPicPr>
          <p:cNvPr id="15366" name="Picture 6" descr="Jesus Christ | John Christer's Open Heart">
            <a:extLst>
              <a:ext uri="{FF2B5EF4-FFF2-40B4-BE49-F238E27FC236}">
                <a16:creationId xmlns:a16="http://schemas.microsoft.com/office/drawing/2014/main" xmlns="" id="{31702BDE-B802-C667-12C8-6EA25F9A95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51194" cy="7801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802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685801" y="2153234"/>
            <a:ext cx="10840914" cy="4201846"/>
          </a:xfrm>
        </p:spPr>
        <p:txBody>
          <a:bodyPr>
            <a:noAutofit/>
          </a:bodyPr>
          <a:lstStyle/>
          <a:p>
            <a:pPr marL="857250" indent="-857250">
              <a:buFont typeface="+mj-lt"/>
              <a:buAutoNum type="romanUcPeriod"/>
            </a:pPr>
            <a:r>
              <a:rPr lang="en-US" sz="4200" dirty="0"/>
              <a:t>Opening Greeting (Eph. 1:1, 2)</a:t>
            </a:r>
          </a:p>
          <a:p>
            <a:pPr marL="857250" indent="-857250">
              <a:buFont typeface="+mj-lt"/>
              <a:buAutoNum type="romanUcPeriod"/>
            </a:pPr>
            <a:r>
              <a:rPr lang="en-US" sz="4200" dirty="0"/>
              <a:t>Part 1:  The Doctrinal Section (Eph. 1:3-3:21)</a:t>
            </a:r>
          </a:p>
          <a:p>
            <a:pPr marL="571500" indent="-571500">
              <a:buAutoNum type="romanUcPeriod" startAt="3"/>
            </a:pPr>
            <a:r>
              <a:rPr lang="en-US" sz="4200" dirty="0"/>
              <a:t>   </a:t>
            </a:r>
            <a:r>
              <a:rPr lang="en-US" sz="4200" dirty="0">
                <a:solidFill>
                  <a:srgbClr val="66FFFF"/>
                </a:solidFill>
              </a:rPr>
              <a:t>Part 2:  The Practical Section (Eph. 4:1-6:20)</a:t>
            </a:r>
          </a:p>
          <a:p>
            <a:pPr marL="571500" indent="-571500">
              <a:buAutoNum type="romanUcPeriod" startAt="3"/>
            </a:pPr>
            <a:r>
              <a:rPr lang="en-US" sz="4200" dirty="0"/>
              <a:t>   Closing Greeting (Ephesians 6:21-24)</a:t>
            </a:r>
          </a:p>
        </p:txBody>
      </p:sp>
      <p:sp>
        <p:nvSpPr>
          <p:cNvPr id="4" name="Title 1">
            <a:extLst>
              <a:ext uri="{FF2B5EF4-FFF2-40B4-BE49-F238E27FC236}">
                <a16:creationId xmlns:a16="http://schemas.microsoft.com/office/drawing/2014/main" xmlns="" id="{5F478200-0985-4DED-A84B-D6ADED92FAE6}"/>
              </a:ext>
            </a:extLst>
          </p:cNvPr>
          <p:cNvSpPr txBox="1">
            <a:spLocks/>
          </p:cNvSpPr>
          <p:nvPr/>
        </p:nvSpPr>
        <p:spPr bwMode="white">
          <a:xfrm>
            <a:off x="685801" y="609600"/>
            <a:ext cx="10840914" cy="1260000"/>
          </a:xfrm>
          <a:prstGeom prst="rect">
            <a:avLst/>
          </a:prstGeom>
          <a:solidFill>
            <a:schemeClr val="accent3">
              <a:lumMod val="60000"/>
              <a:lumOff val="40000"/>
            </a:schemeClr>
          </a:solidFill>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dirty="0"/>
              <a:t>Key Ideas:  Outlining Ephesians</a:t>
            </a:r>
          </a:p>
        </p:txBody>
      </p:sp>
      <p:pic>
        <p:nvPicPr>
          <p:cNvPr id="6" name="Picture 5" descr="curled page">
            <a:extLst>
              <a:ext uri="{FF2B5EF4-FFF2-40B4-BE49-F238E27FC236}">
                <a16:creationId xmlns:a16="http://schemas.microsoft.com/office/drawing/2014/main" xmlns="" id="{F54CE4C8-2431-43FB-87C3-391A3BFF806C}"/>
              </a:ext>
              <a:ext uri="{C183D7F6-B498-43B3-948B-1728B52AA6E4}">
                <adec:decorative xmlns:adec="http://schemas.microsoft.com/office/drawing/2017/decorative" xmlns="" val="1"/>
              </a:ext>
            </a:extLst>
          </p:cNvPr>
          <p:cNvPicPr>
            <a:picLocks noChangeAspect="1"/>
          </p:cNvPicPr>
          <p:nvPr/>
        </p:nvPicPr>
        <p:blipFill>
          <a:blip r:embed="rId2"/>
          <a:stretch>
            <a:fillRect/>
          </a:stretch>
        </p:blipFill>
        <p:spPr>
          <a:xfrm>
            <a:off x="10369427" y="609600"/>
            <a:ext cx="1157288" cy="1157288"/>
          </a:xfrm>
          <a:prstGeom prst="rect">
            <a:avLst/>
          </a:prstGeom>
        </p:spPr>
      </p:pic>
    </p:spTree>
    <p:extLst>
      <p:ext uri="{BB962C8B-B14F-4D97-AF65-F5344CB8AC3E}">
        <p14:creationId xmlns:p14="http://schemas.microsoft.com/office/powerpoint/2010/main" val="7013676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400" b="1" i="0" baseline="30000" dirty="0">
                <a:effectLst/>
                <a:latin typeface="system-ui"/>
              </a:rPr>
              <a:t>5 </a:t>
            </a:r>
            <a:r>
              <a:rPr lang="en-US" sz="3400" b="0" i="0" dirty="0">
                <a:effectLst/>
                <a:latin typeface="system-ui"/>
              </a:rPr>
              <a:t>Servants, be obedient to them that are your masters according to the flesh, with fear and trembling, in singleness of your heart, as unto Christ;</a:t>
            </a:r>
          </a:p>
          <a:p>
            <a:pPr algn="l"/>
            <a:r>
              <a:rPr lang="en-US" sz="3400" b="1" i="0" baseline="30000" dirty="0">
                <a:effectLst/>
                <a:latin typeface="system-ui"/>
              </a:rPr>
              <a:t>6 </a:t>
            </a:r>
            <a:r>
              <a:rPr lang="en-US" sz="3400" b="0" i="0" dirty="0">
                <a:effectLst/>
                <a:latin typeface="system-ui"/>
              </a:rPr>
              <a:t>Not with eyeservice, as </a:t>
            </a:r>
            <a:r>
              <a:rPr lang="en-US" sz="3400" b="0" i="0" dirty="0" err="1">
                <a:effectLst/>
                <a:latin typeface="system-ui"/>
              </a:rPr>
              <a:t>menpleasers</a:t>
            </a:r>
            <a:r>
              <a:rPr lang="en-US" sz="3400" b="0" i="0" dirty="0">
                <a:effectLst/>
                <a:latin typeface="system-ui"/>
              </a:rPr>
              <a:t>; but as the servants of Christ, doing the will of God from the heart;</a:t>
            </a:r>
          </a:p>
        </p:txBody>
      </p:sp>
      <p:pic>
        <p:nvPicPr>
          <p:cNvPr id="17410" name="Picture 2" descr="How many books of the bible did Paul write - Bible Study ...">
            <a:extLst>
              <a:ext uri="{FF2B5EF4-FFF2-40B4-BE49-F238E27FC236}">
                <a16:creationId xmlns:a16="http://schemas.microsoft.com/office/drawing/2014/main" xmlns="" id="{340E6986-143A-80A7-C65C-44A73EAA697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03" r="29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08172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400" b="1" i="0" baseline="30000" dirty="0">
                <a:effectLst/>
                <a:latin typeface="system-ui"/>
              </a:rPr>
              <a:t>5 </a:t>
            </a:r>
            <a:r>
              <a:rPr lang="en-US" sz="3400" b="0" i="0" dirty="0">
                <a:effectLst/>
                <a:latin typeface="system-ui"/>
              </a:rPr>
              <a:t>Servants, be obedient to them that are your masters according to the flesh, with fear and trembling, in singleness of your heart, as unto Christ;</a:t>
            </a:r>
          </a:p>
          <a:p>
            <a:pPr algn="l"/>
            <a:r>
              <a:rPr lang="en-US" sz="3400" b="1" i="0" baseline="30000" dirty="0">
                <a:effectLst/>
                <a:latin typeface="system-ui"/>
              </a:rPr>
              <a:t>6 </a:t>
            </a:r>
            <a:r>
              <a:rPr lang="en-US" sz="3400" b="0" i="0" dirty="0">
                <a:effectLst/>
                <a:latin typeface="system-ui"/>
              </a:rPr>
              <a:t>Not with eyeservice, as </a:t>
            </a:r>
            <a:r>
              <a:rPr lang="en-US" sz="3400" b="0" i="0" dirty="0" err="1">
                <a:effectLst/>
                <a:latin typeface="system-ui"/>
              </a:rPr>
              <a:t>menpleasers</a:t>
            </a:r>
            <a:r>
              <a:rPr lang="en-US" sz="3400" b="0" i="0" dirty="0">
                <a:effectLst/>
                <a:latin typeface="system-ui"/>
              </a:rPr>
              <a:t>; but as the servants of Christ, doing the will of God from the heart;</a:t>
            </a:r>
          </a:p>
        </p:txBody>
      </p:sp>
      <p:pic>
        <p:nvPicPr>
          <p:cNvPr id="17410" name="Picture 2" descr="How many books of the bible did Paul write - Bible Study ...">
            <a:extLst>
              <a:ext uri="{FF2B5EF4-FFF2-40B4-BE49-F238E27FC236}">
                <a16:creationId xmlns:a16="http://schemas.microsoft.com/office/drawing/2014/main" xmlns="" id="{340E6986-143A-80A7-C65C-44A73EAA697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03" r="29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2CED87D8-8BDE-91DA-52CA-EF233D8F7915}"/>
              </a:ext>
            </a:extLst>
          </p:cNvPr>
          <p:cNvSpPr/>
          <p:nvPr/>
        </p:nvSpPr>
        <p:spPr>
          <a:xfrm>
            <a:off x="640080" y="3007360"/>
            <a:ext cx="10866119" cy="3302620"/>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Paul uses the Greek word </a:t>
            </a:r>
            <a:r>
              <a:rPr lang="en-US" sz="3200" i="1" dirty="0" err="1"/>
              <a:t>douloi</a:t>
            </a:r>
            <a:r>
              <a:rPr lang="en-US" sz="3200" i="1" dirty="0"/>
              <a:t>, </a:t>
            </a:r>
            <a:r>
              <a:rPr lang="en-US" sz="3200" dirty="0"/>
              <a:t>“slaves,” “bond servants.”  Slavery was anciently practiced, not only by pagans, but also by Christians in the early Christian church. Nowhere in the Scriptures is this unnatural practice specifically condemned, but in both the OT and the NT principles are enunciated that would tend in time to eradicate it. </a:t>
            </a:r>
          </a:p>
        </p:txBody>
      </p:sp>
    </p:spTree>
    <p:extLst>
      <p:ext uri="{BB962C8B-B14F-4D97-AF65-F5344CB8AC3E}">
        <p14:creationId xmlns:p14="http://schemas.microsoft.com/office/powerpoint/2010/main" val="14686738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400" b="1" i="0" baseline="30000" dirty="0">
                <a:effectLst/>
                <a:latin typeface="system-ui"/>
              </a:rPr>
              <a:t>5 </a:t>
            </a:r>
            <a:r>
              <a:rPr lang="en-US" sz="3400" b="0" i="0" dirty="0">
                <a:effectLst/>
                <a:latin typeface="system-ui"/>
              </a:rPr>
              <a:t>Servants, be obedient to them that are your masters according to the flesh, with fear and trembling, in singleness of your heart, as unto Christ;</a:t>
            </a:r>
          </a:p>
          <a:p>
            <a:pPr algn="l"/>
            <a:r>
              <a:rPr lang="en-US" sz="3400" b="1" i="0" baseline="30000" dirty="0">
                <a:effectLst/>
                <a:latin typeface="system-ui"/>
              </a:rPr>
              <a:t>6 </a:t>
            </a:r>
            <a:r>
              <a:rPr lang="en-US" sz="3400" b="0" i="0" dirty="0">
                <a:effectLst/>
                <a:latin typeface="system-ui"/>
              </a:rPr>
              <a:t>Not with eyeservice, as </a:t>
            </a:r>
            <a:r>
              <a:rPr lang="en-US" sz="3400" b="0" i="0" dirty="0" err="1">
                <a:effectLst/>
                <a:latin typeface="system-ui"/>
              </a:rPr>
              <a:t>menpleasers</a:t>
            </a:r>
            <a:r>
              <a:rPr lang="en-US" sz="3400" b="0" i="0" dirty="0">
                <a:effectLst/>
                <a:latin typeface="system-ui"/>
              </a:rPr>
              <a:t>; but as the servants of Christ, doing the will of God from the heart;</a:t>
            </a:r>
          </a:p>
        </p:txBody>
      </p:sp>
      <p:pic>
        <p:nvPicPr>
          <p:cNvPr id="17410" name="Picture 2" descr="How many books of the bible did Paul write - Bible Study ...">
            <a:extLst>
              <a:ext uri="{FF2B5EF4-FFF2-40B4-BE49-F238E27FC236}">
                <a16:creationId xmlns:a16="http://schemas.microsoft.com/office/drawing/2014/main" xmlns="" id="{340E6986-143A-80A7-C65C-44A73EAA697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03" r="29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2CED87D8-8BDE-91DA-52CA-EF233D8F7915}"/>
              </a:ext>
            </a:extLst>
          </p:cNvPr>
          <p:cNvSpPr/>
          <p:nvPr/>
        </p:nvSpPr>
        <p:spPr>
          <a:xfrm>
            <a:off x="587240" y="2256067"/>
            <a:ext cx="10866119" cy="4116727"/>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By following Paul’s instruction on their relations with their masters, the large number of Christian slaves within the empire would have a powerful influence on the upper class, who were the slaveowners. Thus, in their own way, the vast number of slaves would form a mission body whose power would be felt throughout society. Inevitably, with slave and master truly brethren, a social and religious revolution would be under way.</a:t>
            </a:r>
          </a:p>
        </p:txBody>
      </p:sp>
    </p:spTree>
    <p:extLst>
      <p:ext uri="{BB962C8B-B14F-4D97-AF65-F5344CB8AC3E}">
        <p14:creationId xmlns:p14="http://schemas.microsoft.com/office/powerpoint/2010/main" val="7434815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400" b="1" i="0" baseline="30000" dirty="0">
                <a:effectLst/>
                <a:latin typeface="system-ui"/>
              </a:rPr>
              <a:t>5 </a:t>
            </a:r>
            <a:r>
              <a:rPr lang="en-US" sz="3400" b="0" i="0" dirty="0">
                <a:effectLst/>
                <a:latin typeface="system-ui"/>
              </a:rPr>
              <a:t>Servants, be obedient to them that are your masters according to the flesh, with fear and trembling, in singleness of your heart, as unto Christ;</a:t>
            </a:r>
          </a:p>
          <a:p>
            <a:pPr algn="l"/>
            <a:r>
              <a:rPr lang="en-US" sz="3400" b="1" i="0" baseline="30000" dirty="0">
                <a:effectLst/>
                <a:latin typeface="system-ui"/>
              </a:rPr>
              <a:t>6 </a:t>
            </a:r>
            <a:r>
              <a:rPr lang="en-US" sz="3400" b="0" i="0" dirty="0">
                <a:effectLst/>
                <a:latin typeface="system-ui"/>
              </a:rPr>
              <a:t>Not with eyeservice, as </a:t>
            </a:r>
            <a:r>
              <a:rPr lang="en-US" sz="3400" b="0" i="0" dirty="0" err="1">
                <a:effectLst/>
                <a:latin typeface="system-ui"/>
              </a:rPr>
              <a:t>menpleasers</a:t>
            </a:r>
            <a:r>
              <a:rPr lang="en-US" sz="3400" b="0" i="0" dirty="0">
                <a:effectLst/>
                <a:latin typeface="system-ui"/>
              </a:rPr>
              <a:t>; but as the servants of Christ, doing the will of God from the heart;</a:t>
            </a:r>
          </a:p>
        </p:txBody>
      </p:sp>
      <p:pic>
        <p:nvPicPr>
          <p:cNvPr id="17410" name="Picture 2" descr="How many books of the bible did Paul write - Bible Study ...">
            <a:extLst>
              <a:ext uri="{FF2B5EF4-FFF2-40B4-BE49-F238E27FC236}">
                <a16:creationId xmlns:a16="http://schemas.microsoft.com/office/drawing/2014/main" xmlns="" id="{340E6986-143A-80A7-C65C-44A73EAA697D}"/>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9503" r="295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2CED87D8-8BDE-91DA-52CA-EF233D8F7915}"/>
              </a:ext>
            </a:extLst>
          </p:cNvPr>
          <p:cNvSpPr/>
          <p:nvPr/>
        </p:nvSpPr>
        <p:spPr>
          <a:xfrm>
            <a:off x="587240" y="4307840"/>
            <a:ext cx="10866119" cy="206495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4000" dirty="0"/>
              <a:t> Servants were to look on the service to their masters as part of their service to Christ.</a:t>
            </a:r>
          </a:p>
        </p:txBody>
      </p:sp>
    </p:spTree>
    <p:extLst>
      <p:ext uri="{BB962C8B-B14F-4D97-AF65-F5344CB8AC3E}">
        <p14:creationId xmlns:p14="http://schemas.microsoft.com/office/powerpoint/2010/main" val="15760572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7 </a:t>
            </a:r>
            <a:r>
              <a:rPr lang="en-US" sz="3600" b="0" i="0" dirty="0">
                <a:effectLst/>
                <a:latin typeface="system-ui"/>
              </a:rPr>
              <a:t>With good will doing service, as to the Lord, and not to men:</a:t>
            </a:r>
          </a:p>
          <a:p>
            <a:pPr algn="l"/>
            <a:r>
              <a:rPr lang="en-US" sz="3600" b="1" i="0" baseline="30000" dirty="0">
                <a:effectLst/>
                <a:latin typeface="system-ui"/>
              </a:rPr>
              <a:t>8 </a:t>
            </a:r>
            <a:r>
              <a:rPr lang="en-US" sz="3600" b="0" i="0" dirty="0">
                <a:effectLst/>
                <a:latin typeface="system-ui"/>
              </a:rPr>
              <a:t>Knowing that whatsoever good thing any man doeth, the same shall he receive of the Lord, whether he be bond or free.</a:t>
            </a:r>
          </a:p>
        </p:txBody>
      </p:sp>
      <p:pic>
        <p:nvPicPr>
          <p:cNvPr id="18434" name="Picture 2" descr="Community Service Requirements Seen to Reduce Volunteering">
            <a:extLst>
              <a:ext uri="{FF2B5EF4-FFF2-40B4-BE49-F238E27FC236}">
                <a16:creationId xmlns:a16="http://schemas.microsoft.com/office/drawing/2014/main" xmlns="" id="{05DAD3BA-FFBB-44B7-EDE6-515042B82ADD}"/>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72" r="4973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08565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7 </a:t>
            </a:r>
            <a:r>
              <a:rPr lang="en-US" sz="3600" b="0" i="0" dirty="0">
                <a:effectLst/>
                <a:latin typeface="system-ui"/>
              </a:rPr>
              <a:t>With good will doing service, as to the Lord, and not to men:</a:t>
            </a:r>
          </a:p>
          <a:p>
            <a:pPr algn="l"/>
            <a:r>
              <a:rPr lang="en-US" sz="3600" b="1" i="0" baseline="30000" dirty="0">
                <a:effectLst/>
                <a:latin typeface="system-ui"/>
              </a:rPr>
              <a:t>8 </a:t>
            </a:r>
            <a:r>
              <a:rPr lang="en-US" sz="3600" b="0" i="0" dirty="0">
                <a:effectLst/>
                <a:latin typeface="system-ui"/>
              </a:rPr>
              <a:t>Knowing that whatsoever good thing any man doeth, the same shall he receive of the Lord, whether he be bond or free.</a:t>
            </a:r>
          </a:p>
        </p:txBody>
      </p:sp>
      <p:pic>
        <p:nvPicPr>
          <p:cNvPr id="18434" name="Picture 2" descr="Community Service Requirements Seen to Reduce Volunteering">
            <a:extLst>
              <a:ext uri="{FF2B5EF4-FFF2-40B4-BE49-F238E27FC236}">
                <a16:creationId xmlns:a16="http://schemas.microsoft.com/office/drawing/2014/main" xmlns="" id="{05DAD3BA-FFBB-44B7-EDE6-515042B82ADD}"/>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72" r="4973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92E6EB2F-D0AE-303D-BF65-16F134D3172E}"/>
              </a:ext>
            </a:extLst>
          </p:cNvPr>
          <p:cNvSpPr/>
          <p:nvPr/>
        </p:nvSpPr>
        <p:spPr>
          <a:xfrm>
            <a:off x="587240" y="2184400"/>
            <a:ext cx="10866119" cy="418839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The servant who takes a sincere interest in the welfare of his master and his business has already escaped the weight of his burden and is approaching the status of a freeman. Indeed, a slave, when he is called into the service of the Lord, “is the Lord’s freeman”.  Principles such as these, embedded in the gospel of Christ, eventually destroyed slavery, and, in the meantime, gave relief to Christian slaves throughout the centuries. </a:t>
            </a:r>
          </a:p>
        </p:txBody>
      </p:sp>
    </p:spTree>
    <p:extLst>
      <p:ext uri="{BB962C8B-B14F-4D97-AF65-F5344CB8AC3E}">
        <p14:creationId xmlns:p14="http://schemas.microsoft.com/office/powerpoint/2010/main" val="39534546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6:5-8</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7 </a:t>
            </a:r>
            <a:r>
              <a:rPr lang="en-US" sz="3600" b="0" i="0" dirty="0">
                <a:effectLst/>
                <a:latin typeface="system-ui"/>
              </a:rPr>
              <a:t>With good will doing service, as to the Lord, and not to men:</a:t>
            </a:r>
          </a:p>
          <a:p>
            <a:pPr algn="l"/>
            <a:r>
              <a:rPr lang="en-US" sz="3600" b="1" i="0" baseline="30000" dirty="0">
                <a:effectLst/>
                <a:latin typeface="system-ui"/>
              </a:rPr>
              <a:t>8 </a:t>
            </a:r>
            <a:r>
              <a:rPr lang="en-US" sz="3600" b="0" i="0" dirty="0">
                <a:effectLst/>
                <a:latin typeface="system-ui"/>
              </a:rPr>
              <a:t>Knowing that whatsoever good thing any man doeth, the same shall he receive of the Lord, whether he be bond or free.</a:t>
            </a:r>
          </a:p>
        </p:txBody>
      </p:sp>
      <p:pic>
        <p:nvPicPr>
          <p:cNvPr id="18434" name="Picture 2" descr="Community Service Requirements Seen to Reduce Volunteering">
            <a:extLst>
              <a:ext uri="{FF2B5EF4-FFF2-40B4-BE49-F238E27FC236}">
                <a16:creationId xmlns:a16="http://schemas.microsoft.com/office/drawing/2014/main" xmlns="" id="{05DAD3BA-FFBB-44B7-EDE6-515042B82ADD}"/>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572" r="4973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92E6EB2F-D0AE-303D-BF65-16F134D3172E}"/>
              </a:ext>
            </a:extLst>
          </p:cNvPr>
          <p:cNvSpPr/>
          <p:nvPr/>
        </p:nvSpPr>
        <p:spPr>
          <a:xfrm>
            <a:off x="587240" y="2184400"/>
            <a:ext cx="10866119" cy="418839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The conviction that one is led by God is a most powerful incentive to the contented life, as is the knowledge that one’s efforts are accepted by God. The martyr faced the stake in this confidence, and the slave bore patiently his grievous wrongs because of it. However, the martyr’s courage and the slave’s patience do not make right the wrongs of the persecutor and the master. They must answer to God for their wrongs.</a:t>
            </a:r>
          </a:p>
        </p:txBody>
      </p:sp>
    </p:spTree>
    <p:extLst>
      <p:ext uri="{BB962C8B-B14F-4D97-AF65-F5344CB8AC3E}">
        <p14:creationId xmlns:p14="http://schemas.microsoft.com/office/powerpoint/2010/main" val="39098911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853440" y="385012"/>
            <a:ext cx="10652760" cy="1017762"/>
          </a:xfrm>
        </p:spPr>
        <p:txBody>
          <a:bodyPr>
            <a:noAutofit/>
          </a:bodyPr>
          <a:lstStyle/>
          <a:p>
            <a:r>
              <a:rPr lang="en-US" sz="4000" dirty="0">
                <a:solidFill>
                  <a:schemeClr val="accent1">
                    <a:lumMod val="40000"/>
                    <a:lumOff val="60000"/>
                  </a:schemeClr>
                </a:solidFill>
              </a:rPr>
              <a:t>A Slave’s Service:</a:t>
            </a:r>
            <a:r>
              <a:rPr lang="en-US" sz="4000" dirty="0"/>
              <a:t/>
            </a:r>
            <a:br>
              <a:rPr lang="en-US" sz="4000" dirty="0"/>
            </a:br>
            <a:r>
              <a:rPr lang="en-US" sz="4000" dirty="0">
                <a:solidFill>
                  <a:srgbClr val="66FFFF"/>
                </a:solidFill>
              </a:rPr>
              <a:t>SDABC on Romans 1:1</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93160" y="1402774"/>
            <a:ext cx="11322121" cy="4329811"/>
          </a:xfrm>
        </p:spPr>
        <p:txBody>
          <a:bodyPr>
            <a:noAutofit/>
          </a:bodyPr>
          <a:lstStyle/>
          <a:p>
            <a:pPr algn="l"/>
            <a:r>
              <a:rPr lang="en-US" sz="3000" b="0" i="0" dirty="0">
                <a:effectLst/>
                <a:latin typeface="system-ui"/>
              </a:rPr>
              <a:t>Paul frequently uses the term </a:t>
            </a:r>
            <a:r>
              <a:rPr lang="en-US" sz="3000" dirty="0">
                <a:latin typeface="system-ui"/>
              </a:rPr>
              <a:t>“</a:t>
            </a:r>
            <a:r>
              <a:rPr lang="en-US" sz="3000" i="1" dirty="0" err="1">
                <a:latin typeface="system-ui"/>
              </a:rPr>
              <a:t>doulos</a:t>
            </a:r>
            <a:r>
              <a:rPr lang="en-US" sz="3000" dirty="0">
                <a:latin typeface="system-ui"/>
              </a:rPr>
              <a:t>,” </a:t>
            </a:r>
            <a:r>
              <a:rPr lang="en-US" sz="3000" b="0" i="0" dirty="0">
                <a:effectLst/>
                <a:latin typeface="system-ui"/>
              </a:rPr>
              <a:t>to express his relationship as a believer to Christ. The word involves the idea of belonging to a master and rendering bondman service to him. Paul recognized that Christians belong to Christ by purchase, and often applied the term </a:t>
            </a:r>
            <a:r>
              <a:rPr lang="en-US" sz="3000" b="0" i="1" dirty="0" err="1">
                <a:effectLst/>
                <a:latin typeface="system-ui"/>
              </a:rPr>
              <a:t>doulos</a:t>
            </a:r>
            <a:r>
              <a:rPr lang="en-US" sz="3000" b="0" i="0" dirty="0">
                <a:effectLst/>
                <a:latin typeface="system-ui"/>
              </a:rPr>
              <a:t> to believers. This is not a title of which we should be ashamed. We should gladly acknowledge that we are Christ’s purchased possession and surrender ourselves to His will. Such absolute service is true freedom, for the more we are bound by the authority of Christ, the more we are free from bondage to men.</a:t>
            </a:r>
          </a:p>
        </p:txBody>
      </p:sp>
    </p:spTree>
    <p:extLst>
      <p:ext uri="{BB962C8B-B14F-4D97-AF65-F5344CB8AC3E}">
        <p14:creationId xmlns:p14="http://schemas.microsoft.com/office/powerpoint/2010/main" val="4782417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6:9</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000" b="1" i="0" baseline="30000" dirty="0">
                <a:effectLst/>
                <a:latin typeface="system-ui"/>
              </a:rPr>
              <a:t>9 </a:t>
            </a:r>
            <a:r>
              <a:rPr lang="en-US" sz="4000" b="0" i="0" dirty="0">
                <a:effectLst/>
                <a:latin typeface="system-ui"/>
              </a:rPr>
              <a:t>And, ye masters, do the same things unto them, forbearing threatening: knowing that your Master also is in heaven; neither is there respect of persons with him.</a:t>
            </a:r>
          </a:p>
        </p:txBody>
      </p:sp>
      <p:pic>
        <p:nvPicPr>
          <p:cNvPr id="24578" name="Picture 2" descr="What Is the Kingdom of God? | Bible Questions">
            <a:extLst>
              <a:ext uri="{FF2B5EF4-FFF2-40B4-BE49-F238E27FC236}">
                <a16:creationId xmlns:a16="http://schemas.microsoft.com/office/drawing/2014/main" xmlns="" id="{982693E4-942F-14D7-11A5-E3721B4A128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431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4400" dirty="0">
                <a:solidFill>
                  <a:srgbClr val="66FFFF"/>
                </a:solidFill>
              </a:rPr>
              <a:t>Ephesians 6:9</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4000" b="1" i="0" baseline="30000" dirty="0">
                <a:effectLst/>
                <a:latin typeface="system-ui"/>
              </a:rPr>
              <a:t>9 </a:t>
            </a:r>
            <a:r>
              <a:rPr lang="en-US" sz="4000" b="0" i="0" dirty="0">
                <a:effectLst/>
                <a:latin typeface="system-ui"/>
              </a:rPr>
              <a:t>And, ye masters, do the same things unto them, forbearing threatening: knowing that your Master also is in heaven; neither is there respect of persons with him.</a:t>
            </a:r>
          </a:p>
        </p:txBody>
      </p:sp>
      <p:pic>
        <p:nvPicPr>
          <p:cNvPr id="24578" name="Picture 2" descr="What Is the Kingdom of God? | Bible Questions">
            <a:extLst>
              <a:ext uri="{FF2B5EF4-FFF2-40B4-BE49-F238E27FC236}">
                <a16:creationId xmlns:a16="http://schemas.microsoft.com/office/drawing/2014/main" xmlns="" id="{982693E4-942F-14D7-11A5-E3721B4A1282}"/>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4123" r="141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A990B66D-38EE-FE62-748E-0F74FEC6E74F}"/>
              </a:ext>
            </a:extLst>
          </p:cNvPr>
          <p:cNvSpPr/>
          <p:nvPr/>
        </p:nvSpPr>
        <p:spPr>
          <a:xfrm>
            <a:off x="587240" y="1506730"/>
            <a:ext cx="10866119" cy="4866064"/>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This is Paul’s version of the golden rule. Masters are to have the same spirit toward servants that he has been counseling the servants to have toward masters; and no master could ever complain that Paul’s advice to servants would encourage rebellion. The apostle has insisted that servants act conscientiously and with fidelity, knowing that the eye of God was upon them; masters should do the same. The interest of their servants would be paramount in their minds, and in treating them rightly they would be serving God also.   </a:t>
            </a:r>
          </a:p>
        </p:txBody>
      </p:sp>
    </p:spTree>
    <p:extLst>
      <p:ext uri="{BB962C8B-B14F-4D97-AF65-F5344CB8AC3E}">
        <p14:creationId xmlns:p14="http://schemas.microsoft.com/office/powerpoint/2010/main" val="34310743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47367" y="2608356"/>
            <a:ext cx="6113928" cy="1627002"/>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Child’s Service:  </a:t>
            </a:r>
            <a:endParaRPr lang="en-US" sz="6000" dirty="0">
              <a:solidFill>
                <a:srgbClr val="66FFFF"/>
              </a:solidFill>
            </a:endParaRPr>
          </a:p>
        </p:txBody>
      </p:sp>
      <p:pic>
        <p:nvPicPr>
          <p:cNvPr id="2" name="Picture 2" descr="10 Commandments List">
            <a:extLst>
              <a:ext uri="{FF2B5EF4-FFF2-40B4-BE49-F238E27FC236}">
                <a16:creationId xmlns:a16="http://schemas.microsoft.com/office/drawing/2014/main" xmlns="" id="{6879B0FF-0852-75DE-D929-06D190CA17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766394" cy="6939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3139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630988"/>
          </a:xfrm>
        </p:spPr>
        <p:txBody>
          <a:bodyPr>
            <a:noAutofit/>
          </a:bodyPr>
          <a:lstStyle/>
          <a:p>
            <a:r>
              <a:rPr lang="en-US" sz="3600" dirty="0">
                <a:solidFill>
                  <a:schemeClr val="accent1">
                    <a:lumMod val="40000"/>
                    <a:lumOff val="60000"/>
                  </a:schemeClr>
                </a:solidFill>
              </a:rPr>
              <a:t>A Slave’s Service:</a:t>
            </a:r>
            <a:r>
              <a:rPr lang="en-US" sz="3600" dirty="0"/>
              <a:t/>
            </a:r>
            <a:br>
              <a:rPr lang="en-US" sz="3600" dirty="0"/>
            </a:br>
            <a:r>
              <a:rPr lang="en-US" sz="3600" dirty="0">
                <a:solidFill>
                  <a:srgbClr val="66FFFF"/>
                </a:solidFill>
              </a:rPr>
              <a:t>John 13:3-17</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270000"/>
            <a:ext cx="7726030" cy="4462585"/>
          </a:xfrm>
        </p:spPr>
        <p:txBody>
          <a:bodyPr>
            <a:noAutofit/>
          </a:bodyPr>
          <a:lstStyle/>
          <a:p>
            <a:pPr algn="l"/>
            <a:r>
              <a:rPr lang="en-US" sz="3100" b="1" i="0" baseline="30000" dirty="0">
                <a:effectLst/>
                <a:latin typeface="system-ui"/>
              </a:rPr>
              <a:t>3 </a:t>
            </a:r>
            <a:r>
              <a:rPr lang="en-US" sz="3100" b="0" i="0" dirty="0">
                <a:effectLst/>
                <a:latin typeface="system-ui"/>
              </a:rPr>
              <a:t>Jesus knowing that the Father had given all things into his hands, and that he was come from God, and went to God;</a:t>
            </a:r>
          </a:p>
          <a:p>
            <a:pPr algn="l"/>
            <a:r>
              <a:rPr lang="en-US" sz="3100" b="1" i="0" baseline="30000" dirty="0">
                <a:effectLst/>
                <a:latin typeface="system-ui"/>
              </a:rPr>
              <a:t>4 </a:t>
            </a:r>
            <a:r>
              <a:rPr lang="en-US" sz="3100" b="0" i="0" dirty="0">
                <a:effectLst/>
                <a:latin typeface="system-ui"/>
              </a:rPr>
              <a:t>He </a:t>
            </a:r>
            <a:r>
              <a:rPr lang="en-US" sz="3100" b="0" i="0" dirty="0" err="1">
                <a:effectLst/>
                <a:latin typeface="system-ui"/>
              </a:rPr>
              <a:t>riseth</a:t>
            </a:r>
            <a:r>
              <a:rPr lang="en-US" sz="3100" b="0" i="0" dirty="0">
                <a:effectLst/>
                <a:latin typeface="system-ui"/>
              </a:rPr>
              <a:t> from supper, and laid aside his garments; and took a towel, and girded himself.</a:t>
            </a:r>
          </a:p>
          <a:p>
            <a:pPr algn="l"/>
            <a:r>
              <a:rPr lang="en-US" sz="3100" b="1" i="0" baseline="30000" dirty="0">
                <a:effectLst/>
                <a:latin typeface="system-ui"/>
              </a:rPr>
              <a:t>5 </a:t>
            </a:r>
            <a:r>
              <a:rPr lang="en-US" sz="3100" b="0" i="0" dirty="0">
                <a:effectLst/>
                <a:latin typeface="system-ui"/>
              </a:rPr>
              <a:t>After that he </a:t>
            </a:r>
            <a:r>
              <a:rPr lang="en-US" sz="3100" b="0" i="0" dirty="0" err="1">
                <a:effectLst/>
                <a:latin typeface="system-ui"/>
              </a:rPr>
              <a:t>poureth</a:t>
            </a:r>
            <a:r>
              <a:rPr lang="en-US" sz="3100" b="0" i="0" dirty="0">
                <a:effectLst/>
                <a:latin typeface="system-ui"/>
              </a:rPr>
              <a:t> water into a bason, and began to wash the disciples' feet, and to wipe them with the towel wherewith he was girded.</a:t>
            </a:r>
          </a:p>
        </p:txBody>
      </p:sp>
      <p:pic>
        <p:nvPicPr>
          <p:cNvPr id="19460" name="Picture 4" descr="When Jesus and the disciples arrived, there was not a servant to wash their feet. So Jesus poured water into a basin, and began to wash the disciples’ feet and to wipe them with a towel – Slide 5">
            <a:extLst>
              <a:ext uri="{FF2B5EF4-FFF2-40B4-BE49-F238E27FC236}">
                <a16:creationId xmlns:a16="http://schemas.microsoft.com/office/drawing/2014/main" xmlns="" id="{48E813E3-9A37-B78B-5A24-77725B13A9A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7634" t="-3" r="11064" b="3"/>
          <a:stretch/>
        </p:blipFill>
        <p:spPr bwMode="auto">
          <a:xfrm>
            <a:off x="552415" y="1092260"/>
            <a:ext cx="32956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80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630988"/>
          </a:xfrm>
        </p:spPr>
        <p:txBody>
          <a:bodyPr>
            <a:noAutofit/>
          </a:bodyPr>
          <a:lstStyle/>
          <a:p>
            <a:r>
              <a:rPr lang="en-US" sz="3600" dirty="0">
                <a:solidFill>
                  <a:schemeClr val="accent1">
                    <a:lumMod val="40000"/>
                    <a:lumOff val="60000"/>
                  </a:schemeClr>
                </a:solidFill>
              </a:rPr>
              <a:t>A Slave’s Service:</a:t>
            </a:r>
            <a:r>
              <a:rPr lang="en-US" sz="3600" dirty="0"/>
              <a:t/>
            </a:r>
            <a:br>
              <a:rPr lang="en-US" sz="3600" dirty="0"/>
            </a:br>
            <a:r>
              <a:rPr lang="en-US" sz="3600" dirty="0">
                <a:solidFill>
                  <a:srgbClr val="66FFFF"/>
                </a:solidFill>
              </a:rPr>
              <a:t>John 13:3-17</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270000"/>
            <a:ext cx="7355303" cy="4462585"/>
          </a:xfrm>
        </p:spPr>
        <p:txBody>
          <a:bodyPr>
            <a:noAutofit/>
          </a:bodyPr>
          <a:lstStyle/>
          <a:p>
            <a:pPr algn="l"/>
            <a:r>
              <a:rPr lang="en-US" sz="3200" b="1" i="0" baseline="30000" dirty="0">
                <a:effectLst/>
                <a:latin typeface="system-ui"/>
              </a:rPr>
              <a:t>6 </a:t>
            </a:r>
            <a:r>
              <a:rPr lang="en-US" sz="3200" b="0" i="0" dirty="0">
                <a:effectLst/>
                <a:latin typeface="system-ui"/>
              </a:rPr>
              <a:t>Then cometh he to Simon Peter: and Peter saith unto him, Lord, dost thou wash my feet?</a:t>
            </a:r>
          </a:p>
          <a:p>
            <a:pPr algn="l"/>
            <a:r>
              <a:rPr lang="en-US" sz="3200" b="1" i="0" baseline="30000" dirty="0">
                <a:effectLst/>
                <a:latin typeface="system-ui"/>
              </a:rPr>
              <a:t>7 </a:t>
            </a:r>
            <a:r>
              <a:rPr lang="en-US" sz="3200" b="0" i="0" dirty="0">
                <a:effectLst/>
                <a:latin typeface="system-ui"/>
              </a:rPr>
              <a:t>Jesus answered and said unto him, What I do thou </a:t>
            </a:r>
            <a:r>
              <a:rPr lang="en-US" sz="3200" b="0" i="0" dirty="0" err="1">
                <a:effectLst/>
                <a:latin typeface="system-ui"/>
              </a:rPr>
              <a:t>knowest</a:t>
            </a:r>
            <a:r>
              <a:rPr lang="en-US" sz="3200" b="0" i="0" dirty="0">
                <a:effectLst/>
                <a:latin typeface="system-ui"/>
              </a:rPr>
              <a:t> not now; but thou shalt know hereafter.</a:t>
            </a:r>
          </a:p>
          <a:p>
            <a:pPr algn="l"/>
            <a:r>
              <a:rPr lang="en-US" sz="3200" b="1" i="0" baseline="30000" dirty="0">
                <a:effectLst/>
                <a:latin typeface="system-ui"/>
              </a:rPr>
              <a:t>8 </a:t>
            </a:r>
            <a:r>
              <a:rPr lang="en-US" sz="3200" b="0" i="0" dirty="0">
                <a:effectLst/>
                <a:latin typeface="system-ui"/>
              </a:rPr>
              <a:t>Peter saith unto him, Thou shalt never wash my feet. Jesus answered him, If I wash thee not, thou hast no part with me.</a:t>
            </a:r>
          </a:p>
        </p:txBody>
      </p:sp>
      <p:pic>
        <p:nvPicPr>
          <p:cNvPr id="20482" name="Picture 2" descr="Peter said to Him, ‘Master, you shouldn’t be washing our feet like this!’Jesus replied, ‘You don’t understand now why I am doing it, some day you will.’‘No,’ Peter protested, ‘You shall never wash my feet!’ – Slide 6">
            <a:extLst>
              <a:ext uri="{FF2B5EF4-FFF2-40B4-BE49-F238E27FC236}">
                <a16:creationId xmlns:a16="http://schemas.microsoft.com/office/drawing/2014/main" xmlns="" id="{400EB1BD-26A4-98A4-3D39-DD53D4F7DF84}"/>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237" r="23237"/>
          <a:stretch>
            <a:fillRect/>
          </a:stretch>
        </p:blipFill>
        <p:spPr bwMode="auto">
          <a:xfrm>
            <a:off x="595313" y="1016000"/>
            <a:ext cx="34385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597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630988"/>
          </a:xfrm>
        </p:spPr>
        <p:txBody>
          <a:bodyPr>
            <a:noAutofit/>
          </a:bodyPr>
          <a:lstStyle/>
          <a:p>
            <a:r>
              <a:rPr lang="en-US" sz="3600" dirty="0">
                <a:solidFill>
                  <a:schemeClr val="accent1">
                    <a:lumMod val="40000"/>
                    <a:lumOff val="60000"/>
                  </a:schemeClr>
                </a:solidFill>
              </a:rPr>
              <a:t>A Slave’s Service:</a:t>
            </a:r>
            <a:r>
              <a:rPr lang="en-US" sz="3600" dirty="0"/>
              <a:t/>
            </a:r>
            <a:br>
              <a:rPr lang="en-US" sz="3600" dirty="0"/>
            </a:br>
            <a:r>
              <a:rPr lang="en-US" sz="3600" dirty="0">
                <a:solidFill>
                  <a:srgbClr val="66FFFF"/>
                </a:solidFill>
              </a:rPr>
              <a:t>John 13:3-17</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270000"/>
            <a:ext cx="7355303" cy="4462585"/>
          </a:xfrm>
        </p:spPr>
        <p:txBody>
          <a:bodyPr>
            <a:noAutofit/>
          </a:bodyPr>
          <a:lstStyle/>
          <a:p>
            <a:pPr algn="l"/>
            <a:r>
              <a:rPr lang="en-US" sz="3200" b="1" i="0" baseline="30000" dirty="0">
                <a:effectLst/>
                <a:latin typeface="system-ui"/>
              </a:rPr>
              <a:t>9 </a:t>
            </a:r>
            <a:r>
              <a:rPr lang="en-US" sz="3200" b="0" i="0" dirty="0">
                <a:effectLst/>
                <a:latin typeface="system-ui"/>
              </a:rPr>
              <a:t>Simon Peter saith unto him, Lord, not my feet only, but also my hands and my head.</a:t>
            </a:r>
          </a:p>
          <a:p>
            <a:pPr algn="l"/>
            <a:r>
              <a:rPr lang="en-US" sz="3200" b="1" i="0" baseline="30000" dirty="0">
                <a:effectLst/>
                <a:latin typeface="system-ui"/>
              </a:rPr>
              <a:t>10 </a:t>
            </a:r>
            <a:r>
              <a:rPr lang="en-US" sz="3200" b="0" i="0" dirty="0">
                <a:effectLst/>
                <a:latin typeface="system-ui"/>
              </a:rPr>
              <a:t>Jesus saith to him, He that is washed </a:t>
            </a:r>
            <a:r>
              <a:rPr lang="en-US" sz="3200" b="0" i="0" dirty="0" err="1">
                <a:effectLst/>
                <a:latin typeface="system-ui"/>
              </a:rPr>
              <a:t>needeth</a:t>
            </a:r>
            <a:r>
              <a:rPr lang="en-US" sz="3200" b="0" i="0" dirty="0">
                <a:effectLst/>
                <a:latin typeface="system-ui"/>
              </a:rPr>
              <a:t> not save to wash his feet, but is clean every whit: and ye are clean, but not all.</a:t>
            </a:r>
          </a:p>
          <a:p>
            <a:pPr algn="l"/>
            <a:r>
              <a:rPr lang="en-US" sz="3200" b="1" i="0" baseline="30000" dirty="0">
                <a:effectLst/>
                <a:latin typeface="system-ui"/>
              </a:rPr>
              <a:t>11 </a:t>
            </a:r>
            <a:r>
              <a:rPr lang="en-US" sz="3200" b="0" i="0" dirty="0">
                <a:effectLst/>
                <a:latin typeface="system-ui"/>
              </a:rPr>
              <a:t>For he knew who should betray him; therefore said he, Ye are not all clean.</a:t>
            </a:r>
          </a:p>
        </p:txBody>
      </p:sp>
      <p:pic>
        <p:nvPicPr>
          <p:cNvPr id="21506" name="Picture 2" descr="‘But if I don’t, you can have no part with me,’ Jesus replied.Peter exclaimed, ‘Then wash my hands and head as well—not just my feet!’ – Slide 7">
            <a:extLst>
              <a:ext uri="{FF2B5EF4-FFF2-40B4-BE49-F238E27FC236}">
                <a16:creationId xmlns:a16="http://schemas.microsoft.com/office/drawing/2014/main" xmlns="" id="{0F3ADF60-4C2C-ED09-0852-517CFEF2140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056" t="-1" r="13342" b="1"/>
          <a:stretch/>
        </p:blipFill>
        <p:spPr bwMode="auto">
          <a:xfrm>
            <a:off x="579438" y="1092200"/>
            <a:ext cx="357187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4452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630988"/>
          </a:xfrm>
        </p:spPr>
        <p:txBody>
          <a:bodyPr>
            <a:noAutofit/>
          </a:bodyPr>
          <a:lstStyle/>
          <a:p>
            <a:r>
              <a:rPr lang="en-US" sz="3600" dirty="0">
                <a:solidFill>
                  <a:schemeClr val="accent1">
                    <a:lumMod val="40000"/>
                    <a:lumOff val="60000"/>
                  </a:schemeClr>
                </a:solidFill>
              </a:rPr>
              <a:t>A Slave’s Service:</a:t>
            </a:r>
            <a:r>
              <a:rPr lang="en-US" sz="3600" dirty="0"/>
              <a:t/>
            </a:r>
            <a:br>
              <a:rPr lang="en-US" sz="3600" dirty="0"/>
            </a:br>
            <a:r>
              <a:rPr lang="en-US" sz="3600" dirty="0">
                <a:solidFill>
                  <a:srgbClr val="66FFFF"/>
                </a:solidFill>
              </a:rPr>
              <a:t>John 13:3-17</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270000"/>
            <a:ext cx="7355303" cy="4462585"/>
          </a:xfrm>
        </p:spPr>
        <p:txBody>
          <a:bodyPr>
            <a:noAutofit/>
          </a:bodyPr>
          <a:lstStyle/>
          <a:p>
            <a:pPr algn="l"/>
            <a:r>
              <a:rPr lang="en-US" sz="3200" b="1" i="0" baseline="30000" dirty="0">
                <a:effectLst/>
                <a:latin typeface="system-ui"/>
              </a:rPr>
              <a:t>12 </a:t>
            </a:r>
            <a:r>
              <a:rPr lang="en-US" sz="3200" b="0" i="0" dirty="0">
                <a:effectLst/>
                <a:latin typeface="system-ui"/>
              </a:rPr>
              <a:t>So after he had washed their feet, and had taken his garments, and was set down again, he said unto them, Know ye what I have done to you?</a:t>
            </a:r>
          </a:p>
          <a:p>
            <a:pPr algn="l"/>
            <a:r>
              <a:rPr lang="en-US" sz="3200" b="1" i="0" baseline="30000" dirty="0">
                <a:effectLst/>
                <a:latin typeface="system-ui"/>
              </a:rPr>
              <a:t>13 </a:t>
            </a:r>
            <a:r>
              <a:rPr lang="en-US" sz="3200" b="0" i="0" dirty="0">
                <a:effectLst/>
                <a:latin typeface="system-ui"/>
              </a:rPr>
              <a:t>Ye call me Master and Lord: and ye say well; for so I am.</a:t>
            </a:r>
          </a:p>
          <a:p>
            <a:pPr algn="l"/>
            <a:r>
              <a:rPr lang="en-US" sz="3200" b="1" i="0" baseline="30000" dirty="0">
                <a:effectLst/>
                <a:latin typeface="system-ui"/>
              </a:rPr>
              <a:t>14 </a:t>
            </a:r>
            <a:r>
              <a:rPr lang="en-US" sz="3200" b="0" i="0" dirty="0">
                <a:effectLst/>
                <a:latin typeface="system-ui"/>
              </a:rPr>
              <a:t>If I then, your Lord and Master, have washed your feet; ye also ought to wash one another's feet.</a:t>
            </a:r>
          </a:p>
        </p:txBody>
      </p:sp>
      <p:pic>
        <p:nvPicPr>
          <p:cNvPr id="22530" name="Picture 2" descr="At the time to celebrate the Passover they all sat down. Jesus said, ‘’I have looked forward to eating this Passover meal with you before my suffering begins.’ – Slide 8">
            <a:extLst>
              <a:ext uri="{FF2B5EF4-FFF2-40B4-BE49-F238E27FC236}">
                <a16:creationId xmlns:a16="http://schemas.microsoft.com/office/drawing/2014/main" xmlns="" id="{654E5788-64B5-D95C-F706-CAC0AC65E42C}"/>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97449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630988"/>
          </a:xfrm>
        </p:spPr>
        <p:txBody>
          <a:bodyPr>
            <a:noAutofit/>
          </a:bodyPr>
          <a:lstStyle/>
          <a:p>
            <a:r>
              <a:rPr lang="en-US" sz="3600" dirty="0">
                <a:solidFill>
                  <a:schemeClr val="accent1">
                    <a:lumMod val="40000"/>
                    <a:lumOff val="60000"/>
                  </a:schemeClr>
                </a:solidFill>
              </a:rPr>
              <a:t>A Slave’s Service:</a:t>
            </a:r>
            <a:r>
              <a:rPr lang="en-US" sz="3600" dirty="0"/>
              <a:t/>
            </a:r>
            <a:br>
              <a:rPr lang="en-US" sz="3600" dirty="0"/>
            </a:br>
            <a:r>
              <a:rPr lang="en-US" sz="3600" dirty="0">
                <a:solidFill>
                  <a:srgbClr val="66FFFF"/>
                </a:solidFill>
              </a:rPr>
              <a:t>John 13:3-17</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270000"/>
            <a:ext cx="7355303" cy="4462585"/>
          </a:xfrm>
        </p:spPr>
        <p:txBody>
          <a:bodyPr>
            <a:noAutofit/>
          </a:bodyPr>
          <a:lstStyle/>
          <a:p>
            <a:pPr algn="l"/>
            <a:r>
              <a:rPr lang="en-US" sz="3400" b="1" i="0" baseline="30000" dirty="0">
                <a:effectLst/>
                <a:latin typeface="system-ui"/>
              </a:rPr>
              <a:t>15 </a:t>
            </a:r>
            <a:r>
              <a:rPr lang="en-US" sz="3400" b="0" i="0" dirty="0">
                <a:effectLst/>
                <a:latin typeface="system-ui"/>
              </a:rPr>
              <a:t>For I have given you an example, that ye should do as I have done to you.</a:t>
            </a:r>
          </a:p>
          <a:p>
            <a:pPr algn="l"/>
            <a:r>
              <a:rPr lang="en-US" sz="3400" b="1" i="0" baseline="30000" dirty="0">
                <a:effectLst/>
                <a:latin typeface="system-ui"/>
              </a:rPr>
              <a:t>16 </a:t>
            </a:r>
            <a:r>
              <a:rPr lang="en-US" sz="3400" b="0" i="0" dirty="0">
                <a:effectLst/>
                <a:latin typeface="system-ui"/>
              </a:rPr>
              <a:t>Verily, verily, I say unto you, The servant is not greater than his lord; neither he that is sent greater than he that sent him.</a:t>
            </a:r>
          </a:p>
          <a:p>
            <a:pPr algn="l"/>
            <a:r>
              <a:rPr lang="en-US" sz="3400" b="1" i="0" baseline="30000" dirty="0">
                <a:effectLst/>
                <a:latin typeface="system-ui"/>
              </a:rPr>
              <a:t>17 </a:t>
            </a:r>
            <a:r>
              <a:rPr lang="en-US" sz="3400" b="0" i="0" dirty="0">
                <a:effectLst/>
                <a:latin typeface="system-ui"/>
              </a:rPr>
              <a:t>If ye know these things, happy are ye if ye do them.</a:t>
            </a:r>
          </a:p>
        </p:txBody>
      </p:sp>
      <p:pic>
        <p:nvPicPr>
          <p:cNvPr id="23554" name="Picture 2" descr="While they were eating, Jesus announced, ‘One of you will betray me.’ – Slide 9">
            <a:extLst>
              <a:ext uri="{FF2B5EF4-FFF2-40B4-BE49-F238E27FC236}">
                <a16:creationId xmlns:a16="http://schemas.microsoft.com/office/drawing/2014/main" xmlns="" id="{10A637EC-334A-C30E-7AD2-691F3065072B}"/>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348" r="23348"/>
          <a:stretch>
            <a:fillRect/>
          </a:stretch>
        </p:blipFill>
        <p:spPr bwMode="auto">
          <a:xfrm flipH="1">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7280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13 </a:t>
            </a:r>
            <a:r>
              <a:rPr lang="en-US" sz="3600" b="0" i="0" dirty="0">
                <a:effectLst/>
                <a:latin typeface="system-ui"/>
              </a:rPr>
              <a:t>Submit yourselves to every ordinance of man for the Lord's sake: whether it be to the king, as supreme;</a:t>
            </a:r>
          </a:p>
          <a:p>
            <a:pPr algn="l"/>
            <a:r>
              <a:rPr lang="en-US" sz="3600" b="1" i="0" baseline="30000" dirty="0">
                <a:effectLst/>
                <a:latin typeface="system-ui"/>
              </a:rPr>
              <a:t>14 </a:t>
            </a:r>
            <a:r>
              <a:rPr lang="en-US" sz="3600" b="0" i="0" dirty="0">
                <a:effectLst/>
                <a:latin typeface="system-ui"/>
              </a:rPr>
              <a:t>Or unto governors, as unto them that are sent by him for the punishment of evildoers, and for the praise of them that do well.</a:t>
            </a:r>
          </a:p>
        </p:txBody>
      </p:sp>
      <p:pic>
        <p:nvPicPr>
          <p:cNvPr id="25602" name="Picture 2" descr="2023 Tax Season Schedule: When are quarterly taxes due in 2023? | Marca">
            <a:extLst>
              <a:ext uri="{FF2B5EF4-FFF2-40B4-BE49-F238E27FC236}">
                <a16:creationId xmlns:a16="http://schemas.microsoft.com/office/drawing/2014/main" xmlns="" id="{D6731B7E-9D8B-F434-4C7E-5F62104680D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125" r="2612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8265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200" b="1" i="0" baseline="30000" dirty="0">
                <a:effectLst/>
                <a:latin typeface="system-ui"/>
              </a:rPr>
              <a:t>15 </a:t>
            </a:r>
            <a:r>
              <a:rPr lang="en-US" sz="3200" b="0" i="0" dirty="0">
                <a:effectLst/>
                <a:latin typeface="system-ui"/>
              </a:rPr>
              <a:t>For so is the will of God, that with well doing ye may put to silence the ignorance of foolish men:</a:t>
            </a:r>
          </a:p>
          <a:p>
            <a:pPr algn="l"/>
            <a:r>
              <a:rPr lang="en-US" sz="3200" b="1" i="0" baseline="30000" dirty="0">
                <a:effectLst/>
                <a:latin typeface="system-ui"/>
              </a:rPr>
              <a:t>16 </a:t>
            </a:r>
            <a:r>
              <a:rPr lang="en-US" sz="3200" b="0" i="0" dirty="0">
                <a:effectLst/>
                <a:latin typeface="system-ui"/>
              </a:rPr>
              <a:t>As free, and not using your liberty for a </a:t>
            </a:r>
            <a:r>
              <a:rPr lang="en-US" sz="3200" b="0" i="0" dirty="0" err="1">
                <a:effectLst/>
                <a:latin typeface="system-ui"/>
              </a:rPr>
              <a:t>cloke</a:t>
            </a:r>
            <a:r>
              <a:rPr lang="en-US" sz="3200" b="0" i="0" dirty="0">
                <a:effectLst/>
                <a:latin typeface="system-ui"/>
              </a:rPr>
              <a:t> of maliciousness, but as the servants of God.</a:t>
            </a:r>
          </a:p>
          <a:p>
            <a:pPr algn="l"/>
            <a:r>
              <a:rPr lang="en-US" sz="3200" b="1" i="0" baseline="30000" dirty="0">
                <a:effectLst/>
                <a:latin typeface="system-ui"/>
              </a:rPr>
              <a:t>17 </a:t>
            </a:r>
            <a:r>
              <a:rPr lang="en-US" sz="3200" b="0" i="0" dirty="0" err="1">
                <a:effectLst/>
                <a:latin typeface="system-ui"/>
              </a:rPr>
              <a:t>Honour</a:t>
            </a:r>
            <a:r>
              <a:rPr lang="en-US" sz="3200" b="0" i="0" dirty="0">
                <a:effectLst/>
                <a:latin typeface="system-ui"/>
              </a:rPr>
              <a:t> all men. Love the brotherhood. Fear God. </a:t>
            </a:r>
            <a:r>
              <a:rPr lang="en-US" sz="3200" b="0" i="0" dirty="0" err="1">
                <a:effectLst/>
                <a:latin typeface="system-ui"/>
              </a:rPr>
              <a:t>Honour</a:t>
            </a:r>
            <a:r>
              <a:rPr lang="en-US" sz="3200" b="0" i="0" dirty="0">
                <a:effectLst/>
                <a:latin typeface="system-ui"/>
              </a:rPr>
              <a:t> the king.</a:t>
            </a:r>
          </a:p>
        </p:txBody>
      </p:sp>
      <p:pic>
        <p:nvPicPr>
          <p:cNvPr id="26628" name="Picture 4" descr="Some Houston ISD students released from class after school zone ends">
            <a:extLst>
              <a:ext uri="{FF2B5EF4-FFF2-40B4-BE49-F238E27FC236}">
                <a16:creationId xmlns:a16="http://schemas.microsoft.com/office/drawing/2014/main" xmlns="" id="{E53A222C-8732-A372-1436-362BB0150205}"/>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4373" r="2437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448692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18 </a:t>
            </a:r>
            <a:r>
              <a:rPr lang="en-US" sz="3600" b="0" i="0" dirty="0">
                <a:effectLst/>
                <a:latin typeface="system-ui"/>
              </a:rPr>
              <a:t>Servants, be subject to your masters with all fear; not only to the good and gentle, but also to the froward.</a:t>
            </a:r>
          </a:p>
          <a:p>
            <a:pPr algn="l"/>
            <a:r>
              <a:rPr lang="en-US" sz="3600" b="1" i="0" baseline="30000" dirty="0">
                <a:effectLst/>
                <a:latin typeface="system-ui"/>
              </a:rPr>
              <a:t>19 </a:t>
            </a:r>
            <a:r>
              <a:rPr lang="en-US" sz="3600" b="0" i="0" dirty="0">
                <a:effectLst/>
                <a:latin typeface="system-ui"/>
              </a:rPr>
              <a:t>For this is thankworthy, if a man for conscience toward God endure grief, suffering wrongfully.</a:t>
            </a:r>
          </a:p>
        </p:txBody>
      </p:sp>
      <p:pic>
        <p:nvPicPr>
          <p:cNvPr id="27652" name="Picture 4" descr="Jesus Washes the Disciples' Feet: Preparation for Holy Week | Beyond  Mediocrity">
            <a:extLst>
              <a:ext uri="{FF2B5EF4-FFF2-40B4-BE49-F238E27FC236}">
                <a16:creationId xmlns:a16="http://schemas.microsoft.com/office/drawing/2014/main" xmlns="" id="{22963213-D50C-031C-3504-B535F34ACEB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5618" r="1561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6958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200" b="1" i="0" baseline="30000" dirty="0">
                <a:effectLst/>
                <a:latin typeface="system-ui"/>
              </a:rPr>
              <a:t>20 </a:t>
            </a:r>
            <a:r>
              <a:rPr lang="en-US" sz="3200" b="0" i="0" dirty="0">
                <a:effectLst/>
                <a:latin typeface="system-ui"/>
              </a:rPr>
              <a:t>For what glory is it, if, when ye be buffeted for your faults, ye shall take it patiently? but if, when ye do well, and suffer for it, ye take it patiently, this is acceptable with God.</a:t>
            </a:r>
          </a:p>
          <a:p>
            <a:pPr algn="l"/>
            <a:r>
              <a:rPr lang="en-US" sz="3200" b="1" i="0" baseline="30000" dirty="0">
                <a:effectLst/>
                <a:latin typeface="system-ui"/>
              </a:rPr>
              <a:t>21 </a:t>
            </a:r>
            <a:r>
              <a:rPr lang="en-US" sz="3200" b="0" i="0" dirty="0">
                <a:effectLst/>
                <a:latin typeface="system-ui"/>
              </a:rPr>
              <a:t>For even hereunto were ye called: because Christ also suffered for us, leaving us an example, that ye should follow his steps:</a:t>
            </a:r>
          </a:p>
          <a:p>
            <a:pPr algn="l"/>
            <a:endParaRPr lang="en-US" sz="3600" b="0" i="0" dirty="0">
              <a:effectLst/>
              <a:latin typeface="system-ui"/>
            </a:endParaRPr>
          </a:p>
        </p:txBody>
      </p:sp>
      <p:pic>
        <p:nvPicPr>
          <p:cNvPr id="28674" name="Picture 2" descr="Factsheet: Good Friday - Religion Media Centre">
            <a:extLst>
              <a:ext uri="{FF2B5EF4-FFF2-40B4-BE49-F238E27FC236}">
                <a16:creationId xmlns:a16="http://schemas.microsoft.com/office/drawing/2014/main" xmlns="" id="{F7A8D319-AE80-38C3-10D2-5B9032DE708A}"/>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3127" r="2312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96695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600" b="1" i="0" baseline="30000" dirty="0">
                <a:effectLst/>
                <a:latin typeface="system-ui"/>
              </a:rPr>
              <a:t>22 </a:t>
            </a:r>
            <a:r>
              <a:rPr lang="en-US" sz="3600" b="0" i="0" dirty="0">
                <a:effectLst/>
                <a:latin typeface="system-ui"/>
              </a:rPr>
              <a:t>Who did no sin, neither was guile found in his mouth:</a:t>
            </a:r>
          </a:p>
          <a:p>
            <a:pPr algn="l"/>
            <a:r>
              <a:rPr lang="en-US" sz="3600" b="1" i="0" baseline="30000" dirty="0">
                <a:effectLst/>
                <a:latin typeface="system-ui"/>
              </a:rPr>
              <a:t>23 </a:t>
            </a:r>
            <a:r>
              <a:rPr lang="en-US" sz="3600" b="0" i="0" dirty="0">
                <a:effectLst/>
                <a:latin typeface="system-ui"/>
              </a:rPr>
              <a:t>Who, when he was reviled, reviled not again; when he suffered, he threatened not; but committed himself to him that </a:t>
            </a:r>
            <a:r>
              <a:rPr lang="en-US" sz="3600" b="0" i="0" dirty="0" err="1">
                <a:effectLst/>
                <a:latin typeface="system-ui"/>
              </a:rPr>
              <a:t>judgeth</a:t>
            </a:r>
            <a:r>
              <a:rPr lang="en-US" sz="3600" b="0" i="0" dirty="0">
                <a:effectLst/>
                <a:latin typeface="system-ui"/>
              </a:rPr>
              <a:t> righteously:</a:t>
            </a:r>
          </a:p>
        </p:txBody>
      </p:sp>
      <p:pic>
        <p:nvPicPr>
          <p:cNvPr id="29698" name="Picture 2" descr="The Crucifixion of Jesus Christ: Bible Story of His Death on the Cross">
            <a:extLst>
              <a:ext uri="{FF2B5EF4-FFF2-40B4-BE49-F238E27FC236}">
                <a16:creationId xmlns:a16="http://schemas.microsoft.com/office/drawing/2014/main" xmlns="" id="{40887D00-BF32-8D13-5BD6-57AA090CD352}"/>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6516" r="56106"/>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401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Child's Service:</a:t>
            </a:r>
            <a:r>
              <a:rPr lang="en-US" sz="4000" dirty="0"/>
              <a:t/>
            </a:r>
            <a:br>
              <a:rPr lang="en-US" sz="4000" dirty="0"/>
            </a:br>
            <a:r>
              <a:rPr lang="en-US" sz="4000" dirty="0">
                <a:solidFill>
                  <a:srgbClr val="66FFFF"/>
                </a:solidFill>
              </a:rPr>
              <a:t>Ephesians 6:1-3</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91916"/>
            <a:ext cx="7355303" cy="4451684"/>
          </a:xfrm>
        </p:spPr>
        <p:txBody>
          <a:bodyPr>
            <a:normAutofit fontScale="92500" lnSpcReduction="10000"/>
          </a:bodyPr>
          <a:lstStyle/>
          <a:p>
            <a:pPr algn="l"/>
            <a:r>
              <a:rPr lang="en-US" sz="4000" b="1" i="0" dirty="0">
                <a:effectLst/>
                <a:latin typeface="system-ui"/>
              </a:rPr>
              <a:t>6 </a:t>
            </a:r>
            <a:r>
              <a:rPr lang="en-US" sz="4000" b="0" i="0" dirty="0">
                <a:effectLst/>
                <a:latin typeface="system-ui"/>
              </a:rPr>
              <a:t>Children, obey your parents in the Lord: for this is right.</a:t>
            </a:r>
          </a:p>
          <a:p>
            <a:pPr algn="l"/>
            <a:r>
              <a:rPr lang="en-US" sz="4000" b="1" i="0" baseline="30000" dirty="0">
                <a:effectLst/>
                <a:latin typeface="system-ui"/>
              </a:rPr>
              <a:t>2 </a:t>
            </a:r>
            <a:r>
              <a:rPr lang="en-US" sz="4000" b="0" i="0" dirty="0" err="1">
                <a:effectLst/>
                <a:latin typeface="system-ui"/>
              </a:rPr>
              <a:t>Honour</a:t>
            </a:r>
            <a:r>
              <a:rPr lang="en-US" sz="4000" b="0" i="0" dirty="0">
                <a:effectLst/>
                <a:latin typeface="system-ui"/>
              </a:rPr>
              <a:t> thy father and mother; which is the first commandment with promise;</a:t>
            </a:r>
          </a:p>
          <a:p>
            <a:pPr algn="l"/>
            <a:r>
              <a:rPr lang="en-US" sz="4000" b="1" i="0" baseline="30000" dirty="0">
                <a:effectLst/>
                <a:latin typeface="system-ui"/>
              </a:rPr>
              <a:t>3 </a:t>
            </a:r>
            <a:r>
              <a:rPr lang="en-US" sz="4000" b="0" i="0" dirty="0">
                <a:effectLst/>
                <a:latin typeface="system-ui"/>
              </a:rPr>
              <a:t>That it may be well with thee, and thou mayest live long on the earth.</a:t>
            </a:r>
          </a:p>
        </p:txBody>
      </p:sp>
      <p:pic>
        <p:nvPicPr>
          <p:cNvPr id="3074" name="Picture 2" descr="The 10 Commandments – revised and updated - Regnum ChristiRegnum Christi">
            <a:extLst>
              <a:ext uri="{FF2B5EF4-FFF2-40B4-BE49-F238E27FC236}">
                <a16:creationId xmlns:a16="http://schemas.microsoft.com/office/drawing/2014/main" xmlns="" id="{E8876AD7-1A1C-E7DC-F02F-7520CF4072A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797" r="2179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5170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Slave’s Service:  </a:t>
            </a:r>
            <a:br>
              <a:rPr lang="en-US" sz="3600" b="1" dirty="0">
                <a:solidFill>
                  <a:schemeClr val="accent1">
                    <a:lumMod val="40000"/>
                    <a:lumOff val="60000"/>
                  </a:schemeClr>
                </a:solidFill>
              </a:rPr>
            </a:br>
            <a:r>
              <a:rPr lang="en-US" sz="3600" b="1" dirty="0">
                <a:solidFill>
                  <a:schemeClr val="accent1">
                    <a:lumMod val="40000"/>
                    <a:lumOff val="60000"/>
                  </a:schemeClr>
                </a:solidFill>
              </a:rPr>
              <a:t> </a:t>
            </a:r>
            <a:r>
              <a:rPr lang="en-US" sz="4400" dirty="0">
                <a:solidFill>
                  <a:srgbClr val="66FFFF"/>
                </a:solidFill>
              </a:rPr>
              <a:t>1 Peter 2:13-25</a:t>
            </a:r>
          </a:p>
        </p:txBody>
      </p:sp>
      <p:sp>
        <p:nvSpPr>
          <p:cNvPr id="4" name="Text Placeholder 3"/>
          <p:cNvSpPr>
            <a:spLocks noGrp="1"/>
          </p:cNvSpPr>
          <p:nvPr>
            <p:ph type="body" sz="half" idx="2"/>
          </p:nvPr>
        </p:nvSpPr>
        <p:spPr>
          <a:xfrm>
            <a:off x="1066800" y="1615858"/>
            <a:ext cx="6947400" cy="4116727"/>
          </a:xfrm>
          <a:noFill/>
        </p:spPr>
        <p:txBody>
          <a:bodyPr>
            <a:noAutofit/>
          </a:bodyPr>
          <a:lstStyle/>
          <a:p>
            <a:pPr algn="l"/>
            <a:r>
              <a:rPr lang="en-US" sz="3200" b="1" i="0" baseline="30000" dirty="0">
                <a:effectLst/>
                <a:latin typeface="system-ui"/>
              </a:rPr>
              <a:t>24 </a:t>
            </a:r>
            <a:r>
              <a:rPr lang="en-US" sz="3200" b="0" i="0" dirty="0">
                <a:effectLst/>
                <a:latin typeface="system-ui"/>
              </a:rPr>
              <a:t>Who his own self bare our sins in his own body on the tree, that we, being dead to sins, should live unto righteousness: by whose stripes ye were healed.</a:t>
            </a:r>
          </a:p>
          <a:p>
            <a:pPr algn="l"/>
            <a:r>
              <a:rPr lang="en-US" sz="3200" b="1" i="0" baseline="30000" dirty="0">
                <a:effectLst/>
                <a:latin typeface="system-ui"/>
              </a:rPr>
              <a:t>25 </a:t>
            </a:r>
            <a:r>
              <a:rPr lang="en-US" sz="3200" b="0" i="0" dirty="0">
                <a:effectLst/>
                <a:latin typeface="system-ui"/>
              </a:rPr>
              <a:t>For ye were as sheep going astray; but are now returned unto the Shepherd and Bishop of your souls.</a:t>
            </a:r>
          </a:p>
        </p:txBody>
      </p:sp>
      <p:pic>
        <p:nvPicPr>
          <p:cNvPr id="30722" name="Picture 2" descr="‘He sobbed, “Father, I have sinned against both heaven and you, and I am no longer worthy of being called your son.” – Slide 13">
            <a:extLst>
              <a:ext uri="{FF2B5EF4-FFF2-40B4-BE49-F238E27FC236}">
                <a16:creationId xmlns:a16="http://schemas.microsoft.com/office/drawing/2014/main" xmlns="" id="{2F5BE575-127F-63AC-4311-A8078D249192}"/>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4010" r="32173"/>
          <a:stretch/>
        </p:blipFill>
        <p:spPr bwMode="auto">
          <a:xfrm>
            <a:off x="8014200" y="1241189"/>
            <a:ext cx="3492000" cy="4866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58167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11679" y="2427317"/>
            <a:ext cx="6113928" cy="20033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A Counter-Example:</a:t>
            </a:r>
            <a:endParaRPr lang="en-US" sz="6000" dirty="0">
              <a:solidFill>
                <a:srgbClr val="66FFFF"/>
              </a:solidFill>
            </a:endParaRPr>
          </a:p>
        </p:txBody>
      </p:sp>
      <p:pic>
        <p:nvPicPr>
          <p:cNvPr id="31746" name="Picture 2" descr="Ascension From Hell. Leaving the confines of academic walls… | by M.  Rambaran-Olm | Medium">
            <a:extLst>
              <a:ext uri="{FF2B5EF4-FFF2-40B4-BE49-F238E27FC236}">
                <a16:creationId xmlns:a16="http://schemas.microsoft.com/office/drawing/2014/main" xmlns="" id="{49A78757-3872-B535-C2FF-4F93B2C3A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9187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15518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A Counter-Example:</a:t>
            </a:r>
            <a:r>
              <a:rPr lang="en-US" sz="4000" dirty="0"/>
              <a:t/>
            </a:r>
            <a:br>
              <a:rPr lang="en-US" sz="4000" dirty="0"/>
            </a:br>
            <a:r>
              <a:rPr lang="en-US" sz="4000" dirty="0">
                <a:solidFill>
                  <a:srgbClr val="66FFFF"/>
                </a:solidFill>
              </a:rPr>
              <a:t>Ezekiel 28:13-15</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Autofit/>
          </a:bodyPr>
          <a:lstStyle/>
          <a:p>
            <a:pPr algn="l"/>
            <a:r>
              <a:rPr lang="en-US" sz="3200" b="1" i="0" baseline="30000" dirty="0">
                <a:effectLst/>
                <a:latin typeface="system-ui"/>
              </a:rPr>
              <a:t>13 </a:t>
            </a:r>
            <a:r>
              <a:rPr lang="en-US" sz="3200" b="0" i="0" dirty="0">
                <a:effectLst/>
                <a:latin typeface="system-ui"/>
              </a:rPr>
              <a:t>Thou hast been in Eden the garden of God; every precious stone was thy covering, the sardius, topaz, and the diamond, the beryl, the onyx, and the jasper, the sapphire, the emerald, and the carbuncle, and gold: the workmanship of thy tabrets and of thy pipes was prepared in thee in the day that thou </a:t>
            </a:r>
            <a:r>
              <a:rPr lang="en-US" sz="3200" b="0" i="0" dirty="0" err="1">
                <a:effectLst/>
                <a:latin typeface="system-ui"/>
              </a:rPr>
              <a:t>wast</a:t>
            </a:r>
            <a:r>
              <a:rPr lang="en-US" sz="3200" b="0" i="0" dirty="0">
                <a:effectLst/>
                <a:latin typeface="system-ui"/>
              </a:rPr>
              <a:t> created.</a:t>
            </a:r>
          </a:p>
        </p:txBody>
      </p:sp>
      <p:pic>
        <p:nvPicPr>
          <p:cNvPr id="32770" name="Picture 2" descr="JimSpace: Additional support identifying Ezekiel's Edenic Cherub">
            <a:extLst>
              <a:ext uri="{FF2B5EF4-FFF2-40B4-BE49-F238E27FC236}">
                <a16:creationId xmlns:a16="http://schemas.microsoft.com/office/drawing/2014/main" xmlns="" id="{275977AF-5EDD-6F1E-2284-61274943557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315" r="3131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094185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dirty="0">
                <a:solidFill>
                  <a:schemeClr val="accent1">
                    <a:lumMod val="40000"/>
                    <a:lumOff val="60000"/>
                  </a:schemeClr>
                </a:solidFill>
              </a:rPr>
              <a:t>A Counter-Example:</a:t>
            </a:r>
            <a:r>
              <a:rPr lang="en-US" sz="4000" dirty="0"/>
              <a:t/>
            </a:r>
            <a:br>
              <a:rPr lang="en-US" sz="4000" dirty="0"/>
            </a:br>
            <a:r>
              <a:rPr lang="en-US" sz="4000" dirty="0">
                <a:solidFill>
                  <a:srgbClr val="66FFFF"/>
                </a:solidFill>
              </a:rPr>
              <a:t>Ezekiel 28:13-15</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92500" lnSpcReduction="10000"/>
          </a:bodyPr>
          <a:lstStyle/>
          <a:p>
            <a:pPr algn="l"/>
            <a:r>
              <a:rPr lang="en-US" sz="3600" b="1" i="0" baseline="30000" dirty="0">
                <a:effectLst/>
                <a:latin typeface="system-ui"/>
              </a:rPr>
              <a:t>14 </a:t>
            </a:r>
            <a:r>
              <a:rPr lang="en-US" sz="3600" b="0" i="0" dirty="0">
                <a:effectLst/>
                <a:latin typeface="system-ui"/>
              </a:rPr>
              <a:t>Thou art the anointed cherub that </a:t>
            </a:r>
            <a:r>
              <a:rPr lang="en-US" sz="3600" b="0" i="0" dirty="0" err="1">
                <a:effectLst/>
                <a:latin typeface="system-ui"/>
              </a:rPr>
              <a:t>covereth</a:t>
            </a:r>
            <a:r>
              <a:rPr lang="en-US" sz="3600" b="0" i="0" dirty="0">
                <a:effectLst/>
                <a:latin typeface="system-ui"/>
              </a:rPr>
              <a:t>; and I have set thee so: thou </a:t>
            </a:r>
            <a:r>
              <a:rPr lang="en-US" sz="3600" b="0" i="0" dirty="0" err="1">
                <a:effectLst/>
                <a:latin typeface="system-ui"/>
              </a:rPr>
              <a:t>wast</a:t>
            </a:r>
            <a:r>
              <a:rPr lang="en-US" sz="3600" b="0" i="0" dirty="0">
                <a:effectLst/>
                <a:latin typeface="system-ui"/>
              </a:rPr>
              <a:t> upon the holy mountain of God; thou hast walked up and down in the midst of the stones of fire.</a:t>
            </a:r>
          </a:p>
          <a:p>
            <a:pPr algn="l"/>
            <a:r>
              <a:rPr lang="en-US" sz="3600" b="1" i="0" baseline="30000" dirty="0">
                <a:effectLst/>
                <a:latin typeface="system-ui"/>
              </a:rPr>
              <a:t>15 </a:t>
            </a:r>
            <a:r>
              <a:rPr lang="en-US" sz="3600" b="0" i="0" dirty="0">
                <a:effectLst/>
                <a:latin typeface="system-ui"/>
              </a:rPr>
              <a:t>Thou </a:t>
            </a:r>
            <a:r>
              <a:rPr lang="en-US" sz="3600" b="0" i="0" dirty="0" err="1">
                <a:effectLst/>
                <a:latin typeface="system-ui"/>
              </a:rPr>
              <a:t>wast</a:t>
            </a:r>
            <a:r>
              <a:rPr lang="en-US" sz="3600" b="0" i="0" dirty="0">
                <a:effectLst/>
                <a:latin typeface="system-ui"/>
              </a:rPr>
              <a:t> perfect in thy ways from the day that thou </a:t>
            </a:r>
            <a:r>
              <a:rPr lang="en-US" sz="3600" b="0" i="0" dirty="0" err="1">
                <a:effectLst/>
                <a:latin typeface="system-ui"/>
              </a:rPr>
              <a:t>wast</a:t>
            </a:r>
            <a:r>
              <a:rPr lang="en-US" sz="3600" b="0" i="0" dirty="0">
                <a:effectLst/>
                <a:latin typeface="system-ui"/>
              </a:rPr>
              <a:t> created, till iniquity was found in thee.</a:t>
            </a:r>
          </a:p>
        </p:txBody>
      </p:sp>
      <p:pic>
        <p:nvPicPr>
          <p:cNvPr id="33794" name="Picture 2" descr="The Four Living Creatures With Four Faces—Ezekiel Chapter 1">
            <a:extLst>
              <a:ext uri="{FF2B5EF4-FFF2-40B4-BE49-F238E27FC236}">
                <a16:creationId xmlns:a16="http://schemas.microsoft.com/office/drawing/2014/main" xmlns="" id="{1ABDF990-018E-BC60-BBE0-31CFB6309A85}"/>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7251" t="-3" r="51527"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12507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Counter-Example:  </a:t>
            </a:r>
            <a:br>
              <a:rPr lang="en-US" sz="3600" b="1" dirty="0">
                <a:solidFill>
                  <a:schemeClr val="accent1">
                    <a:lumMod val="40000"/>
                    <a:lumOff val="60000"/>
                  </a:schemeClr>
                </a:solidFill>
              </a:rPr>
            </a:br>
            <a:r>
              <a:rPr lang="en-US" sz="3600" b="1" dirty="0">
                <a:solidFill>
                  <a:srgbClr val="66FFFF"/>
                </a:solidFill>
              </a:rPr>
              <a:t>The Great Controversy p. 494</a:t>
            </a:r>
            <a:endParaRPr lang="en-US" sz="4400" dirty="0">
              <a:solidFill>
                <a:srgbClr val="66FFFF"/>
              </a:solidFill>
            </a:endParaRPr>
          </a:p>
        </p:txBody>
      </p:sp>
      <p:sp>
        <p:nvSpPr>
          <p:cNvPr id="4" name="Text Placeholder 3"/>
          <p:cNvSpPr>
            <a:spLocks noGrp="1"/>
          </p:cNvSpPr>
          <p:nvPr>
            <p:ph type="body" sz="half" idx="2"/>
          </p:nvPr>
        </p:nvSpPr>
        <p:spPr>
          <a:xfrm>
            <a:off x="833120" y="1290320"/>
            <a:ext cx="7181080" cy="4442265"/>
          </a:xfrm>
          <a:noFill/>
        </p:spPr>
        <p:txBody>
          <a:bodyPr>
            <a:noAutofit/>
          </a:bodyPr>
          <a:lstStyle/>
          <a:p>
            <a:pPr algn="l"/>
            <a:r>
              <a:rPr lang="en-US" sz="3200" b="0" i="0" dirty="0">
                <a:solidFill>
                  <a:srgbClr val="FFFFFF"/>
                </a:solidFill>
                <a:effectLst/>
                <a:latin typeface="Raleway" pitchFamily="2" charset="0"/>
              </a:rPr>
              <a:t>Lucifer might have remained in favor with God, beloved and honored by all the angelic host, exercising his noble powers to bless others and to glorify his Maker. But, says the prophet, “Thine heart was lifted up because of thy beauty, thou hast corrupted thy wisdom by reason of thy brightness.” </a:t>
            </a:r>
            <a:r>
              <a:rPr lang="en-US" sz="3200" b="0" i="0" u="none" strike="noStrike" dirty="0">
                <a:solidFill>
                  <a:srgbClr val="1EC19C"/>
                </a:solidFill>
                <a:effectLst/>
                <a:latin typeface="Raleway" pitchFamily="2" charset="0"/>
                <a:hlinkClick r:id="rId2"/>
              </a:rPr>
              <a:t>Verse 17</a:t>
            </a:r>
            <a:r>
              <a:rPr lang="en-US" sz="3200" b="0" i="0" dirty="0">
                <a:solidFill>
                  <a:srgbClr val="FFFFFF"/>
                </a:solidFill>
                <a:effectLst/>
                <a:latin typeface="Raleway" pitchFamily="2" charset="0"/>
              </a:rPr>
              <a:t>. </a:t>
            </a:r>
            <a:endParaRPr lang="en-US" sz="3200" b="0" i="0" dirty="0">
              <a:effectLst/>
              <a:latin typeface="system-ui"/>
            </a:endParaRPr>
          </a:p>
        </p:txBody>
      </p:sp>
      <p:pic>
        <p:nvPicPr>
          <p:cNvPr id="5" name="Picture 2" descr="A Chorus of Angels - Cherubim - by Patrick Redmond">
            <a:extLst>
              <a:ext uri="{FF2B5EF4-FFF2-40B4-BE49-F238E27FC236}">
                <a16:creationId xmlns:a16="http://schemas.microsoft.com/office/drawing/2014/main" xmlns="" id="{CED4826C-7316-13CF-A797-8D5117FEFE97}"/>
              </a:ext>
            </a:extLst>
          </p:cNvPr>
          <p:cNvPicPr>
            <a:picLocks noGrp="1" noChangeAspect="1" noChangeArrowheads="1"/>
          </p:cNvPicPr>
          <p:nvPr>
            <p:ph type="pic" idx="1"/>
          </p:nvPr>
        </p:nvPicPr>
        <p:blipFill rotWithShape="1">
          <a:blip r:embed="rId3">
            <a:extLst>
              <a:ext uri="{28A0092B-C50C-407E-A947-70E740481C1C}">
                <a14:useLocalDpi xmlns:a14="http://schemas.microsoft.com/office/drawing/2010/main" val="0"/>
              </a:ext>
            </a:extLst>
          </a:blip>
          <a:srcRect l="23092" t="6048" r="23092" b="7511"/>
          <a:stretch/>
        </p:blipFill>
        <p:spPr bwMode="auto">
          <a:xfrm>
            <a:off x="8014199" y="782320"/>
            <a:ext cx="3913739" cy="4714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01561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Counter-Example:  </a:t>
            </a:r>
            <a:br>
              <a:rPr lang="en-US" sz="3600" b="1" dirty="0">
                <a:solidFill>
                  <a:schemeClr val="accent1">
                    <a:lumMod val="40000"/>
                    <a:lumOff val="60000"/>
                  </a:schemeClr>
                </a:solidFill>
              </a:rPr>
            </a:br>
            <a:r>
              <a:rPr lang="en-US" sz="3600" b="1" dirty="0">
                <a:solidFill>
                  <a:srgbClr val="66FFFF"/>
                </a:solidFill>
              </a:rPr>
              <a:t>The Great Controversy p. 494</a:t>
            </a:r>
            <a:endParaRPr lang="en-US" sz="4400" dirty="0">
              <a:solidFill>
                <a:srgbClr val="66FFFF"/>
              </a:solidFill>
            </a:endParaRPr>
          </a:p>
        </p:txBody>
      </p:sp>
      <p:sp>
        <p:nvSpPr>
          <p:cNvPr id="4" name="Text Placeholder 3"/>
          <p:cNvSpPr>
            <a:spLocks noGrp="1"/>
          </p:cNvSpPr>
          <p:nvPr>
            <p:ph type="body" sz="half" idx="2"/>
          </p:nvPr>
        </p:nvSpPr>
        <p:spPr>
          <a:xfrm>
            <a:off x="833120" y="1290320"/>
            <a:ext cx="7181080" cy="4442265"/>
          </a:xfrm>
          <a:noFill/>
        </p:spPr>
        <p:txBody>
          <a:bodyPr>
            <a:noAutofit/>
          </a:bodyPr>
          <a:lstStyle/>
          <a:p>
            <a:pPr algn="l"/>
            <a:r>
              <a:rPr lang="en-US" sz="3200" b="0" i="0" dirty="0">
                <a:solidFill>
                  <a:srgbClr val="FFFFFF"/>
                </a:solidFill>
                <a:effectLst/>
                <a:latin typeface="Raleway" pitchFamily="2" charset="0"/>
              </a:rPr>
              <a:t>Little by little, Lucifer came to indulge a desire for self-exaltation. “Thou hast set thine heart as the heart of God.” “Thou hast said, ... I will exalt my throne above the stars of God: I will sit also upon the mount of the congregation....I will ascend above the heights of the clouds; I will be like the Most High.” </a:t>
            </a:r>
            <a:r>
              <a:rPr lang="en-US" sz="3200" b="0" i="0" u="none" strike="noStrike" dirty="0">
                <a:solidFill>
                  <a:srgbClr val="1EC19C"/>
                </a:solidFill>
                <a:effectLst/>
                <a:latin typeface="Raleway" pitchFamily="2" charset="0"/>
                <a:hlinkClick r:id="rId2"/>
              </a:rPr>
              <a:t>Verse 6</a:t>
            </a:r>
            <a:r>
              <a:rPr lang="en-US" sz="3200" b="0" i="0" dirty="0">
                <a:solidFill>
                  <a:srgbClr val="FFFFFF"/>
                </a:solidFill>
                <a:effectLst/>
                <a:latin typeface="Raleway" pitchFamily="2" charset="0"/>
              </a:rPr>
              <a:t>; </a:t>
            </a:r>
            <a:r>
              <a:rPr lang="en-US" sz="3200" b="0" i="0" u="none" strike="noStrike" dirty="0">
                <a:solidFill>
                  <a:srgbClr val="1EC19C"/>
                </a:solidFill>
                <a:effectLst/>
                <a:latin typeface="Raleway" pitchFamily="2" charset="0"/>
                <a:hlinkClick r:id="rId3"/>
              </a:rPr>
              <a:t>Isaiah 14:13, 14</a:t>
            </a:r>
            <a:r>
              <a:rPr lang="en-US" sz="3200" b="0" i="0" dirty="0">
                <a:solidFill>
                  <a:srgbClr val="FFFFFF"/>
                </a:solidFill>
                <a:effectLst/>
                <a:latin typeface="Raleway" pitchFamily="2" charset="0"/>
              </a:rPr>
              <a:t>. </a:t>
            </a:r>
            <a:endParaRPr lang="en-US" sz="3200" b="0" i="0" dirty="0">
              <a:effectLst/>
              <a:latin typeface="system-ui"/>
            </a:endParaRPr>
          </a:p>
        </p:txBody>
      </p:sp>
      <p:pic>
        <p:nvPicPr>
          <p:cNvPr id="35844" name="Picture 4" descr="Satan in the Bible: 14 Sobering Facts about the Devil">
            <a:extLst>
              <a:ext uri="{FF2B5EF4-FFF2-40B4-BE49-F238E27FC236}">
                <a16:creationId xmlns:a16="http://schemas.microsoft.com/office/drawing/2014/main" xmlns="" id="{C6896DCA-0C87-B331-3A87-6EB141DA5FC3}"/>
              </a:ext>
            </a:extLst>
          </p:cNvPr>
          <p:cNvPicPr>
            <a:picLocks noGrp="1" noChangeAspect="1" noChangeArrowheads="1"/>
          </p:cNvPicPr>
          <p:nvPr>
            <p:ph type="pic" idx="1"/>
          </p:nvPr>
        </p:nvPicPr>
        <p:blipFill>
          <a:blip r:embed="rId4">
            <a:extLst>
              <a:ext uri="{28A0092B-C50C-407E-A947-70E740481C1C}">
                <a14:useLocalDpi xmlns:a14="http://schemas.microsoft.com/office/drawing/2010/main" val="0"/>
              </a:ext>
            </a:extLst>
          </a:blip>
          <a:srcRect l="31059" r="3105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43823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Counter-Example:  </a:t>
            </a:r>
            <a:br>
              <a:rPr lang="en-US" sz="3600" b="1" dirty="0">
                <a:solidFill>
                  <a:schemeClr val="accent1">
                    <a:lumMod val="40000"/>
                    <a:lumOff val="60000"/>
                  </a:schemeClr>
                </a:solidFill>
              </a:rPr>
            </a:br>
            <a:r>
              <a:rPr lang="en-US" sz="3600" b="1" dirty="0">
                <a:solidFill>
                  <a:srgbClr val="66FFFF"/>
                </a:solidFill>
              </a:rPr>
              <a:t>The Great Controversy p. 494</a:t>
            </a:r>
            <a:endParaRPr lang="en-US" sz="4400" dirty="0">
              <a:solidFill>
                <a:srgbClr val="66FFFF"/>
              </a:solidFill>
            </a:endParaRPr>
          </a:p>
        </p:txBody>
      </p:sp>
      <p:sp>
        <p:nvSpPr>
          <p:cNvPr id="4" name="Text Placeholder 3"/>
          <p:cNvSpPr>
            <a:spLocks noGrp="1"/>
          </p:cNvSpPr>
          <p:nvPr>
            <p:ph type="body" sz="half" idx="2"/>
          </p:nvPr>
        </p:nvSpPr>
        <p:spPr>
          <a:xfrm>
            <a:off x="833120" y="1290320"/>
            <a:ext cx="7181080" cy="4442265"/>
          </a:xfrm>
          <a:noFill/>
        </p:spPr>
        <p:txBody>
          <a:bodyPr>
            <a:noAutofit/>
          </a:bodyPr>
          <a:lstStyle/>
          <a:p>
            <a:pPr algn="l"/>
            <a:r>
              <a:rPr lang="en-US" sz="3200" b="0" i="0" dirty="0">
                <a:solidFill>
                  <a:srgbClr val="FFFFFF"/>
                </a:solidFill>
                <a:effectLst/>
                <a:latin typeface="Raleway" pitchFamily="2" charset="0"/>
              </a:rPr>
              <a:t>Instead of seeking to make God supreme in the affections and allegiance of His creatures, it was Lucifer's endeavor to win their service and homage to himself. And coveting the honor which the infinite Father had bestowed upon His Son, this prince of angels aspired to power which it was the prerogative of Christ alone to wield. </a:t>
            </a:r>
            <a:endParaRPr lang="en-US" sz="3200" b="0" i="0" dirty="0">
              <a:effectLst/>
              <a:latin typeface="system-ui"/>
            </a:endParaRPr>
          </a:p>
        </p:txBody>
      </p:sp>
      <p:pic>
        <p:nvPicPr>
          <p:cNvPr id="36866" name="Picture 2" descr="What Was Lucifer's Job In Heaven? [What the Bible Reveals] - Christianity  FAQ">
            <a:extLst>
              <a:ext uri="{FF2B5EF4-FFF2-40B4-BE49-F238E27FC236}">
                <a16:creationId xmlns:a16="http://schemas.microsoft.com/office/drawing/2014/main" xmlns="" id="{5F8C497D-B18C-F93A-8D6F-A13662D0F78C}"/>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20192" r="3542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9776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Counter-Example:  </a:t>
            </a:r>
            <a:br>
              <a:rPr lang="en-US" sz="3600" b="1" dirty="0">
                <a:solidFill>
                  <a:schemeClr val="accent1">
                    <a:lumMod val="40000"/>
                    <a:lumOff val="60000"/>
                  </a:schemeClr>
                </a:solidFill>
              </a:rPr>
            </a:br>
            <a:r>
              <a:rPr lang="en-US" sz="3600" b="1" dirty="0">
                <a:solidFill>
                  <a:srgbClr val="66FFFF"/>
                </a:solidFill>
              </a:rPr>
              <a:t>The Great Controversy p. 495</a:t>
            </a:r>
            <a:endParaRPr lang="en-US" sz="4400" dirty="0">
              <a:solidFill>
                <a:srgbClr val="66FFFF"/>
              </a:solidFill>
            </a:endParaRPr>
          </a:p>
        </p:txBody>
      </p:sp>
      <p:sp>
        <p:nvSpPr>
          <p:cNvPr id="4" name="Text Placeholder 3"/>
          <p:cNvSpPr>
            <a:spLocks noGrp="1"/>
          </p:cNvSpPr>
          <p:nvPr>
            <p:ph type="body" sz="half" idx="2"/>
          </p:nvPr>
        </p:nvSpPr>
        <p:spPr>
          <a:xfrm>
            <a:off x="833120" y="1290320"/>
            <a:ext cx="7181080" cy="4442265"/>
          </a:xfrm>
          <a:noFill/>
        </p:spPr>
        <p:txBody>
          <a:bodyPr>
            <a:noAutofit/>
          </a:bodyPr>
          <a:lstStyle/>
          <a:p>
            <a:pPr algn="l"/>
            <a:r>
              <a:rPr lang="en-US" sz="2800" b="0" i="0" dirty="0">
                <a:solidFill>
                  <a:srgbClr val="FFFFFF"/>
                </a:solidFill>
                <a:effectLst/>
                <a:latin typeface="Raleway" pitchFamily="2" charset="0"/>
              </a:rPr>
              <a:t>Pride in his own glory nourished the desire for supremacy. The high honors conferred upon Lucifer were not appreciated as the gift of God and called forth no gratitude to the Creator. He gloried in his brightness and exaltation, and aspired to be equal with God. He was beloved and reverenced by the heavenly host. Angels delighted to execute his commands, and he was clothed with wisdom and glory above them all. </a:t>
            </a:r>
            <a:endParaRPr lang="en-US" sz="2800" b="0" i="0" dirty="0">
              <a:effectLst/>
              <a:latin typeface="system-ui"/>
            </a:endParaRPr>
          </a:p>
        </p:txBody>
      </p:sp>
      <p:pic>
        <p:nvPicPr>
          <p:cNvPr id="37890" name="Picture 2" descr="Cherubim | Bible Wiki | Fandom">
            <a:extLst>
              <a:ext uri="{FF2B5EF4-FFF2-40B4-BE49-F238E27FC236}">
                <a16:creationId xmlns:a16="http://schemas.microsoft.com/office/drawing/2014/main" xmlns="" id="{80673D35-0392-F712-3504-7E80D4A48C2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84" r="36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87676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A Counter-Example:  </a:t>
            </a:r>
            <a:br>
              <a:rPr lang="en-US" sz="3600" b="1" dirty="0">
                <a:solidFill>
                  <a:schemeClr val="accent1">
                    <a:lumMod val="40000"/>
                    <a:lumOff val="60000"/>
                  </a:schemeClr>
                </a:solidFill>
              </a:rPr>
            </a:br>
            <a:r>
              <a:rPr lang="en-US" sz="3600" b="1" dirty="0">
                <a:solidFill>
                  <a:srgbClr val="66FFFF"/>
                </a:solidFill>
              </a:rPr>
              <a:t>The Great Controversy p. 495</a:t>
            </a:r>
            <a:endParaRPr lang="en-US" sz="4400" dirty="0">
              <a:solidFill>
                <a:srgbClr val="66FFFF"/>
              </a:solidFill>
            </a:endParaRPr>
          </a:p>
        </p:txBody>
      </p:sp>
      <p:sp>
        <p:nvSpPr>
          <p:cNvPr id="4" name="Text Placeholder 3"/>
          <p:cNvSpPr>
            <a:spLocks noGrp="1"/>
          </p:cNvSpPr>
          <p:nvPr>
            <p:ph type="body" sz="half" idx="2"/>
          </p:nvPr>
        </p:nvSpPr>
        <p:spPr>
          <a:xfrm>
            <a:off x="833120" y="1290320"/>
            <a:ext cx="7181080" cy="4442265"/>
          </a:xfrm>
          <a:noFill/>
        </p:spPr>
        <p:txBody>
          <a:bodyPr>
            <a:noAutofit/>
          </a:bodyPr>
          <a:lstStyle/>
          <a:p>
            <a:pPr algn="l"/>
            <a:r>
              <a:rPr lang="en-US" sz="3000" b="0" i="0" dirty="0">
                <a:solidFill>
                  <a:srgbClr val="FFFFFF"/>
                </a:solidFill>
                <a:effectLst/>
                <a:latin typeface="Raleway" pitchFamily="2" charset="0"/>
              </a:rPr>
              <a:t>Yet the Son of God was the acknowledged Sovereign of heaven, one in power and authority with the Father. In all the counsels of God, Christ was a participant, while Lucifer was not permitted thus to enter into the divine purposes. “Why,” questioned this mighty angel, “should Christ have the supremacy? Why is He thus honored above Lucifer?” </a:t>
            </a:r>
            <a:endParaRPr lang="en-US" sz="3000" b="0" i="0" dirty="0">
              <a:effectLst/>
              <a:latin typeface="system-ui"/>
            </a:endParaRPr>
          </a:p>
        </p:txBody>
      </p:sp>
      <p:pic>
        <p:nvPicPr>
          <p:cNvPr id="37890" name="Picture 2" descr="Cherubim | Bible Wiki | Fandom">
            <a:extLst>
              <a:ext uri="{FF2B5EF4-FFF2-40B4-BE49-F238E27FC236}">
                <a16:creationId xmlns:a16="http://schemas.microsoft.com/office/drawing/2014/main" xmlns="" id="{80673D35-0392-F712-3504-7E80D4A48C27}"/>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684" r="368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55291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811696" y="2491741"/>
            <a:ext cx="6113928" cy="1874519"/>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Our Example:  </a:t>
            </a:r>
            <a:endParaRPr lang="en-US" sz="6000" dirty="0">
              <a:solidFill>
                <a:srgbClr val="66FFFF"/>
              </a:solidFill>
            </a:endParaRPr>
          </a:p>
        </p:txBody>
      </p:sp>
      <p:pic>
        <p:nvPicPr>
          <p:cNvPr id="38914" name="Picture 2" descr="Jesus Garden Of Gethsemane Images – Browse 6,787 Stock Photos, Vectors, and  Video | Adobe Stock">
            <a:extLst>
              <a:ext uri="{FF2B5EF4-FFF2-40B4-BE49-F238E27FC236}">
                <a16:creationId xmlns:a16="http://schemas.microsoft.com/office/drawing/2014/main" xmlns="" id="{FFF634D2-ED68-282E-E83A-6ECFC0B44D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0993120" cy="7328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7487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Child's Service:</a:t>
            </a:r>
            <a:r>
              <a:rPr lang="en-US" sz="4000" dirty="0"/>
              <a:t/>
            </a:r>
            <a:br>
              <a:rPr lang="en-US" sz="4000" dirty="0"/>
            </a:br>
            <a:r>
              <a:rPr lang="en-US" sz="4000" dirty="0">
                <a:solidFill>
                  <a:srgbClr val="66FFFF"/>
                </a:solidFill>
              </a:rPr>
              <a:t>Ephesians 6:1-3</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91916"/>
            <a:ext cx="7355303" cy="4451684"/>
          </a:xfrm>
        </p:spPr>
        <p:txBody>
          <a:bodyPr>
            <a:normAutofit fontScale="92500" lnSpcReduction="10000"/>
          </a:bodyPr>
          <a:lstStyle/>
          <a:p>
            <a:pPr algn="l"/>
            <a:r>
              <a:rPr lang="en-US" sz="4000" b="1" i="0" dirty="0">
                <a:effectLst/>
                <a:latin typeface="system-ui"/>
              </a:rPr>
              <a:t>6 </a:t>
            </a:r>
            <a:r>
              <a:rPr lang="en-US" sz="4000" b="0" i="0" dirty="0">
                <a:effectLst/>
                <a:latin typeface="system-ui"/>
              </a:rPr>
              <a:t>Children, obey your parents in the Lord: for this is right.</a:t>
            </a:r>
          </a:p>
          <a:p>
            <a:pPr algn="l"/>
            <a:r>
              <a:rPr lang="en-US" sz="4000" b="1" i="0" baseline="30000" dirty="0">
                <a:effectLst/>
                <a:latin typeface="system-ui"/>
              </a:rPr>
              <a:t>2 </a:t>
            </a:r>
            <a:r>
              <a:rPr lang="en-US" sz="4000" b="0" i="0" dirty="0" err="1">
                <a:effectLst/>
                <a:latin typeface="system-ui"/>
              </a:rPr>
              <a:t>Honour</a:t>
            </a:r>
            <a:r>
              <a:rPr lang="en-US" sz="4000" b="0" i="0" dirty="0">
                <a:effectLst/>
                <a:latin typeface="system-ui"/>
              </a:rPr>
              <a:t> thy father and mother; which is the first commandment with promise;</a:t>
            </a:r>
          </a:p>
          <a:p>
            <a:pPr algn="l"/>
            <a:r>
              <a:rPr lang="en-US" sz="4000" b="1" i="0" baseline="30000" dirty="0">
                <a:effectLst/>
                <a:latin typeface="system-ui"/>
              </a:rPr>
              <a:t>3 </a:t>
            </a:r>
            <a:r>
              <a:rPr lang="en-US" sz="4000" b="0" i="0" dirty="0">
                <a:effectLst/>
                <a:latin typeface="system-ui"/>
              </a:rPr>
              <a:t>That it may be well with thee, and thou mayest live long on the earth.</a:t>
            </a:r>
          </a:p>
        </p:txBody>
      </p:sp>
      <p:pic>
        <p:nvPicPr>
          <p:cNvPr id="3074" name="Picture 2" descr="The 10 Commandments – revised and updated - Regnum ChristiRegnum Christi">
            <a:extLst>
              <a:ext uri="{FF2B5EF4-FFF2-40B4-BE49-F238E27FC236}">
                <a16:creationId xmlns:a16="http://schemas.microsoft.com/office/drawing/2014/main" xmlns="" id="{E8876AD7-1A1C-E7DC-F02F-7520CF4072A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797" r="2179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37964BE3-28F4-9435-A237-A0F1FAB0E42E}"/>
              </a:ext>
            </a:extLst>
          </p:cNvPr>
          <p:cNvSpPr/>
          <p:nvPr/>
        </p:nvSpPr>
        <p:spPr>
          <a:xfrm>
            <a:off x="640080" y="807194"/>
            <a:ext cx="10866119" cy="5502786"/>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Obedience on the part of children is reasonable and just. Of all creatures that are born, a human babe is the most helpless, and for years it is entirely dependent on the kindness and love of parents. There can be no ordered family life without the obedience of the children, for the child is not competent to judge the reason for certain courses of action. But even more important, a child who is disobedient to parents will surely be disobedient to God, for he will know nothing of those disciplines and restraints that are absolutely essential to Christian growth. </a:t>
            </a:r>
          </a:p>
        </p:txBody>
      </p:sp>
    </p:spTree>
    <p:extLst>
      <p:ext uri="{BB962C8B-B14F-4D97-AF65-F5344CB8AC3E}">
        <p14:creationId xmlns:p14="http://schemas.microsoft.com/office/powerpoint/2010/main" val="32016217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D31A1F3-186A-F3C5-FDD5-694F445406F2}"/>
              </a:ext>
            </a:extLst>
          </p:cNvPr>
          <p:cNvSpPr>
            <a:spLocks noGrp="1"/>
          </p:cNvSpPr>
          <p:nvPr>
            <p:ph type="title"/>
          </p:nvPr>
        </p:nvSpPr>
        <p:spPr/>
        <p:txBody>
          <a:bodyPr/>
          <a:lstStyle/>
          <a:p>
            <a:r>
              <a:rPr lang="en-US" sz="3200" b="1" dirty="0">
                <a:solidFill>
                  <a:schemeClr val="accent1">
                    <a:lumMod val="40000"/>
                    <a:lumOff val="60000"/>
                  </a:schemeClr>
                </a:solidFill>
              </a:rPr>
              <a:t>A Counter-Example:  </a:t>
            </a:r>
            <a:br>
              <a:rPr lang="en-US" sz="3200" b="1" dirty="0">
                <a:solidFill>
                  <a:schemeClr val="accent1">
                    <a:lumMod val="40000"/>
                    <a:lumOff val="60000"/>
                  </a:schemeClr>
                </a:solidFill>
              </a:rPr>
            </a:br>
            <a:endParaRPr lang="en-US" dirty="0"/>
          </a:p>
        </p:txBody>
      </p:sp>
      <p:sp>
        <p:nvSpPr>
          <p:cNvPr id="3" name="Content Placeholder 2">
            <a:extLst>
              <a:ext uri="{FF2B5EF4-FFF2-40B4-BE49-F238E27FC236}">
                <a16:creationId xmlns:a16="http://schemas.microsoft.com/office/drawing/2014/main" xmlns="" id="{0E7742AB-6984-60F6-A608-587B000FB681}"/>
              </a:ext>
            </a:extLst>
          </p:cNvPr>
          <p:cNvSpPr>
            <a:spLocks noGrp="1"/>
          </p:cNvSpPr>
          <p:nvPr>
            <p:ph idx="1"/>
          </p:nvPr>
        </p:nvSpPr>
        <p:spPr>
          <a:xfrm>
            <a:off x="777241" y="1351280"/>
            <a:ext cx="10840914" cy="4727833"/>
          </a:xfrm>
          <a:solidFill>
            <a:schemeClr val="accent3">
              <a:lumMod val="40000"/>
              <a:lumOff val="60000"/>
            </a:schemeClr>
          </a:solidFill>
        </p:spPr>
        <p:txBody>
          <a:bodyPr>
            <a:normAutofit/>
          </a:bodyPr>
          <a:lstStyle/>
          <a:p>
            <a:pPr marL="0" indent="0">
              <a:buNone/>
            </a:pPr>
            <a:r>
              <a:rPr lang="en-US" sz="4400" dirty="0">
                <a:solidFill>
                  <a:schemeClr val="accent3">
                    <a:lumMod val="50000"/>
                  </a:schemeClr>
                </a:solidFill>
                <a:latin typeface="Aharoni" panose="02010803020104030203" pitchFamily="2" charset="-79"/>
                <a:cs typeface="Aharoni" panose="02010803020104030203" pitchFamily="2" charset="-79"/>
              </a:rPr>
              <a:t>Satan is obsessed with his own status, specifically with raising his status above Jesus.  </a:t>
            </a:r>
          </a:p>
          <a:p>
            <a:pPr marL="0" indent="0" algn="r">
              <a:buNone/>
            </a:pPr>
            <a:r>
              <a:rPr lang="en-US" sz="4400" dirty="0">
                <a:solidFill>
                  <a:schemeClr val="accent3">
                    <a:lumMod val="50000"/>
                  </a:schemeClr>
                </a:solidFill>
                <a:latin typeface="Aharoni" panose="02010803020104030203" pitchFamily="2" charset="-79"/>
                <a:cs typeface="Aharoni" panose="02010803020104030203" pitchFamily="2" charset="-79"/>
              </a:rPr>
              <a:t>Jesus willingly gave up His position in Heaven to come and die for ungrateful humanity. </a:t>
            </a:r>
          </a:p>
        </p:txBody>
      </p:sp>
    </p:spTree>
    <p:extLst>
      <p:ext uri="{BB962C8B-B14F-4D97-AF65-F5344CB8AC3E}">
        <p14:creationId xmlns:p14="http://schemas.microsoft.com/office/powerpoint/2010/main" val="14251478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dirty="0">
                <a:effectLst/>
                <a:latin typeface="system-ui"/>
              </a:rPr>
              <a:t>53 </a:t>
            </a:r>
            <a:r>
              <a:rPr lang="en-US" sz="4400" b="0" i="0" dirty="0">
                <a:effectLst/>
                <a:latin typeface="system-ui"/>
              </a:rPr>
              <a:t>Who hath believed our report? and to whom is the arm of the </a:t>
            </a:r>
            <a:r>
              <a:rPr lang="en-US" sz="4400" b="0" i="0" cap="small" dirty="0">
                <a:effectLst/>
                <a:latin typeface="system-ui"/>
              </a:rPr>
              <a:t>Lord</a:t>
            </a:r>
            <a:r>
              <a:rPr lang="en-US" sz="4400" b="0" i="0" dirty="0">
                <a:effectLst/>
                <a:latin typeface="system-ui"/>
              </a:rPr>
              <a:t> revealed?</a:t>
            </a:r>
          </a:p>
          <a:p>
            <a:pPr algn="l"/>
            <a:r>
              <a:rPr lang="en-US" sz="4400" b="1" i="0" baseline="30000" dirty="0">
                <a:effectLst/>
                <a:latin typeface="system-ui"/>
              </a:rPr>
              <a:t>2 </a:t>
            </a:r>
            <a:r>
              <a:rPr lang="en-US" sz="4400" b="0" i="0" dirty="0">
                <a:effectLst/>
                <a:latin typeface="system-ui"/>
              </a:rPr>
              <a:t>For he shall grow up before him as a tender plant, and as a root out of a dry ground: he hath no form nor comeliness; and when we shall see him, there is no beauty that we should desire him.</a:t>
            </a:r>
          </a:p>
        </p:txBody>
      </p:sp>
      <p:pic>
        <p:nvPicPr>
          <p:cNvPr id="39938" name="Picture 2" descr="Jesus Skips Out on the Crowd – Steve Dusek">
            <a:extLst>
              <a:ext uri="{FF2B5EF4-FFF2-40B4-BE49-F238E27FC236}">
                <a16:creationId xmlns:a16="http://schemas.microsoft.com/office/drawing/2014/main" xmlns="" id="{29F1A634-E2DB-A563-2A93-A2222BFBEFEF}"/>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0762" r="30762"/>
          <a:stretch>
            <a:fillRect/>
          </a:stretch>
        </p:blipFill>
        <p:spPr bwMode="auto">
          <a:xfrm>
            <a:off x="727075" y="914400"/>
            <a:ext cx="32956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87884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baseline="30000" dirty="0">
                <a:effectLst/>
                <a:latin typeface="system-ui"/>
              </a:rPr>
              <a:t>3 </a:t>
            </a:r>
            <a:r>
              <a:rPr lang="en-US" sz="4400" b="0" i="0" dirty="0">
                <a:effectLst/>
                <a:latin typeface="system-ui"/>
              </a:rPr>
              <a:t>He is despised and rejected of men; a man of sorrows, and acquainted with grief: and we hid as it were our faces from him; he was despised, and we esteemed him not.</a:t>
            </a:r>
          </a:p>
          <a:p>
            <a:pPr algn="l"/>
            <a:r>
              <a:rPr lang="en-US" sz="4400" b="1" i="0" baseline="30000" dirty="0">
                <a:effectLst/>
                <a:latin typeface="system-ui"/>
              </a:rPr>
              <a:t>4 </a:t>
            </a:r>
            <a:r>
              <a:rPr lang="en-US" sz="4400" b="0" i="0" dirty="0">
                <a:effectLst/>
                <a:latin typeface="system-ui"/>
              </a:rPr>
              <a:t>Surely he hath borne our griefs, and carried our sorrows: yet we did esteem him stricken, smitten of God, and afflicted.</a:t>
            </a:r>
          </a:p>
        </p:txBody>
      </p:sp>
      <p:pic>
        <p:nvPicPr>
          <p:cNvPr id="40962" name="Picture 2" descr="Good Friday - the Crucifixion of Jesus">
            <a:extLst>
              <a:ext uri="{FF2B5EF4-FFF2-40B4-BE49-F238E27FC236}">
                <a16:creationId xmlns:a16="http://schemas.microsoft.com/office/drawing/2014/main" xmlns="" id="{8062DD49-785A-8B47-A5C8-7A8A6D401552}"/>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11560" t="-3" r="32034" b="3"/>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46498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1"/>
            <a:ext cx="7355303" cy="4007694"/>
          </a:xfrm>
        </p:spPr>
        <p:txBody>
          <a:bodyPr>
            <a:normAutofit fontScale="77500" lnSpcReduction="20000"/>
          </a:bodyPr>
          <a:lstStyle/>
          <a:p>
            <a:pPr algn="l"/>
            <a:r>
              <a:rPr lang="en-US" sz="4400" b="1" i="0" baseline="30000" dirty="0">
                <a:effectLst/>
                <a:latin typeface="system-ui"/>
              </a:rPr>
              <a:t>5 </a:t>
            </a:r>
            <a:r>
              <a:rPr lang="en-US" sz="4400" b="0" i="0" dirty="0">
                <a:effectLst/>
                <a:latin typeface="system-ui"/>
              </a:rPr>
              <a:t>But he was wounded for our transgressions, he was bruised for our iniquities: the chastisement of our peace was upon him; and with his stripes we are healed.</a:t>
            </a:r>
          </a:p>
          <a:p>
            <a:pPr algn="l"/>
            <a:r>
              <a:rPr lang="en-US" sz="4400" b="1" i="0" baseline="30000" dirty="0">
                <a:effectLst/>
                <a:latin typeface="system-ui"/>
              </a:rPr>
              <a:t>6 </a:t>
            </a:r>
            <a:r>
              <a:rPr lang="en-US" sz="4400" b="0" i="0" dirty="0">
                <a:effectLst/>
                <a:latin typeface="system-ui"/>
              </a:rPr>
              <a:t>All we like sheep have gone astray; we have turned every one to his own way; and the </a:t>
            </a:r>
            <a:r>
              <a:rPr lang="en-US" sz="4400" b="0" i="0" cap="small" dirty="0">
                <a:effectLst/>
                <a:latin typeface="system-ui"/>
              </a:rPr>
              <a:t>Lord</a:t>
            </a:r>
            <a:r>
              <a:rPr lang="en-US" sz="4400" b="0" i="0" dirty="0">
                <a:effectLst/>
                <a:latin typeface="system-ui"/>
              </a:rPr>
              <a:t> hath laid on him the iniquity of us all.</a:t>
            </a:r>
          </a:p>
        </p:txBody>
      </p:sp>
      <p:pic>
        <p:nvPicPr>
          <p:cNvPr id="41986" name="Picture 2" descr="10 Powerful Facts About the Cross of Christ &amp; The Crucifixion of Jesus">
            <a:extLst>
              <a:ext uri="{FF2B5EF4-FFF2-40B4-BE49-F238E27FC236}">
                <a16:creationId xmlns:a16="http://schemas.microsoft.com/office/drawing/2014/main" xmlns="" id="{A90C78E4-1AF3-D9D3-F711-101808145E89}"/>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4154" t="-3" r="19770" b="3"/>
          <a:stretch/>
        </p:blipFill>
        <p:spPr bwMode="auto">
          <a:xfrm>
            <a:off x="727075" y="914400"/>
            <a:ext cx="33369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80930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0"/>
            <a:ext cx="7355303" cy="4350789"/>
          </a:xfrm>
        </p:spPr>
        <p:txBody>
          <a:bodyPr>
            <a:normAutofit fontScale="70000" lnSpcReduction="20000"/>
          </a:bodyPr>
          <a:lstStyle/>
          <a:p>
            <a:pPr algn="l"/>
            <a:r>
              <a:rPr lang="en-US" sz="4400" b="1" i="0" baseline="30000" dirty="0">
                <a:effectLst/>
                <a:latin typeface="system-ui"/>
              </a:rPr>
              <a:t>7 </a:t>
            </a:r>
            <a:r>
              <a:rPr lang="en-US" sz="4400" b="0" i="0" dirty="0">
                <a:effectLst/>
                <a:latin typeface="system-ui"/>
              </a:rPr>
              <a:t>He was oppressed, and he was afflicted, yet he opened not his mouth: he is brought as a lamb to the slaughter, and as a sheep before her shearers is dumb, so he </a:t>
            </a:r>
            <a:r>
              <a:rPr lang="en-US" sz="4400" b="0" i="0" dirty="0" err="1">
                <a:effectLst/>
                <a:latin typeface="system-ui"/>
              </a:rPr>
              <a:t>openeth</a:t>
            </a:r>
            <a:r>
              <a:rPr lang="en-US" sz="4400" b="0" i="0" dirty="0">
                <a:effectLst/>
                <a:latin typeface="system-ui"/>
              </a:rPr>
              <a:t> not his mouth.</a:t>
            </a:r>
          </a:p>
          <a:p>
            <a:pPr algn="l"/>
            <a:r>
              <a:rPr lang="en-US" sz="4400" b="1" i="0" baseline="30000" dirty="0">
                <a:effectLst/>
                <a:latin typeface="system-ui"/>
              </a:rPr>
              <a:t>8 </a:t>
            </a:r>
            <a:r>
              <a:rPr lang="en-US" sz="4400" b="0" i="0" dirty="0">
                <a:effectLst/>
                <a:latin typeface="system-ui"/>
              </a:rPr>
              <a:t>He was taken from prison and from judgment: and who shall declare his generation? for he was cut off out of the land of the living: for the transgression of my people was he stricken.</a:t>
            </a:r>
          </a:p>
        </p:txBody>
      </p:sp>
      <p:pic>
        <p:nvPicPr>
          <p:cNvPr id="43010" name="Picture 2" descr="TRIAL OF JESUS | Facts and Details">
            <a:extLst>
              <a:ext uri="{FF2B5EF4-FFF2-40B4-BE49-F238E27FC236}">
                <a16:creationId xmlns:a16="http://schemas.microsoft.com/office/drawing/2014/main" xmlns="" id="{B5F0B645-A98B-089F-F7F0-9657C902D9F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2443" r="12443"/>
          <a:stretch>
            <a:fillRect/>
          </a:stretch>
        </p:blipFill>
        <p:spPr bwMode="auto">
          <a:xfrm>
            <a:off x="727075" y="914400"/>
            <a:ext cx="3295650"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053941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0"/>
            <a:ext cx="7355303" cy="4350789"/>
          </a:xfrm>
        </p:spPr>
        <p:txBody>
          <a:bodyPr>
            <a:normAutofit fontScale="70000" lnSpcReduction="20000"/>
          </a:bodyPr>
          <a:lstStyle/>
          <a:p>
            <a:pPr algn="l"/>
            <a:r>
              <a:rPr lang="en-US" sz="4400" b="1" i="0" baseline="30000" dirty="0">
                <a:effectLst/>
                <a:latin typeface="system-ui"/>
              </a:rPr>
              <a:t>9 </a:t>
            </a:r>
            <a:r>
              <a:rPr lang="en-US" sz="4400" b="0" i="0" dirty="0">
                <a:effectLst/>
                <a:latin typeface="system-ui"/>
              </a:rPr>
              <a:t>And he made his grave with the wicked, and with the rich in his death; because he had done no violence, neither was any deceit in his mouth.</a:t>
            </a:r>
          </a:p>
          <a:p>
            <a:pPr algn="l"/>
            <a:r>
              <a:rPr lang="en-US" sz="4400" b="1" i="0" baseline="30000" dirty="0">
                <a:effectLst/>
                <a:latin typeface="system-ui"/>
              </a:rPr>
              <a:t>10 </a:t>
            </a:r>
            <a:r>
              <a:rPr lang="en-US" sz="4400" b="0" i="0" dirty="0">
                <a:effectLst/>
                <a:latin typeface="system-ui"/>
              </a:rPr>
              <a:t>Yet it pleased the </a:t>
            </a:r>
            <a:r>
              <a:rPr lang="en-US" sz="4400" b="0" i="0" cap="small" dirty="0">
                <a:effectLst/>
                <a:latin typeface="system-ui"/>
              </a:rPr>
              <a:t>Lord</a:t>
            </a:r>
            <a:r>
              <a:rPr lang="en-US" sz="4400" b="0" i="0" dirty="0">
                <a:effectLst/>
                <a:latin typeface="system-ui"/>
              </a:rPr>
              <a:t> to bruise him; he hath put him to grief: when thou shalt make his soul an offering for sin, he shall see his seed, he shall prolong his days, and the pleasure of the </a:t>
            </a:r>
            <a:r>
              <a:rPr lang="en-US" sz="4400" b="0" i="0" cap="small" dirty="0">
                <a:effectLst/>
                <a:latin typeface="system-ui"/>
              </a:rPr>
              <a:t>Lord</a:t>
            </a:r>
            <a:r>
              <a:rPr lang="en-US" sz="4400" b="0" i="0" dirty="0">
                <a:effectLst/>
                <a:latin typeface="system-ui"/>
              </a:rPr>
              <a:t> shall prosper in his hand.</a:t>
            </a:r>
          </a:p>
        </p:txBody>
      </p:sp>
      <p:pic>
        <p:nvPicPr>
          <p:cNvPr id="44034" name="Picture 2" descr="The Fourteenth Station: Jesus is Laid in the Tomb – Shameless Popery">
            <a:extLst>
              <a:ext uri="{FF2B5EF4-FFF2-40B4-BE49-F238E27FC236}">
                <a16:creationId xmlns:a16="http://schemas.microsoft.com/office/drawing/2014/main" xmlns="" id="{F38CE19E-138C-B23E-B552-2BD9DF6E45F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75" r="21675"/>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2494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0"/>
            <a:ext cx="7355303" cy="4350789"/>
          </a:xfrm>
        </p:spPr>
        <p:txBody>
          <a:bodyPr>
            <a:normAutofit/>
          </a:bodyPr>
          <a:lstStyle/>
          <a:p>
            <a:pPr algn="l"/>
            <a:r>
              <a:rPr lang="en-US" sz="4400" b="1" i="0" baseline="30000" dirty="0">
                <a:effectLst/>
                <a:latin typeface="system-ui"/>
              </a:rPr>
              <a:t>11 </a:t>
            </a:r>
            <a:r>
              <a:rPr lang="en-US" sz="4400" b="0" i="0" dirty="0">
                <a:effectLst/>
                <a:latin typeface="system-ui"/>
              </a:rPr>
              <a:t>He shall see of the travail of his soul, and shall be satisfied: by his knowledge shall my righteous servant justify many; for he shall bear their iniquities.</a:t>
            </a:r>
          </a:p>
        </p:txBody>
      </p:sp>
      <p:pic>
        <p:nvPicPr>
          <p:cNvPr id="45058" name="Picture 2" descr="Hope Builds: Rolling Away the Stone During an Easter That ...">
            <a:extLst>
              <a:ext uri="{FF2B5EF4-FFF2-40B4-BE49-F238E27FC236}">
                <a16:creationId xmlns:a16="http://schemas.microsoft.com/office/drawing/2014/main" xmlns="" id="{0F50DB10-F8A9-E206-C06B-B069855194F8}"/>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6298" r="26298"/>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555634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280555"/>
            <a:ext cx="7355304" cy="1444213"/>
          </a:xfrm>
        </p:spPr>
        <p:txBody>
          <a:bodyPr>
            <a:noAutofit/>
          </a:bodyPr>
          <a:lstStyle/>
          <a:p>
            <a:r>
              <a:rPr lang="en-US" sz="4000" b="1" dirty="0">
                <a:solidFill>
                  <a:schemeClr val="accent1">
                    <a:lumMod val="40000"/>
                    <a:lumOff val="60000"/>
                  </a:schemeClr>
                </a:solidFill>
              </a:rPr>
              <a:t>Our Example:</a:t>
            </a:r>
            <a:r>
              <a:rPr lang="en-US" sz="4000" dirty="0"/>
              <a:t/>
            </a:r>
            <a:br>
              <a:rPr lang="en-US" sz="4000" dirty="0"/>
            </a:br>
            <a:r>
              <a:rPr lang="en-US" sz="4000" dirty="0">
                <a:solidFill>
                  <a:srgbClr val="66FFFF"/>
                </a:solidFill>
              </a:rPr>
              <a:t>Isaiah 53:1-12</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724890"/>
            <a:ext cx="7355303" cy="4350789"/>
          </a:xfrm>
        </p:spPr>
        <p:txBody>
          <a:bodyPr>
            <a:normAutofit fontScale="85000" lnSpcReduction="20000"/>
          </a:bodyPr>
          <a:lstStyle/>
          <a:p>
            <a:pPr algn="l"/>
            <a:r>
              <a:rPr lang="en-US" sz="4400" b="1" i="0" baseline="30000" dirty="0">
                <a:effectLst/>
                <a:latin typeface="system-ui"/>
              </a:rPr>
              <a:t>12 </a:t>
            </a:r>
            <a:r>
              <a:rPr lang="en-US" sz="4400" b="0" i="0" dirty="0">
                <a:effectLst/>
                <a:latin typeface="system-ui"/>
              </a:rPr>
              <a:t>Therefore will I divide him a portion with the great, and he shall divide the spoil with the strong; because he hath poured out his soul unto death: and he was numbered with the transgressors; and he bare the sin of many, and made intercession for the transgressors.</a:t>
            </a:r>
          </a:p>
        </p:txBody>
      </p:sp>
      <p:pic>
        <p:nvPicPr>
          <p:cNvPr id="46082" name="Picture 2" descr="Chapter 43: Signs of the Second Coming">
            <a:extLst>
              <a:ext uri="{FF2B5EF4-FFF2-40B4-BE49-F238E27FC236}">
                <a16:creationId xmlns:a16="http://schemas.microsoft.com/office/drawing/2014/main" xmlns="" id="{C53C1A89-78C8-F9CE-3558-024491F2AF01}"/>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807" b="1807"/>
          <a:stretch>
            <a:fillRect/>
          </a:stretch>
        </p:blipFill>
        <p:spPr bwMode="auto">
          <a:xfrm>
            <a:off x="727075" y="914400"/>
            <a:ext cx="3336925" cy="48180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90067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rot="5400000">
            <a:off x="7911679" y="2427317"/>
            <a:ext cx="6113928" cy="2003367"/>
          </a:xfrm>
          <a:prstGeom prst="rect">
            <a:avLst/>
          </a:prstGeom>
        </p:spPr>
        <p:txBody>
          <a:bodyPr/>
          <a:lst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5400" b="1" dirty="0">
                <a:solidFill>
                  <a:schemeClr val="accent1">
                    <a:lumMod val="40000"/>
                    <a:lumOff val="60000"/>
                  </a:schemeClr>
                </a:solidFill>
              </a:rPr>
              <a:t>Serving OUR master:</a:t>
            </a:r>
            <a:endParaRPr lang="en-US" sz="6000" dirty="0">
              <a:solidFill>
                <a:srgbClr val="66FFFF"/>
              </a:solidFill>
            </a:endParaRPr>
          </a:p>
        </p:txBody>
      </p:sp>
      <p:pic>
        <p:nvPicPr>
          <p:cNvPr id="48130" name="Picture 2" descr="Choose This Day Whom You Will Serve - Joshua 24:15">
            <a:extLst>
              <a:ext uri="{FF2B5EF4-FFF2-40B4-BE49-F238E27FC236}">
                <a16:creationId xmlns:a16="http://schemas.microsoft.com/office/drawing/2014/main" xmlns="" id="{88842C70-0FD4-4640-0EC9-7BB6E75F32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0287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48018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a:solidFill>
                  <a:srgbClr val="66FFFF"/>
                </a:solidFill>
              </a:rPr>
              <a:t>Colossians 3:17-25</a:t>
            </a:r>
            <a:endParaRPr lang="en-US" sz="4400" dirty="0">
              <a:solidFill>
                <a:srgbClr val="66FFFF"/>
              </a:solidFill>
            </a:endParaRPr>
          </a:p>
        </p:txBody>
      </p:sp>
      <p:sp>
        <p:nvSpPr>
          <p:cNvPr id="4" name="Text Placeholder 3"/>
          <p:cNvSpPr>
            <a:spLocks noGrp="1"/>
          </p:cNvSpPr>
          <p:nvPr>
            <p:ph type="body" sz="half" idx="2"/>
          </p:nvPr>
        </p:nvSpPr>
        <p:spPr>
          <a:xfrm>
            <a:off x="1419726" y="1419960"/>
            <a:ext cx="6594474" cy="4312625"/>
          </a:xfrm>
          <a:noFill/>
        </p:spPr>
        <p:txBody>
          <a:bodyPr>
            <a:noAutofit/>
          </a:bodyPr>
          <a:lstStyle/>
          <a:p>
            <a:pPr algn="l"/>
            <a:r>
              <a:rPr lang="en-US" sz="3200" b="1" i="0" baseline="30000" dirty="0">
                <a:effectLst/>
                <a:latin typeface="system-ui"/>
              </a:rPr>
              <a:t>17 </a:t>
            </a:r>
            <a:r>
              <a:rPr lang="en-US" sz="3200" b="0" i="0" dirty="0">
                <a:effectLst/>
                <a:latin typeface="system-ui"/>
              </a:rPr>
              <a:t>And whatsoever ye do in word or deed, do all in the name of the Lord Jesus, giving thanks to God and the Father by him.</a:t>
            </a:r>
          </a:p>
          <a:p>
            <a:pPr algn="l"/>
            <a:r>
              <a:rPr lang="en-US" sz="3200" b="1" i="0" baseline="30000" dirty="0">
                <a:effectLst/>
                <a:latin typeface="system-ui"/>
              </a:rPr>
              <a:t>18 </a:t>
            </a:r>
            <a:r>
              <a:rPr lang="en-US" sz="3200" b="0" i="0" dirty="0">
                <a:effectLst/>
                <a:latin typeface="system-ui"/>
              </a:rPr>
              <a:t>Wives, submit yourselves unto your own husbands, as it is fit in the Lord.</a:t>
            </a:r>
          </a:p>
          <a:p>
            <a:pPr algn="l"/>
            <a:r>
              <a:rPr lang="en-US" sz="3200" b="1" i="0" baseline="30000" dirty="0">
                <a:effectLst/>
                <a:latin typeface="system-ui"/>
              </a:rPr>
              <a:t>19 </a:t>
            </a:r>
            <a:r>
              <a:rPr lang="en-US" sz="3200" b="0" i="0" dirty="0">
                <a:effectLst/>
                <a:latin typeface="system-ui"/>
              </a:rPr>
              <a:t>Husbands, love your wives, and be not bitter against them.</a:t>
            </a:r>
          </a:p>
        </p:txBody>
      </p:sp>
      <p:pic>
        <p:nvPicPr>
          <p:cNvPr id="47106" name="Picture 2" descr="A Message To The Bride of Christ – The AgapEkind Ministry">
            <a:extLst>
              <a:ext uri="{FF2B5EF4-FFF2-40B4-BE49-F238E27FC236}">
                <a16:creationId xmlns:a16="http://schemas.microsoft.com/office/drawing/2014/main" xmlns="" id="{C454EDCF-BD80-EA78-6A0B-B03279FA7B9A}"/>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31322" r="1127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3759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Child's Service:</a:t>
            </a:r>
            <a:r>
              <a:rPr lang="en-US" sz="4000" dirty="0"/>
              <a:t/>
            </a:r>
            <a:br>
              <a:rPr lang="en-US" sz="4000" dirty="0"/>
            </a:br>
            <a:r>
              <a:rPr lang="en-US" sz="4000" dirty="0">
                <a:solidFill>
                  <a:srgbClr val="66FFFF"/>
                </a:solidFill>
              </a:rPr>
              <a:t>Ephesians 6:1-3</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91916"/>
            <a:ext cx="7355303" cy="4451684"/>
          </a:xfrm>
        </p:spPr>
        <p:txBody>
          <a:bodyPr>
            <a:normAutofit fontScale="92500" lnSpcReduction="10000"/>
          </a:bodyPr>
          <a:lstStyle/>
          <a:p>
            <a:pPr algn="l"/>
            <a:r>
              <a:rPr lang="en-US" sz="4000" b="1" i="0" dirty="0">
                <a:effectLst/>
                <a:latin typeface="system-ui"/>
              </a:rPr>
              <a:t>6 </a:t>
            </a:r>
            <a:r>
              <a:rPr lang="en-US" sz="4000" b="0" i="0" dirty="0">
                <a:effectLst/>
                <a:latin typeface="system-ui"/>
              </a:rPr>
              <a:t>Children, obey your parents in the Lord: for this is right.</a:t>
            </a:r>
          </a:p>
          <a:p>
            <a:pPr algn="l"/>
            <a:r>
              <a:rPr lang="en-US" sz="4000" b="1" i="0" baseline="30000" dirty="0">
                <a:effectLst/>
                <a:latin typeface="system-ui"/>
              </a:rPr>
              <a:t>2 </a:t>
            </a:r>
            <a:r>
              <a:rPr lang="en-US" sz="4000" b="0" i="0" dirty="0" err="1">
                <a:effectLst/>
                <a:latin typeface="system-ui"/>
              </a:rPr>
              <a:t>Honour</a:t>
            </a:r>
            <a:r>
              <a:rPr lang="en-US" sz="4000" b="0" i="0" dirty="0">
                <a:effectLst/>
                <a:latin typeface="system-ui"/>
              </a:rPr>
              <a:t> thy father and mother; which is the first commandment with promise;</a:t>
            </a:r>
          </a:p>
          <a:p>
            <a:pPr algn="l"/>
            <a:r>
              <a:rPr lang="en-US" sz="4000" b="1" i="0" baseline="30000" dirty="0">
                <a:effectLst/>
                <a:latin typeface="system-ui"/>
              </a:rPr>
              <a:t>3 </a:t>
            </a:r>
            <a:r>
              <a:rPr lang="en-US" sz="4000" b="0" i="0" dirty="0">
                <a:effectLst/>
                <a:latin typeface="system-ui"/>
              </a:rPr>
              <a:t>That it may be well with thee, and thou mayest live long on the earth.</a:t>
            </a:r>
          </a:p>
        </p:txBody>
      </p:sp>
      <p:pic>
        <p:nvPicPr>
          <p:cNvPr id="3074" name="Picture 2" descr="The 10 Commandments – revised and updated - Regnum ChristiRegnum Christi">
            <a:extLst>
              <a:ext uri="{FF2B5EF4-FFF2-40B4-BE49-F238E27FC236}">
                <a16:creationId xmlns:a16="http://schemas.microsoft.com/office/drawing/2014/main" xmlns="" id="{E8876AD7-1A1C-E7DC-F02F-7520CF4072A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797" r="2179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37964BE3-28F4-9435-A237-A0F1FAB0E42E}"/>
              </a:ext>
            </a:extLst>
          </p:cNvPr>
          <p:cNvSpPr/>
          <p:nvPr/>
        </p:nvSpPr>
        <p:spPr>
          <a:xfrm>
            <a:off x="640080" y="3354902"/>
            <a:ext cx="10866119" cy="2955078"/>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The word “obedience” does not ring pleasantly in some modem ears, but those who resent it as “regimentation” must assume their share of the blame for the alarming rise of juvenile delinquency in recent years.</a:t>
            </a:r>
          </a:p>
        </p:txBody>
      </p:sp>
    </p:spTree>
    <p:extLst>
      <p:ext uri="{BB962C8B-B14F-4D97-AF65-F5344CB8AC3E}">
        <p14:creationId xmlns:p14="http://schemas.microsoft.com/office/powerpoint/2010/main" val="59859494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a:solidFill>
                  <a:srgbClr val="66FFFF"/>
                </a:solidFill>
              </a:rPr>
              <a:t>Colossians 3:17-25</a:t>
            </a:r>
            <a:endParaRPr lang="en-US" sz="4400" dirty="0">
              <a:solidFill>
                <a:srgbClr val="66FFFF"/>
              </a:solidFill>
            </a:endParaRPr>
          </a:p>
        </p:txBody>
      </p:sp>
      <p:sp>
        <p:nvSpPr>
          <p:cNvPr id="4" name="Text Placeholder 3"/>
          <p:cNvSpPr>
            <a:spLocks noGrp="1"/>
          </p:cNvSpPr>
          <p:nvPr>
            <p:ph type="body" sz="half" idx="2"/>
          </p:nvPr>
        </p:nvSpPr>
        <p:spPr>
          <a:xfrm>
            <a:off x="801384" y="1419960"/>
            <a:ext cx="7212816" cy="4312625"/>
          </a:xfrm>
          <a:noFill/>
        </p:spPr>
        <p:txBody>
          <a:bodyPr>
            <a:noAutofit/>
          </a:bodyPr>
          <a:lstStyle/>
          <a:p>
            <a:pPr algn="l"/>
            <a:r>
              <a:rPr lang="en-US" sz="3200" b="1" i="0" baseline="30000" dirty="0">
                <a:effectLst/>
                <a:latin typeface="system-ui"/>
              </a:rPr>
              <a:t>20 </a:t>
            </a:r>
            <a:r>
              <a:rPr lang="en-US" sz="3200" b="0" i="0" dirty="0">
                <a:effectLst/>
                <a:latin typeface="system-ui"/>
              </a:rPr>
              <a:t>Children, obey your parents in all things: for this is well pleasing unto the Lord.</a:t>
            </a:r>
          </a:p>
          <a:p>
            <a:pPr algn="l"/>
            <a:r>
              <a:rPr lang="en-US" sz="3200" b="1" i="0" baseline="30000" dirty="0">
                <a:effectLst/>
                <a:latin typeface="system-ui"/>
              </a:rPr>
              <a:t>21 </a:t>
            </a:r>
            <a:r>
              <a:rPr lang="en-US" sz="3200" b="0" i="0" dirty="0">
                <a:effectLst/>
                <a:latin typeface="system-ui"/>
              </a:rPr>
              <a:t>Fathers, provoke not your children to anger, lest they be discouraged.</a:t>
            </a:r>
          </a:p>
          <a:p>
            <a:pPr algn="l"/>
            <a:r>
              <a:rPr lang="en-US" sz="3200" b="1" i="0" baseline="30000" dirty="0">
                <a:effectLst/>
                <a:latin typeface="system-ui"/>
              </a:rPr>
              <a:t>22 </a:t>
            </a:r>
            <a:r>
              <a:rPr lang="en-US" sz="3200" b="0" i="0" dirty="0">
                <a:effectLst/>
                <a:latin typeface="system-ui"/>
              </a:rPr>
              <a:t>Servants, obey in all things your masters according to the flesh; not with eyeservice, as </a:t>
            </a:r>
            <a:r>
              <a:rPr lang="en-US" sz="3200" b="0" i="0" dirty="0" err="1">
                <a:effectLst/>
                <a:latin typeface="system-ui"/>
              </a:rPr>
              <a:t>menpleasers</a:t>
            </a:r>
            <a:r>
              <a:rPr lang="en-US" sz="3200" b="0" i="0" dirty="0">
                <a:effectLst/>
                <a:latin typeface="system-ui"/>
              </a:rPr>
              <a:t>; but in singleness of heart, fearing God;</a:t>
            </a:r>
          </a:p>
        </p:txBody>
      </p:sp>
      <p:pic>
        <p:nvPicPr>
          <p:cNvPr id="49154" name="Picture 2" descr="How to live a genuine Christ-centered life - FamilyToday">
            <a:extLst>
              <a:ext uri="{FF2B5EF4-FFF2-40B4-BE49-F238E27FC236}">
                <a16:creationId xmlns:a16="http://schemas.microsoft.com/office/drawing/2014/main" xmlns="" id="{5779AE87-D1AE-0F7D-6CE5-439C21EB74D1}"/>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2770" r="9394"/>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9732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a:solidFill>
                  <a:srgbClr val="66FFFF"/>
                </a:solidFill>
              </a:rPr>
              <a:t>Colossians 3:17-25</a:t>
            </a:r>
            <a:endParaRPr lang="en-US" sz="4400" dirty="0">
              <a:solidFill>
                <a:srgbClr val="66FFFF"/>
              </a:solidFill>
            </a:endParaRPr>
          </a:p>
        </p:txBody>
      </p:sp>
      <p:sp>
        <p:nvSpPr>
          <p:cNvPr id="4" name="Text Placeholder 3"/>
          <p:cNvSpPr>
            <a:spLocks noGrp="1"/>
          </p:cNvSpPr>
          <p:nvPr>
            <p:ph type="body" sz="half" idx="2"/>
          </p:nvPr>
        </p:nvSpPr>
        <p:spPr>
          <a:xfrm>
            <a:off x="554804" y="1419960"/>
            <a:ext cx="7459396" cy="4312625"/>
          </a:xfrm>
          <a:noFill/>
        </p:spPr>
        <p:txBody>
          <a:bodyPr>
            <a:noAutofit/>
          </a:bodyPr>
          <a:lstStyle/>
          <a:p>
            <a:pPr algn="l"/>
            <a:r>
              <a:rPr lang="en-US" sz="3200" b="1" i="0" baseline="30000" dirty="0">
                <a:effectLst/>
                <a:latin typeface="system-ui"/>
              </a:rPr>
              <a:t>23 </a:t>
            </a:r>
            <a:r>
              <a:rPr lang="en-US" sz="3200" b="0" i="0" dirty="0">
                <a:effectLst/>
                <a:latin typeface="system-ui"/>
              </a:rPr>
              <a:t>And whatsoever ye do, do it heartily, as to the Lord, and not unto men;</a:t>
            </a:r>
          </a:p>
          <a:p>
            <a:pPr algn="l"/>
            <a:r>
              <a:rPr lang="en-US" sz="3200" b="1" i="0" baseline="30000" dirty="0">
                <a:effectLst/>
                <a:latin typeface="system-ui"/>
              </a:rPr>
              <a:t>24 </a:t>
            </a:r>
            <a:r>
              <a:rPr lang="en-US" sz="3200" b="0" i="0" dirty="0">
                <a:effectLst/>
                <a:latin typeface="system-ui"/>
              </a:rPr>
              <a:t>Knowing that of the Lord ye shall receive the reward of the inheritance: for ye serve the Lord Christ.</a:t>
            </a:r>
          </a:p>
          <a:p>
            <a:pPr algn="l"/>
            <a:r>
              <a:rPr lang="en-US" sz="3200" b="1" i="0" baseline="30000" dirty="0">
                <a:effectLst/>
                <a:latin typeface="system-ui"/>
              </a:rPr>
              <a:t>25 </a:t>
            </a:r>
            <a:r>
              <a:rPr lang="en-US" sz="3200" b="0" i="0" dirty="0">
                <a:effectLst/>
                <a:latin typeface="system-ui"/>
              </a:rPr>
              <a:t>But he that doeth wrong shall receive for the wrong which he hath done: and there is no respect of persons.</a:t>
            </a:r>
          </a:p>
        </p:txBody>
      </p:sp>
      <p:pic>
        <p:nvPicPr>
          <p:cNvPr id="50178" name="Picture 2" descr="10 Ways Ephesians Teaches Us to Live the Christian Life">
            <a:extLst>
              <a:ext uri="{FF2B5EF4-FFF2-40B4-BE49-F238E27FC236}">
                <a16:creationId xmlns:a16="http://schemas.microsoft.com/office/drawing/2014/main" xmlns="" id="{EE81A20C-417A-D825-452A-D2F5A1597360}"/>
              </a:ext>
            </a:extLst>
          </p:cNvPr>
          <p:cNvPicPr>
            <a:picLocks noGrp="1" noChangeAspect="1" noChangeArrowheads="1"/>
          </p:cNvPicPr>
          <p:nvPr>
            <p:ph type="pic" idx="1"/>
          </p:nvPr>
        </p:nvPicPr>
        <p:blipFill rotWithShape="1">
          <a:blip r:embed="rId2">
            <a:extLst>
              <a:ext uri="{28A0092B-C50C-407E-A947-70E740481C1C}">
                <a14:useLocalDpi xmlns:a14="http://schemas.microsoft.com/office/drawing/2010/main" val="0"/>
              </a:ext>
            </a:extLst>
          </a:blip>
          <a:srcRect l="46198" r="16310"/>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804798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smtClean="0">
                <a:solidFill>
                  <a:srgbClr val="66FFFF"/>
                </a:solidFill>
              </a:rPr>
              <a:t>Matthew 5:43-48</a:t>
            </a:r>
            <a:endParaRPr lang="en-US" sz="4400" dirty="0">
              <a:solidFill>
                <a:srgbClr val="66FFFF"/>
              </a:solidFill>
            </a:endParaRPr>
          </a:p>
        </p:txBody>
      </p:sp>
      <p:sp>
        <p:nvSpPr>
          <p:cNvPr id="4" name="Text Placeholder 3"/>
          <p:cNvSpPr>
            <a:spLocks noGrp="1"/>
          </p:cNvSpPr>
          <p:nvPr>
            <p:ph type="body" sz="half" idx="2"/>
          </p:nvPr>
        </p:nvSpPr>
        <p:spPr>
          <a:xfrm>
            <a:off x="1419726" y="1419960"/>
            <a:ext cx="6594474" cy="4312625"/>
          </a:xfrm>
          <a:noFill/>
        </p:spPr>
        <p:txBody>
          <a:bodyPr>
            <a:noAutofit/>
          </a:bodyPr>
          <a:lstStyle/>
          <a:p>
            <a:r>
              <a:rPr lang="en-US" sz="3200" b="1" baseline="30000" dirty="0"/>
              <a:t>43 </a:t>
            </a:r>
            <a:r>
              <a:rPr lang="en-US" sz="3200" dirty="0"/>
              <a:t>Ye have heard that it hath been said, Thou shalt love thy </a:t>
            </a:r>
            <a:r>
              <a:rPr lang="en-US" sz="3200" dirty="0" err="1"/>
              <a:t>neighbour</a:t>
            </a:r>
            <a:r>
              <a:rPr lang="en-US" sz="3200" dirty="0"/>
              <a:t>, and hate thine enemy.</a:t>
            </a:r>
          </a:p>
          <a:p>
            <a:r>
              <a:rPr lang="en-US" sz="3200" b="1" baseline="30000" dirty="0"/>
              <a:t>44 </a:t>
            </a:r>
            <a:r>
              <a:rPr lang="en-US" sz="3200" dirty="0"/>
              <a:t>But I say unto you, Love your enemies, bless them that curse you, do good to them that hate you, and pray for them which despitefully use you, and persecute you;</a:t>
            </a:r>
          </a:p>
        </p:txBody>
      </p:sp>
      <p:pic>
        <p:nvPicPr>
          <p:cNvPr id="1026" name="Picture 2" descr="Do Good"/>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31229" r="3122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5901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smtClean="0">
                <a:solidFill>
                  <a:srgbClr val="66FFFF"/>
                </a:solidFill>
              </a:rPr>
              <a:t>Matthew 5:43-48</a:t>
            </a:r>
            <a:endParaRPr lang="en-US" sz="4400" dirty="0">
              <a:solidFill>
                <a:srgbClr val="66FFFF"/>
              </a:solidFill>
            </a:endParaRPr>
          </a:p>
        </p:txBody>
      </p:sp>
      <p:sp>
        <p:nvSpPr>
          <p:cNvPr id="4" name="Text Placeholder 3"/>
          <p:cNvSpPr>
            <a:spLocks noGrp="1"/>
          </p:cNvSpPr>
          <p:nvPr>
            <p:ph type="body" sz="half" idx="2"/>
          </p:nvPr>
        </p:nvSpPr>
        <p:spPr>
          <a:xfrm>
            <a:off x="1419726" y="1419960"/>
            <a:ext cx="6594474" cy="4312625"/>
          </a:xfrm>
          <a:noFill/>
        </p:spPr>
        <p:txBody>
          <a:bodyPr>
            <a:noAutofit/>
          </a:bodyPr>
          <a:lstStyle/>
          <a:p>
            <a:r>
              <a:rPr lang="en-US" sz="3200" b="1" baseline="30000" dirty="0"/>
              <a:t>45 </a:t>
            </a:r>
            <a:r>
              <a:rPr lang="en-US" sz="3200" dirty="0"/>
              <a:t>That ye may be the children of your Father which is in heaven: for he </a:t>
            </a:r>
            <a:r>
              <a:rPr lang="en-US" sz="3200" dirty="0" err="1"/>
              <a:t>maketh</a:t>
            </a:r>
            <a:r>
              <a:rPr lang="en-US" sz="3200" dirty="0"/>
              <a:t> his sun to rise on the evil and on the good, and </a:t>
            </a:r>
            <a:r>
              <a:rPr lang="en-US" sz="3200" dirty="0" err="1"/>
              <a:t>sendeth</a:t>
            </a:r>
            <a:r>
              <a:rPr lang="en-US" sz="3200" dirty="0"/>
              <a:t> rain on the just and on the unjust.</a:t>
            </a:r>
          </a:p>
          <a:p>
            <a:r>
              <a:rPr lang="en-US" sz="3200" b="1" baseline="30000" dirty="0"/>
              <a:t>46 </a:t>
            </a:r>
            <a:r>
              <a:rPr lang="en-US" sz="3200" dirty="0"/>
              <a:t>For if ye love them which love you, what reward have ye? do not even the publicans the same?</a:t>
            </a:r>
          </a:p>
        </p:txBody>
      </p:sp>
      <p:pic>
        <p:nvPicPr>
          <p:cNvPr id="2052" name="Picture 4" descr="Take in the beauty of an early morning - WORLD WANDERIST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64" r="216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739824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9960"/>
            <a:ext cx="7792278" cy="1260000"/>
          </a:xfrm>
        </p:spPr>
        <p:txBody>
          <a:bodyPr/>
          <a:lstStyle/>
          <a:p>
            <a:r>
              <a:rPr lang="en-US" sz="3600" b="1" dirty="0">
                <a:solidFill>
                  <a:schemeClr val="accent1">
                    <a:lumMod val="40000"/>
                    <a:lumOff val="60000"/>
                  </a:schemeClr>
                </a:solidFill>
              </a:rPr>
              <a:t>Serving our Master:  </a:t>
            </a:r>
            <a:br>
              <a:rPr lang="en-US" sz="3600" b="1" dirty="0">
                <a:solidFill>
                  <a:schemeClr val="accent1">
                    <a:lumMod val="40000"/>
                    <a:lumOff val="60000"/>
                  </a:schemeClr>
                </a:solidFill>
              </a:rPr>
            </a:br>
            <a:r>
              <a:rPr lang="en-US" sz="4400" b="1" dirty="0" smtClean="0">
                <a:solidFill>
                  <a:srgbClr val="66FFFF"/>
                </a:solidFill>
              </a:rPr>
              <a:t>Matthew 5:43-48</a:t>
            </a:r>
            <a:endParaRPr lang="en-US" sz="4400" dirty="0">
              <a:solidFill>
                <a:srgbClr val="66FFFF"/>
              </a:solidFill>
            </a:endParaRPr>
          </a:p>
        </p:txBody>
      </p:sp>
      <p:sp>
        <p:nvSpPr>
          <p:cNvPr id="4" name="Text Placeholder 3"/>
          <p:cNvSpPr>
            <a:spLocks noGrp="1"/>
          </p:cNvSpPr>
          <p:nvPr>
            <p:ph type="body" sz="half" idx="2"/>
          </p:nvPr>
        </p:nvSpPr>
        <p:spPr>
          <a:xfrm>
            <a:off x="1419726" y="1419960"/>
            <a:ext cx="6594474" cy="4312625"/>
          </a:xfrm>
          <a:noFill/>
        </p:spPr>
        <p:txBody>
          <a:bodyPr>
            <a:noAutofit/>
          </a:bodyPr>
          <a:lstStyle/>
          <a:p>
            <a:r>
              <a:rPr lang="en-US" sz="3600" b="1" baseline="30000" dirty="0"/>
              <a:t>47 </a:t>
            </a:r>
            <a:r>
              <a:rPr lang="en-US" sz="3600" dirty="0"/>
              <a:t>And if ye salute your brethren only, what do ye more than others? do not even the publicans so?</a:t>
            </a:r>
          </a:p>
          <a:p>
            <a:r>
              <a:rPr lang="en-US" sz="3600" b="1" baseline="30000" dirty="0"/>
              <a:t>48 </a:t>
            </a:r>
            <a:r>
              <a:rPr lang="en-US" sz="3600" dirty="0"/>
              <a:t>Be ye therefore perfect, even as your Father which is in heaven is perfect.</a:t>
            </a:r>
          </a:p>
        </p:txBody>
      </p:sp>
      <p:pic>
        <p:nvPicPr>
          <p:cNvPr id="3074" name="Picture 2" descr="Crucifixion Cross stock photo. Image of israel, easter - 3812424"/>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5191" r="519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73442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377 Quotes About Life | ChristianQuotes.info">
            <a:extLst>
              <a:ext uri="{FF2B5EF4-FFF2-40B4-BE49-F238E27FC236}">
                <a16:creationId xmlns:a16="http://schemas.microsoft.com/office/drawing/2014/main" xmlns="" id="{A0800840-F788-352B-BD97-0CDCFE2757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1606550"/>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xmlns="" id="{19FAFCB0-E468-447D-751F-C08F39A3BDEA}"/>
              </a:ext>
            </a:extLst>
          </p:cNvPr>
          <p:cNvSpPr txBox="1"/>
          <p:nvPr/>
        </p:nvSpPr>
        <p:spPr>
          <a:xfrm>
            <a:off x="1330960" y="721360"/>
            <a:ext cx="9367520" cy="1323439"/>
          </a:xfrm>
          <a:prstGeom prst="rect">
            <a:avLst/>
          </a:prstGeom>
          <a:noFill/>
        </p:spPr>
        <p:txBody>
          <a:bodyPr wrap="square" rtlCol="0">
            <a:spAutoFit/>
          </a:bodyPr>
          <a:lstStyle/>
          <a:p>
            <a:pPr algn="ctr"/>
            <a:r>
              <a:rPr lang="en-US" sz="4000" dirty="0">
                <a:solidFill>
                  <a:srgbClr val="66FFFF"/>
                </a:solidFill>
                <a:latin typeface="Goudy Stout" panose="0202090407030B020401" pitchFamily="18" charset="0"/>
              </a:rPr>
              <a:t>Which Master are we serving?</a:t>
            </a:r>
          </a:p>
        </p:txBody>
      </p:sp>
    </p:spTree>
    <p:extLst>
      <p:ext uri="{BB962C8B-B14F-4D97-AF65-F5344CB8AC3E}">
        <p14:creationId xmlns:p14="http://schemas.microsoft.com/office/powerpoint/2010/main" val="354255609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6562" y="407774"/>
            <a:ext cx="11504141" cy="2656702"/>
          </a:xfrm>
          <a:solidFill>
            <a:schemeClr val="accent1">
              <a:lumMod val="60000"/>
              <a:lumOff val="40000"/>
            </a:schemeClr>
          </a:solidFill>
        </p:spPr>
        <p:txBody>
          <a:bodyPr/>
          <a:lstStyle/>
          <a:p>
            <a:r>
              <a:rPr lang="en-US" sz="5400" b="1" dirty="0">
                <a:solidFill>
                  <a:schemeClr val="accent3">
                    <a:lumMod val="75000"/>
                  </a:schemeClr>
                </a:solidFill>
              </a:rPr>
              <a:t>Take a few moments to prepare for Sabbath school next week!  </a:t>
            </a:r>
            <a:endParaRPr lang="en-US" b="1" dirty="0">
              <a:solidFill>
                <a:schemeClr val="accent3">
                  <a:lumMod val="75000"/>
                </a:schemeClr>
              </a:solidFill>
            </a:endParaRPr>
          </a:p>
        </p:txBody>
      </p:sp>
      <p:sp>
        <p:nvSpPr>
          <p:cNvPr id="5" name="Up Arrow Callout 4"/>
          <p:cNvSpPr/>
          <p:nvPr/>
        </p:nvSpPr>
        <p:spPr>
          <a:xfrm>
            <a:off x="6096000" y="5016844"/>
            <a:ext cx="5064124" cy="1599713"/>
          </a:xfrm>
          <a:prstGeom prst="upArrowCallout">
            <a:avLst/>
          </a:prstGeom>
          <a:solidFill>
            <a:schemeClr val="accent1">
              <a:lumMod val="60000"/>
              <a:lumOff val="40000"/>
            </a:schemeClr>
          </a:solidFill>
          <a:ln>
            <a:solidFill>
              <a:srgbClr val="FFC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2476500" y="3385751"/>
            <a:ext cx="8683625" cy="2484825"/>
          </a:xfrm>
        </p:spPr>
        <p:txBody>
          <a:bodyPr>
            <a:noAutofit/>
          </a:bodyPr>
          <a:lstStyle/>
          <a:p>
            <a:r>
              <a:rPr lang="en-US" sz="4800" dirty="0"/>
              <a:t>We’ll be looking at the second part of Ephesians 6,</a:t>
            </a:r>
          </a:p>
          <a:p>
            <a:r>
              <a:rPr lang="en-US" sz="4800" dirty="0"/>
              <a:t> </a:t>
            </a:r>
          </a:p>
          <a:p>
            <a:r>
              <a:rPr lang="en-US" sz="4800" dirty="0"/>
              <a:t>That is, </a:t>
            </a:r>
            <a:r>
              <a:rPr lang="en-US" sz="4800" b="1" dirty="0">
                <a:solidFill>
                  <a:schemeClr val="accent3">
                    <a:lumMod val="75000"/>
                  </a:schemeClr>
                </a:solidFill>
              </a:rPr>
              <a:t>Ephesians 6:10-20</a:t>
            </a:r>
          </a:p>
        </p:txBody>
      </p:sp>
    </p:spTree>
    <p:extLst>
      <p:ext uri="{BB962C8B-B14F-4D97-AF65-F5344CB8AC3E}">
        <p14:creationId xmlns:p14="http://schemas.microsoft.com/office/powerpoint/2010/main" val="181505147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Thank you!</a:t>
            </a:r>
          </a:p>
        </p:txBody>
      </p:sp>
      <p:sp>
        <p:nvSpPr>
          <p:cNvPr id="3" name="Subtitle 2"/>
          <p:cNvSpPr>
            <a:spLocks noGrp="1"/>
          </p:cNvSpPr>
          <p:nvPr>
            <p:ph type="subTitle" idx="1"/>
          </p:nvPr>
        </p:nvSpPr>
        <p:spPr/>
        <p:txBody>
          <a:bodyPr>
            <a:noAutofit/>
          </a:bodyPr>
          <a:lstStyle/>
          <a:p>
            <a:r>
              <a:rPr lang="en-US" sz="6600" dirty="0"/>
              <a:t>And Happy Sabbath!!</a:t>
            </a:r>
          </a:p>
        </p:txBody>
      </p:sp>
    </p:spTree>
    <p:extLst>
      <p:ext uri="{BB962C8B-B14F-4D97-AF65-F5344CB8AC3E}">
        <p14:creationId xmlns:p14="http://schemas.microsoft.com/office/powerpoint/2010/main" val="3946003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E087D7-E674-AABF-1B76-049D10889FA5}"/>
              </a:ext>
            </a:extLst>
          </p:cNvPr>
          <p:cNvSpPr>
            <a:spLocks noGrp="1"/>
          </p:cNvSpPr>
          <p:nvPr>
            <p:ph type="title"/>
          </p:nvPr>
        </p:nvSpPr>
        <p:spPr>
          <a:xfrm>
            <a:off x="4150896" y="385012"/>
            <a:ext cx="7355304" cy="890336"/>
          </a:xfrm>
        </p:spPr>
        <p:txBody>
          <a:bodyPr>
            <a:noAutofit/>
          </a:bodyPr>
          <a:lstStyle/>
          <a:p>
            <a:r>
              <a:rPr lang="en-US" sz="4000" dirty="0">
                <a:solidFill>
                  <a:schemeClr val="accent1">
                    <a:lumMod val="40000"/>
                    <a:lumOff val="60000"/>
                  </a:schemeClr>
                </a:solidFill>
              </a:rPr>
              <a:t>A Child's Service:</a:t>
            </a:r>
            <a:r>
              <a:rPr lang="en-US" sz="4000" dirty="0"/>
              <a:t/>
            </a:r>
            <a:br>
              <a:rPr lang="en-US" sz="4000" dirty="0"/>
            </a:br>
            <a:r>
              <a:rPr lang="en-US" sz="4000" dirty="0">
                <a:solidFill>
                  <a:srgbClr val="66FFFF"/>
                </a:solidFill>
              </a:rPr>
              <a:t>Ephesians 6:1-3</a:t>
            </a:r>
          </a:p>
        </p:txBody>
      </p:sp>
      <p:sp>
        <p:nvSpPr>
          <p:cNvPr id="4" name="Text Placeholder 3">
            <a:extLst>
              <a:ext uri="{FF2B5EF4-FFF2-40B4-BE49-F238E27FC236}">
                <a16:creationId xmlns:a16="http://schemas.microsoft.com/office/drawing/2014/main" xmlns="" id="{4B1DD94F-353C-DB85-AE9A-D1D4BB858E94}"/>
              </a:ext>
            </a:extLst>
          </p:cNvPr>
          <p:cNvSpPr>
            <a:spLocks noGrp="1"/>
          </p:cNvSpPr>
          <p:nvPr>
            <p:ph type="body" sz="half" idx="2"/>
          </p:nvPr>
        </p:nvSpPr>
        <p:spPr>
          <a:xfrm>
            <a:off x="4150896" y="1491916"/>
            <a:ext cx="7355303" cy="4451684"/>
          </a:xfrm>
        </p:spPr>
        <p:txBody>
          <a:bodyPr>
            <a:normAutofit fontScale="92500" lnSpcReduction="10000"/>
          </a:bodyPr>
          <a:lstStyle/>
          <a:p>
            <a:pPr algn="l"/>
            <a:r>
              <a:rPr lang="en-US" sz="4000" b="1" i="0" dirty="0">
                <a:effectLst/>
                <a:latin typeface="system-ui"/>
              </a:rPr>
              <a:t>6 </a:t>
            </a:r>
            <a:r>
              <a:rPr lang="en-US" sz="4000" b="0" i="0" dirty="0">
                <a:effectLst/>
                <a:latin typeface="system-ui"/>
              </a:rPr>
              <a:t>Children, obey your parents in the Lord: for this is right.</a:t>
            </a:r>
          </a:p>
          <a:p>
            <a:pPr algn="l"/>
            <a:r>
              <a:rPr lang="en-US" sz="4000" b="1" i="0" baseline="30000" dirty="0">
                <a:effectLst/>
                <a:latin typeface="system-ui"/>
              </a:rPr>
              <a:t>2 </a:t>
            </a:r>
            <a:r>
              <a:rPr lang="en-US" sz="4000" b="0" i="0" dirty="0" err="1">
                <a:effectLst/>
                <a:latin typeface="system-ui"/>
              </a:rPr>
              <a:t>Honour</a:t>
            </a:r>
            <a:r>
              <a:rPr lang="en-US" sz="4000" b="0" i="0" dirty="0">
                <a:effectLst/>
                <a:latin typeface="system-ui"/>
              </a:rPr>
              <a:t> thy father and mother; which is the first commandment with promise;</a:t>
            </a:r>
          </a:p>
          <a:p>
            <a:pPr algn="l"/>
            <a:r>
              <a:rPr lang="en-US" sz="4000" b="1" i="0" baseline="30000" dirty="0">
                <a:effectLst/>
                <a:latin typeface="system-ui"/>
              </a:rPr>
              <a:t>3 </a:t>
            </a:r>
            <a:r>
              <a:rPr lang="en-US" sz="4000" b="0" i="0" dirty="0">
                <a:effectLst/>
                <a:latin typeface="system-ui"/>
              </a:rPr>
              <a:t>That it may be well with thee, and thou mayest live long on the earth.</a:t>
            </a:r>
          </a:p>
        </p:txBody>
      </p:sp>
      <p:pic>
        <p:nvPicPr>
          <p:cNvPr id="3074" name="Picture 2" descr="The 10 Commandments – revised and updated - Regnum ChristiRegnum Christi">
            <a:extLst>
              <a:ext uri="{FF2B5EF4-FFF2-40B4-BE49-F238E27FC236}">
                <a16:creationId xmlns:a16="http://schemas.microsoft.com/office/drawing/2014/main" xmlns="" id="{E8876AD7-1A1C-E7DC-F02F-7520CF4072A3}"/>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1797" r="21797"/>
          <a:stretch>
            <a:fillRect/>
          </a:stretch>
        </p:blipFill>
        <p:spPr bwMode="auto">
          <a:xfrm>
            <a:off x="727075" y="914400"/>
            <a:ext cx="3424238" cy="4818063"/>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Rounded Corners 2">
            <a:extLst>
              <a:ext uri="{FF2B5EF4-FFF2-40B4-BE49-F238E27FC236}">
                <a16:creationId xmlns:a16="http://schemas.microsoft.com/office/drawing/2014/main" xmlns="" id="{37964BE3-28F4-9435-A237-A0F1FAB0E42E}"/>
              </a:ext>
            </a:extLst>
          </p:cNvPr>
          <p:cNvSpPr/>
          <p:nvPr/>
        </p:nvSpPr>
        <p:spPr>
          <a:xfrm>
            <a:off x="640080" y="2629688"/>
            <a:ext cx="10866119" cy="3680292"/>
          </a:xfrm>
          <a:prstGeom prst="roundRect">
            <a:avLst/>
          </a:prstGeom>
          <a:gradFill flip="none" rotWithShape="1">
            <a:gsLst>
              <a:gs pos="0">
                <a:srgbClr val="164866">
                  <a:shade val="30000"/>
                  <a:satMod val="115000"/>
                </a:srgbClr>
              </a:gs>
              <a:gs pos="81000">
                <a:srgbClr val="164866">
                  <a:shade val="67500"/>
                  <a:satMod val="115000"/>
                </a:srgbClr>
              </a:gs>
              <a:gs pos="100000">
                <a:srgbClr val="66FFFF"/>
              </a:gs>
            </a:gsLst>
            <a:path path="circle">
              <a:fillToRect l="50000" t="50000" r="50000" b="50000"/>
            </a:path>
            <a:tileRect/>
          </a:gradFill>
          <a:ln>
            <a:solidFill>
              <a:srgbClr val="66FFFF"/>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200" dirty="0"/>
              <a:t>The phrase “for this is right” qualifies “obey” rather than “parents,” thus establishing that children, within their spiritual capacity, should obey from principle rather than from necessity. To “obey in the Lord” is to give the kind of obedience that springs from being “in Christ”; it may also indicate the limitations that are inherent in any human commands, even those of parents to children. </a:t>
            </a:r>
          </a:p>
        </p:txBody>
      </p:sp>
    </p:spTree>
    <p:extLst>
      <p:ext uri="{BB962C8B-B14F-4D97-AF65-F5344CB8AC3E}">
        <p14:creationId xmlns:p14="http://schemas.microsoft.com/office/powerpoint/2010/main" val="30002130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F22736411_Famous event in history presentation_AAS_v4" id="{885A6F1E-651B-4F15-A7C5-F8866BEBEDBA}" vid="{A424914B-CB64-4CFE-A131-6ACB64D36AA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C25A74-1E0C-4362-AFA3-6197BD285F3A}">
  <ds:schemaRefs>
    <ds:schemaRef ds:uri="http://schemas.microsoft.com/sharepoint/v3/contenttype/forms"/>
  </ds:schemaRefs>
</ds:datastoreItem>
</file>

<file path=customXml/itemProps2.xml><?xml version="1.0" encoding="utf-8"?>
<ds:datastoreItem xmlns:ds="http://schemas.openxmlformats.org/officeDocument/2006/customXml" ds:itemID="{0EC94942-C689-461B-8649-1FD863C6BA2B}">
  <ds:schemaRefs>
    <ds:schemaRef ds:uri="http://www.w3.org/XML/1998/namespace"/>
    <ds:schemaRef ds:uri="http://schemas.microsoft.com/office/2006/documentManagement/types"/>
    <ds:schemaRef ds:uri="http://schemas.microsoft.com/office/infopath/2007/PartnerControls"/>
    <ds:schemaRef ds:uri="http://purl.org/dc/dcmitype/"/>
    <ds:schemaRef ds:uri="http://schemas.openxmlformats.org/package/2006/metadata/core-properties"/>
    <ds:schemaRef ds:uri="http://purl.org/dc/elements/1.1/"/>
    <ds:schemaRef ds:uri="http://schemas.microsoft.com/office/2006/metadata/properties"/>
    <ds:schemaRef ds:uri="16c05727-aa75-4e4a-9b5f-8a80a1165891"/>
    <ds:schemaRef ds:uri="71af3243-3dd4-4a8d-8c0d-dd76da1f02a5"/>
    <ds:schemaRef ds:uri="http://purl.org/dc/terms/"/>
  </ds:schemaRefs>
</ds:datastoreItem>
</file>

<file path=customXml/itemProps3.xml><?xml version="1.0" encoding="utf-8"?>
<ds:datastoreItem xmlns:ds="http://schemas.openxmlformats.org/officeDocument/2006/customXml" ds:itemID="{096277B9-27DA-47CA-9593-62E4BB44A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Famous event in history presentation</Template>
  <TotalTime>0</TotalTime>
  <Words>2024</Words>
  <Application>Microsoft Office PowerPoint</Application>
  <PresentationFormat>Widescreen</PresentationFormat>
  <Paragraphs>264</Paragraphs>
  <Slides>87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87</vt:i4>
      </vt:variant>
    </vt:vector>
  </HeadingPairs>
  <TitlesOfParts>
    <vt:vector size="95" baseType="lpstr">
      <vt:lpstr>Aharoni</vt:lpstr>
      <vt:lpstr>Arial</vt:lpstr>
      <vt:lpstr>Calibri</vt:lpstr>
      <vt:lpstr>Corbel</vt:lpstr>
      <vt:lpstr>Goudy Stout</vt:lpstr>
      <vt:lpstr>Raleway</vt:lpstr>
      <vt:lpstr>system-ui</vt:lpstr>
      <vt:lpstr>Celestial</vt:lpstr>
      <vt:lpstr>Practicing Supreme Loyalty to Christ Lesson 11, 3rd Quarter 2023</vt:lpstr>
      <vt:lpstr>Memory Text:   Ephesians 6:9</vt:lpstr>
      <vt:lpstr>PowerPoint Presentation</vt:lpstr>
      <vt:lpstr>PowerPoint Presentation</vt:lpstr>
      <vt:lpstr>PowerPoint Presentation</vt:lpstr>
      <vt:lpstr>A Child's Service: Ephesians 6:1-3</vt:lpstr>
      <vt:lpstr>A Child's Service: Ephesians 6:1-3</vt:lpstr>
      <vt:lpstr>A Child's Service: Ephesians 6:1-3</vt:lpstr>
      <vt:lpstr>A Child's Service: Ephesians 6:1-3</vt:lpstr>
      <vt:lpstr>A Child's Service:   Genesis 22:5-12</vt:lpstr>
      <vt:lpstr>A Child's Service:   Genesis 22:5-12</vt:lpstr>
      <vt:lpstr>A Child's Service:   Patriarchs and Prophets P.152</vt:lpstr>
      <vt:lpstr>A Child's Service:   Patriarchs and Prophets P.152</vt:lpstr>
      <vt:lpstr>A Child's Service:   Patriarchs and Prophets P.152</vt:lpstr>
      <vt:lpstr>A Child's Service:   Genesis 22:5-12</vt:lpstr>
      <vt:lpstr>A Child's Service:   Genesis 22:5-12</vt:lpstr>
      <vt:lpstr>A Child's Service:   John 6:38-39</vt:lpstr>
      <vt:lpstr>A Child's Service:   John 6:38-39</vt:lpstr>
      <vt:lpstr>A Child's Service:   John 6:38-39</vt:lpstr>
      <vt:lpstr>A Child's Service:   John 5:30</vt:lpstr>
      <vt:lpstr>A Child's Service:   Luke 2:49-51</vt:lpstr>
      <vt:lpstr>PowerPoint Presentation</vt:lpstr>
      <vt:lpstr>A Parent’s Service: Ephesians 6:4</vt:lpstr>
      <vt:lpstr>A Parent’s Service: Ephesians 6:4</vt:lpstr>
      <vt:lpstr>A Parent’s Service: Ephesians 6:4</vt:lpstr>
      <vt:lpstr>A Parent’s Service:   Child Guidance p. 262</vt:lpstr>
      <vt:lpstr>A Parent’s Service:   Child Guidance p. 263</vt:lpstr>
      <vt:lpstr>A Parent’s Service: Luke 15:11-32</vt:lpstr>
      <vt:lpstr>A Parent’s Service: Luke 15:11-32</vt:lpstr>
      <vt:lpstr>A Parent’s Service: Luke 15:11-32</vt:lpstr>
      <vt:lpstr>A Parent’s Service: Luke 15:11-32</vt:lpstr>
      <vt:lpstr>A Parent’s Service: Luke 15:11-32</vt:lpstr>
      <vt:lpstr>A Parent’s Service: Luke 15:11-32</vt:lpstr>
      <vt:lpstr>A Parent’s Service: Luke 15:11-32</vt:lpstr>
      <vt:lpstr>A Parent’s Service: Luke 15:11-32</vt:lpstr>
      <vt:lpstr>A Parent’s Service: Luke 15:11-32</vt:lpstr>
      <vt:lpstr>A Parent’s Service: Mark 10:13-16</vt:lpstr>
      <vt:lpstr>A Parent’s Service: Mark 10:13-16</vt:lpstr>
      <vt:lpstr>PowerPoint Presentation</vt:lpstr>
      <vt:lpstr>A Slave’s Service:   Ephesians 6:5-8</vt:lpstr>
      <vt:lpstr>A Slave’s Service:   Ephesians 6:5-8</vt:lpstr>
      <vt:lpstr>A Slave’s Service:   Ephesians 6:5-8</vt:lpstr>
      <vt:lpstr>A Slave’s Service:   Ephesians 6:5-8</vt:lpstr>
      <vt:lpstr>A Slave’s Service:   Ephesians 6:5-8</vt:lpstr>
      <vt:lpstr>A Slave’s Service:   Ephesians 6:5-8</vt:lpstr>
      <vt:lpstr>A Slave’s Service:   Ephesians 6:5-8</vt:lpstr>
      <vt:lpstr>A Slave’s Service: SDABC on Romans 1:1</vt:lpstr>
      <vt:lpstr>A Slave’s Service:   Ephesians 6:9</vt:lpstr>
      <vt:lpstr>A Slave’s Service:   Ephesians 6:9</vt:lpstr>
      <vt:lpstr>A Slave’s Service: John 13:3-17</vt:lpstr>
      <vt:lpstr>A Slave’s Service: John 13:3-17</vt:lpstr>
      <vt:lpstr>A Slave’s Service: John 13:3-17</vt:lpstr>
      <vt:lpstr>A Slave’s Service: John 13:3-17</vt:lpstr>
      <vt:lpstr>A Slave’s Service: John 13:3-17</vt:lpstr>
      <vt:lpstr>A Slave’s Service:    1 Peter 2:13-25</vt:lpstr>
      <vt:lpstr>A Slave’s Service:    1 Peter 2:13-25</vt:lpstr>
      <vt:lpstr>A Slave’s Service:    1 Peter 2:13-25</vt:lpstr>
      <vt:lpstr>A Slave’s Service:    1 Peter 2:13-25</vt:lpstr>
      <vt:lpstr>A Slave’s Service:    1 Peter 2:13-25</vt:lpstr>
      <vt:lpstr>A Slave’s Service:    1 Peter 2:13-25</vt:lpstr>
      <vt:lpstr>PowerPoint Presentation</vt:lpstr>
      <vt:lpstr>A Counter-Example: Ezekiel 28:13-15</vt:lpstr>
      <vt:lpstr>A Counter-Example: Ezekiel 28:13-15</vt:lpstr>
      <vt:lpstr>A Counter-Example:   The Great Controversy p. 494</vt:lpstr>
      <vt:lpstr>A Counter-Example:   The Great Controversy p. 494</vt:lpstr>
      <vt:lpstr>A Counter-Example:   The Great Controversy p. 494</vt:lpstr>
      <vt:lpstr>A Counter-Example:   The Great Controversy p. 495</vt:lpstr>
      <vt:lpstr>A Counter-Example:   The Great Controversy p. 495</vt:lpstr>
      <vt:lpstr>PowerPoint Presentation</vt:lpstr>
      <vt:lpstr>A Counter-Example:   </vt:lpstr>
      <vt:lpstr>Our Example: Isaiah 53:1-12</vt:lpstr>
      <vt:lpstr>Our Example: Isaiah 53:1-12</vt:lpstr>
      <vt:lpstr>Our Example: Isaiah 53:1-12</vt:lpstr>
      <vt:lpstr>Our Example: Isaiah 53:1-12</vt:lpstr>
      <vt:lpstr>Our Example: Isaiah 53:1-12</vt:lpstr>
      <vt:lpstr>Our Example: Isaiah 53:1-12</vt:lpstr>
      <vt:lpstr>Our Example: Isaiah 53:1-12</vt:lpstr>
      <vt:lpstr>PowerPoint Presentation</vt:lpstr>
      <vt:lpstr>Serving our Master:   Colossians 3:17-25</vt:lpstr>
      <vt:lpstr>Serving our Master:   Colossians 3:17-25</vt:lpstr>
      <vt:lpstr>Serving our Master:   Colossians 3:17-25</vt:lpstr>
      <vt:lpstr>Serving our Master:   Matthew 5:43-48</vt:lpstr>
      <vt:lpstr>Serving our Master:   Matthew 5:43-48</vt:lpstr>
      <vt:lpstr>Serving our Master:   Matthew 5:43-48</vt:lpstr>
      <vt:lpstr>PowerPoint Presentation</vt:lpstr>
      <vt:lpstr>Take a few moments to prepare for Sabbath school next week!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2023-06-30T21:51:46Z</dcterms:created>
  <dcterms:modified xsi:type="dcterms:W3CDTF">2023-09-09T13:39:06Z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