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15"/>
  </p:notesMasterIdLst>
  <p:handoutMasterIdLst>
    <p:handoutMasterId r:id="rId116"/>
  </p:handoutMasterIdLst>
  <p:sldIdLst>
    <p:sldId id="268" r:id="rId5"/>
    <p:sldId id="392" r:id="rId6"/>
    <p:sldId id="1067" r:id="rId7"/>
    <p:sldId id="773" r:id="rId8"/>
    <p:sldId id="983" r:id="rId9"/>
    <p:sldId id="803" r:id="rId10"/>
    <p:sldId id="990" r:id="rId11"/>
    <p:sldId id="1139" r:id="rId12"/>
    <p:sldId id="1140" r:id="rId13"/>
    <p:sldId id="1141" r:id="rId14"/>
    <p:sldId id="1142" r:id="rId15"/>
    <p:sldId id="1143" r:id="rId16"/>
    <p:sldId id="1144" r:id="rId17"/>
    <p:sldId id="1145" r:id="rId18"/>
    <p:sldId id="1147" r:id="rId19"/>
    <p:sldId id="1146" r:id="rId20"/>
    <p:sldId id="1148" r:id="rId21"/>
    <p:sldId id="1149" r:id="rId22"/>
    <p:sldId id="1150" r:id="rId23"/>
    <p:sldId id="1151" r:id="rId24"/>
    <p:sldId id="1152" r:id="rId25"/>
    <p:sldId id="1154" r:id="rId26"/>
    <p:sldId id="1153" r:id="rId27"/>
    <p:sldId id="1155" r:id="rId28"/>
    <p:sldId id="1157" r:id="rId29"/>
    <p:sldId id="1156" r:id="rId30"/>
    <p:sldId id="1158" r:id="rId31"/>
    <p:sldId id="1160" r:id="rId32"/>
    <p:sldId id="1159" r:id="rId33"/>
    <p:sldId id="1161" r:id="rId34"/>
    <p:sldId id="1162" r:id="rId35"/>
    <p:sldId id="1165" r:id="rId36"/>
    <p:sldId id="1163" r:id="rId37"/>
    <p:sldId id="1166" r:id="rId38"/>
    <p:sldId id="1164" r:id="rId39"/>
    <p:sldId id="873" r:id="rId40"/>
    <p:sldId id="1000" r:id="rId41"/>
    <p:sldId id="1167" r:id="rId42"/>
    <p:sldId id="1168" r:id="rId43"/>
    <p:sldId id="1169" r:id="rId44"/>
    <p:sldId id="1170" r:id="rId45"/>
    <p:sldId id="1171" r:id="rId46"/>
    <p:sldId id="1172" r:id="rId47"/>
    <p:sldId id="1173" r:id="rId48"/>
    <p:sldId id="1174" r:id="rId49"/>
    <p:sldId id="1175" r:id="rId50"/>
    <p:sldId id="1176" r:id="rId51"/>
    <p:sldId id="999" r:id="rId52"/>
    <p:sldId id="1011" r:id="rId53"/>
    <p:sldId id="1181" r:id="rId54"/>
    <p:sldId id="1015" r:id="rId55"/>
    <p:sldId id="1177" r:id="rId56"/>
    <p:sldId id="1178" r:id="rId57"/>
    <p:sldId id="1179" r:id="rId58"/>
    <p:sldId id="1180" r:id="rId59"/>
    <p:sldId id="1183" r:id="rId60"/>
    <p:sldId id="1182" r:id="rId61"/>
    <p:sldId id="1184" r:id="rId62"/>
    <p:sldId id="1185" r:id="rId63"/>
    <p:sldId id="1186" r:id="rId64"/>
    <p:sldId id="1187" r:id="rId65"/>
    <p:sldId id="1188" r:id="rId66"/>
    <p:sldId id="1189" r:id="rId67"/>
    <p:sldId id="1190" r:id="rId68"/>
    <p:sldId id="1191" r:id="rId69"/>
    <p:sldId id="1192" r:id="rId70"/>
    <p:sldId id="1193" r:id="rId71"/>
    <p:sldId id="1194" r:id="rId72"/>
    <p:sldId id="1197" r:id="rId73"/>
    <p:sldId id="1013" r:id="rId74"/>
    <p:sldId id="1196" r:id="rId75"/>
    <p:sldId id="1198" r:id="rId76"/>
    <p:sldId id="1199" r:id="rId77"/>
    <p:sldId id="1200" r:id="rId78"/>
    <p:sldId id="1201" r:id="rId79"/>
    <p:sldId id="1202" r:id="rId80"/>
    <p:sldId id="1203" r:id="rId81"/>
    <p:sldId id="1042" r:id="rId82"/>
    <p:sldId id="1195" r:id="rId83"/>
    <p:sldId id="1204" r:id="rId84"/>
    <p:sldId id="1043" r:id="rId85"/>
    <p:sldId id="1205" r:id="rId86"/>
    <p:sldId id="1206" r:id="rId87"/>
    <p:sldId id="1207" r:id="rId88"/>
    <p:sldId id="1208" r:id="rId89"/>
    <p:sldId id="1209" r:id="rId90"/>
    <p:sldId id="1210" r:id="rId91"/>
    <p:sldId id="1211" r:id="rId92"/>
    <p:sldId id="1212" r:id="rId93"/>
    <p:sldId id="1213" r:id="rId94"/>
    <p:sldId id="1214" r:id="rId95"/>
    <p:sldId id="1225" r:id="rId96"/>
    <p:sldId id="1226" r:id="rId97"/>
    <p:sldId id="1227" r:id="rId98"/>
    <p:sldId id="1228" r:id="rId99"/>
    <p:sldId id="1229" r:id="rId100"/>
    <p:sldId id="1230" r:id="rId101"/>
    <p:sldId id="1215" r:id="rId102"/>
    <p:sldId id="1231" r:id="rId103"/>
    <p:sldId id="1224" r:id="rId104"/>
    <p:sldId id="1232" r:id="rId105"/>
    <p:sldId id="1233" r:id="rId106"/>
    <p:sldId id="1234" r:id="rId107"/>
    <p:sldId id="1217" r:id="rId108"/>
    <p:sldId id="1218" r:id="rId109"/>
    <p:sldId id="1219" r:id="rId110"/>
    <p:sldId id="1220" r:id="rId111"/>
    <p:sldId id="1221" r:id="rId112"/>
    <p:sldId id="1222" r:id="rId113"/>
    <p:sldId id="390" r:id="rId1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1A5374"/>
    <a:srgbClr val="164866"/>
    <a:srgbClr val="2B2843"/>
    <a:srgbClr val="E6D4CC"/>
    <a:srgbClr val="FFFFFF"/>
    <a:srgbClr val="A09582"/>
    <a:srgbClr val="5E2001"/>
    <a:srgbClr val="6600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8" autoAdjust="0"/>
    <p:restoredTop sz="90949" autoAdjust="0"/>
  </p:normalViewPr>
  <p:slideViewPr>
    <p:cSldViewPr snapToGrid="0">
      <p:cViewPr>
        <p:scale>
          <a:sx n="31" d="100"/>
          <a:sy n="31" d="100"/>
        </p:scale>
        <p:origin x="1952" y="724"/>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presProps" Target="pres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viewProps" Target="view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9/16/2023</a:t>
            </a:fld>
            <a:endParaRPr lang="en-US" dirty="0"/>
          </a:p>
        </p:txBody>
      </p:sp>
      <p:sp>
        <p:nvSpPr>
          <p:cNvPr id="4" name="Footer Placeholder 3">
            <a:extLst>
              <a:ext uri="{FF2B5EF4-FFF2-40B4-BE49-F238E27FC236}">
                <a16:creationId xmlns=""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9/16/2023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a:t>Click to edit Master title style</a:t>
            </a:r>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 xmlns:a16="http://schemas.microsoft.com/office/drawing/2014/main" id="{328F7C25-BFB6-430F-87B6-7D0D2C7493D6}"/>
              </a:ext>
              <a:ext uri="{C183D7F6-B498-43B3-948B-1728B52AA6E4}">
                <adec:decorative xmlns=""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3" name="Date Placeholder 2"/>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a:t>Click to edit Master title style</a:t>
            </a:r>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9/16/2023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a:t>Click to edit Master title style</a:t>
            </a:r>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Text Placeholder 5">
            <a:extLst>
              <a:ext uri="{FF2B5EF4-FFF2-40B4-BE49-F238E27FC236}">
                <a16:creationId xmlns=""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21" name="Text Placeholder 5">
            <a:extLst>
              <a:ext uri="{FF2B5EF4-FFF2-40B4-BE49-F238E27FC236}">
                <a16:creationId xmlns=""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9" name="Text Placeholder 5">
            <a:extLst>
              <a:ext uri="{FF2B5EF4-FFF2-40B4-BE49-F238E27FC236}">
                <a16:creationId xmlns=""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8" name="Text Placeholder 5">
            <a:extLst>
              <a:ext uri="{FF2B5EF4-FFF2-40B4-BE49-F238E27FC236}">
                <a16:creationId xmlns=""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cxnSp>
        <p:nvCxnSpPr>
          <p:cNvPr id="14" name="Straight Connector 13">
            <a:extLst>
              <a:ext uri="{FF2B5EF4-FFF2-40B4-BE49-F238E27FC236}">
                <a16:creationId xmlns="" xmlns:a16="http://schemas.microsoft.com/office/drawing/2014/main" id="{CC5A0CF1-9FE7-4149-97DC-5221639144C8}"/>
              </a:ext>
              <a:ext uri="{C183D7F6-B498-43B3-948B-1728B52AA6E4}">
                <adec:decorative xmlns=""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a:t>Click to edit Master text styles</a:t>
            </a:r>
          </a:p>
        </p:txBody>
      </p:sp>
      <p:sp>
        <p:nvSpPr>
          <p:cNvPr id="7" name="Rectangle: Rounded Corners 6">
            <a:extLst>
              <a:ext uri="{FF2B5EF4-FFF2-40B4-BE49-F238E27FC236}">
                <a16:creationId xmlns=""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 xmlns:a16="http://schemas.microsoft.com/office/drawing/2014/main" id="{8031B0A9-3E16-4C5B-A6CE-045BCB91A008}"/>
              </a:ext>
              <a:ext uri="{C183D7F6-B498-43B3-948B-1728B52AA6E4}">
                <adec:decorative xmlns=""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9" name="Rectangle: Rounded Corners 8">
            <a:extLst>
              <a:ext uri="{FF2B5EF4-FFF2-40B4-BE49-F238E27FC236}">
                <a16:creationId xmlns=""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984B7D2A-0DF8-424B-9572-B79AEBB2D9DC}" type="datetimeFigureOut">
              <a:rPr lang="en-US" noProof="0" smtClean="0"/>
              <a:t>9/16/2023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 xmlns:a16="http://schemas.microsoft.com/office/drawing/2014/main" id="{E8539E0A-8009-4A6E-A7A1-5AEFA52206C3}"/>
              </a:ext>
              <a:ext uri="{C183D7F6-B498-43B3-948B-1728B52AA6E4}">
                <adec:decorative xmlns=""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9/16/2023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hyperlink" Target="https://ssnet.org/lessons/23c/helps/lesshp12.html#egw01"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 xmlns:a16="http://schemas.microsoft.com/office/drawing/2014/main" id="{FC7E2CCC-C53E-454B-9DE0-F2484BA0FF9D}"/>
              </a:ext>
              <a:ext uri="{C183D7F6-B498-43B3-948B-1728B52AA6E4}">
                <adec:decorative xmlns="" xmlns:adec="http://schemas.microsoft.com/office/drawing/2017/decorative"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sz="5400" b="1" dirty="0" smtClean="0"/>
              <a:t>The Call to Stand</a:t>
            </a:r>
            <a:r>
              <a:rPr lang="en-US" sz="8000" dirty="0"/>
              <a:t/>
            </a:r>
            <a:br>
              <a:rPr lang="en-US" sz="8000" dirty="0"/>
            </a:br>
            <a:r>
              <a:rPr lang="en-US" sz="3200" dirty="0"/>
              <a:t>Lesson </a:t>
            </a:r>
            <a:r>
              <a:rPr lang="en-US" sz="3200" dirty="0" smtClean="0"/>
              <a:t>12, </a:t>
            </a:r>
            <a:r>
              <a:rPr lang="en-US" sz="3200" dirty="0"/>
              <a:t>3</a:t>
            </a:r>
            <a:r>
              <a:rPr lang="en-US" sz="3200" baseline="30000" dirty="0"/>
              <a:t>rd</a:t>
            </a:r>
            <a:r>
              <a:rPr lang="en-US" sz="3200" dirty="0"/>
              <a:t> Quarter 2023</a:t>
            </a:r>
          </a:p>
        </p:txBody>
      </p:sp>
      <p:sp>
        <p:nvSpPr>
          <p:cNvPr id="3" name="Subtitle 2">
            <a:extLst>
              <a:ext uri="{FF2B5EF4-FFF2-40B4-BE49-F238E27FC236}">
                <a16:creationId xmlns="" xmlns:a16="http://schemas.microsoft.com/office/drawing/2014/main" id="{852A3D91-AB3F-4EDF-B87E-FDDF6C5DC4CF}"/>
              </a:ext>
            </a:extLst>
          </p:cNvPr>
          <p:cNvSpPr>
            <a:spLocks noGrp="1"/>
          </p:cNvSpPr>
          <p:nvPr>
            <p:ph type="subTitle" idx="1"/>
          </p:nvPr>
        </p:nvSpPr>
        <p:spPr/>
        <p:txBody>
          <a:bodyPr/>
          <a:lstStyle/>
          <a:p>
            <a:r>
              <a:rPr lang="en-US" sz="3200" dirty="0"/>
              <a:t>Ephesians </a:t>
            </a:r>
            <a:r>
              <a:rPr lang="en-US" sz="3200" dirty="0" smtClean="0"/>
              <a:t>6:10-20</a:t>
            </a:r>
            <a:endParaRPr lang="en-US" dirty="0"/>
          </a:p>
        </p:txBody>
      </p:sp>
    </p:spTree>
    <p:extLst>
      <p:ext uri="{BB962C8B-B14F-4D97-AF65-F5344CB8AC3E}">
        <p14:creationId xmlns:p14="http://schemas.microsoft.com/office/powerpoint/2010/main" val="235274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Judges 7:15-18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rmAutofit fontScale="85000" lnSpcReduction="20000"/>
          </a:bodyPr>
          <a:lstStyle/>
          <a:p>
            <a:r>
              <a:rPr lang="en-US" sz="3600" b="1" baseline="30000" dirty="0"/>
              <a:t>15 </a:t>
            </a:r>
            <a:r>
              <a:rPr lang="en-US" sz="3600" dirty="0"/>
              <a:t>And it was so, when Gideon heard the telling of the dream, and the interpretation thereof, that he worshipped, and returned into the host of Israel, and said, Arise; for the </a:t>
            </a:r>
            <a:r>
              <a:rPr lang="en-US" sz="3600" cap="small" dirty="0"/>
              <a:t>Lord</a:t>
            </a:r>
            <a:r>
              <a:rPr lang="en-US" sz="3600" dirty="0"/>
              <a:t> hath delivered into your hand the host of Midian.</a:t>
            </a:r>
          </a:p>
          <a:p>
            <a:r>
              <a:rPr lang="en-US" sz="3600" b="1" baseline="30000" dirty="0"/>
              <a:t>16 </a:t>
            </a:r>
            <a:r>
              <a:rPr lang="en-US" sz="3600" dirty="0"/>
              <a:t>And he divided the three hundred men into three companies, and he put a trumpet in every man's hand, with empty pitchers, and lamps within the pitchers.</a:t>
            </a:r>
          </a:p>
        </p:txBody>
      </p:sp>
      <p:pic>
        <p:nvPicPr>
          <p:cNvPr id="9218" name="Picture 2" descr="Lessons from Gideon Week 4: The Victory - Impartial Christian Ministri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911" r="23911"/>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029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225799" y="1357745"/>
            <a:ext cx="11624709" cy="3879273"/>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t>The </a:t>
            </a:r>
            <a:r>
              <a:rPr lang="en-US" sz="3600" dirty="0"/>
              <a:t>other parts of the armor are defensive only, whereas </a:t>
            </a:r>
            <a:r>
              <a:rPr lang="en-US" sz="3600" dirty="0" smtClean="0"/>
              <a:t>the sword is </a:t>
            </a:r>
            <a:r>
              <a:rPr lang="en-US" sz="3600" dirty="0"/>
              <a:t>both defensive and offensive</a:t>
            </a:r>
            <a:r>
              <a:rPr lang="en-US" sz="3600" dirty="0" smtClean="0"/>
              <a:t>.</a:t>
            </a:r>
          </a:p>
          <a:p>
            <a:pPr algn="ctr"/>
            <a:r>
              <a:rPr lang="en-US" sz="3600" dirty="0" smtClean="0"/>
              <a:t>THIS IS THE ONLY WEAPON WE HAVE IN OUR BATTLE.  But it’s the only one we need!  The Word of God is what Jesus Himself used in His battles with Satan.  </a:t>
            </a:r>
            <a:endParaRPr lang="en-US" sz="4800" dirty="0"/>
          </a:p>
        </p:txBody>
      </p:sp>
    </p:spTree>
    <p:extLst>
      <p:ext uri="{BB962C8B-B14F-4D97-AF65-F5344CB8AC3E}">
        <p14:creationId xmlns:p14="http://schemas.microsoft.com/office/powerpoint/2010/main" val="100081511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(Armed):</a:t>
            </a:r>
            <a:r>
              <a:rPr lang="en-US" sz="4000" dirty="0"/>
              <a:t/>
            </a:r>
            <a:br>
              <a:rPr lang="en-US" sz="4000" dirty="0"/>
            </a:br>
            <a:r>
              <a:rPr lang="en-US" sz="4000" dirty="0" smtClean="0">
                <a:solidFill>
                  <a:srgbClr val="66FFFF"/>
                </a:solidFill>
              </a:rPr>
              <a:t>John 1:1-5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6842452" cy="4381499"/>
          </a:xfrm>
        </p:spPr>
        <p:txBody>
          <a:bodyPr>
            <a:noAutofit/>
          </a:bodyPr>
          <a:lstStyle/>
          <a:p>
            <a:r>
              <a:rPr lang="en-US" sz="3200" b="1" dirty="0"/>
              <a:t>1 </a:t>
            </a:r>
            <a:r>
              <a:rPr lang="en-US" sz="3200" dirty="0"/>
              <a:t>In the beginning was the Word, and the Word was with God, and the Word was God.</a:t>
            </a:r>
          </a:p>
          <a:p>
            <a:r>
              <a:rPr lang="en-US" sz="3200" b="1" baseline="30000" dirty="0"/>
              <a:t>2 </a:t>
            </a:r>
            <a:r>
              <a:rPr lang="en-US" sz="3200" dirty="0"/>
              <a:t>The same was in the beginning with God.</a:t>
            </a:r>
          </a:p>
          <a:p>
            <a:r>
              <a:rPr lang="en-US" sz="3200" b="1" baseline="30000" dirty="0"/>
              <a:t>3 </a:t>
            </a:r>
            <a:r>
              <a:rPr lang="en-US" sz="3200" dirty="0"/>
              <a:t>All things were made by him; and without him was not any thing made that was made.</a:t>
            </a:r>
          </a:p>
        </p:txBody>
      </p:sp>
      <p:pic>
        <p:nvPicPr>
          <p:cNvPr id="8196" name="Picture 4" descr="Roman Battle Swo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2999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(Armed):</a:t>
            </a:r>
            <a:r>
              <a:rPr lang="en-US" sz="4000" dirty="0"/>
              <a:t/>
            </a:r>
            <a:br>
              <a:rPr lang="en-US" sz="4000" dirty="0"/>
            </a:br>
            <a:r>
              <a:rPr lang="en-US" sz="4000" dirty="0" smtClean="0">
                <a:solidFill>
                  <a:srgbClr val="66FFFF"/>
                </a:solidFill>
              </a:rPr>
              <a:t>John 1:1-5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6842452" cy="4381499"/>
          </a:xfrm>
        </p:spPr>
        <p:txBody>
          <a:bodyPr>
            <a:noAutofit/>
          </a:bodyPr>
          <a:lstStyle/>
          <a:p>
            <a:r>
              <a:rPr lang="en-US" sz="3200" b="1" baseline="30000" dirty="0"/>
              <a:t>4 </a:t>
            </a:r>
            <a:r>
              <a:rPr lang="en-US" sz="3200" dirty="0"/>
              <a:t>In him was life; and the life was the light of men.</a:t>
            </a:r>
          </a:p>
          <a:p>
            <a:r>
              <a:rPr lang="en-US" sz="3200" b="1" baseline="30000" dirty="0"/>
              <a:t>5 </a:t>
            </a:r>
            <a:r>
              <a:rPr lang="en-US" sz="3200" dirty="0"/>
              <a:t>And the light </a:t>
            </a:r>
            <a:r>
              <a:rPr lang="en-US" sz="3200" dirty="0" err="1"/>
              <a:t>shineth</a:t>
            </a:r>
            <a:r>
              <a:rPr lang="en-US" sz="3200" dirty="0"/>
              <a:t> in darkness; and the darkness comprehended it not.</a:t>
            </a:r>
          </a:p>
        </p:txBody>
      </p:sp>
      <p:pic>
        <p:nvPicPr>
          <p:cNvPr id="9220" name="Picture 4" descr="Gladiator Sword - Gladius Sword - Roman Glaidator Swo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519257" y="1002661"/>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7026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(Armed):</a:t>
            </a:r>
            <a:r>
              <a:rPr lang="en-US" sz="4000" dirty="0"/>
              <a:t/>
            </a:r>
            <a:br>
              <a:rPr lang="en-US" sz="4000" dirty="0"/>
            </a:br>
            <a:r>
              <a:rPr lang="en-US" sz="4000" dirty="0" smtClean="0">
                <a:solidFill>
                  <a:srgbClr val="66FFFF"/>
                </a:solidFill>
              </a:rPr>
              <a:t>Matthew 4:2-4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4" cy="4381499"/>
          </a:xfrm>
        </p:spPr>
        <p:txBody>
          <a:bodyPr>
            <a:noAutofit/>
          </a:bodyPr>
          <a:lstStyle/>
          <a:p>
            <a:r>
              <a:rPr lang="en-US" sz="3200" b="1" baseline="30000" dirty="0"/>
              <a:t>2 </a:t>
            </a:r>
            <a:r>
              <a:rPr lang="en-US" sz="3200" dirty="0"/>
              <a:t>And when he had fasted forty days and forty nights, he was afterward an </a:t>
            </a:r>
            <a:r>
              <a:rPr lang="en-US" sz="3200" dirty="0" err="1"/>
              <a:t>hungred</a:t>
            </a:r>
            <a:r>
              <a:rPr lang="en-US" sz="3200" dirty="0"/>
              <a:t>.</a:t>
            </a:r>
          </a:p>
          <a:p>
            <a:r>
              <a:rPr lang="en-US" sz="3200" b="1" baseline="30000" dirty="0"/>
              <a:t>3 </a:t>
            </a:r>
            <a:r>
              <a:rPr lang="en-US" sz="3200" dirty="0"/>
              <a:t>And when the tempter came to him, he said, If thou be the Son of God, command that these stones be made bread.</a:t>
            </a:r>
          </a:p>
          <a:p>
            <a:r>
              <a:rPr lang="en-US" sz="3200" b="1" baseline="30000" dirty="0"/>
              <a:t>4 </a:t>
            </a:r>
            <a:r>
              <a:rPr lang="en-US" sz="3200" dirty="0"/>
              <a:t>But he answered and said, It is written, Man shall not live by bread alone, but by every word that </a:t>
            </a:r>
            <a:r>
              <a:rPr lang="en-US" sz="3200" dirty="0" err="1"/>
              <a:t>proceedeth</a:t>
            </a:r>
            <a:r>
              <a:rPr lang="en-US" sz="3200" dirty="0"/>
              <a:t> out of the mouth of God.</a:t>
            </a:r>
          </a:p>
        </p:txBody>
      </p:sp>
      <p:pic>
        <p:nvPicPr>
          <p:cNvPr id="10242" name="Picture 2" descr="BEST Banana Bread Recipe | Easy, Moist, Delicious! - Mom On Timeou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45" r="3245"/>
          <a:stretch>
            <a:fillRect/>
          </a:stretch>
        </p:blipFill>
        <p:spPr bwMode="auto">
          <a:xfrm>
            <a:off x="727075" y="914400"/>
            <a:ext cx="32210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35468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Stand Therefore:  </a:t>
            </a:r>
            <a:br>
              <a:rPr lang="en-US" sz="4400" b="1" dirty="0" smtClean="0">
                <a:solidFill>
                  <a:schemeClr val="accent1">
                    <a:lumMod val="40000"/>
                    <a:lumOff val="60000"/>
                  </a:schemeClr>
                </a:solidFill>
              </a:rPr>
            </a:br>
            <a:r>
              <a:rPr lang="en-US" sz="4400" dirty="0" smtClean="0">
                <a:solidFill>
                  <a:srgbClr val="66FFFF"/>
                </a:solidFill>
              </a:rPr>
              <a:t>Ephesians 6:18</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4800" b="1" baseline="30000" dirty="0"/>
              <a:t>18 </a:t>
            </a:r>
            <a:r>
              <a:rPr lang="en-US" sz="4800" dirty="0"/>
              <a:t>Praying always with all prayer and supplication in the Spirit, and watching thereunto with all perseverance and supplication for all saints</a:t>
            </a:r>
            <a:r>
              <a:rPr lang="en-US" sz="4800" dirty="0" smtClean="0"/>
              <a:t>;</a:t>
            </a:r>
            <a:endParaRPr lang="en-US" sz="4800" dirty="0"/>
          </a:p>
        </p:txBody>
      </p:sp>
      <p:pic>
        <p:nvPicPr>
          <p:cNvPr id="45058" name="Picture 2" descr="Praying Hands Wallpaper ·① WallpaperTag"/>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287" t="-261" r="53445" b="261"/>
          <a:stretch/>
        </p:blipFill>
        <p:spPr bwMode="auto">
          <a:xfrm>
            <a:off x="8103100" y="1241189"/>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10009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436418" y="152400"/>
            <a:ext cx="11346873" cy="656771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t>Prayer is not another weapon; rather, it is the spirit, the manner, in which the whole </a:t>
            </a:r>
            <a:r>
              <a:rPr lang="en-US" sz="3600" dirty="0" smtClean="0"/>
              <a:t>armor </a:t>
            </a:r>
            <a:r>
              <a:rPr lang="en-US" sz="3600" dirty="0"/>
              <a:t>is to be worn and the battle fought. Paul is here urging it as a perpetual state of mind, a continuous attitude of communion with </a:t>
            </a:r>
            <a:r>
              <a:rPr lang="en-US" sz="3600" dirty="0" smtClean="0"/>
              <a:t>God</a:t>
            </a:r>
            <a:r>
              <a:rPr lang="en-US" sz="3600" dirty="0" smtClean="0"/>
              <a:t>.</a:t>
            </a:r>
          </a:p>
          <a:p>
            <a:pPr algn="ctr"/>
            <a:r>
              <a:rPr lang="en-US" sz="3600" dirty="0" smtClean="0">
                <a:solidFill>
                  <a:srgbClr val="66FFFF"/>
                </a:solidFill>
              </a:rPr>
              <a:t>Note that the result of being fully armed and armored here is a state of communion with God.  Trusting fully in Him and living within His will is the victory that we seek!  </a:t>
            </a:r>
            <a:r>
              <a:rPr lang="en-US" sz="3600" dirty="0" smtClean="0"/>
              <a:t>  </a:t>
            </a:r>
          </a:p>
        </p:txBody>
      </p:sp>
    </p:spTree>
    <p:extLst>
      <p:ext uri="{BB962C8B-B14F-4D97-AF65-F5344CB8AC3E}">
        <p14:creationId xmlns:p14="http://schemas.microsoft.com/office/powerpoint/2010/main" val="7654919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457200" y="152400"/>
            <a:ext cx="11414089" cy="656771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t>Even though we have the best of intentions, our prayers often reveal our poor judgment, hidden prejudices, and sheer ignorance of what is best for us. There are few who cannot look back and thank God that the Holy Spirit revised their prayers, as it were; noted the intention, and presented them to God in such a form that He could answer them. How often has time revealed to us the utter foolishness of some of our praying, and how grateful we are that we never received some things we asked for!</a:t>
            </a:r>
            <a:endParaRPr lang="en-US" sz="4800" dirty="0"/>
          </a:p>
        </p:txBody>
      </p:sp>
    </p:spTree>
    <p:extLst>
      <p:ext uri="{BB962C8B-B14F-4D97-AF65-F5344CB8AC3E}">
        <p14:creationId xmlns:p14="http://schemas.microsoft.com/office/powerpoint/2010/main" val="278812105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498764" y="152400"/>
            <a:ext cx="11372525" cy="656771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t>Perseverance in prayer is not for the purpose, by sheer persistence, of making God change His mind, in some such fashion as a begging child finally extracts what he wants from an unwilling parent. Perseverance in prayer, however, clearly indicates on the part of the suppliant a state of mind that gives God an opportunity to do things He could not safely do for him </a:t>
            </a:r>
            <a:r>
              <a:rPr lang="en-US" sz="3600" dirty="0" smtClean="0"/>
              <a:t>otherwise.  </a:t>
            </a:r>
            <a:endParaRPr lang="en-US" sz="4800" dirty="0"/>
          </a:p>
        </p:txBody>
      </p:sp>
    </p:spTree>
    <p:extLst>
      <p:ext uri="{BB962C8B-B14F-4D97-AF65-F5344CB8AC3E}">
        <p14:creationId xmlns:p14="http://schemas.microsoft.com/office/powerpoint/2010/main" val="352746370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Stand Therefore:  </a:t>
            </a:r>
            <a:br>
              <a:rPr lang="en-US" sz="4400" b="1" dirty="0" smtClean="0">
                <a:solidFill>
                  <a:schemeClr val="accent1">
                    <a:lumMod val="40000"/>
                    <a:lumOff val="60000"/>
                  </a:schemeClr>
                </a:solidFill>
              </a:rPr>
            </a:br>
            <a:r>
              <a:rPr lang="en-US" sz="4400" dirty="0" smtClean="0">
                <a:solidFill>
                  <a:srgbClr val="66FFFF"/>
                </a:solidFill>
              </a:rPr>
              <a:t>Ephesians 6:19-2o</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3600" b="1" baseline="30000" dirty="0"/>
              <a:t>19 </a:t>
            </a:r>
            <a:r>
              <a:rPr lang="en-US" sz="3600" dirty="0"/>
              <a:t>And for me, that utterance may be given unto me, that I may open my mouth boldly, to make known the mystery of the gospel,</a:t>
            </a:r>
          </a:p>
          <a:p>
            <a:r>
              <a:rPr lang="en-US" sz="3600" b="1" baseline="30000" dirty="0"/>
              <a:t>20 </a:t>
            </a:r>
            <a:r>
              <a:rPr lang="en-US" sz="3600" dirty="0"/>
              <a:t>For which I am an ambassador in bonds: that therein I may speak boldly, as I ought to speak.</a:t>
            </a:r>
          </a:p>
        </p:txBody>
      </p:sp>
      <p:pic>
        <p:nvPicPr>
          <p:cNvPr id="47106" name="Picture 2" descr="Paul In Prison - PottyPadr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98142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7375" y="317501"/>
            <a:ext cx="8683625" cy="3606800"/>
          </a:xfrm>
        </p:spPr>
        <p:txBody>
          <a:bodyPr>
            <a:noAutofit/>
          </a:bodyPr>
          <a:lstStyle/>
          <a:p>
            <a:r>
              <a:rPr lang="en-US" sz="2800" i="0" dirty="0"/>
              <a:t> </a:t>
            </a:r>
            <a:r>
              <a:rPr lang="en-US" sz="2800" i="0" dirty="0" smtClean="0"/>
              <a:t>Our </a:t>
            </a:r>
            <a:r>
              <a:rPr lang="en-US" sz="2800" i="0" dirty="0"/>
              <a:t>work is an aggressive one, and as faithful soldiers of Jesus, we must bear the blood-stained banner into the very strongholds of the </a:t>
            </a:r>
            <a:r>
              <a:rPr lang="en-US" sz="2800" i="0" dirty="0" smtClean="0"/>
              <a:t>enemy…If </a:t>
            </a:r>
            <a:r>
              <a:rPr lang="en-US" sz="2800" i="0" dirty="0"/>
              <a:t>we will consent to lay down our arms, to lower the blood-stained banner, to become the captives and servants of Satan, we may be released from the conflict and the suffering. But this peace will be gained only at the loss of Christ and heaven. We cannot accept peace on such conditions. </a:t>
            </a:r>
            <a:endParaRPr lang="en-US" sz="2800" dirty="0"/>
          </a:p>
        </p:txBody>
      </p:sp>
      <p:sp>
        <p:nvSpPr>
          <p:cNvPr id="3" name="Text Placeholder 2"/>
          <p:cNvSpPr>
            <a:spLocks noGrp="1"/>
          </p:cNvSpPr>
          <p:nvPr>
            <p:ph type="body" sz="quarter" idx="13"/>
          </p:nvPr>
        </p:nvSpPr>
        <p:spPr>
          <a:xfrm>
            <a:off x="1320801" y="6259513"/>
            <a:ext cx="9339184" cy="381000"/>
          </a:xfrm>
        </p:spPr>
        <p:txBody>
          <a:bodyPr/>
          <a:lstStyle/>
          <a:p>
            <a:r>
              <a:rPr lang="en-US" dirty="0"/>
              <a:t>— Ellen G. White, </a:t>
            </a:r>
            <a:r>
              <a:rPr lang="en-US" dirty="0">
                <a:hlinkClick r:id="rId2"/>
              </a:rPr>
              <a:t>The Review and Herald, May 8, 1888</a:t>
            </a:r>
            <a:r>
              <a:rPr lang="en-US" dirty="0"/>
              <a:t>.</a:t>
            </a:r>
          </a:p>
        </p:txBody>
      </p:sp>
      <p:sp>
        <p:nvSpPr>
          <p:cNvPr id="4" name="Text Placeholder 3"/>
          <p:cNvSpPr>
            <a:spLocks noGrp="1"/>
          </p:cNvSpPr>
          <p:nvPr>
            <p:ph type="body" idx="1"/>
          </p:nvPr>
        </p:nvSpPr>
        <p:spPr/>
        <p:txBody>
          <a:bodyPr>
            <a:normAutofit fontScale="70000" lnSpcReduction="20000"/>
          </a:bodyPr>
          <a:lstStyle/>
          <a:p>
            <a:r>
              <a:rPr lang="en-US" sz="5700" dirty="0"/>
              <a:t>Let it be war, war, to the end of earth's history, rather than peace through apostasy and sin</a:t>
            </a:r>
            <a:r>
              <a:rPr lang="en-US" sz="5700" dirty="0" smtClean="0"/>
              <a:t>.</a:t>
            </a:r>
            <a:endParaRPr lang="en-US" sz="5700" dirty="0"/>
          </a:p>
          <a:p>
            <a:endParaRPr lang="en-US" dirty="0"/>
          </a:p>
        </p:txBody>
      </p:sp>
    </p:spTree>
    <p:extLst>
      <p:ext uri="{BB962C8B-B14F-4D97-AF65-F5344CB8AC3E}">
        <p14:creationId xmlns:p14="http://schemas.microsoft.com/office/powerpoint/2010/main" val="3543330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Judges 7:17-18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rmAutofit lnSpcReduction="10000"/>
          </a:bodyPr>
          <a:lstStyle/>
          <a:p>
            <a:r>
              <a:rPr lang="en-US" sz="3200" b="1" baseline="30000" dirty="0"/>
              <a:t>17 </a:t>
            </a:r>
            <a:r>
              <a:rPr lang="en-US" sz="3200" dirty="0"/>
              <a:t>And he said unto them, Look on me, and do likewise: and, behold, when I come to the outside of the camp, it shall be that, as I do, so shall ye do.</a:t>
            </a:r>
          </a:p>
          <a:p>
            <a:r>
              <a:rPr lang="en-US" sz="3200" b="1" baseline="30000" dirty="0"/>
              <a:t>18 </a:t>
            </a:r>
            <a:r>
              <a:rPr lang="en-US" sz="3200" dirty="0"/>
              <a:t>When I blow with a trumpet, I and all that are with me, then blow ye the trumpets also on every side of all the camp, and say, The sword of the </a:t>
            </a:r>
            <a:r>
              <a:rPr lang="en-US" sz="3200" cap="small" dirty="0"/>
              <a:t>Lord</a:t>
            </a:r>
            <a:r>
              <a:rPr lang="en-US" sz="3200" dirty="0"/>
              <a:t>, and of Gideon.</a:t>
            </a:r>
          </a:p>
        </p:txBody>
      </p:sp>
      <p:pic>
        <p:nvPicPr>
          <p:cNvPr id="10242" name="Picture 2" descr="Gideon in the Bible - Scripture Quotes &amp; Summa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618" r="561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8187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508375" y="2716213"/>
            <a:ext cx="8683625" cy="2420937"/>
          </a:xfrm>
        </p:spPr>
        <p:txBody>
          <a:bodyPr/>
          <a:lstStyle/>
          <a:p>
            <a:r>
              <a:rPr lang="en-US" dirty="0"/>
              <a:t>Thank you!</a:t>
            </a:r>
          </a:p>
        </p:txBody>
      </p:sp>
      <p:sp>
        <p:nvSpPr>
          <p:cNvPr id="3" name="Subtitle 2"/>
          <p:cNvSpPr>
            <a:spLocks noGrp="1"/>
          </p:cNvSpPr>
          <p:nvPr>
            <p:ph type="subTitle" idx="4294967295"/>
          </p:nvPr>
        </p:nvSpPr>
        <p:spPr>
          <a:xfrm>
            <a:off x="3508375" y="5137150"/>
            <a:ext cx="8683625" cy="733425"/>
          </a:xfrm>
        </p:spPr>
        <p:txBody>
          <a:bodyPr>
            <a:noAutofit/>
          </a:bodyPr>
          <a:lstStyle/>
          <a:p>
            <a:pPr marL="0" indent="0">
              <a:buNone/>
            </a:pPr>
            <a:r>
              <a:rPr lang="en-US" sz="6600" dirty="0"/>
              <a:t>And Happy Sabbath!!</a:t>
            </a:r>
          </a:p>
        </p:txBody>
      </p:sp>
    </p:spTree>
    <p:extLst>
      <p:ext uri="{BB962C8B-B14F-4D97-AF65-F5344CB8AC3E}">
        <p14:creationId xmlns:p14="http://schemas.microsoft.com/office/powerpoint/2010/main" val="3946003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a:solidFill>
                  <a:srgbClr val="66FFFF"/>
                </a:solidFill>
              </a:rPr>
              <a:t>2 Chronicles 20:1-18</a:t>
            </a:r>
          </a:p>
        </p:txBody>
      </p:sp>
      <p:sp>
        <p:nvSpPr>
          <p:cNvPr id="4" name="Text Placeholder 3"/>
          <p:cNvSpPr>
            <a:spLocks noGrp="1"/>
          </p:cNvSpPr>
          <p:nvPr>
            <p:ph type="body" sz="half" idx="2"/>
          </p:nvPr>
        </p:nvSpPr>
        <p:spPr>
          <a:xfrm>
            <a:off x="1291771" y="1615858"/>
            <a:ext cx="6722429" cy="4116727"/>
          </a:xfrm>
          <a:noFill/>
        </p:spPr>
        <p:txBody>
          <a:bodyPr>
            <a:noAutofit/>
          </a:bodyPr>
          <a:lstStyle/>
          <a:p>
            <a:pPr algn="l"/>
            <a:r>
              <a:rPr lang="en-US" sz="2800" i="1" dirty="0">
                <a:latin typeface="system-ui"/>
              </a:rPr>
              <a:t> It is not wrong to fear when face to face with danger, but it is wrong to succumb to fear. Strong and courageous men are often afraid, but in spite of their fears they go forward to do resolute </a:t>
            </a:r>
            <a:r>
              <a:rPr lang="en-US" sz="2800" i="1" dirty="0" smtClean="0">
                <a:latin typeface="system-ui"/>
              </a:rPr>
              <a:t>deeds.  Jehoshaphat </a:t>
            </a:r>
            <a:r>
              <a:rPr lang="en-US" sz="2800" i="1" dirty="0">
                <a:latin typeface="system-ui"/>
              </a:rPr>
              <a:t>had for years been building up the strength of his nation by equipping armies and fortifying </a:t>
            </a:r>
            <a:r>
              <a:rPr lang="en-US" sz="2800" i="1" dirty="0" smtClean="0">
                <a:latin typeface="system-ui"/>
              </a:rPr>
              <a:t>cities.  But </a:t>
            </a:r>
            <a:r>
              <a:rPr lang="en-US" sz="2800" i="1" dirty="0">
                <a:latin typeface="system-ui"/>
              </a:rPr>
              <a:t>at this time of crisis he placed his trust, not in men, but in God.</a:t>
            </a:r>
            <a:endParaRPr lang="en-US" sz="2800" i="1" dirty="0">
              <a:effectLst/>
              <a:latin typeface="system-ui"/>
            </a:endParaRPr>
          </a:p>
        </p:txBody>
      </p:sp>
      <p:pic>
        <p:nvPicPr>
          <p:cNvPr id="11266" name="Picture 2" descr="The Ammonites, Moabites and Edomites had joined forces and were already at En Gedi south of Jerusalem. – Slide 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6754" t="298" r="15124" b="-298"/>
          <a:stretch/>
        </p:blipFill>
        <p:spPr bwMode="auto">
          <a:xfrm>
            <a:off x="8013700" y="995363"/>
            <a:ext cx="3771900"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02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20:1-18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7518590" cy="4770057"/>
          </a:xfrm>
        </p:spPr>
        <p:txBody>
          <a:bodyPr>
            <a:normAutofit lnSpcReduction="10000"/>
          </a:bodyPr>
          <a:lstStyle/>
          <a:p>
            <a:r>
              <a:rPr lang="en-US" sz="3200" b="1" dirty="0"/>
              <a:t>20 </a:t>
            </a:r>
            <a:r>
              <a:rPr lang="en-US" sz="3200" dirty="0"/>
              <a:t>It came to pass after this also, that the children of Moab, and the children of Ammon, and with them other beside the Ammonites, came against Jehoshaphat to battle.</a:t>
            </a:r>
          </a:p>
          <a:p>
            <a:r>
              <a:rPr lang="en-US" sz="3200" b="1" baseline="30000" dirty="0"/>
              <a:t>2 </a:t>
            </a:r>
            <a:r>
              <a:rPr lang="en-US" sz="3200" dirty="0"/>
              <a:t>Then there came some that told Jehoshaphat, saying, There cometh a great multitude against thee from beyond the sea on this side Syria; and, behold, they be in </a:t>
            </a:r>
            <a:r>
              <a:rPr lang="en-US" sz="3200" dirty="0" err="1"/>
              <a:t>Hazazontamar</a:t>
            </a:r>
            <a:r>
              <a:rPr lang="en-US" sz="3200" dirty="0"/>
              <a:t>, which is </a:t>
            </a:r>
            <a:r>
              <a:rPr lang="en-US" sz="3200" dirty="0" err="1"/>
              <a:t>Engedi</a:t>
            </a:r>
            <a:r>
              <a:rPr lang="en-US" sz="3200" dirty="0"/>
              <a:t>.</a:t>
            </a:r>
          </a:p>
        </p:txBody>
      </p:sp>
      <p:pic>
        <p:nvPicPr>
          <p:cNvPr id="12290" name="Picture 2" descr="Messengers came to King Jehoshaphat to warn him that a large enemy army was marching towards Judea from the other side of the Dead Sea.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7021" r="29675"/>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197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20:3-18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575161" cy="4770057"/>
          </a:xfrm>
        </p:spPr>
        <p:txBody>
          <a:bodyPr>
            <a:normAutofit/>
          </a:bodyPr>
          <a:lstStyle/>
          <a:p>
            <a:r>
              <a:rPr lang="en-US" sz="3200" b="1" baseline="30000" dirty="0"/>
              <a:t>3 </a:t>
            </a:r>
            <a:r>
              <a:rPr lang="en-US" sz="3200" dirty="0"/>
              <a:t>And Jehoshaphat feared, and set himself to seek the </a:t>
            </a:r>
            <a:r>
              <a:rPr lang="en-US" sz="3200" cap="small" dirty="0"/>
              <a:t>Lord</a:t>
            </a:r>
            <a:r>
              <a:rPr lang="en-US" sz="3200" dirty="0"/>
              <a:t>, and proclaimed a fast throughout all Judah.</a:t>
            </a:r>
          </a:p>
          <a:p>
            <a:r>
              <a:rPr lang="en-US" sz="3200" b="1" baseline="30000" dirty="0"/>
              <a:t>4 </a:t>
            </a:r>
            <a:r>
              <a:rPr lang="en-US" sz="3200" dirty="0"/>
              <a:t>And Judah gathered themselves together, to ask help of the </a:t>
            </a:r>
            <a:r>
              <a:rPr lang="en-US" sz="3200" cap="small" dirty="0"/>
              <a:t>Lord</a:t>
            </a:r>
            <a:r>
              <a:rPr lang="en-US" sz="3200" dirty="0"/>
              <a:t>: even out of all the cities of Judah they came to seek the </a:t>
            </a:r>
            <a:r>
              <a:rPr lang="en-US" sz="3200" cap="small" dirty="0"/>
              <a:t>Lord</a:t>
            </a:r>
            <a:r>
              <a:rPr lang="en-US" sz="3200" dirty="0"/>
              <a:t>.</a:t>
            </a:r>
          </a:p>
        </p:txBody>
      </p:sp>
      <p:pic>
        <p:nvPicPr>
          <p:cNvPr id="13314" name="Picture 2" descr="Alarmed, Jehoshaphat decided to ask God what to do, so he proclaimed a fast for all Judah. – Slid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590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20:5-18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7518590" cy="4770057"/>
          </a:xfrm>
        </p:spPr>
        <p:txBody>
          <a:bodyPr>
            <a:normAutofit lnSpcReduction="10000"/>
          </a:bodyPr>
          <a:lstStyle/>
          <a:p>
            <a:r>
              <a:rPr lang="en-US" sz="3200" b="1" baseline="30000" dirty="0"/>
              <a:t>5 </a:t>
            </a:r>
            <a:r>
              <a:rPr lang="en-US" sz="3200" dirty="0"/>
              <a:t>And Jehoshaphat stood in the congregation of Judah and Jerusalem, in the house of the </a:t>
            </a:r>
            <a:r>
              <a:rPr lang="en-US" sz="3200" cap="small" dirty="0"/>
              <a:t>Lord</a:t>
            </a:r>
            <a:r>
              <a:rPr lang="en-US" sz="3200" dirty="0"/>
              <a:t>, before the new court,</a:t>
            </a:r>
          </a:p>
          <a:p>
            <a:r>
              <a:rPr lang="en-US" sz="3200" b="1" baseline="30000" dirty="0"/>
              <a:t>6 </a:t>
            </a:r>
            <a:r>
              <a:rPr lang="en-US" sz="3200" dirty="0"/>
              <a:t>And said, O </a:t>
            </a:r>
            <a:r>
              <a:rPr lang="en-US" sz="3200" cap="small" dirty="0"/>
              <a:t>Lord</a:t>
            </a:r>
            <a:r>
              <a:rPr lang="en-US" sz="3200" dirty="0"/>
              <a:t> God of our fathers, art not thou God in heaven? and </a:t>
            </a:r>
            <a:r>
              <a:rPr lang="en-US" sz="3200" dirty="0" err="1"/>
              <a:t>rulest</a:t>
            </a:r>
            <a:r>
              <a:rPr lang="en-US" sz="3200" dirty="0"/>
              <a:t> not thou over all the kingdoms of the heathen? and in thine hand is there not power and might, so that none is able to withstand thee?</a:t>
            </a:r>
          </a:p>
        </p:txBody>
      </p:sp>
      <p:pic>
        <p:nvPicPr>
          <p:cNvPr id="14338" name="Picture 2" descr="King Jehoshaphat stood up in the Temple courtyard and prayed, ‘Lord, you are so powerful, so mighty. Who can stand against you? We believe that in a time of calamity such as war, disease, or famine, we can cry out to you to save us. We believe you will hear us and rescue us.’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551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20:7-18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a:bodyPr>
          <a:lstStyle/>
          <a:p>
            <a:r>
              <a:rPr lang="en-US" sz="3200" b="1" baseline="30000" dirty="0"/>
              <a:t>7 </a:t>
            </a:r>
            <a:r>
              <a:rPr lang="en-US" sz="3200" dirty="0"/>
              <a:t>Art not thou our God, who didst drive out the inhabitants of this land before thy people Israel, and </a:t>
            </a:r>
            <a:r>
              <a:rPr lang="en-US" sz="3200" dirty="0" err="1"/>
              <a:t>gavest</a:t>
            </a:r>
            <a:r>
              <a:rPr lang="en-US" sz="3200" dirty="0"/>
              <a:t> it to the seed of Abraham thy friend for ever?</a:t>
            </a:r>
          </a:p>
          <a:p>
            <a:r>
              <a:rPr lang="en-US" sz="3200" b="1" baseline="30000" dirty="0"/>
              <a:t>8 </a:t>
            </a:r>
            <a:r>
              <a:rPr lang="en-US" sz="3200" dirty="0"/>
              <a:t>And they dwelt therein, and have built thee a sanctuary therein for thy name, saying,</a:t>
            </a:r>
          </a:p>
        </p:txBody>
      </p:sp>
      <p:pic>
        <p:nvPicPr>
          <p:cNvPr id="15364" name="Picture 4" descr="People listened, then King Jehoshaphat bowed down with his face to the ground. Then everyone joined him in praising the Lord God very loudly. – Slide 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5038" r="1658"/>
          <a:stretch/>
        </p:blipFill>
        <p:spPr bwMode="auto">
          <a:xfrm>
            <a:off x="552904" y="83018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257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20:9-18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fontScale="92500" lnSpcReduction="20000"/>
          </a:bodyPr>
          <a:lstStyle/>
          <a:p>
            <a:r>
              <a:rPr lang="en-US" sz="3200" b="1" baseline="30000" dirty="0"/>
              <a:t>9 </a:t>
            </a:r>
            <a:r>
              <a:rPr lang="en-US" sz="3200" dirty="0"/>
              <a:t>If, when evil cometh upon us, as the sword, judgment, or pestilence, or famine, we stand before this house, and in thy presence, (for thy name is in this house,) and cry unto thee in our affliction, then thou wilt hear and help.</a:t>
            </a:r>
          </a:p>
          <a:p>
            <a:r>
              <a:rPr lang="en-US" sz="3200" b="1" baseline="30000" dirty="0"/>
              <a:t>10 </a:t>
            </a:r>
            <a:r>
              <a:rPr lang="en-US" sz="3200" dirty="0"/>
              <a:t>And now, behold, the children of Ammon and Moab and mount </a:t>
            </a:r>
            <a:r>
              <a:rPr lang="en-US" sz="3200" dirty="0" err="1"/>
              <a:t>Seir</a:t>
            </a:r>
            <a:r>
              <a:rPr lang="en-US" sz="3200" dirty="0"/>
              <a:t>, whom thou </a:t>
            </a:r>
            <a:r>
              <a:rPr lang="en-US" sz="3200" dirty="0" err="1"/>
              <a:t>wouldest</a:t>
            </a:r>
            <a:r>
              <a:rPr lang="en-US" sz="3200" dirty="0"/>
              <a:t> not let Israel invade, when they came out of the land of Egypt, but they turned from them, and destroyed them not;</a:t>
            </a:r>
          </a:p>
        </p:txBody>
      </p:sp>
      <p:pic>
        <p:nvPicPr>
          <p:cNvPr id="16386" name="Picture 2" descr="Messengers came to King Jehoshaphat to warn him that a large enemy army was marching towards Judea from the other side of the Dead Sea.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845" t="-301" r="-149" b="301"/>
          <a:stretch/>
        </p:blipFill>
        <p:spPr bwMode="auto">
          <a:xfrm flipH="1">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47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20:11-18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a:bodyPr>
          <a:lstStyle/>
          <a:p>
            <a:r>
              <a:rPr lang="en-US" sz="3200" b="1" baseline="30000" dirty="0"/>
              <a:t>11 </a:t>
            </a:r>
            <a:r>
              <a:rPr lang="en-US" sz="3200" dirty="0"/>
              <a:t>Behold, I say, how they reward us, to come to cast us out of thy possession, which thou hast given us to inherit.</a:t>
            </a:r>
          </a:p>
          <a:p>
            <a:r>
              <a:rPr lang="en-US" sz="3200" b="1" baseline="30000" dirty="0"/>
              <a:t>12 </a:t>
            </a:r>
            <a:r>
              <a:rPr lang="en-US" sz="3200" dirty="0"/>
              <a:t>O our God, wilt thou not judge them? for we have no might against this great company that cometh against us; neither know we what to do: but our eyes are upon thee.</a:t>
            </a:r>
          </a:p>
        </p:txBody>
      </p:sp>
      <p:pic>
        <p:nvPicPr>
          <p:cNvPr id="17410" name="Picture 2" descr="King Jehoshaphat stood up in the Temple courtyard and prayed, ‘Lord, you are so powerful, so mighty. Who can stand against you? We believe that in a time of calamity such as war, disease, or famine, we can cry out to you to save us. We believe you will hear us and rescue us.’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49" t="-602" r="46845" b="602"/>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559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20:13-18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a:bodyPr>
          <a:lstStyle/>
          <a:p>
            <a:r>
              <a:rPr lang="en-US" sz="3200" b="1" baseline="30000" dirty="0"/>
              <a:t>13 </a:t>
            </a:r>
            <a:r>
              <a:rPr lang="en-US" sz="3200" dirty="0"/>
              <a:t>And all Judah stood before the </a:t>
            </a:r>
            <a:r>
              <a:rPr lang="en-US" sz="3200" cap="small" dirty="0"/>
              <a:t>Lord</a:t>
            </a:r>
            <a:r>
              <a:rPr lang="en-US" sz="3200" dirty="0"/>
              <a:t>, with their little ones, their wives, and their children.</a:t>
            </a:r>
          </a:p>
          <a:p>
            <a:r>
              <a:rPr lang="en-US" sz="3200" b="1" baseline="30000" dirty="0"/>
              <a:t>14 </a:t>
            </a:r>
            <a:r>
              <a:rPr lang="en-US" sz="3200" dirty="0"/>
              <a:t>Then upon </a:t>
            </a:r>
            <a:r>
              <a:rPr lang="en-US" sz="3200" dirty="0" err="1"/>
              <a:t>Jahaziel</a:t>
            </a:r>
            <a:r>
              <a:rPr lang="en-US" sz="3200" dirty="0"/>
              <a:t> the son of Zechariah, the son of </a:t>
            </a:r>
            <a:r>
              <a:rPr lang="en-US" sz="3200" dirty="0" err="1"/>
              <a:t>Benaiah</a:t>
            </a:r>
            <a:r>
              <a:rPr lang="en-US" sz="3200" dirty="0"/>
              <a:t>, the son of </a:t>
            </a:r>
            <a:r>
              <a:rPr lang="en-US" sz="3200" dirty="0" err="1"/>
              <a:t>Jeiel</a:t>
            </a:r>
            <a:r>
              <a:rPr lang="en-US" sz="3200" dirty="0"/>
              <a:t>, the son of </a:t>
            </a:r>
            <a:r>
              <a:rPr lang="en-US" sz="3200" dirty="0" err="1"/>
              <a:t>Mattaniah</a:t>
            </a:r>
            <a:r>
              <a:rPr lang="en-US" sz="3200" dirty="0"/>
              <a:t>, a Levite of the sons of Asaph, came the Spirit of the </a:t>
            </a:r>
            <a:r>
              <a:rPr lang="en-US" sz="3200" cap="small" dirty="0"/>
              <a:t>Lord</a:t>
            </a:r>
            <a:r>
              <a:rPr lang="en-US" sz="3200" dirty="0"/>
              <a:t> in the midst of the congregation;</a:t>
            </a:r>
          </a:p>
        </p:txBody>
      </p:sp>
      <p:pic>
        <p:nvPicPr>
          <p:cNvPr id="18434" name="Picture 2" descr="Then the Spirit of the Lord came upon a Levite called Jahaziel. ‘Listen everyone,’ he announced, ‘this is what the Lord says …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440" t="-301" r="31256" b="301"/>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511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a:t>Memory Text:  </a:t>
            </a:r>
            <a:br>
              <a:rPr lang="en-US" sz="4800" dirty="0"/>
            </a:br>
            <a:r>
              <a:rPr lang="en-US" sz="4000" dirty="0">
                <a:solidFill>
                  <a:schemeClr val="accent1">
                    <a:lumMod val="40000"/>
                    <a:lumOff val="60000"/>
                  </a:schemeClr>
                </a:solidFill>
              </a:rPr>
              <a:t>Ephesians 6:9</a:t>
            </a:r>
          </a:p>
        </p:txBody>
      </p:sp>
      <p:sp>
        <p:nvSpPr>
          <p:cNvPr id="4" name="Text Placeholder 3"/>
          <p:cNvSpPr>
            <a:spLocks noGrp="1"/>
          </p:cNvSpPr>
          <p:nvPr>
            <p:ph type="body" sz="half" idx="2"/>
          </p:nvPr>
        </p:nvSpPr>
        <p:spPr>
          <a:xfrm>
            <a:off x="1320800" y="1645922"/>
            <a:ext cx="6375400" cy="3840478"/>
          </a:xfrm>
          <a:solidFill>
            <a:schemeClr val="accent3">
              <a:lumMod val="50000"/>
            </a:schemeClr>
          </a:solidFill>
        </p:spPr>
        <p:txBody>
          <a:bodyPr>
            <a:noAutofit/>
          </a:bodyPr>
          <a:lstStyle/>
          <a:p>
            <a:pPr algn="ctr"/>
            <a:r>
              <a:rPr lang="en-US" sz="5400" b="1" baseline="30000" dirty="0"/>
              <a:t>10 </a:t>
            </a:r>
            <a:r>
              <a:rPr lang="en-US" sz="5400" dirty="0"/>
              <a:t>Finally, my brethren, be strong in the Lord, and in the power </a:t>
            </a:r>
            <a:r>
              <a:rPr lang="en-US" sz="5400" dirty="0" smtClean="0"/>
              <a:t>of his </a:t>
            </a:r>
            <a:r>
              <a:rPr lang="en-US" sz="5400" dirty="0"/>
              <a:t>might</a:t>
            </a:r>
            <a:r>
              <a:rPr lang="en-US" sz="5400" dirty="0" smtClean="0"/>
              <a:t>.</a:t>
            </a:r>
            <a:endParaRPr lang="en-US" sz="5400" b="0" i="0" dirty="0">
              <a:effectLst/>
              <a:latin typeface="system-ui"/>
            </a:endParaRPr>
          </a:p>
        </p:txBody>
      </p:sp>
      <p:pic>
        <p:nvPicPr>
          <p:cNvPr id="1026" name="Picture 2" descr="JESÚS ES ADMIRABL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336" r="633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20:15-18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fontScale="92500" lnSpcReduction="10000"/>
          </a:bodyPr>
          <a:lstStyle/>
          <a:p>
            <a:r>
              <a:rPr lang="en-US" sz="3200" b="1" baseline="30000" dirty="0"/>
              <a:t>15 </a:t>
            </a:r>
            <a:r>
              <a:rPr lang="en-US" sz="3200" dirty="0"/>
              <a:t>And he said, Hearken ye, all Judah, and ye inhabitants of Jerusalem, and thou king Jehoshaphat, Thus </a:t>
            </a:r>
            <a:r>
              <a:rPr lang="en-US" sz="3200" dirty="0" err="1"/>
              <a:t>saith</a:t>
            </a:r>
            <a:r>
              <a:rPr lang="en-US" sz="3200" dirty="0"/>
              <a:t> the </a:t>
            </a:r>
            <a:r>
              <a:rPr lang="en-US" sz="3200" cap="small" dirty="0"/>
              <a:t>Lord</a:t>
            </a:r>
            <a:r>
              <a:rPr lang="en-US" sz="3200" dirty="0"/>
              <a:t> unto you, Be not afraid nor dismayed by reason of this great multitude; for the battle is not yours, but God's.</a:t>
            </a:r>
          </a:p>
          <a:p>
            <a:r>
              <a:rPr lang="en-US" sz="3200" b="1" baseline="30000" dirty="0"/>
              <a:t>16 </a:t>
            </a:r>
            <a:r>
              <a:rPr lang="en-US" sz="3200" dirty="0"/>
              <a:t>To morrow go ye down against them: behold, they come up by the cliff of </a:t>
            </a:r>
            <a:r>
              <a:rPr lang="en-US" sz="3200" dirty="0" err="1"/>
              <a:t>Ziz</a:t>
            </a:r>
            <a:r>
              <a:rPr lang="en-US" sz="3200" dirty="0"/>
              <a:t>; and ye shall find them at the end of the brook, before the wilderness of </a:t>
            </a:r>
            <a:r>
              <a:rPr lang="en-US" sz="3200" dirty="0" err="1"/>
              <a:t>Jeruel</a:t>
            </a:r>
            <a:r>
              <a:rPr lang="en-US" sz="3200" dirty="0"/>
              <a:t>.</a:t>
            </a:r>
          </a:p>
        </p:txBody>
      </p:sp>
      <p:pic>
        <p:nvPicPr>
          <p:cNvPr id="19458" name="Picture 2" descr="“Do not be afraid or discouraged because of this vast army. For the battle is not yours, but God’s.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250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20:17-18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fontScale="92500" lnSpcReduction="10000"/>
          </a:bodyPr>
          <a:lstStyle/>
          <a:p>
            <a:r>
              <a:rPr lang="en-US" sz="3200" b="1" baseline="30000" dirty="0"/>
              <a:t>17 </a:t>
            </a:r>
            <a:r>
              <a:rPr lang="en-US" sz="3200" dirty="0"/>
              <a:t>Ye shall not need to fight in this battle: set yourselves, stand ye still, and see the salvation of the </a:t>
            </a:r>
            <a:r>
              <a:rPr lang="en-US" sz="3200" cap="small" dirty="0"/>
              <a:t>Lord</a:t>
            </a:r>
            <a:r>
              <a:rPr lang="en-US" sz="3200" dirty="0"/>
              <a:t> with you, O Judah and Jerusalem: fear not, nor be dismayed; to morrow go out against them: for the </a:t>
            </a:r>
            <a:r>
              <a:rPr lang="en-US" sz="3200" cap="small" dirty="0"/>
              <a:t>Lord</a:t>
            </a:r>
            <a:r>
              <a:rPr lang="en-US" sz="3200" dirty="0"/>
              <a:t> will be with you.</a:t>
            </a:r>
          </a:p>
          <a:p>
            <a:r>
              <a:rPr lang="en-US" sz="3200" b="1" baseline="30000" dirty="0"/>
              <a:t>18 </a:t>
            </a:r>
            <a:r>
              <a:rPr lang="en-US" sz="3200" dirty="0"/>
              <a:t>And Jehoshaphat bowed his head with his face to the ground: and all Judah and the inhabitants of Jerusalem fell before the </a:t>
            </a:r>
            <a:r>
              <a:rPr lang="en-US" sz="3200" cap="small" dirty="0"/>
              <a:t>Lord</a:t>
            </a:r>
            <a:r>
              <a:rPr lang="en-US" sz="3200" dirty="0"/>
              <a:t>, worshipping the </a:t>
            </a:r>
            <a:r>
              <a:rPr lang="en-US" sz="3200" cap="small" dirty="0"/>
              <a:t>Lord</a:t>
            </a:r>
            <a:r>
              <a:rPr lang="en-US" sz="3200" dirty="0"/>
              <a:t>.</a:t>
            </a:r>
          </a:p>
        </p:txBody>
      </p:sp>
      <p:pic>
        <p:nvPicPr>
          <p:cNvPr id="20484" name="Picture 4" descr="People from every town in the land came together to pray to God for help. – Slide 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28" t="-301" r="46168" b="301"/>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829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a:solidFill>
                  <a:srgbClr val="66FFFF"/>
                </a:solidFill>
              </a:rPr>
              <a:t>2 Chronicles </a:t>
            </a:r>
            <a:r>
              <a:rPr lang="en-US" sz="4400" dirty="0" smtClean="0">
                <a:solidFill>
                  <a:srgbClr val="66FFFF"/>
                </a:solidFill>
              </a:rPr>
              <a:t>32:1-8</a:t>
            </a:r>
            <a:endParaRPr lang="en-US" sz="4400" dirty="0">
              <a:solidFill>
                <a:srgbClr val="66FFFF"/>
              </a:solidFill>
            </a:endParaRPr>
          </a:p>
        </p:txBody>
      </p:sp>
      <p:sp>
        <p:nvSpPr>
          <p:cNvPr id="4" name="Text Placeholder 3"/>
          <p:cNvSpPr>
            <a:spLocks noGrp="1"/>
          </p:cNvSpPr>
          <p:nvPr>
            <p:ph type="body" sz="half" idx="2"/>
          </p:nvPr>
        </p:nvSpPr>
        <p:spPr>
          <a:xfrm>
            <a:off x="1291771" y="1233714"/>
            <a:ext cx="6722429" cy="4498871"/>
          </a:xfrm>
          <a:noFill/>
        </p:spPr>
        <p:txBody>
          <a:bodyPr>
            <a:noAutofit/>
          </a:bodyPr>
          <a:lstStyle/>
          <a:p>
            <a:pPr algn="l"/>
            <a:r>
              <a:rPr lang="en-US" sz="2800" i="1" dirty="0">
                <a:latin typeface="system-ui"/>
              </a:rPr>
              <a:t>Sennacherib largely succeeded in </a:t>
            </a:r>
            <a:r>
              <a:rPr lang="en-US" sz="2800" i="1" dirty="0" smtClean="0">
                <a:latin typeface="system-ui"/>
              </a:rPr>
              <a:t>winning the fenced cities of Judah for himself. </a:t>
            </a:r>
            <a:r>
              <a:rPr lang="en-US" sz="2800" i="1" dirty="0">
                <a:latin typeface="system-ui"/>
              </a:rPr>
              <a:t>In his annals he claims to have taken 46 of the fenced, or walled, cities of Judah and to have carried away captive 200,150 people, besides a large amount of booty. This campaign was in the 14th year of Hezekiah’s sole </a:t>
            </a:r>
            <a:r>
              <a:rPr lang="en-US" sz="2800" i="1" dirty="0" smtClean="0">
                <a:latin typeface="system-ui"/>
              </a:rPr>
              <a:t>reign.  The </a:t>
            </a:r>
            <a:r>
              <a:rPr lang="en-US" sz="2800" i="1" dirty="0">
                <a:latin typeface="system-ui"/>
              </a:rPr>
              <a:t>year was 701 B.C., according to the generally accepted dating of Sennacherib’s record.</a:t>
            </a:r>
            <a:endParaRPr lang="en-US" sz="2800" i="1" dirty="0">
              <a:effectLst/>
              <a:latin typeface="system-ui"/>
            </a:endParaRPr>
          </a:p>
        </p:txBody>
      </p:sp>
      <p:pic>
        <p:nvPicPr>
          <p:cNvPr id="21508" name="Picture 4" descr="Megabytes from God: SENNACHERIB AND THE VISION OF ISAIA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883" r="788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116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32:1-8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lnSpcReduction="10000"/>
          </a:bodyPr>
          <a:lstStyle/>
          <a:p>
            <a:r>
              <a:rPr lang="en-US" sz="3200" b="1" dirty="0"/>
              <a:t>32 </a:t>
            </a:r>
            <a:r>
              <a:rPr lang="en-US" sz="3200" dirty="0"/>
              <a:t>After these things, and the establishment thereof, Sennacherib king of Assyria came, and entered into Judah, and encamped against the fenced cities, and thought to win them for himself.</a:t>
            </a:r>
          </a:p>
          <a:p>
            <a:r>
              <a:rPr lang="en-US" sz="3200" b="1" baseline="30000" dirty="0"/>
              <a:t>2 </a:t>
            </a:r>
            <a:r>
              <a:rPr lang="en-US" sz="3200" dirty="0"/>
              <a:t>And when Hezekiah saw that Sennacherib was come, and that he was purposed to fight against Jerusalem,</a:t>
            </a:r>
          </a:p>
        </p:txBody>
      </p:sp>
      <p:pic>
        <p:nvPicPr>
          <p:cNvPr id="22530" name="Picture 2" descr="Learn Why King Hezekiah Found Favor in God's Ey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86" r="2338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235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32:3-8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6850933" cy="4770057"/>
          </a:xfrm>
        </p:spPr>
        <p:txBody>
          <a:bodyPr>
            <a:normAutofit lnSpcReduction="10000"/>
          </a:bodyPr>
          <a:lstStyle/>
          <a:p>
            <a:r>
              <a:rPr lang="en-US" sz="3200" b="1" baseline="30000" dirty="0"/>
              <a:t>3 </a:t>
            </a:r>
            <a:r>
              <a:rPr lang="en-US" sz="3200" dirty="0"/>
              <a:t>He took counsel with his princes and his mighty men to stop the waters of the fountains which were without the city: and they did help him.</a:t>
            </a:r>
          </a:p>
          <a:p>
            <a:r>
              <a:rPr lang="en-US" sz="3200" b="1" baseline="30000" dirty="0"/>
              <a:t>4 </a:t>
            </a:r>
            <a:r>
              <a:rPr lang="en-US" sz="3200" dirty="0"/>
              <a:t>So there was gathered much people together, who stopped all the fountains, and the brook that ran through the midst of the land, saying, Why should the kings of Assyria come, and find much water?</a:t>
            </a:r>
          </a:p>
        </p:txBody>
      </p:sp>
      <p:pic>
        <p:nvPicPr>
          <p:cNvPr id="23554" name="Picture 2" descr="Bible Fun For Kids: King Hezekia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461" r="23461"/>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322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655266" y="385012"/>
            <a:ext cx="6850933"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32:5-8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655267" y="1535457"/>
            <a:ext cx="6850933" cy="4770057"/>
          </a:xfrm>
        </p:spPr>
        <p:txBody>
          <a:bodyPr>
            <a:normAutofit lnSpcReduction="10000"/>
          </a:bodyPr>
          <a:lstStyle/>
          <a:p>
            <a:r>
              <a:rPr lang="en-US" sz="3200" b="1" baseline="30000" dirty="0"/>
              <a:t>5 </a:t>
            </a:r>
            <a:r>
              <a:rPr lang="en-US" sz="3200" dirty="0"/>
              <a:t>Also he strengthened himself, and built up all the wall that was broken, and raised it up to the towers, and another wall without, and repaired </a:t>
            </a:r>
            <a:r>
              <a:rPr lang="en-US" sz="3200" dirty="0" err="1"/>
              <a:t>Millo</a:t>
            </a:r>
            <a:r>
              <a:rPr lang="en-US" sz="3200" dirty="0"/>
              <a:t> in the city of David, and made darts and shields in abundance.</a:t>
            </a:r>
          </a:p>
          <a:p>
            <a:r>
              <a:rPr lang="en-US" sz="3200" b="1" baseline="30000" dirty="0"/>
              <a:t>6 </a:t>
            </a:r>
            <a:r>
              <a:rPr lang="en-US" sz="3200" dirty="0"/>
              <a:t>And he set captains of war over the people, and gathered them together to him in the street of the gate of the city, and </a:t>
            </a:r>
            <a:r>
              <a:rPr lang="en-US" sz="3200" dirty="0" err="1"/>
              <a:t>spake</a:t>
            </a:r>
            <a:r>
              <a:rPr lang="en-US" sz="3200" dirty="0"/>
              <a:t> comfortably to them, saying,</a:t>
            </a:r>
          </a:p>
        </p:txBody>
      </p:sp>
      <p:pic>
        <p:nvPicPr>
          <p:cNvPr id="24578" name="Picture 2" descr="Bible Fun For Kids: King Hezekia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732" r="22732"/>
          <a:stretch>
            <a:fillRect/>
          </a:stretch>
        </p:blipFill>
        <p:spPr bwMode="auto">
          <a:xfrm>
            <a:off x="930275" y="1001485"/>
            <a:ext cx="35687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520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2 Chronicles 32:7-8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5"/>
            <a:ext cx="7518590" cy="4770057"/>
          </a:xfrm>
        </p:spPr>
        <p:txBody>
          <a:bodyPr>
            <a:normAutofit/>
          </a:bodyPr>
          <a:lstStyle/>
          <a:p>
            <a:r>
              <a:rPr lang="en-US" sz="3200" b="1" baseline="30000" dirty="0"/>
              <a:t>7 </a:t>
            </a:r>
            <a:r>
              <a:rPr lang="en-US" sz="3200" dirty="0"/>
              <a:t>Be strong and courageous, be not afraid nor dismayed for the king of Assyria, nor for all the multitude that is with him: for there be more with us than with him:</a:t>
            </a:r>
          </a:p>
          <a:p>
            <a:r>
              <a:rPr lang="en-US" sz="3200" b="1" baseline="30000" dirty="0"/>
              <a:t>8 </a:t>
            </a:r>
            <a:r>
              <a:rPr lang="en-US" sz="3200" dirty="0"/>
              <a:t>With him is an arm of flesh; but with us is the </a:t>
            </a:r>
            <a:r>
              <a:rPr lang="en-US" sz="3200" cap="small" dirty="0"/>
              <a:t>Lord</a:t>
            </a:r>
            <a:r>
              <a:rPr lang="en-US" sz="3200" dirty="0"/>
              <a:t> our God to help us, and to fight our battles. And the people rested themselves upon the words of Hezekiah king of Judah.</a:t>
            </a:r>
          </a:p>
        </p:txBody>
      </p:sp>
      <p:pic>
        <p:nvPicPr>
          <p:cNvPr id="24582" name="Picture 6" descr="Bible Fun For Kids: King Hezekiah"/>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2" t="-301" r="47084" b="301"/>
          <a:stretch/>
        </p:blipFill>
        <p:spPr bwMode="auto">
          <a:xfrm>
            <a:off x="596447" y="1001485"/>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326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smtClean="0">
                <a:solidFill>
                  <a:srgbClr val="66FFFF"/>
                </a:solidFill>
              </a:rPr>
              <a:t>Nehemiah 4:14, 19-20</a:t>
            </a:r>
            <a:endParaRPr lang="en-US" sz="4400" dirty="0">
              <a:solidFill>
                <a:srgbClr val="66FFFF"/>
              </a:solidFill>
            </a:endParaRPr>
          </a:p>
        </p:txBody>
      </p:sp>
      <p:sp>
        <p:nvSpPr>
          <p:cNvPr id="4" name="Text Placeholder 3"/>
          <p:cNvSpPr>
            <a:spLocks noGrp="1"/>
          </p:cNvSpPr>
          <p:nvPr>
            <p:ph type="body" sz="half" idx="2"/>
          </p:nvPr>
        </p:nvSpPr>
        <p:spPr>
          <a:xfrm>
            <a:off x="1291771" y="1419960"/>
            <a:ext cx="6722429" cy="4312625"/>
          </a:xfrm>
          <a:noFill/>
        </p:spPr>
        <p:txBody>
          <a:bodyPr>
            <a:noAutofit/>
          </a:bodyPr>
          <a:lstStyle/>
          <a:p>
            <a:pPr algn="l"/>
            <a:r>
              <a:rPr lang="en-US" sz="3200" i="1" dirty="0" smtClean="0">
                <a:latin typeface="system-ui"/>
              </a:rPr>
              <a:t>The ostentatious movement of the enemy forces and the rumors of impending attack that they purposely circulated frightened the Jews living in the border regions of Judea to flee to Jerusalem for safety.  They brought the alarming report that their enemies were about to attack from all sides.  </a:t>
            </a:r>
            <a:endParaRPr lang="en-US" sz="3200" i="1" dirty="0">
              <a:effectLst/>
              <a:latin typeface="system-ui"/>
            </a:endParaRPr>
          </a:p>
        </p:txBody>
      </p:sp>
      <p:pic>
        <p:nvPicPr>
          <p:cNvPr id="26626" name="Picture 2" descr="Bible Fun For Kids: Nehemiah Rebuilds the Walls of Jerusalem"/>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809" r="4626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847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Nehemiah 4:14, 19-21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1693116"/>
            <a:ext cx="7489561" cy="4568856"/>
          </a:xfrm>
        </p:spPr>
        <p:txBody>
          <a:bodyPr>
            <a:normAutofit fontScale="92500" lnSpcReduction="10000"/>
          </a:bodyPr>
          <a:lstStyle/>
          <a:p>
            <a:r>
              <a:rPr lang="en-US" sz="3200" b="1" baseline="30000" dirty="0"/>
              <a:t>9 </a:t>
            </a:r>
            <a:r>
              <a:rPr lang="en-US" sz="3200" dirty="0"/>
              <a:t>And I said unto the nobles, and to the rulers, and to the rest of the people, The work is great and large, and we are separated upon the wall, one far from another.</a:t>
            </a:r>
          </a:p>
          <a:p>
            <a:r>
              <a:rPr lang="en-US" sz="3200" b="1" baseline="30000" dirty="0"/>
              <a:t>20 </a:t>
            </a:r>
            <a:r>
              <a:rPr lang="en-US" sz="3200" dirty="0"/>
              <a:t>In what place therefore ye hear the sound of the trumpet, resort ye thither unto us: our God shall fight for us.</a:t>
            </a:r>
          </a:p>
          <a:p>
            <a:r>
              <a:rPr lang="en-US" sz="3200" b="1" baseline="30000" dirty="0"/>
              <a:t>21 </a:t>
            </a:r>
            <a:r>
              <a:rPr lang="en-US" sz="3200" dirty="0"/>
              <a:t>So we </a:t>
            </a:r>
            <a:r>
              <a:rPr lang="en-US" sz="3200" dirty="0" err="1"/>
              <a:t>laboured</a:t>
            </a:r>
            <a:r>
              <a:rPr lang="en-US" sz="3200" dirty="0"/>
              <a:t> in the work: and half of them held the spears from the rising of the morning till the stars appeared.</a:t>
            </a:r>
          </a:p>
        </p:txBody>
      </p:sp>
      <p:pic>
        <p:nvPicPr>
          <p:cNvPr id="28674" name="Picture 2" descr="Bible Fun For Kids: Nehemiah Rebuilds the Walls of Jerusale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011" r="25011"/>
          <a:stretch>
            <a:fillRect/>
          </a:stretch>
        </p:blipFill>
        <p:spPr bwMode="auto">
          <a:xfrm>
            <a:off x="727075" y="914400"/>
            <a:ext cx="33083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629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Nehemiah 4:14, 19-21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693116"/>
            <a:ext cx="6836418" cy="4568856"/>
          </a:xfrm>
        </p:spPr>
        <p:txBody>
          <a:bodyPr>
            <a:normAutofit/>
          </a:bodyPr>
          <a:lstStyle/>
          <a:p>
            <a:r>
              <a:rPr lang="en-US" sz="3200" b="1" baseline="30000" dirty="0"/>
              <a:t>14 </a:t>
            </a:r>
            <a:r>
              <a:rPr lang="en-US" sz="3200" dirty="0"/>
              <a:t>And I looked, and rose up, and said unto the nobles, and to the rulers, and to the rest of the people, Be not ye afraid of them: remember the </a:t>
            </a:r>
            <a:r>
              <a:rPr lang="en-US" sz="3200" cap="small" dirty="0"/>
              <a:t>Lord</a:t>
            </a:r>
            <a:r>
              <a:rPr lang="en-US" sz="3200" dirty="0"/>
              <a:t>, which is great and terrible, and fight for your brethren, your sons, and your daughters, your wives, and your houses.</a:t>
            </a:r>
          </a:p>
        </p:txBody>
      </p:sp>
      <p:pic>
        <p:nvPicPr>
          <p:cNvPr id="27650" name="Picture 2" descr="Bible Fun For Kids: Nehemiah Rebuilds the Walls of Jerusalem"/>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5" t="301" r="50759" b="-301"/>
          <a:stretch/>
        </p:blipFill>
        <p:spPr bwMode="auto">
          <a:xfrm>
            <a:off x="856833" y="802780"/>
            <a:ext cx="32940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691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81702"/>
            <a:ext cx="10840914" cy="822961"/>
          </a:xfrm>
        </p:spPr>
        <p:txBody>
          <a:bodyPr/>
          <a:lstStyle/>
          <a:p>
            <a:endParaRPr lang="en-US" dirty="0"/>
          </a:p>
        </p:txBody>
      </p:sp>
      <p:sp>
        <p:nvSpPr>
          <p:cNvPr id="3" name="Content Placeholder 2"/>
          <p:cNvSpPr>
            <a:spLocks noGrp="1"/>
          </p:cNvSpPr>
          <p:nvPr>
            <p:ph idx="1"/>
          </p:nvPr>
        </p:nvSpPr>
        <p:spPr>
          <a:xfrm>
            <a:off x="685801" y="1104663"/>
            <a:ext cx="10840914" cy="5470308"/>
          </a:xfrm>
        </p:spPr>
        <p:txBody>
          <a:bodyPr>
            <a:noAutofit/>
          </a:bodyPr>
          <a:lstStyle/>
          <a:p>
            <a:pPr marL="742950" indent="-742950">
              <a:buFont typeface="+mj-lt"/>
              <a:buAutoNum type="arabicParenR"/>
            </a:pPr>
            <a:r>
              <a:rPr lang="en-US" sz="2200" dirty="0"/>
              <a:t>Paul and the Ephesians</a:t>
            </a:r>
          </a:p>
          <a:p>
            <a:pPr marL="742950" indent="-742950">
              <a:buFont typeface="+mj-lt"/>
              <a:buAutoNum type="arabicParenR"/>
            </a:pPr>
            <a:r>
              <a:rPr lang="en-US" sz="2200" dirty="0"/>
              <a:t>Eph. 1:1-14—Prayer of Gratitude for God’s Grace</a:t>
            </a:r>
          </a:p>
          <a:p>
            <a:pPr marL="742950" indent="-742950">
              <a:buFont typeface="+mj-lt"/>
              <a:buAutoNum type="arabicParenR"/>
            </a:pPr>
            <a:r>
              <a:rPr lang="en-US" sz="2200" dirty="0"/>
              <a:t>Eph. 1:15-23—Gratitude and Joy in Christ</a:t>
            </a:r>
          </a:p>
          <a:p>
            <a:pPr marL="742950" indent="-742950">
              <a:buFont typeface="+mj-lt"/>
              <a:buAutoNum type="arabicParenR"/>
            </a:pPr>
            <a:r>
              <a:rPr lang="en-US" sz="2200" dirty="0"/>
              <a:t>Eph. 2:1-10—Quickened by God’s Grace</a:t>
            </a:r>
          </a:p>
          <a:p>
            <a:pPr marL="742950" indent="-742950">
              <a:buFont typeface="+mj-lt"/>
              <a:buAutoNum type="arabicParenR"/>
            </a:pPr>
            <a:r>
              <a:rPr lang="en-US" sz="2200" dirty="0"/>
              <a:t>Eph. 2:11-22—One Body by the Cross</a:t>
            </a:r>
          </a:p>
          <a:p>
            <a:pPr marL="742950" indent="-742950">
              <a:buFont typeface="+mj-lt"/>
              <a:buAutoNum type="arabicParenR"/>
            </a:pPr>
            <a:r>
              <a:rPr lang="en-US" sz="2200" dirty="0"/>
              <a:t>Eph. 3—A Prisoner of Christ</a:t>
            </a:r>
          </a:p>
          <a:p>
            <a:pPr marL="742950" indent="-742950">
              <a:buFont typeface="+mj-lt"/>
              <a:buAutoNum type="arabicParenR"/>
            </a:pPr>
            <a:r>
              <a:rPr lang="en-US" sz="2200" dirty="0"/>
              <a:t>Eph. 4:1-16—One Accord </a:t>
            </a:r>
          </a:p>
          <a:p>
            <a:pPr marL="742950" indent="-742950">
              <a:buFont typeface="+mj-lt"/>
              <a:buAutoNum type="arabicParenR"/>
            </a:pPr>
            <a:r>
              <a:rPr lang="en-US" sz="2200" dirty="0"/>
              <a:t>Eph. 4:17-32—Transformation</a:t>
            </a:r>
          </a:p>
          <a:p>
            <a:pPr marL="742950" indent="-742950">
              <a:buFont typeface="+mj-lt"/>
              <a:buAutoNum type="arabicParenR"/>
            </a:pPr>
            <a:r>
              <a:rPr lang="en-US" sz="2200" dirty="0"/>
              <a:t>Eph. 5:1-20—Followers of God</a:t>
            </a:r>
          </a:p>
          <a:p>
            <a:pPr marL="742950" indent="-742950">
              <a:buFont typeface="+mj-lt"/>
              <a:buAutoNum type="arabicParenR"/>
            </a:pPr>
            <a:r>
              <a:rPr lang="en-US" sz="2200" dirty="0"/>
              <a:t>Eph. 5:21-33—Love as Christ Loved the Church</a:t>
            </a:r>
          </a:p>
          <a:p>
            <a:pPr marL="742950" indent="-742950">
              <a:buFont typeface="+mj-lt"/>
              <a:buAutoNum type="arabicParenR"/>
            </a:pPr>
            <a:r>
              <a:rPr lang="en-US" sz="2200" dirty="0"/>
              <a:t>Eph. 6:1-9—Service </a:t>
            </a:r>
          </a:p>
          <a:p>
            <a:pPr marL="742950" indent="-742950">
              <a:buFont typeface="+mj-lt"/>
              <a:buAutoNum type="arabicParenR"/>
            </a:pPr>
            <a:r>
              <a:rPr lang="en-US" sz="2800" b="1" dirty="0" smtClean="0"/>
              <a:t>Eph. 6:10-20—A Call to Arms</a:t>
            </a:r>
            <a:endParaRPr lang="en-US" sz="2800" b="1" dirty="0"/>
          </a:p>
          <a:p>
            <a:pPr marL="742950" indent="-742950">
              <a:buFont typeface="+mj-lt"/>
              <a:buAutoNum type="arabicParenR"/>
            </a:pPr>
            <a:endParaRPr lang="en-US" sz="2800" dirty="0"/>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281703"/>
            <a:ext cx="10840914" cy="82296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Ephesians So Far:</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232993" y="111324"/>
            <a:ext cx="1157288" cy="1157288"/>
          </a:xfrm>
          <a:prstGeom prst="rect">
            <a:avLst/>
          </a:prstGeom>
        </p:spPr>
      </p:pic>
    </p:spTree>
    <p:extLst>
      <p:ext uri="{BB962C8B-B14F-4D97-AF65-F5344CB8AC3E}">
        <p14:creationId xmlns:p14="http://schemas.microsoft.com/office/powerpoint/2010/main" val="4057663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smtClean="0">
                <a:solidFill>
                  <a:srgbClr val="66FFFF"/>
                </a:solidFill>
              </a:rPr>
              <a:t>Ephesians 6:10-13</a:t>
            </a:r>
            <a:endParaRPr lang="en-US" sz="4400" dirty="0">
              <a:solidFill>
                <a:srgbClr val="66FFFF"/>
              </a:solidFill>
            </a:endParaRPr>
          </a:p>
        </p:txBody>
      </p:sp>
      <p:sp>
        <p:nvSpPr>
          <p:cNvPr id="4" name="Text Placeholder 3"/>
          <p:cNvSpPr>
            <a:spLocks noGrp="1"/>
          </p:cNvSpPr>
          <p:nvPr>
            <p:ph type="body" sz="half" idx="2"/>
          </p:nvPr>
        </p:nvSpPr>
        <p:spPr>
          <a:xfrm>
            <a:off x="678095" y="1419960"/>
            <a:ext cx="7336106" cy="4837002"/>
          </a:xfrm>
          <a:solidFill>
            <a:schemeClr val="accent5">
              <a:lumMod val="50000"/>
            </a:schemeClr>
          </a:solidFill>
        </p:spPr>
        <p:txBody>
          <a:bodyPr>
            <a:noAutofit/>
          </a:bodyPr>
          <a:lstStyle/>
          <a:p>
            <a:pPr algn="l"/>
            <a:r>
              <a:rPr lang="en-US" sz="3000" i="1" dirty="0">
                <a:latin typeface="system-ui"/>
              </a:rPr>
              <a:t>Paul is bringing his epistle to a conclusion. He has stated the theological and spiritual basis for unity of all men, and has given instruction concerning the practical outworking of this unity in church relationships, the family, and society. Now he is about </a:t>
            </a:r>
            <a:r>
              <a:rPr lang="en-US" sz="3000" i="1" dirty="0" smtClean="0">
                <a:latin typeface="system-ui"/>
              </a:rPr>
              <a:t>to answer </a:t>
            </a:r>
            <a:r>
              <a:rPr lang="en-US" sz="3000" i="1" dirty="0">
                <a:latin typeface="system-ui"/>
              </a:rPr>
              <a:t>the question that naturally arises as to the possibility of living up to such a profession. How can one attain to these virtues?</a:t>
            </a:r>
            <a:endParaRPr lang="en-US" sz="3000" i="1" dirty="0">
              <a:effectLst/>
              <a:latin typeface="system-ui"/>
            </a:endParaRPr>
          </a:p>
        </p:txBody>
      </p:sp>
      <p:pic>
        <p:nvPicPr>
          <p:cNvPr id="29698" name="Picture 2" descr="Sunday: Paul - the Letter Writer | Sabbath School Ne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93" r="279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76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119910"/>
            <a:ext cx="7355304" cy="1400665"/>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smtClean="0"/>
              <a:t/>
            </a:r>
            <a:br>
              <a:rPr lang="en-US" sz="4000" dirty="0" smtClean="0"/>
            </a:br>
            <a:r>
              <a:rPr lang="en-US" sz="4000" dirty="0" smtClean="0">
                <a:solidFill>
                  <a:srgbClr val="66FFFF"/>
                </a:solidFill>
              </a:rPr>
              <a:t>Ephesians 6:10-13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693116"/>
            <a:ext cx="6836418" cy="3731639"/>
          </a:xfrm>
          <a:solidFill>
            <a:schemeClr val="accent5">
              <a:lumMod val="50000"/>
            </a:schemeClr>
          </a:solidFill>
        </p:spPr>
        <p:txBody>
          <a:bodyPr>
            <a:normAutofit/>
          </a:bodyPr>
          <a:lstStyle/>
          <a:p>
            <a:r>
              <a:rPr lang="en-US" sz="3600" b="1" baseline="30000" dirty="0"/>
              <a:t>10 </a:t>
            </a:r>
            <a:r>
              <a:rPr lang="en-US" sz="3600" dirty="0"/>
              <a:t>Finally, my brethren, be strong in the Lord, and in the power of his might.</a:t>
            </a:r>
          </a:p>
          <a:p>
            <a:r>
              <a:rPr lang="en-US" sz="3600" b="1" baseline="30000" dirty="0"/>
              <a:t>11 </a:t>
            </a:r>
            <a:r>
              <a:rPr lang="en-US" sz="3600" dirty="0"/>
              <a:t>Put on the whole </a:t>
            </a:r>
            <a:r>
              <a:rPr lang="en-US" sz="3600" dirty="0" err="1"/>
              <a:t>armour</a:t>
            </a:r>
            <a:r>
              <a:rPr lang="en-US" sz="3600" dirty="0"/>
              <a:t> of God, that ye may be able to stand against the wiles of the devil.</a:t>
            </a:r>
          </a:p>
        </p:txBody>
      </p:sp>
      <p:pic>
        <p:nvPicPr>
          <p:cNvPr id="30722" name="Picture 2" descr="2560x1440 Adult Lion 1440P Resolution HD 4k Wallpapers, Images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620" t="213" r="22346" b="-213"/>
          <a:stretch/>
        </p:blipFill>
        <p:spPr bwMode="auto">
          <a:xfrm>
            <a:off x="799683" y="820242"/>
            <a:ext cx="33512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543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119910"/>
            <a:ext cx="7355304" cy="1400665"/>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smtClean="0"/>
              <a:t/>
            </a:r>
            <a:br>
              <a:rPr lang="en-US" sz="4000" dirty="0" smtClean="0"/>
            </a:br>
            <a:r>
              <a:rPr lang="en-US" sz="4000" dirty="0" smtClean="0">
                <a:solidFill>
                  <a:srgbClr val="66FFFF"/>
                </a:solidFill>
              </a:rPr>
              <a:t>Ephesians 6:10-13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693116"/>
            <a:ext cx="6836418" cy="3731639"/>
          </a:xfrm>
          <a:solidFill>
            <a:schemeClr val="accent5">
              <a:lumMod val="50000"/>
            </a:schemeClr>
          </a:solidFill>
        </p:spPr>
        <p:txBody>
          <a:bodyPr>
            <a:normAutofit/>
          </a:bodyPr>
          <a:lstStyle/>
          <a:p>
            <a:r>
              <a:rPr lang="en-US" sz="3600" b="1" baseline="30000" dirty="0"/>
              <a:t>10 </a:t>
            </a:r>
            <a:r>
              <a:rPr lang="en-US" sz="3600" dirty="0"/>
              <a:t>Finally, my brethren, be strong in the Lord, and in the power of his might.</a:t>
            </a:r>
          </a:p>
          <a:p>
            <a:r>
              <a:rPr lang="en-US" sz="3600" b="1" baseline="30000" dirty="0"/>
              <a:t>11 </a:t>
            </a:r>
            <a:r>
              <a:rPr lang="en-US" sz="3600" dirty="0"/>
              <a:t>Put on the </a:t>
            </a:r>
            <a:r>
              <a:rPr lang="en-US" sz="3600" dirty="0">
                <a:solidFill>
                  <a:srgbClr val="66FFFF"/>
                </a:solidFill>
              </a:rPr>
              <a:t>whole </a:t>
            </a:r>
            <a:r>
              <a:rPr lang="en-US" sz="3600" dirty="0" err="1">
                <a:solidFill>
                  <a:srgbClr val="66FFFF"/>
                </a:solidFill>
              </a:rPr>
              <a:t>armour</a:t>
            </a:r>
            <a:r>
              <a:rPr lang="en-US" sz="3600" dirty="0">
                <a:solidFill>
                  <a:srgbClr val="66FFFF"/>
                </a:solidFill>
              </a:rPr>
              <a:t> </a:t>
            </a:r>
            <a:r>
              <a:rPr lang="en-US" sz="3600" dirty="0"/>
              <a:t>of God, that ye may be able to stand against the wiles of the devil.</a:t>
            </a:r>
          </a:p>
        </p:txBody>
      </p:sp>
      <p:pic>
        <p:nvPicPr>
          <p:cNvPr id="30722" name="Picture 2" descr="2560x1440 Adult Lion 1440P Resolution HD 4k Wallpapers, Images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620" t="213" r="22346" b="-213"/>
          <a:stretch/>
        </p:blipFill>
        <p:spPr bwMode="auto">
          <a:xfrm>
            <a:off x="799683" y="820242"/>
            <a:ext cx="3351213" cy="48180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2">
            <a:extLst>
              <a:ext uri="{FF2B5EF4-FFF2-40B4-BE49-F238E27FC236}">
                <a16:creationId xmlns="" xmlns:a16="http://schemas.microsoft.com/office/drawing/2014/main" id="{D8E5D914-B96A-9E63-9ADF-B81B89CF8C51}"/>
              </a:ext>
            </a:extLst>
          </p:cNvPr>
          <p:cNvSpPr/>
          <p:nvPr/>
        </p:nvSpPr>
        <p:spPr>
          <a:xfrm>
            <a:off x="799683" y="1404460"/>
            <a:ext cx="10779124" cy="5237080"/>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A half-armed soldier may well pay for his rashness. He goes out with a false sense of security, and the enemy is sure to seek out his unprotected parts. The Christian is vulnerable at many spots, and often that characteristic he thinks is his strongest turns out, under temptation, to be his weakest. As a chain is no stronger than its weakest link, so the Christian is no stronger than his weakest element of character. In view of the variety of foes that must be met and the various weaknesses of the flesh, nothing less than the entire armor will suffice.</a:t>
            </a:r>
          </a:p>
        </p:txBody>
      </p:sp>
    </p:spTree>
    <p:extLst>
      <p:ext uri="{BB962C8B-B14F-4D97-AF65-F5344CB8AC3E}">
        <p14:creationId xmlns:p14="http://schemas.microsoft.com/office/powerpoint/2010/main" val="4141032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119910"/>
            <a:ext cx="7355304" cy="1400665"/>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smtClean="0"/>
              <a:t/>
            </a:r>
            <a:br>
              <a:rPr lang="en-US" sz="4000" dirty="0" smtClean="0"/>
            </a:br>
            <a:r>
              <a:rPr lang="en-US" sz="4000" dirty="0" smtClean="0">
                <a:solidFill>
                  <a:srgbClr val="66FFFF"/>
                </a:solidFill>
              </a:rPr>
              <a:t>Ephesians 6:12-13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233087" y="1510043"/>
            <a:ext cx="7438353" cy="4808305"/>
          </a:xfrm>
          <a:solidFill>
            <a:schemeClr val="accent5">
              <a:lumMod val="50000"/>
            </a:schemeClr>
          </a:solidFill>
        </p:spPr>
        <p:txBody>
          <a:bodyPr>
            <a:normAutofit lnSpcReduction="10000"/>
          </a:bodyPr>
          <a:lstStyle/>
          <a:p>
            <a:r>
              <a:rPr lang="en-US" sz="3600" b="1" baseline="30000" dirty="0"/>
              <a:t>12 </a:t>
            </a:r>
            <a:r>
              <a:rPr lang="en-US" sz="3600" dirty="0"/>
              <a:t>For we wrestle not against flesh and blood, but against principalities, against powers, against the rulers of the darkness of this world, against spiritual wickedness in high places.</a:t>
            </a:r>
          </a:p>
          <a:p>
            <a:r>
              <a:rPr lang="en-US" sz="3600" b="1" baseline="30000" dirty="0"/>
              <a:t>13 </a:t>
            </a:r>
            <a:r>
              <a:rPr lang="en-US" sz="3600" dirty="0"/>
              <a:t>Wherefore take unto you the whole </a:t>
            </a:r>
            <a:r>
              <a:rPr lang="en-US" sz="3600" dirty="0" err="1"/>
              <a:t>armour</a:t>
            </a:r>
            <a:r>
              <a:rPr lang="en-US" sz="3600" dirty="0"/>
              <a:t> of God, that ye may be able to withstand in the evil day, and </a:t>
            </a:r>
            <a:r>
              <a:rPr lang="en-US" sz="3600" dirty="0">
                <a:solidFill>
                  <a:srgbClr val="66FFFF"/>
                </a:solidFill>
              </a:rPr>
              <a:t>having done all</a:t>
            </a:r>
            <a:r>
              <a:rPr lang="en-US" sz="3600" dirty="0"/>
              <a:t>, to stand.</a:t>
            </a:r>
          </a:p>
        </p:txBody>
      </p:sp>
      <p:pic>
        <p:nvPicPr>
          <p:cNvPr id="31746" name="Picture 2" descr="Battle of the Archangel Michael and the Satan - Tintoretto - WikiArt.or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828" b="828"/>
          <a:stretch>
            <a:fillRect/>
          </a:stretch>
        </p:blipFill>
        <p:spPr bwMode="auto">
          <a:xfrm>
            <a:off x="726656" y="1119883"/>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246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119910"/>
            <a:ext cx="7355304" cy="1400665"/>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smtClean="0"/>
              <a:t/>
            </a:r>
            <a:br>
              <a:rPr lang="en-US" sz="4000" dirty="0" smtClean="0"/>
            </a:br>
            <a:r>
              <a:rPr lang="en-US" sz="4000" dirty="0" smtClean="0">
                <a:solidFill>
                  <a:srgbClr val="66FFFF"/>
                </a:solidFill>
              </a:rPr>
              <a:t>Ephesians 6:10-13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233087" y="1510043"/>
            <a:ext cx="7438353" cy="4808305"/>
          </a:xfrm>
          <a:solidFill>
            <a:schemeClr val="accent5">
              <a:lumMod val="50000"/>
            </a:schemeClr>
          </a:solidFill>
        </p:spPr>
        <p:txBody>
          <a:bodyPr>
            <a:normAutofit lnSpcReduction="10000"/>
          </a:bodyPr>
          <a:lstStyle/>
          <a:p>
            <a:r>
              <a:rPr lang="en-US" sz="3600" b="1" baseline="30000" dirty="0"/>
              <a:t>12 </a:t>
            </a:r>
            <a:r>
              <a:rPr lang="en-US" sz="3600" dirty="0"/>
              <a:t>For we wrestle not against flesh and blood, but against principalities, against powers, against the rulers of the darkness of this world, against spiritual wickedness in high places.</a:t>
            </a:r>
          </a:p>
          <a:p>
            <a:r>
              <a:rPr lang="en-US" sz="3600" b="1" baseline="30000" dirty="0"/>
              <a:t>13 </a:t>
            </a:r>
            <a:r>
              <a:rPr lang="en-US" sz="3600" dirty="0"/>
              <a:t>Wherefore take unto you the whole </a:t>
            </a:r>
            <a:r>
              <a:rPr lang="en-US" sz="3600" dirty="0" err="1"/>
              <a:t>armour</a:t>
            </a:r>
            <a:r>
              <a:rPr lang="en-US" sz="3600" dirty="0"/>
              <a:t> of God, that ye may be able to withstand in the evil day, and </a:t>
            </a:r>
            <a:r>
              <a:rPr lang="en-US" sz="3600" dirty="0">
                <a:solidFill>
                  <a:srgbClr val="66FFFF"/>
                </a:solidFill>
              </a:rPr>
              <a:t>having done all</a:t>
            </a:r>
            <a:r>
              <a:rPr lang="en-US" sz="3600" dirty="0"/>
              <a:t>, to stand.</a:t>
            </a:r>
          </a:p>
        </p:txBody>
      </p:sp>
      <p:pic>
        <p:nvPicPr>
          <p:cNvPr id="31746" name="Picture 2" descr="Battle of the Archangel Michael and the Satan - Tintoretto - WikiArt.or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828" b="828"/>
          <a:stretch>
            <a:fillRect/>
          </a:stretch>
        </p:blipFill>
        <p:spPr bwMode="auto">
          <a:xfrm>
            <a:off x="726656" y="1119883"/>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2">
            <a:extLst>
              <a:ext uri="{FF2B5EF4-FFF2-40B4-BE49-F238E27FC236}">
                <a16:creationId xmlns="" xmlns:a16="http://schemas.microsoft.com/office/drawing/2014/main" id="{D8E5D914-B96A-9E63-9ADF-B81B89CF8C51}"/>
              </a:ext>
            </a:extLst>
          </p:cNvPr>
          <p:cNvSpPr/>
          <p:nvPr/>
        </p:nvSpPr>
        <p:spPr>
          <a:xfrm>
            <a:off x="892316" y="1119883"/>
            <a:ext cx="10779124" cy="4057998"/>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smtClean="0"/>
              <a:t>“Having done all” </a:t>
            </a:r>
            <a:r>
              <a:rPr lang="en-US" sz="3200" dirty="0"/>
              <a:t>probably refers to having done all things by way of preparation for the conflict. Some apply it to the Christian’s having done his best during the struggle. Trust in God never deprives one of the privilege of exerting his own God-given powers to the utmost. Although it is true that the battle will never be won without God’s </a:t>
            </a:r>
            <a:r>
              <a:rPr lang="en-US" sz="3200" dirty="0" smtClean="0"/>
              <a:t>armor </a:t>
            </a:r>
            <a:r>
              <a:rPr lang="en-US" sz="3200" dirty="0"/>
              <a:t>and power, neither will it be won without the cooperation of the human with the </a:t>
            </a:r>
            <a:r>
              <a:rPr lang="en-US" sz="3200" dirty="0" smtClean="0"/>
              <a:t>divine.  </a:t>
            </a:r>
            <a:endParaRPr lang="en-US" sz="3200" dirty="0"/>
          </a:p>
        </p:txBody>
      </p:sp>
    </p:spTree>
    <p:extLst>
      <p:ext uri="{BB962C8B-B14F-4D97-AF65-F5344CB8AC3E}">
        <p14:creationId xmlns:p14="http://schemas.microsoft.com/office/powerpoint/2010/main" val="2192485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smtClean="0">
                <a:solidFill>
                  <a:srgbClr val="66FFFF"/>
                </a:solidFill>
              </a:rPr>
              <a:t>Ephesians 6:10-13</a:t>
            </a:r>
            <a:endParaRPr lang="en-US" sz="4400" dirty="0">
              <a:solidFill>
                <a:srgbClr val="66FFFF"/>
              </a:solidFill>
            </a:endParaRPr>
          </a:p>
        </p:txBody>
      </p:sp>
      <p:sp>
        <p:nvSpPr>
          <p:cNvPr id="4" name="Text Placeholder 3"/>
          <p:cNvSpPr>
            <a:spLocks noGrp="1"/>
          </p:cNvSpPr>
          <p:nvPr>
            <p:ph type="body" sz="half" idx="2"/>
          </p:nvPr>
        </p:nvSpPr>
        <p:spPr>
          <a:xfrm>
            <a:off x="780835" y="1419960"/>
            <a:ext cx="7122403" cy="4261649"/>
          </a:xfrm>
          <a:solidFill>
            <a:schemeClr val="accent5">
              <a:lumMod val="50000"/>
            </a:schemeClr>
          </a:solidFill>
        </p:spPr>
        <p:txBody>
          <a:bodyPr>
            <a:noAutofit/>
          </a:bodyPr>
          <a:lstStyle/>
          <a:p>
            <a:pPr algn="l"/>
            <a:r>
              <a:rPr lang="en-US" sz="3200" i="1" dirty="0" smtClean="0">
                <a:latin typeface="system-ui"/>
              </a:rPr>
              <a:t>The </a:t>
            </a:r>
            <a:r>
              <a:rPr lang="en-US" sz="3200" i="1" dirty="0">
                <a:latin typeface="system-ui"/>
              </a:rPr>
              <a:t>apostle is about to picture vast armies of evil gathered together to overwhelm the church. The contest is desperately uneven, with all the advantages on the side of the enemy, except as the church makes an alliance, through faith, with the resources of Omnipotence.</a:t>
            </a:r>
            <a:endParaRPr lang="en-US" sz="3200" i="1" dirty="0">
              <a:effectLst/>
              <a:latin typeface="system-ui"/>
            </a:endParaRPr>
          </a:p>
        </p:txBody>
      </p:sp>
      <p:pic>
        <p:nvPicPr>
          <p:cNvPr id="32772" name="Picture 4" descr="https://external-content.duckduckgo.com/iu/?u=https%3A%2F%2Ftse4.mm.bing.net%2Fth%3Fid%3DOIP.3p9l_XZVn8DVTPpaIkf3iQAAAA%26pid%3DApi&amp;f=1&amp;ipt=484b70aaa30458c746976c903b5a9c9063b0ebf9a52c41796dacb7768c133a03&amp;ipo=im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46" r="114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838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879492" y="2335976"/>
            <a:ext cx="6113928" cy="2171762"/>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600" b="1" dirty="0" smtClean="0">
                <a:solidFill>
                  <a:schemeClr val="accent1">
                    <a:lumMod val="40000"/>
                    <a:lumOff val="60000"/>
                  </a:schemeClr>
                </a:solidFill>
              </a:rPr>
              <a:t>Having Done All:</a:t>
            </a:r>
            <a:endParaRPr lang="en-US" sz="7200" dirty="0">
              <a:solidFill>
                <a:srgbClr val="66FFFF"/>
              </a:solidFill>
            </a:endParaRPr>
          </a:p>
        </p:txBody>
      </p:sp>
      <p:pic>
        <p:nvPicPr>
          <p:cNvPr id="33794" name="Picture 2" descr="The Prophet Elisha Sees God's Army of Angels | Angeli, Libri e Esercito"/>
          <p:cNvPicPr>
            <a:picLocks noChangeAspect="1" noChangeArrowheads="1"/>
          </p:cNvPicPr>
          <p:nvPr/>
        </p:nvPicPr>
        <p:blipFill rotWithShape="1">
          <a:blip r:embed="rId2">
            <a:extLst>
              <a:ext uri="{28A0092B-C50C-407E-A947-70E740481C1C}">
                <a14:useLocalDpi xmlns:a14="http://schemas.microsoft.com/office/drawing/2010/main" val="0"/>
              </a:ext>
            </a:extLst>
          </a:blip>
          <a:srcRect l="49779"/>
          <a:stretch/>
        </p:blipFill>
        <p:spPr bwMode="auto">
          <a:xfrm>
            <a:off x="-43543" y="-7143"/>
            <a:ext cx="989411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005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6:8-18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7355303" cy="3860243"/>
          </a:xfrm>
        </p:spPr>
        <p:txBody>
          <a:bodyPr>
            <a:normAutofit fontScale="85000" lnSpcReduction="20000"/>
          </a:bodyPr>
          <a:lstStyle/>
          <a:p>
            <a:r>
              <a:rPr lang="en-US" sz="4400" b="1" baseline="30000" dirty="0"/>
              <a:t>8 </a:t>
            </a:r>
            <a:r>
              <a:rPr lang="en-US" sz="4400" dirty="0"/>
              <a:t>Then the king of Syria warred against Israel, and took counsel with his servants, saying, In such and such a place shall be my camp.</a:t>
            </a:r>
          </a:p>
          <a:p>
            <a:r>
              <a:rPr lang="en-US" sz="4400" b="1" baseline="30000" dirty="0"/>
              <a:t>9 </a:t>
            </a:r>
            <a:r>
              <a:rPr lang="en-US" sz="4400" dirty="0"/>
              <a:t>And the man of God sent unto the king of Israel, saying, Beware that thou pass not such a place; for thither the Syrians are come down.</a:t>
            </a:r>
          </a:p>
        </p:txBody>
      </p:sp>
      <p:pic>
        <p:nvPicPr>
          <p:cNvPr id="36866" name="Picture 2" descr="While the Syrians secretly plotted, Elisha stood quietly by the window of his house. Then he called his servant, and said to him: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0633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6:10-18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7355303" cy="4224217"/>
          </a:xfrm>
        </p:spPr>
        <p:txBody>
          <a:bodyPr>
            <a:normAutofit fontScale="85000" lnSpcReduction="20000"/>
          </a:bodyPr>
          <a:lstStyle/>
          <a:p>
            <a:r>
              <a:rPr lang="en-US" sz="4000" b="1" baseline="30000" dirty="0"/>
              <a:t>10 </a:t>
            </a:r>
            <a:r>
              <a:rPr lang="en-US" sz="4000" dirty="0"/>
              <a:t>And the king of Israel sent to the place which the man of God told him and warned him of, and saved himself there, not once nor twice.</a:t>
            </a:r>
          </a:p>
          <a:p>
            <a:r>
              <a:rPr lang="en-US" sz="4000" b="1" baseline="30000" dirty="0"/>
              <a:t>11 </a:t>
            </a:r>
            <a:r>
              <a:rPr lang="en-US" sz="4000" dirty="0"/>
              <a:t>Therefore the heart of the king of Syria was sore troubled for this thing; and he called his servants, and said unto them, Will ye not shew me which of us is for the king of Israel?</a:t>
            </a:r>
          </a:p>
        </p:txBody>
      </p:sp>
      <p:pic>
        <p:nvPicPr>
          <p:cNvPr id="37892" name="Picture 4" descr="The king was furious when their plans failed again and again. ‘There is a traitor in the camp! Which of you is giving our secrets to Israel?’ The captains cowered in fear, but then one of the soldiers remembered about Elisha and his power to work miracles. – Slide 1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798" t="301" r="41206" b="-301"/>
          <a:stretch/>
        </p:blipFill>
        <p:spPr bwMode="auto">
          <a:xfrm>
            <a:off x="727791" y="928914"/>
            <a:ext cx="35972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27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6:12-18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7355303" cy="4224217"/>
          </a:xfrm>
        </p:spPr>
        <p:txBody>
          <a:bodyPr>
            <a:normAutofit fontScale="92500" lnSpcReduction="10000"/>
          </a:bodyPr>
          <a:lstStyle/>
          <a:p>
            <a:r>
              <a:rPr lang="en-US" sz="3600" b="1" baseline="30000" dirty="0"/>
              <a:t>12 </a:t>
            </a:r>
            <a:r>
              <a:rPr lang="en-US" sz="3600" dirty="0"/>
              <a:t>And one of his servants said, None, my lord, O king: but Elisha, the prophet that is in Israel, </a:t>
            </a:r>
            <a:r>
              <a:rPr lang="en-US" sz="3600" dirty="0" err="1"/>
              <a:t>telleth</a:t>
            </a:r>
            <a:r>
              <a:rPr lang="en-US" sz="3600" dirty="0"/>
              <a:t> the king of Israel the words that thou </a:t>
            </a:r>
            <a:r>
              <a:rPr lang="en-US" sz="3600" dirty="0" err="1"/>
              <a:t>speakest</a:t>
            </a:r>
            <a:r>
              <a:rPr lang="en-US" sz="3600" dirty="0"/>
              <a:t> in thy bedchamber.</a:t>
            </a:r>
          </a:p>
          <a:p>
            <a:r>
              <a:rPr lang="en-US" sz="3600" b="1" baseline="30000" dirty="0"/>
              <a:t>13 </a:t>
            </a:r>
            <a:r>
              <a:rPr lang="en-US" sz="3600" dirty="0"/>
              <a:t>And he said, Go and spy where he is, that I may send and fetch him. And it was told him, saying, Behold, he is in Dothan.</a:t>
            </a:r>
          </a:p>
        </p:txBody>
      </p:sp>
      <p:pic>
        <p:nvPicPr>
          <p:cNvPr id="38914" name="Picture 2" descr="‘There is a prophet in Israel named Elisha. Nothing is hid from him. Why, he knows everything that’s going on, even before it happens!’ – Slide 1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249" r="22249"/>
          <a:stretch>
            <a:fillRect/>
          </a:stretch>
        </p:blipFill>
        <p:spPr bwMode="auto">
          <a:xfrm>
            <a:off x="758825" y="914400"/>
            <a:ext cx="35655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435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(Eph. 1:1, 2)</a:t>
            </a:r>
          </a:p>
          <a:p>
            <a:pPr marL="857250" indent="-857250">
              <a:buFont typeface="+mj-lt"/>
              <a:buAutoNum type="romanUcPeriod"/>
            </a:pPr>
            <a:r>
              <a:rPr lang="en-US" sz="4200" dirty="0"/>
              <a:t>Part 1:  The Doctrinal Section (Eph. 1:3-3:21)</a:t>
            </a:r>
          </a:p>
          <a:p>
            <a:pPr marL="571500" indent="-571500">
              <a:buAutoNum type="romanUcPeriod" startAt="3"/>
            </a:pPr>
            <a:r>
              <a:rPr lang="en-US" sz="4200" dirty="0"/>
              <a:t>   </a:t>
            </a:r>
            <a:r>
              <a:rPr lang="en-US" sz="4200" dirty="0">
                <a:solidFill>
                  <a:srgbClr val="66FFFF"/>
                </a:solidFill>
              </a:rPr>
              <a:t>Part 2:  The Practical Section (Eph. 4:1-6:20)</a:t>
            </a:r>
          </a:p>
          <a:p>
            <a:pPr marL="571500" indent="-571500">
              <a:buAutoNum type="romanUcPeriod" startAt="3"/>
            </a:pPr>
            <a:r>
              <a:rPr lang="en-US" sz="4200" dirty="0"/>
              <a:t>   Closing Greeting (Ephesians 6:21-24)</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6:14-18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6662247" cy="3730732"/>
          </a:xfrm>
        </p:spPr>
        <p:txBody>
          <a:bodyPr>
            <a:normAutofit/>
          </a:bodyPr>
          <a:lstStyle/>
          <a:p>
            <a:r>
              <a:rPr lang="en-US" sz="3600" b="1" baseline="30000" dirty="0"/>
              <a:t>14 </a:t>
            </a:r>
            <a:r>
              <a:rPr lang="en-US" sz="3600" dirty="0"/>
              <a:t>Therefore sent he thither horses, and chariots, and a great host: and they came by night, and compassed the city about</a:t>
            </a:r>
            <a:r>
              <a:rPr lang="en-US" sz="3600" dirty="0" smtClean="0"/>
              <a:t>.</a:t>
            </a:r>
            <a:endParaRPr lang="en-US" sz="3600" dirty="0"/>
          </a:p>
        </p:txBody>
      </p:sp>
      <p:pic>
        <p:nvPicPr>
          <p:cNvPr id="39938" name="Picture 2" descr="A great army surrounded the city. The morning sun shone on an array of shields and spears. There were chariots and horses as far as he could see! – Slide 2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3" t="301" r="43691" b="-301"/>
          <a:stretch/>
        </p:blipFill>
        <p:spPr bwMode="auto">
          <a:xfrm>
            <a:off x="727075" y="914400"/>
            <a:ext cx="35972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1275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6:15-18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6662247" cy="3730732"/>
          </a:xfrm>
        </p:spPr>
        <p:txBody>
          <a:bodyPr>
            <a:normAutofit lnSpcReduction="10000"/>
          </a:bodyPr>
          <a:lstStyle/>
          <a:p>
            <a:r>
              <a:rPr lang="en-US" sz="3600" b="1" baseline="30000" dirty="0"/>
              <a:t>15 </a:t>
            </a:r>
            <a:r>
              <a:rPr lang="en-US" sz="3600" dirty="0"/>
              <a:t>And when the servant of the man of God was risen early, and gone forth, behold, an host compassed the city both with horses and chariots. And his servant said unto him, Alas, my master! how shall we do?</a:t>
            </a:r>
          </a:p>
        </p:txBody>
      </p:sp>
      <p:pic>
        <p:nvPicPr>
          <p:cNvPr id="40962" name="Picture 2" descr="Very early the next morning Elisha’s young servant went to the window to open the shutters and he stared in wonder at the sight that greeted his eyes. – Slide 2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348" r="22348"/>
          <a:stretch>
            <a:fillRect/>
          </a:stretch>
        </p:blipFill>
        <p:spPr bwMode="auto">
          <a:xfrm>
            <a:off x="771525" y="1016000"/>
            <a:ext cx="35528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5600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6:16-18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6662247" cy="3730732"/>
          </a:xfrm>
        </p:spPr>
        <p:txBody>
          <a:bodyPr>
            <a:normAutofit/>
          </a:bodyPr>
          <a:lstStyle/>
          <a:p>
            <a:r>
              <a:rPr lang="en-US" sz="4400" b="1" baseline="30000" dirty="0"/>
              <a:t>16 </a:t>
            </a:r>
            <a:r>
              <a:rPr lang="en-US" sz="4400" dirty="0"/>
              <a:t>And he answered, Fear not: for they that be with us are more than they that be with them.</a:t>
            </a:r>
          </a:p>
        </p:txBody>
      </p:sp>
      <p:pic>
        <p:nvPicPr>
          <p:cNvPr id="41986" name="Picture 2" descr="Then Elisha said, ‘They have just human power, but we have the Lord our God.’ Then Elisha prayed that God would open his servant’s eyes.  ‘Go and look out of the window again.’ The young man looked ... – Slide 2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002" r="22002"/>
          <a:stretch>
            <a:fillRect/>
          </a:stretch>
        </p:blipFill>
        <p:spPr bwMode="auto">
          <a:xfrm>
            <a:off x="727075" y="914400"/>
            <a:ext cx="35972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767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6:17-18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6662247" cy="3730732"/>
          </a:xfrm>
        </p:spPr>
        <p:txBody>
          <a:bodyPr>
            <a:normAutofit fontScale="85000" lnSpcReduction="20000"/>
          </a:bodyPr>
          <a:lstStyle/>
          <a:p>
            <a:r>
              <a:rPr lang="en-US" sz="4400" b="1" baseline="30000" dirty="0"/>
              <a:t>17 </a:t>
            </a:r>
            <a:r>
              <a:rPr lang="en-US" sz="4400" dirty="0"/>
              <a:t>And Elisha prayed, and said, </a:t>
            </a:r>
            <a:r>
              <a:rPr lang="en-US" sz="4400" cap="small" dirty="0"/>
              <a:t>Lord</a:t>
            </a:r>
            <a:r>
              <a:rPr lang="en-US" sz="4400" dirty="0"/>
              <a:t>, I pray thee, open his eyes, that he may see. And the </a:t>
            </a:r>
            <a:r>
              <a:rPr lang="en-US" sz="4400" cap="small" dirty="0"/>
              <a:t>Lord</a:t>
            </a:r>
            <a:r>
              <a:rPr lang="en-US" sz="4400" dirty="0"/>
              <a:t> opened the eyes of the young man; and he saw: and, behold, the mountain was full of horses and chariots of fire round about Elisha.</a:t>
            </a:r>
          </a:p>
        </p:txBody>
      </p:sp>
      <p:pic>
        <p:nvPicPr>
          <p:cNvPr id="43012" name="Picture 4" descr="The enemy was still there, but now he saw horses and chariots of fire standing ready to defend Elisha. – Slide 2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002" r="22002"/>
          <a:stretch>
            <a:fillRect/>
          </a:stretch>
        </p:blipFill>
        <p:spPr bwMode="auto">
          <a:xfrm>
            <a:off x="727075" y="914400"/>
            <a:ext cx="35972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366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325066" y="385011"/>
            <a:ext cx="7181133" cy="1487331"/>
          </a:xfrm>
        </p:spPr>
        <p:txBody>
          <a:bodyPr>
            <a:noAutofit/>
          </a:bodyPr>
          <a:lstStyle/>
          <a:p>
            <a:r>
              <a:rPr lang="en-US" sz="4800" dirty="0" smtClean="0">
                <a:solidFill>
                  <a:schemeClr val="accent1">
                    <a:lumMod val="40000"/>
                    <a:lumOff val="60000"/>
                  </a:schemeClr>
                </a:solidFill>
              </a:rPr>
              <a:t>Having Done All:</a:t>
            </a:r>
            <a:r>
              <a:rPr lang="en-US" sz="4800" dirty="0"/>
              <a:t/>
            </a:r>
            <a:br>
              <a:rPr lang="en-US" sz="4800" dirty="0"/>
            </a:br>
            <a:r>
              <a:rPr lang="en-US" sz="4800" dirty="0" smtClean="0">
                <a:solidFill>
                  <a:srgbClr val="66FFFF"/>
                </a:solidFill>
              </a:rPr>
              <a:t>2 Kings 6:18</a:t>
            </a:r>
            <a:endParaRPr lang="en-US" sz="48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325067" y="1886297"/>
            <a:ext cx="6662247" cy="3730732"/>
          </a:xfrm>
        </p:spPr>
        <p:txBody>
          <a:bodyPr>
            <a:normAutofit fontScale="92500" lnSpcReduction="10000"/>
          </a:bodyPr>
          <a:lstStyle/>
          <a:p>
            <a:r>
              <a:rPr lang="en-US" sz="4000" b="1" baseline="30000" dirty="0"/>
              <a:t>18 </a:t>
            </a:r>
            <a:r>
              <a:rPr lang="en-US" sz="4000" dirty="0"/>
              <a:t>And when they came down to him, Elisha prayed unto the </a:t>
            </a:r>
            <a:r>
              <a:rPr lang="en-US" sz="4000" cap="small" dirty="0"/>
              <a:t>Lord</a:t>
            </a:r>
            <a:r>
              <a:rPr lang="en-US" sz="4000" dirty="0"/>
              <a:t>, and said, Smite this people, I pray thee, with blindness. And he smote them with blindness according to the word of Elisha.</a:t>
            </a:r>
            <a:endParaRPr lang="en-US" sz="4400" dirty="0"/>
          </a:p>
        </p:txBody>
      </p:sp>
      <p:pic>
        <p:nvPicPr>
          <p:cNvPr id="44034" name="Picture 2" descr="Then, fearlessly, Elisha walked into the midst of the whole Syrian army. ‘Smite them with blindness!’ he prayed. Suddenly a terrifying darkness fell upon the soldiers. They didn’t know where they were and could not see. – Slide 2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3" t="-602" r="43691" b="602"/>
          <a:stretch/>
        </p:blipFill>
        <p:spPr bwMode="auto">
          <a:xfrm>
            <a:off x="727075" y="914400"/>
            <a:ext cx="35972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9173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27202"/>
            <a:ext cx="11871289" cy="6592912"/>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t>The greatest realities cannot be seen with eyes of flesh. God and His angels are invisible to man without the help of the Lord. With the eyes of flesh we can see only things of flesh. Spiritual things are spiritually discerned. Our greatest need is that our eyes may be opened and we may see God and the vital importance of the things of His kingdom. Unless God opens our eyes we may go through life as blind men, never understanding the things of Lord, never seeing the vital importance righteousness or appreciating the importance of holiness. When we pray to God our eyes are opened, and we begin to see the importance of the most vital things of earth.</a:t>
            </a:r>
          </a:p>
        </p:txBody>
      </p:sp>
    </p:spTree>
    <p:extLst>
      <p:ext uri="{BB962C8B-B14F-4D97-AF65-F5344CB8AC3E}">
        <p14:creationId xmlns:p14="http://schemas.microsoft.com/office/powerpoint/2010/main" val="11244334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27202"/>
            <a:ext cx="11871289" cy="6592912"/>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dirty="0"/>
              <a:t> In the sojourn of life the people of God often find themselves in situations that would cause them to be uncertain and afraid, but God makes His presence known and speaks words of courage and </a:t>
            </a:r>
            <a:r>
              <a:rPr lang="en-US" sz="4000" dirty="0" smtClean="0"/>
              <a:t>hope. </a:t>
            </a:r>
            <a:r>
              <a:rPr lang="en-US" sz="4000" dirty="0"/>
              <a:t>As long as God’s people are on earth, difficulties will arise and dangers will need to be met. Satan will do his utmost to cause the righteous to give way to doubt and fear, but through the mist of uncertainty and doubt the voice of the Lord still comes to us clear and assuring: “Let not your heart be troubled, neither let it be afraid” (John 14:27</a:t>
            </a:r>
            <a:r>
              <a:rPr lang="en-US" sz="4000" dirty="0" smtClean="0"/>
              <a:t>). </a:t>
            </a:r>
            <a:endParaRPr lang="en-US" sz="4000" dirty="0"/>
          </a:p>
        </p:txBody>
      </p:sp>
    </p:spTree>
    <p:extLst>
      <p:ext uri="{BB962C8B-B14F-4D97-AF65-F5344CB8AC3E}">
        <p14:creationId xmlns:p14="http://schemas.microsoft.com/office/powerpoint/2010/main" val="360012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27202"/>
            <a:ext cx="11871289" cy="6592912"/>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smtClean="0"/>
              <a:t> </a:t>
            </a:r>
            <a:r>
              <a:rPr lang="en-US" sz="4000" dirty="0"/>
              <a:t>When a man of God is surrounded by the enemies of the Lord, he may always have the assurance that the strength that is with him is infinitely greater than the strength of the enemy. </a:t>
            </a:r>
            <a:r>
              <a:rPr lang="en-US" sz="4000" dirty="0" smtClean="0"/>
              <a:t>The </a:t>
            </a:r>
            <a:r>
              <a:rPr lang="en-US" sz="4000" dirty="0"/>
              <a:t>weakest child of God, seemingly alone and forsaken on earth, need never be afraid of all the forces the enemy may send against him. With God on his side he is more than a match for the mightiest hosts of evil.</a:t>
            </a:r>
          </a:p>
        </p:txBody>
      </p:sp>
    </p:spTree>
    <p:extLst>
      <p:ext uri="{BB962C8B-B14F-4D97-AF65-F5344CB8AC3E}">
        <p14:creationId xmlns:p14="http://schemas.microsoft.com/office/powerpoint/2010/main" val="42440224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447715" y="2875692"/>
            <a:ext cx="6113928" cy="1159265"/>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600" b="1" dirty="0" smtClean="0">
                <a:solidFill>
                  <a:schemeClr val="accent1">
                    <a:lumMod val="40000"/>
                    <a:lumOff val="60000"/>
                  </a:schemeClr>
                </a:solidFill>
              </a:rPr>
              <a:t>To Stand:  </a:t>
            </a:r>
            <a:endParaRPr lang="en-US" sz="7200" dirty="0">
              <a:solidFill>
                <a:srgbClr val="66FFFF"/>
              </a:solidFill>
            </a:endParaRPr>
          </a:p>
        </p:txBody>
      </p:sp>
      <p:pic>
        <p:nvPicPr>
          <p:cNvPr id="1030" name="Picture 6" descr="https://nightwatchsite.files.wordpress.com/2015/03/armor-of-go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7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8024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To STAND:  </a:t>
            </a:r>
            <a:br>
              <a:rPr lang="en-US" sz="4400" b="1" dirty="0" smtClean="0">
                <a:solidFill>
                  <a:schemeClr val="accent1">
                    <a:lumMod val="40000"/>
                    <a:lumOff val="60000"/>
                  </a:schemeClr>
                </a:solidFill>
              </a:rPr>
            </a:br>
            <a:r>
              <a:rPr lang="en-US" sz="4400" dirty="0" smtClean="0">
                <a:solidFill>
                  <a:srgbClr val="66FFFF"/>
                </a:solidFill>
              </a:rPr>
              <a:t>Ephesians 6:14</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14 </a:t>
            </a:r>
            <a:r>
              <a:rPr lang="en-US" sz="4800" dirty="0"/>
              <a:t>Stand therefore, having your loins girt about with truth, and having on the breastplate of righteousness;</a:t>
            </a:r>
            <a:endParaRPr lang="en-US" sz="4400" b="0" i="0" dirty="0">
              <a:effectLst/>
              <a:latin typeface="system-ui"/>
            </a:endParaRPr>
          </a:p>
        </p:txBody>
      </p:sp>
      <p:pic>
        <p:nvPicPr>
          <p:cNvPr id="2050" name="Picture 2" descr="The Whole Armor of God | Owlcat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081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677251" y="2878472"/>
            <a:ext cx="6113928" cy="108677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a:t>
            </a:r>
            <a:r>
              <a:rPr lang="en-US" sz="5400" b="1" dirty="0" smtClean="0">
                <a:solidFill>
                  <a:schemeClr val="accent1">
                    <a:lumMod val="40000"/>
                    <a:lumOff val="60000"/>
                  </a:schemeClr>
                </a:solidFill>
              </a:rPr>
              <a:t>Battle Cry:</a:t>
            </a:r>
            <a:endParaRPr lang="en-US" sz="6000" dirty="0">
              <a:solidFill>
                <a:srgbClr val="66FFFF"/>
              </a:solidFill>
            </a:endParaRPr>
          </a:p>
        </p:txBody>
      </p:sp>
      <p:pic>
        <p:nvPicPr>
          <p:cNvPr id="2050" name="Picture 2" descr="Israelites and Canaanites fighting | Ancient israel, Century armo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043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139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27202"/>
            <a:ext cx="11871289" cy="6592912"/>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dirty="0" smtClean="0"/>
              <a:t>The </a:t>
            </a:r>
            <a:r>
              <a:rPr lang="en-US" sz="4000" dirty="0"/>
              <a:t>truth spoken of here is more than personal honesty; it is the truth of God as it is lodged in the heart, appropriated, and acted upon. </a:t>
            </a:r>
            <a:r>
              <a:rPr lang="en-US" sz="4000" dirty="0" smtClean="0"/>
              <a:t>It was </a:t>
            </a:r>
            <a:r>
              <a:rPr lang="en-US" sz="4000" dirty="0"/>
              <a:t>the Pharisees’ insincerity that brought down Jesus’ denunciation upon </a:t>
            </a:r>
            <a:r>
              <a:rPr lang="en-US" sz="4000" dirty="0" smtClean="0"/>
              <a:t>them. </a:t>
            </a:r>
            <a:r>
              <a:rPr lang="en-US" sz="4000" dirty="0"/>
              <a:t>If truth and integrity, both intellectual and moral, do not prevail in the field of religion, where will they prevail?</a:t>
            </a:r>
            <a:endParaRPr lang="en-US" sz="5400" dirty="0"/>
          </a:p>
        </p:txBody>
      </p:sp>
    </p:spTree>
    <p:extLst>
      <p:ext uri="{BB962C8B-B14F-4D97-AF65-F5344CB8AC3E}">
        <p14:creationId xmlns:p14="http://schemas.microsoft.com/office/powerpoint/2010/main" val="7006912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smtClean="0">
                <a:solidFill>
                  <a:schemeClr val="accent1">
                    <a:lumMod val="40000"/>
                    <a:lumOff val="60000"/>
                  </a:schemeClr>
                </a:solidFill>
              </a:rPr>
              <a:t>To Stand (With Integrity):</a:t>
            </a:r>
            <a:r>
              <a:rPr lang="en-US" sz="4000" dirty="0"/>
              <a:t/>
            </a:r>
            <a:br>
              <a:rPr lang="en-US" sz="4000" dirty="0"/>
            </a:br>
            <a:r>
              <a:rPr lang="en-US" sz="4000" dirty="0" smtClean="0">
                <a:solidFill>
                  <a:srgbClr val="66FFFF"/>
                </a:solidFill>
              </a:rPr>
              <a:t>1 Corinthians 5:6-9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85191"/>
            <a:ext cx="7355303" cy="4007694"/>
          </a:xfrm>
        </p:spPr>
        <p:txBody>
          <a:bodyPr>
            <a:noAutofit/>
          </a:bodyPr>
          <a:lstStyle/>
          <a:p>
            <a:r>
              <a:rPr lang="en-US" sz="3200" b="1" baseline="30000" dirty="0" smtClean="0"/>
              <a:t>6 </a:t>
            </a:r>
            <a:r>
              <a:rPr lang="en-US" sz="3200" dirty="0" smtClean="0"/>
              <a:t>Your glorying is not good. Know ye not that a little leaven </a:t>
            </a:r>
            <a:r>
              <a:rPr lang="en-US" sz="3200" dirty="0" err="1" smtClean="0"/>
              <a:t>leaveneth</a:t>
            </a:r>
            <a:r>
              <a:rPr lang="en-US" sz="3200" dirty="0" smtClean="0"/>
              <a:t> the whole lump?</a:t>
            </a:r>
          </a:p>
          <a:p>
            <a:r>
              <a:rPr lang="en-US" sz="3200" b="1" baseline="30000" dirty="0" smtClean="0"/>
              <a:t>7 </a:t>
            </a:r>
            <a:r>
              <a:rPr lang="en-US" sz="3200" dirty="0" smtClean="0"/>
              <a:t>Purge out therefore the old leaven, that ye may be a new lump, as ye are unleavened. For even Christ our </a:t>
            </a:r>
            <a:r>
              <a:rPr lang="en-US" sz="3200" dirty="0" err="1" smtClean="0"/>
              <a:t>passover</a:t>
            </a:r>
            <a:r>
              <a:rPr lang="en-US" sz="3200" dirty="0" smtClean="0"/>
              <a:t> is sacrificed for us:</a:t>
            </a:r>
          </a:p>
        </p:txBody>
      </p:sp>
      <p:pic>
        <p:nvPicPr>
          <p:cNvPr id="3074" name="Picture 2" descr="Easy Homemade White Bread Recipe - Crazy for Cru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098" b="309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9418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smtClean="0">
                <a:solidFill>
                  <a:schemeClr val="accent1">
                    <a:lumMod val="40000"/>
                    <a:lumOff val="60000"/>
                  </a:schemeClr>
                </a:solidFill>
              </a:rPr>
              <a:t>To Stand (With Integrity):</a:t>
            </a:r>
            <a:r>
              <a:rPr lang="en-US" sz="4000" dirty="0"/>
              <a:t/>
            </a:r>
            <a:br>
              <a:rPr lang="en-US" sz="4000" dirty="0"/>
            </a:br>
            <a:r>
              <a:rPr lang="en-US" sz="4000" dirty="0" smtClean="0">
                <a:solidFill>
                  <a:srgbClr val="66FFFF"/>
                </a:solidFill>
              </a:rPr>
              <a:t>1 Corinthians 5:8-9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85191"/>
            <a:ext cx="7355303" cy="4007694"/>
          </a:xfrm>
        </p:spPr>
        <p:txBody>
          <a:bodyPr>
            <a:noAutofit/>
          </a:bodyPr>
          <a:lstStyle/>
          <a:p>
            <a:r>
              <a:rPr lang="en-US" sz="3200" b="1" baseline="30000" dirty="0" smtClean="0"/>
              <a:t>8 </a:t>
            </a:r>
            <a:r>
              <a:rPr lang="en-US" sz="3200" dirty="0" smtClean="0"/>
              <a:t>Therefore let us keep the feast, not with old leaven, neither with the leaven of malice and wickedness; but with the unleavened bread of sincerity and </a:t>
            </a:r>
            <a:r>
              <a:rPr lang="en-US" sz="4000" b="1" dirty="0" smtClean="0"/>
              <a:t>truth</a:t>
            </a:r>
            <a:r>
              <a:rPr lang="en-US" sz="3200" dirty="0" smtClean="0"/>
              <a:t>.</a:t>
            </a:r>
          </a:p>
          <a:p>
            <a:r>
              <a:rPr lang="en-US" sz="3200" b="1" baseline="30000" dirty="0"/>
              <a:t>9 </a:t>
            </a:r>
            <a:r>
              <a:rPr lang="en-US" sz="3200" dirty="0"/>
              <a:t>I wrote unto you in an epistle not to company with fornicators:</a:t>
            </a:r>
          </a:p>
        </p:txBody>
      </p:sp>
      <p:pic>
        <p:nvPicPr>
          <p:cNvPr id="6" name="Picture 2" descr="What Does The Feast Of Unleavened Bread Mean - Bread Poster">
            <a:extLst>
              <a:ext uri="{FF2B5EF4-FFF2-40B4-BE49-F238E27FC236}">
                <a16:creationId xmlns:a16="http://schemas.microsoft.com/office/drawing/2014/main" xmlns="" id="{3FEDA4D8-24A7-3B18-4FA8-0D3050929DB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177" r="27177"/>
          <a:stretch>
            <a:fillRect/>
          </a:stretch>
        </p:blipFill>
        <p:spPr bwMode="auto">
          <a:xfrm>
            <a:off x="727075" y="914400"/>
            <a:ext cx="32988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954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smtClean="0">
                <a:solidFill>
                  <a:schemeClr val="accent1">
                    <a:lumMod val="40000"/>
                    <a:lumOff val="60000"/>
                  </a:schemeClr>
                </a:solidFill>
              </a:rPr>
              <a:t>To Stand (With Integrity):</a:t>
            </a:r>
            <a:r>
              <a:rPr lang="en-US" sz="4000" dirty="0"/>
              <a:t/>
            </a:r>
            <a:br>
              <a:rPr lang="en-US" sz="4000" dirty="0"/>
            </a:br>
            <a:r>
              <a:rPr lang="en-US" sz="4000" dirty="0" smtClean="0">
                <a:solidFill>
                  <a:srgbClr val="66FFFF"/>
                </a:solidFill>
              </a:rPr>
              <a:t>Proverbs 11:3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2044699"/>
            <a:ext cx="7355303" cy="3548185"/>
          </a:xfrm>
        </p:spPr>
        <p:txBody>
          <a:bodyPr>
            <a:noAutofit/>
          </a:bodyPr>
          <a:lstStyle/>
          <a:p>
            <a:r>
              <a:rPr lang="en-US" sz="4000" b="1" baseline="30000" dirty="0"/>
              <a:t>3 </a:t>
            </a:r>
            <a:r>
              <a:rPr lang="en-US" sz="4000" dirty="0"/>
              <a:t>The integrity of the upright shall guide them: but the perverseness of transgressors shall destroy them.</a:t>
            </a:r>
          </a:p>
        </p:txBody>
      </p:sp>
      <p:pic>
        <p:nvPicPr>
          <p:cNvPr id="4098" name="Picture 2" descr="man holding lighted gas lantern photo - Free People Image on Unsplas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098" b="309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0912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smtClean="0">
                <a:solidFill>
                  <a:schemeClr val="accent1">
                    <a:lumMod val="40000"/>
                    <a:lumOff val="60000"/>
                  </a:schemeClr>
                </a:solidFill>
              </a:rPr>
              <a:t>To Stand (With Integrity):</a:t>
            </a:r>
            <a:r>
              <a:rPr lang="en-US" sz="4000" dirty="0"/>
              <a:t/>
            </a:r>
            <a:br>
              <a:rPr lang="en-US" sz="4000" dirty="0"/>
            </a:br>
            <a:r>
              <a:rPr lang="en-US" sz="4000" dirty="0" smtClean="0">
                <a:solidFill>
                  <a:srgbClr val="66FFFF"/>
                </a:solidFill>
              </a:rPr>
              <a:t>1 Peter 3:15-16</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9"/>
            <a:ext cx="7355303" cy="3868116"/>
          </a:xfrm>
        </p:spPr>
        <p:txBody>
          <a:bodyPr>
            <a:noAutofit/>
          </a:bodyPr>
          <a:lstStyle/>
          <a:p>
            <a:r>
              <a:rPr lang="en-US" sz="3200" b="1" baseline="30000" dirty="0"/>
              <a:t>15 </a:t>
            </a:r>
            <a:r>
              <a:rPr lang="en-US" sz="3200" dirty="0"/>
              <a:t>But sanctify the Lord God in your hearts: and be ready always to give an answer to every man that </a:t>
            </a:r>
            <a:r>
              <a:rPr lang="en-US" sz="3200" dirty="0" err="1"/>
              <a:t>asketh</a:t>
            </a:r>
            <a:r>
              <a:rPr lang="en-US" sz="3200" dirty="0"/>
              <a:t> you a reason of the hope that is in you with meekness and fear:</a:t>
            </a:r>
          </a:p>
          <a:p>
            <a:r>
              <a:rPr lang="en-US" sz="3200" b="1" baseline="30000" dirty="0"/>
              <a:t>16 </a:t>
            </a:r>
            <a:r>
              <a:rPr lang="en-US" sz="3200" dirty="0"/>
              <a:t>Having a good conscience; that, whereas they speak evil of you, as of evildoers, they may be ashamed that falsely accuse your good conversation in Christ</a:t>
            </a:r>
            <a:r>
              <a:rPr lang="en-US" sz="3200" dirty="0" smtClean="0"/>
              <a:t>.</a:t>
            </a:r>
            <a:endParaRPr lang="en-US" sz="3200" dirty="0"/>
          </a:p>
        </p:txBody>
      </p:sp>
      <p:pic>
        <p:nvPicPr>
          <p:cNvPr id="5122" name="Picture 2" descr="Purity Photograph by Darlene Kwiatkowski"/>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1444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dirty="0" smtClean="0">
                <a:solidFill>
                  <a:schemeClr val="accent1">
                    <a:lumMod val="40000"/>
                    <a:lumOff val="60000"/>
                  </a:schemeClr>
                </a:solidFill>
              </a:rPr>
              <a:t>To Stand (With Integrity):</a:t>
            </a:r>
            <a:r>
              <a:rPr lang="en-US" sz="4000" dirty="0"/>
              <a:t/>
            </a:r>
            <a:br>
              <a:rPr lang="en-US" sz="4000" dirty="0"/>
            </a:br>
            <a:r>
              <a:rPr lang="en-US" sz="4000" dirty="0" smtClean="0">
                <a:solidFill>
                  <a:srgbClr val="66FFFF"/>
                </a:solidFill>
              </a:rPr>
              <a:t>Proverbs 12:22</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7" y="1724769"/>
            <a:ext cx="6504404" cy="3868116"/>
          </a:xfrm>
        </p:spPr>
        <p:txBody>
          <a:bodyPr>
            <a:noAutofit/>
          </a:bodyPr>
          <a:lstStyle/>
          <a:p>
            <a:r>
              <a:rPr lang="en-US" sz="4000" b="1" baseline="30000" dirty="0"/>
              <a:t>22 </a:t>
            </a:r>
            <a:r>
              <a:rPr lang="en-US" sz="4000" dirty="0"/>
              <a:t>Lying lips are abomination to the </a:t>
            </a:r>
            <a:r>
              <a:rPr lang="en-US" sz="4000" cap="small" dirty="0"/>
              <a:t>Lord</a:t>
            </a:r>
            <a:r>
              <a:rPr lang="en-US" sz="4000" dirty="0"/>
              <a:t>: but they that deal truly are his delight.</a:t>
            </a:r>
          </a:p>
        </p:txBody>
      </p:sp>
      <p:pic>
        <p:nvPicPr>
          <p:cNvPr id="6146" name="Picture 2" descr="A Concord Pastor Comments: Pause for Prayer: TUESDAY 10/29"/>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11" r="23311"/>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585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0" dirty="0"/>
              <a:t>As the storm approaches, a large class who have professed faith in the third angel's message, but have not been </a:t>
            </a:r>
            <a:r>
              <a:rPr lang="en-US" sz="3200" i="0" dirty="0">
                <a:solidFill>
                  <a:srgbClr val="66FFFF"/>
                </a:solidFill>
              </a:rPr>
              <a:t>sanctified through obedience to the truth</a:t>
            </a:r>
            <a:r>
              <a:rPr lang="en-US" sz="3200" i="0" dirty="0"/>
              <a:t>, abandon their position, and join the ranks of the </a:t>
            </a:r>
            <a:r>
              <a:rPr lang="en-US" sz="3200" i="0" dirty="0" smtClean="0"/>
              <a:t>opposition… </a:t>
            </a:r>
            <a:r>
              <a:rPr lang="en-US" sz="3200" i="0" dirty="0"/>
              <a:t>They become the most bitter enemies of their former </a:t>
            </a:r>
            <a:r>
              <a:rPr lang="en-US" sz="3200" i="0" dirty="0" smtClean="0"/>
              <a:t>brethren.</a:t>
            </a:r>
            <a:endParaRPr lang="en-US" sz="3200" dirty="0"/>
          </a:p>
        </p:txBody>
      </p:sp>
      <p:sp>
        <p:nvSpPr>
          <p:cNvPr id="3" name="Text Placeholder 2"/>
          <p:cNvSpPr>
            <a:spLocks noGrp="1"/>
          </p:cNvSpPr>
          <p:nvPr>
            <p:ph type="body" sz="quarter" idx="13"/>
          </p:nvPr>
        </p:nvSpPr>
        <p:spPr>
          <a:xfrm>
            <a:off x="1532016" y="6069013"/>
            <a:ext cx="9339184" cy="381000"/>
          </a:xfrm>
        </p:spPr>
        <p:txBody>
          <a:bodyPr>
            <a:noAutofit/>
          </a:bodyPr>
          <a:lstStyle/>
          <a:p>
            <a:r>
              <a:rPr lang="en-US" sz="3200" b="1" dirty="0" smtClean="0"/>
              <a:t>Ellen White GC88 608.1</a:t>
            </a:r>
            <a:endParaRPr lang="en-US" sz="3200" b="1" dirty="0"/>
          </a:p>
        </p:txBody>
      </p:sp>
      <p:sp>
        <p:nvSpPr>
          <p:cNvPr id="4" name="Text Placeholder 3"/>
          <p:cNvSpPr>
            <a:spLocks noGrp="1"/>
          </p:cNvSpPr>
          <p:nvPr>
            <p:ph type="body" idx="1"/>
          </p:nvPr>
        </p:nvSpPr>
        <p:spPr>
          <a:xfrm>
            <a:off x="467558" y="3454400"/>
            <a:ext cx="11468100" cy="2476500"/>
          </a:xfrm>
          <a:solidFill>
            <a:srgbClr val="1A5374"/>
          </a:solidFill>
          <a:scene3d>
            <a:camera prst="orthographicFront"/>
            <a:lightRig rig="threePt" dir="t"/>
          </a:scene3d>
          <a:sp3d>
            <a:bevelT prst="slope"/>
          </a:sp3d>
        </p:spPr>
        <p:txBody>
          <a:bodyPr>
            <a:noAutofit/>
          </a:bodyPr>
          <a:lstStyle/>
          <a:p>
            <a:r>
              <a:rPr lang="en-US" sz="3200" dirty="0"/>
              <a:t>When Sabbath-keepers are brought before the courts to answer for their faith, these apostates are the most efficient agents of Satan to misrepresent and accuse them, and by false reports and insinuations to stir up the rulers against them</a:t>
            </a:r>
          </a:p>
        </p:txBody>
      </p:sp>
    </p:spTree>
    <p:extLst>
      <p:ext uri="{BB962C8B-B14F-4D97-AF65-F5344CB8AC3E}">
        <p14:creationId xmlns:p14="http://schemas.microsoft.com/office/powerpoint/2010/main" val="20870376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To STAND:  </a:t>
            </a:r>
            <a:br>
              <a:rPr lang="en-US" sz="4400" b="1" dirty="0" smtClean="0">
                <a:solidFill>
                  <a:schemeClr val="accent1">
                    <a:lumMod val="40000"/>
                    <a:lumOff val="60000"/>
                  </a:schemeClr>
                </a:solidFill>
              </a:rPr>
            </a:br>
            <a:r>
              <a:rPr lang="en-US" sz="4400" dirty="0" smtClean="0">
                <a:solidFill>
                  <a:srgbClr val="66FFFF"/>
                </a:solidFill>
              </a:rPr>
              <a:t>Ephesians 6:14</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14 </a:t>
            </a:r>
            <a:r>
              <a:rPr lang="en-US" sz="4800" dirty="0"/>
              <a:t>Stand therefore, having your loins girt about with truth, and having on the breastplate of righteousness;</a:t>
            </a:r>
            <a:endParaRPr lang="en-US" sz="4400" b="0" i="0" dirty="0">
              <a:effectLst/>
              <a:latin typeface="system-ui"/>
            </a:endParaRPr>
          </a:p>
        </p:txBody>
      </p:sp>
      <p:pic>
        <p:nvPicPr>
          <p:cNvPr id="8194" name="Picture 2" descr="Roman Breastplate Roman Armor Chestplate Knights Armor 18302 | eBa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289" r="728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2417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52400"/>
            <a:ext cx="11871289" cy="656771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dirty="0"/>
              <a:t>As the breastplate covers the heart of the soldier, righteousness preserves the life of the believer, and protects the “vital organs” of spiritual life</a:t>
            </a:r>
            <a:r>
              <a:rPr lang="en-US" sz="4000" dirty="0" smtClean="0"/>
              <a:t>.  </a:t>
            </a:r>
            <a:r>
              <a:rPr lang="en-US" sz="4000" dirty="0"/>
              <a:t>Some apply this to the righteousness of Christ that covers the child of God; others, to tine Christian’s personal loyalty to principle. Both are essential for successful warfare, and Paul probably had both in mind. </a:t>
            </a:r>
            <a:endParaRPr lang="en-US" sz="5400" dirty="0"/>
          </a:p>
        </p:txBody>
      </p:sp>
    </p:spTree>
    <p:extLst>
      <p:ext uri="{BB962C8B-B14F-4D97-AF65-F5344CB8AC3E}">
        <p14:creationId xmlns:p14="http://schemas.microsoft.com/office/powerpoint/2010/main" val="5090670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(IN RIGHTEOUSNESS):</a:t>
            </a:r>
            <a:r>
              <a:rPr lang="en-US" sz="4000" dirty="0"/>
              <a:t/>
            </a:r>
            <a:br>
              <a:rPr lang="en-US" sz="4000" dirty="0"/>
            </a:br>
            <a:r>
              <a:rPr lang="en-US" sz="4000" dirty="0" smtClean="0">
                <a:solidFill>
                  <a:srgbClr val="66FFFF"/>
                </a:solidFill>
              </a:rPr>
              <a:t>Romans 1:16-17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7" y="1724769"/>
            <a:ext cx="6504404" cy="3868116"/>
          </a:xfrm>
        </p:spPr>
        <p:txBody>
          <a:bodyPr>
            <a:noAutofit/>
          </a:bodyPr>
          <a:lstStyle/>
          <a:p>
            <a:r>
              <a:rPr lang="en-US" sz="3200" b="1" baseline="30000" dirty="0"/>
              <a:t>16 </a:t>
            </a:r>
            <a:r>
              <a:rPr lang="en-US" sz="3200" dirty="0"/>
              <a:t>For I am not ashamed of the gospel of Christ: for it is the power of God unto salvation to every one that believeth; to the Jew first, and also to the Greek.</a:t>
            </a:r>
          </a:p>
          <a:p>
            <a:r>
              <a:rPr lang="en-US" sz="3200" b="1" baseline="30000" dirty="0"/>
              <a:t>17 </a:t>
            </a:r>
            <a:r>
              <a:rPr lang="en-US" sz="3200" dirty="0"/>
              <a:t>For therein is the righteousness of God revealed from faith to faith: as it is written, The just shall live by faith.</a:t>
            </a:r>
          </a:p>
        </p:txBody>
      </p:sp>
      <p:pic>
        <p:nvPicPr>
          <p:cNvPr id="9218" name="Picture 2" descr="Riding on a beam of light. Did you ever wonder what it would be… | b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235" r="2623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319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smtClean="0">
                <a:solidFill>
                  <a:srgbClr val="66FFFF"/>
                </a:solidFill>
              </a:rPr>
              <a:t>Deuteronomy 20:1-4</a:t>
            </a:r>
            <a:endParaRPr lang="en-US" sz="4400" dirty="0">
              <a:solidFill>
                <a:srgbClr val="66FFFF"/>
              </a:solidFill>
            </a:endParaRP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200" i="1" dirty="0">
                <a:latin typeface="system-ui"/>
              </a:rPr>
              <a:t>The Canaanites had large numbers of chariots (Joshua </a:t>
            </a:r>
            <a:r>
              <a:rPr lang="en-US" sz="3200" i="1" dirty="0" smtClean="0">
                <a:latin typeface="system-ui"/>
              </a:rPr>
              <a:t>11 </a:t>
            </a:r>
            <a:r>
              <a:rPr lang="en-US" sz="3200" i="1" dirty="0">
                <a:latin typeface="system-ui"/>
              </a:rPr>
              <a:t>:4; Judges 4:3). The army of Israel was composed of infantrymen; they never lost their fear of armed chariots (Joshua 17:16; Judges 1:19; 1 Sam. 13:5, 6). </a:t>
            </a:r>
            <a:r>
              <a:rPr lang="en-US" sz="3200" i="1" dirty="0" err="1">
                <a:latin typeface="system-ui"/>
              </a:rPr>
              <a:t>Notuntil</a:t>
            </a:r>
            <a:r>
              <a:rPr lang="en-US" sz="3200" i="1" dirty="0">
                <a:latin typeface="system-ui"/>
              </a:rPr>
              <a:t> David’s time did they have chariots of their own (2 Sam. 8:4).</a:t>
            </a:r>
            <a:endParaRPr lang="en-US" sz="3200" i="1" dirty="0">
              <a:effectLst/>
              <a:latin typeface="system-ui"/>
            </a:endParaRPr>
          </a:p>
        </p:txBody>
      </p:sp>
      <p:pic>
        <p:nvPicPr>
          <p:cNvPr id="5122" name="Picture 2" descr="Greatest Battles In Ancient Israeli And Biblical History - WorldAtlas.co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834" r="288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9486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(IN RIGHTEOUSNESS):</a:t>
            </a:r>
            <a:r>
              <a:rPr lang="en-US" sz="4000" dirty="0"/>
              <a:t/>
            </a:r>
            <a:br>
              <a:rPr lang="en-US" sz="4000" dirty="0"/>
            </a:br>
            <a:r>
              <a:rPr lang="en-US" sz="4000" dirty="0" smtClean="0">
                <a:solidFill>
                  <a:srgbClr val="66FFFF"/>
                </a:solidFill>
              </a:rPr>
              <a:t>Romans 1:16-17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7" y="1724769"/>
            <a:ext cx="6504404" cy="3868116"/>
          </a:xfrm>
        </p:spPr>
        <p:txBody>
          <a:bodyPr>
            <a:noAutofit/>
          </a:bodyPr>
          <a:lstStyle/>
          <a:p>
            <a:r>
              <a:rPr lang="en-US" sz="3200" b="1" baseline="30000" dirty="0"/>
              <a:t>16 </a:t>
            </a:r>
            <a:r>
              <a:rPr lang="en-US" sz="3200" dirty="0"/>
              <a:t>For I am not ashamed of the gospel of Christ: for it is the power of God unto salvation to every one that believeth; to the Jew first, and also to the Greek.</a:t>
            </a:r>
          </a:p>
          <a:p>
            <a:r>
              <a:rPr lang="en-US" sz="3200" b="1" baseline="30000" dirty="0"/>
              <a:t>17 </a:t>
            </a:r>
            <a:r>
              <a:rPr lang="en-US" sz="3200" dirty="0"/>
              <a:t>For therein is the righteousness of God revealed from faith to faith: as it is written, The just shall live by faith.</a:t>
            </a:r>
          </a:p>
        </p:txBody>
      </p:sp>
      <p:pic>
        <p:nvPicPr>
          <p:cNvPr id="9218" name="Picture 2" descr="Riding on a beam of light. Did you ever wonder what it would be… | b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235" r="2623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2">
            <a:extLst>
              <a:ext uri="{FF2B5EF4-FFF2-40B4-BE49-F238E27FC236}">
                <a16:creationId xmlns="" xmlns:a16="http://schemas.microsoft.com/office/drawing/2014/main" id="{D8E5D914-B96A-9E63-9ADF-B81B89CF8C51}"/>
              </a:ext>
            </a:extLst>
          </p:cNvPr>
          <p:cNvSpPr/>
          <p:nvPr/>
        </p:nvSpPr>
        <p:spPr>
          <a:xfrm>
            <a:off x="66711" y="1943100"/>
            <a:ext cx="11871289" cy="2413000"/>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Paul is using the term “the righteousness of God” in a general and comprehensive sense. The gospel reveals </a:t>
            </a:r>
            <a:r>
              <a:rPr lang="en-US" sz="3200" dirty="0" smtClean="0"/>
              <a:t>the </a:t>
            </a:r>
            <a:r>
              <a:rPr lang="en-US" sz="3200" dirty="0"/>
              <a:t>righteousness and perfection of </a:t>
            </a:r>
            <a:r>
              <a:rPr lang="en-US" sz="3200" dirty="0" smtClean="0"/>
              <a:t>God. </a:t>
            </a:r>
            <a:r>
              <a:rPr lang="en-US" sz="3200" dirty="0"/>
              <a:t>It reveals the kind of righteousness that comes from God and how it may be received by </a:t>
            </a:r>
            <a:r>
              <a:rPr lang="en-US" sz="3200" dirty="0" smtClean="0"/>
              <a:t>man.</a:t>
            </a:r>
            <a:endParaRPr lang="en-US" sz="4400" dirty="0"/>
          </a:p>
        </p:txBody>
      </p:sp>
    </p:spTree>
    <p:extLst>
      <p:ext uri="{BB962C8B-B14F-4D97-AF65-F5344CB8AC3E}">
        <p14:creationId xmlns:p14="http://schemas.microsoft.com/office/powerpoint/2010/main" val="35898828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(IN RIGHTEOUSNESS):</a:t>
            </a:r>
            <a:r>
              <a:rPr lang="en-US" sz="4000" dirty="0"/>
              <a:t/>
            </a:r>
            <a:br>
              <a:rPr lang="en-US" sz="4000" dirty="0"/>
            </a:br>
            <a:r>
              <a:rPr lang="en-US" sz="4000" dirty="0" smtClean="0">
                <a:solidFill>
                  <a:srgbClr val="66FFFF"/>
                </a:solidFill>
              </a:rPr>
              <a:t>Matthew 5:18-20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3200" b="1" baseline="30000" dirty="0"/>
              <a:t>18 </a:t>
            </a:r>
            <a:r>
              <a:rPr lang="en-US" sz="3200" dirty="0"/>
              <a:t>For verily I say unto you, Till heaven and earth pass, one jot or one tittle shall in no wise pass from the law, till all be fulfilled.</a:t>
            </a:r>
          </a:p>
          <a:p>
            <a:r>
              <a:rPr lang="en-US" sz="3200" b="1" baseline="30000" dirty="0"/>
              <a:t>19 </a:t>
            </a:r>
            <a:r>
              <a:rPr lang="en-US" sz="3200" dirty="0"/>
              <a:t>Whosoever therefore shall break one of these least commandments, and shall teach men so, he shall be called the least in the kingdom of heaven: but whosoever shall do and teach them, the same shall be called great in the kingdom of heaven</a:t>
            </a:r>
            <a:r>
              <a:rPr lang="en-US" sz="3200" dirty="0" smtClean="0"/>
              <a:t>.</a:t>
            </a:r>
            <a:endParaRPr lang="en-US" sz="3200" dirty="0"/>
          </a:p>
        </p:txBody>
      </p:sp>
      <p:pic>
        <p:nvPicPr>
          <p:cNvPr id="11268" name="Picture 4" descr="When is a judge too involved to be fair? - AvvoStori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127" r="29127"/>
          <a:stretch>
            <a:fillRect/>
          </a:stretch>
        </p:blipFill>
        <p:spPr bwMode="auto">
          <a:xfrm>
            <a:off x="727075" y="914400"/>
            <a:ext cx="32988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323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(IN RIGHTEOUSNESS):</a:t>
            </a:r>
            <a:r>
              <a:rPr lang="en-US" sz="4000" dirty="0"/>
              <a:t/>
            </a:r>
            <a:br>
              <a:rPr lang="en-US" sz="4000" dirty="0"/>
            </a:br>
            <a:r>
              <a:rPr lang="en-US" sz="4000" dirty="0" smtClean="0">
                <a:solidFill>
                  <a:srgbClr val="66FFFF"/>
                </a:solidFill>
              </a:rPr>
              <a:t>Matthew 5:20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3600" b="1" baseline="30000" dirty="0" smtClean="0"/>
              <a:t>20</a:t>
            </a:r>
            <a:r>
              <a:rPr lang="en-US" sz="3600" b="1" baseline="30000" dirty="0"/>
              <a:t> </a:t>
            </a:r>
            <a:r>
              <a:rPr lang="en-US" sz="3600" dirty="0"/>
              <a:t>For I say unto you, That except your righteousness shall exceed the righteousness of the scribes and Pharisees, ye shall in no case enter into the kingdom of heaven.</a:t>
            </a:r>
          </a:p>
        </p:txBody>
      </p:sp>
      <p:pic>
        <p:nvPicPr>
          <p:cNvPr id="13314" name="Picture 2" descr="Blue Ten Commandments Tablets and Handmade Cross Necklaces Lapi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984" r="3098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3625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(IN RIGHTEOUSNESS):</a:t>
            </a:r>
            <a:r>
              <a:rPr lang="en-US" sz="4000" dirty="0"/>
              <a:t/>
            </a:r>
            <a:br>
              <a:rPr lang="en-US" sz="4000" dirty="0"/>
            </a:br>
            <a:r>
              <a:rPr lang="en-US" sz="4000" dirty="0" smtClean="0">
                <a:solidFill>
                  <a:srgbClr val="66FFFF"/>
                </a:solidFill>
              </a:rPr>
              <a:t>Philippians 3:8-9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3000" b="1" baseline="30000" dirty="0"/>
              <a:t>8 </a:t>
            </a:r>
            <a:r>
              <a:rPr lang="en-US" sz="3000" dirty="0"/>
              <a:t>Yea doubtless, and I count all things but loss for the excellency of the knowledge of Christ Jesus my Lord: for whom I have suffered the loss of all things, and do count them but dung, that I may win Christ,</a:t>
            </a:r>
          </a:p>
          <a:p>
            <a:r>
              <a:rPr lang="en-US" sz="3000" b="1" baseline="30000" dirty="0"/>
              <a:t>9 </a:t>
            </a:r>
            <a:r>
              <a:rPr lang="en-US" sz="3000" dirty="0"/>
              <a:t>And be found in him, not having mine own righteousness, which is of the law, but that which is through the faith of Christ, the righteousness which is of God by faith:</a:t>
            </a:r>
          </a:p>
        </p:txBody>
      </p:sp>
      <p:pic>
        <p:nvPicPr>
          <p:cNvPr id="14338" name="Picture 2" descr="Raising unselfish kids--Aletei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232" r="32232"/>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0002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To STAND:  </a:t>
            </a:r>
            <a:br>
              <a:rPr lang="en-US" sz="4400" b="1" dirty="0" smtClean="0">
                <a:solidFill>
                  <a:schemeClr val="accent1">
                    <a:lumMod val="40000"/>
                    <a:lumOff val="60000"/>
                  </a:schemeClr>
                </a:solidFill>
              </a:rPr>
            </a:br>
            <a:r>
              <a:rPr lang="en-US" sz="4400" dirty="0" smtClean="0">
                <a:solidFill>
                  <a:srgbClr val="66FFFF"/>
                </a:solidFill>
              </a:rPr>
              <a:t>Ephesians 6:15</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15 </a:t>
            </a:r>
            <a:r>
              <a:rPr lang="en-US" sz="4800" dirty="0"/>
              <a:t>And your feet shod with the preparation of the gospel of peace;</a:t>
            </a:r>
            <a:endParaRPr lang="en-US" sz="4400" b="0" i="0" dirty="0">
              <a:effectLst/>
              <a:latin typeface="system-ui"/>
            </a:endParaRPr>
          </a:p>
        </p:txBody>
      </p:sp>
      <p:pic>
        <p:nvPicPr>
          <p:cNvPr id="15364" name="Picture 4" descr="Naturapharm | Foot Series: Το Ρωμαϊκό Πόδι - Naturaphar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320" b="43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224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52400"/>
            <a:ext cx="11871289" cy="656771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100" dirty="0"/>
              <a:t>In Paul’s figure the sandals </a:t>
            </a:r>
            <a:r>
              <a:rPr lang="en-US" sz="3100" dirty="0" smtClean="0"/>
              <a:t>apparently </a:t>
            </a:r>
            <a:r>
              <a:rPr lang="en-US" sz="3100" dirty="0"/>
              <a:t>served to enable the wearer to stand firm rather than to run. In Isa. 52:7 and Rom. 10:15 the “feet” and </a:t>
            </a:r>
            <a:r>
              <a:rPr lang="en-US" sz="3100" dirty="0" smtClean="0"/>
              <a:t>the </a:t>
            </a:r>
            <a:r>
              <a:rPr lang="en-US" sz="3100" dirty="0"/>
              <a:t>proclamation of the “gospel of peace” are closely linked, suggesting action, the bearing of the message of good news. </a:t>
            </a:r>
            <a:r>
              <a:rPr lang="en-US" sz="3100" dirty="0" smtClean="0"/>
              <a:t>In </a:t>
            </a:r>
            <a:r>
              <a:rPr lang="en-US" sz="3100" dirty="0"/>
              <a:t>this </a:t>
            </a:r>
            <a:r>
              <a:rPr lang="en-US" sz="3100" dirty="0" smtClean="0"/>
              <a:t>verse, however, </a:t>
            </a:r>
            <a:r>
              <a:rPr lang="en-US" sz="3100" dirty="0"/>
              <a:t>the idea seems to be that of </a:t>
            </a:r>
            <a:r>
              <a:rPr lang="en-US" sz="3100" b="1" dirty="0"/>
              <a:t>steadfastness in the Christian warfare</a:t>
            </a:r>
            <a:r>
              <a:rPr lang="en-US" sz="3100" dirty="0"/>
              <a:t>. Hence the gospel, in this instance, is not so much the gospel to be proclaimed, but the gospel that has found lodgment in the heart of the Christian. It is a beautiful and encouraging thought that the warrior in the midst of spiritual conflict can stand firm in peace. He has peace with </a:t>
            </a:r>
            <a:r>
              <a:rPr lang="en-US" sz="3100" dirty="0" smtClean="0"/>
              <a:t>God. Essentially</a:t>
            </a:r>
            <a:r>
              <a:rPr lang="en-US" sz="3100" dirty="0"/>
              <a:t>, the gospel is the good news that men need not die, and that is a welcome word to the warrior facing relentless foes. He stands firm on the knowledge of Christ incarnate, </a:t>
            </a:r>
            <a:r>
              <a:rPr lang="en-US" sz="3100" dirty="0" smtClean="0"/>
              <a:t>crucified</a:t>
            </a:r>
            <a:r>
              <a:rPr lang="en-US" sz="3100" dirty="0"/>
              <a:t>, risen, ascended — the heart of the gospel, and the reason for peace.</a:t>
            </a:r>
          </a:p>
        </p:txBody>
      </p:sp>
    </p:spTree>
    <p:extLst>
      <p:ext uri="{BB962C8B-B14F-4D97-AF65-F5344CB8AC3E}">
        <p14:creationId xmlns:p14="http://schemas.microsoft.com/office/powerpoint/2010/main" val="7758164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(Steadfast):</a:t>
            </a:r>
            <a:r>
              <a:rPr lang="en-US" sz="4000" dirty="0"/>
              <a:t/>
            </a:r>
            <a:br>
              <a:rPr lang="en-US" sz="4000" dirty="0"/>
            </a:br>
            <a:r>
              <a:rPr lang="en-US" sz="4000" dirty="0" smtClean="0">
                <a:solidFill>
                  <a:srgbClr val="66FFFF"/>
                </a:solidFill>
              </a:rPr>
              <a:t>1 Corinthians 4:1-2</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3600" b="1" dirty="0"/>
              <a:t>4 </a:t>
            </a:r>
            <a:r>
              <a:rPr lang="en-US" sz="3600" dirty="0"/>
              <a:t>Let a man so account of us, as of the ministers of Christ, and stewards of the mysteries of God.</a:t>
            </a:r>
          </a:p>
          <a:p>
            <a:r>
              <a:rPr lang="en-US" sz="3600" b="1" baseline="30000" dirty="0"/>
              <a:t>2 </a:t>
            </a:r>
            <a:r>
              <a:rPr lang="en-US" sz="3600" dirty="0"/>
              <a:t>Moreover it is required in stewards, that a man be found faithful.</a:t>
            </a:r>
          </a:p>
        </p:txBody>
      </p:sp>
      <p:pic>
        <p:nvPicPr>
          <p:cNvPr id="16388" name="Picture 4" descr="Sign in | Lighthouses photography, Lighthouse pictures, Beautifu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157" b="315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8624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To Stand (Steadfast):</a:t>
            </a:r>
            <a:r>
              <a:rPr lang="en-US" sz="4000" dirty="0"/>
              <a:t/>
            </a:r>
            <a:br>
              <a:rPr lang="en-US" sz="4000" dirty="0"/>
            </a:br>
            <a:r>
              <a:rPr lang="en-US" sz="4000" dirty="0" smtClean="0">
                <a:solidFill>
                  <a:srgbClr val="66FFFF"/>
                </a:solidFill>
              </a:rPr>
              <a:t>Hebrews 10:22-23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3600" b="1" baseline="30000" dirty="0"/>
              <a:t>22 </a:t>
            </a:r>
            <a:r>
              <a:rPr lang="en-US" sz="3600" dirty="0"/>
              <a:t>Let us draw near with a true heart in full assurance of faith, having our hearts sprinkled from an evil conscience, and our bodies washed with pure water.</a:t>
            </a:r>
          </a:p>
          <a:p>
            <a:r>
              <a:rPr lang="en-US" sz="3600" b="1" baseline="30000" dirty="0"/>
              <a:t>23 </a:t>
            </a:r>
            <a:r>
              <a:rPr lang="en-US" sz="3600" dirty="0"/>
              <a:t>Let us hold fast the profession of our faith without wavering; (for he is faithful that promised;)</a:t>
            </a:r>
          </a:p>
        </p:txBody>
      </p:sp>
      <p:pic>
        <p:nvPicPr>
          <p:cNvPr id="18434" name="Picture 2" descr="anchors, Rocks, Sea, Sky, Clouds, Ship Wallpapers HD / Desktop an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809" r="2780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8731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a:solidFill>
                  <a:schemeClr val="accent1">
                    <a:lumMod val="40000"/>
                    <a:lumOff val="60000"/>
                  </a:schemeClr>
                </a:solidFill>
              </a:rPr>
              <a:t>To Stand (Steadfast):</a:t>
            </a:r>
            <a:r>
              <a:rPr lang="en-US" sz="4000" dirty="0"/>
              <a:t/>
            </a:r>
            <a:br>
              <a:rPr lang="en-US" sz="4000" dirty="0"/>
            </a:br>
            <a:r>
              <a:rPr lang="en-US" sz="4000" dirty="0" smtClean="0">
                <a:solidFill>
                  <a:srgbClr val="66FFFF"/>
                </a:solidFill>
              </a:rPr>
              <a:t>1 Corinthians 16:13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6000" b="1" baseline="30000" dirty="0"/>
              <a:t>13 </a:t>
            </a:r>
            <a:r>
              <a:rPr lang="en-US" sz="6000" dirty="0"/>
              <a:t>Watch ye, stand fast in the faith, quit you like men, be strong.</a:t>
            </a:r>
          </a:p>
        </p:txBody>
      </p:sp>
      <p:pic>
        <p:nvPicPr>
          <p:cNvPr id="19458" name="Picture 2" descr="Are You Strong? | T NATION"/>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5679" r="24437"/>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9215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a:solidFill>
                  <a:schemeClr val="accent1">
                    <a:lumMod val="40000"/>
                    <a:lumOff val="60000"/>
                  </a:schemeClr>
                </a:solidFill>
              </a:rPr>
              <a:t>To Stand (Steadfast):</a:t>
            </a:r>
            <a:r>
              <a:rPr lang="en-US" sz="4000" dirty="0"/>
              <a:t/>
            </a:r>
            <a:br>
              <a:rPr lang="en-US" sz="4000" dirty="0"/>
            </a:br>
            <a:r>
              <a:rPr lang="en-US" sz="4000" dirty="0" smtClean="0">
                <a:solidFill>
                  <a:srgbClr val="66FFFF"/>
                </a:solidFill>
              </a:rPr>
              <a:t>1 Corinthians 15:58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4000" b="1" baseline="30000" dirty="0"/>
              <a:t>58 </a:t>
            </a:r>
            <a:r>
              <a:rPr lang="en-US" sz="4000" dirty="0"/>
              <a:t>Therefore, my beloved brethren, be ye </a:t>
            </a:r>
            <a:r>
              <a:rPr lang="en-US" sz="4000" dirty="0" err="1"/>
              <a:t>stedfast</a:t>
            </a:r>
            <a:r>
              <a:rPr lang="en-US" sz="4000" dirty="0"/>
              <a:t>, </a:t>
            </a:r>
            <a:r>
              <a:rPr lang="en-US" sz="4000" dirty="0" err="1"/>
              <a:t>unmoveable</a:t>
            </a:r>
            <a:r>
              <a:rPr lang="en-US" sz="4000" dirty="0"/>
              <a:t>, always abounding in the work of the Lord, forasmuch as ye know that your </a:t>
            </a:r>
            <a:r>
              <a:rPr lang="en-US" sz="4000" dirty="0" err="1"/>
              <a:t>labour</a:t>
            </a:r>
            <a:r>
              <a:rPr lang="en-US" sz="4000" dirty="0"/>
              <a:t> is not in vain in the Lord.</a:t>
            </a:r>
          </a:p>
        </p:txBody>
      </p:sp>
      <p:pic>
        <p:nvPicPr>
          <p:cNvPr id="21506" name="Picture 2" descr="Be Steadfast - Encourage your sou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734" r="2773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304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Deuteronomy 20:1-4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rmAutofit fontScale="85000" lnSpcReduction="20000"/>
          </a:bodyPr>
          <a:lstStyle/>
          <a:p>
            <a:r>
              <a:rPr lang="en-US" sz="4000" b="1" dirty="0"/>
              <a:t>20 </a:t>
            </a:r>
            <a:r>
              <a:rPr lang="en-US" sz="4000" dirty="0"/>
              <a:t>When thou </a:t>
            </a:r>
            <a:r>
              <a:rPr lang="en-US" sz="4000" dirty="0" err="1"/>
              <a:t>goest</a:t>
            </a:r>
            <a:r>
              <a:rPr lang="en-US" sz="4000" dirty="0"/>
              <a:t> out to battle against thine enemies, and </a:t>
            </a:r>
            <a:r>
              <a:rPr lang="en-US" sz="4000" dirty="0" err="1"/>
              <a:t>seest</a:t>
            </a:r>
            <a:r>
              <a:rPr lang="en-US" sz="4000" dirty="0"/>
              <a:t> horses, and chariots, and a people more than thou, be not afraid of them: for the </a:t>
            </a:r>
            <a:r>
              <a:rPr lang="en-US" sz="4000" cap="small" dirty="0"/>
              <a:t>Lord</a:t>
            </a:r>
            <a:r>
              <a:rPr lang="en-US" sz="4000" dirty="0"/>
              <a:t> thy God is with thee, which brought thee up out of the land of Egypt.</a:t>
            </a:r>
          </a:p>
          <a:p>
            <a:r>
              <a:rPr lang="en-US" sz="4000" b="1" baseline="30000" dirty="0"/>
              <a:t>2 </a:t>
            </a:r>
            <a:r>
              <a:rPr lang="en-US" sz="4000" dirty="0"/>
              <a:t>And it shall be, when ye are come nigh unto the battle, that the priest shall approach and speak unto the people,</a:t>
            </a:r>
          </a:p>
        </p:txBody>
      </p:sp>
      <p:pic>
        <p:nvPicPr>
          <p:cNvPr id="5" name="Picture 2" descr="Joshua at the head of the Israelite army in front of the walls of Stock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1158" b="7912"/>
          <a:stretch/>
        </p:blipFill>
        <p:spPr bwMode="auto">
          <a:xfrm>
            <a:off x="427453" y="830180"/>
            <a:ext cx="3723443" cy="48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5170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296240" y="1962241"/>
            <a:ext cx="6756397" cy="3035122"/>
          </a:xfrm>
          <a:prstGeom prst="rect">
            <a:avLst/>
          </a:prstGeom>
          <a:solidFill>
            <a:srgbClr val="002060"/>
          </a:solidFill>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b="1" dirty="0" smtClean="0">
                <a:solidFill>
                  <a:schemeClr val="accent1">
                    <a:lumMod val="40000"/>
                    <a:lumOff val="60000"/>
                  </a:schemeClr>
                </a:solidFill>
              </a:rPr>
              <a:t>Hold Fast</a:t>
            </a:r>
            <a:r>
              <a:rPr lang="en-US" sz="4800" b="1" dirty="0" smtClean="0">
                <a:solidFill>
                  <a:schemeClr val="accent1">
                    <a:lumMod val="40000"/>
                    <a:lumOff val="60000"/>
                  </a:schemeClr>
                </a:solidFill>
              </a:rPr>
              <a:t>—</a:t>
            </a:r>
            <a:r>
              <a:rPr lang="en-US" sz="4400" b="1" dirty="0" smtClean="0">
                <a:solidFill>
                  <a:schemeClr val="accent1">
                    <a:lumMod val="40000"/>
                    <a:lumOff val="60000"/>
                  </a:schemeClr>
                </a:solidFill>
              </a:rPr>
              <a:t>A</a:t>
            </a:r>
            <a:r>
              <a:rPr lang="en-US" sz="4800" b="1" dirty="0" smtClean="0">
                <a:solidFill>
                  <a:schemeClr val="accent1">
                    <a:lumMod val="40000"/>
                    <a:lumOff val="60000"/>
                  </a:schemeClr>
                </a:solidFill>
              </a:rPr>
              <a:t> </a:t>
            </a:r>
            <a:r>
              <a:rPr lang="en-US" sz="4400" b="1" dirty="0" smtClean="0">
                <a:solidFill>
                  <a:schemeClr val="accent1">
                    <a:lumMod val="40000"/>
                    <a:lumOff val="60000"/>
                  </a:schemeClr>
                </a:solidFill>
              </a:rPr>
              <a:t>Personal Appeal:</a:t>
            </a:r>
            <a:endParaRPr lang="en-US" sz="4400" dirty="0">
              <a:solidFill>
                <a:srgbClr val="66FFFF"/>
              </a:solidFill>
            </a:endParaRPr>
          </a:p>
        </p:txBody>
      </p:sp>
      <p:pic>
        <p:nvPicPr>
          <p:cNvPr id="20482" name="Picture 2" descr="8/10/2016 - Stay Steadfast in Your Faith! (Part 2 of 2) | Word of Fait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5687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5518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1:2-14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768"/>
            <a:ext cx="7329903" cy="4345831"/>
          </a:xfrm>
        </p:spPr>
        <p:txBody>
          <a:bodyPr>
            <a:noAutofit/>
          </a:bodyPr>
          <a:lstStyle/>
          <a:p>
            <a:r>
              <a:rPr lang="en-US" sz="3200" b="1" baseline="30000" dirty="0"/>
              <a:t>2 </a:t>
            </a:r>
            <a:r>
              <a:rPr lang="en-US" sz="3200" dirty="0"/>
              <a:t>To Timothy, my dearly beloved son: Grace, mercy, and peace, from God the Father and Christ Jesus our Lord.</a:t>
            </a:r>
          </a:p>
          <a:p>
            <a:r>
              <a:rPr lang="en-US" sz="3200" b="1" baseline="30000" dirty="0"/>
              <a:t>3 </a:t>
            </a:r>
            <a:r>
              <a:rPr lang="en-US" sz="3200" dirty="0"/>
              <a:t>I thank God, whom I serve from my forefathers with pure conscience, that without ceasing I have remembrance of thee in my prayers night and day;</a:t>
            </a:r>
          </a:p>
        </p:txBody>
      </p:sp>
      <p:pic>
        <p:nvPicPr>
          <p:cNvPr id="22530" name="Picture 2" descr="Apostle Paul Writing Letter To The Corinthians 8x10 Real Canvas Fin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395" r="539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390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1:4-14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7" y="1612900"/>
            <a:ext cx="6860004" cy="4119563"/>
          </a:xfrm>
          <a:solidFill>
            <a:srgbClr val="002060"/>
          </a:solidFill>
        </p:spPr>
        <p:txBody>
          <a:bodyPr>
            <a:noAutofit/>
          </a:bodyPr>
          <a:lstStyle/>
          <a:p>
            <a:r>
              <a:rPr lang="en-US" sz="3200" b="1" baseline="30000" dirty="0"/>
              <a:t>4 </a:t>
            </a:r>
            <a:r>
              <a:rPr lang="en-US" sz="3200" dirty="0"/>
              <a:t>Greatly desiring to see thee, being mindful of thy tears, that I may be filled with joy;</a:t>
            </a:r>
          </a:p>
          <a:p>
            <a:r>
              <a:rPr lang="en-US" sz="3200" b="1" baseline="30000" dirty="0"/>
              <a:t>5 </a:t>
            </a:r>
            <a:r>
              <a:rPr lang="en-US" sz="3200" dirty="0"/>
              <a:t>When I call to remembrance the unfeigned faith that is in thee, which dwelt first in thy grandmother Lois, and thy mother Eunice; and I am persuaded that in thee also.</a:t>
            </a:r>
          </a:p>
        </p:txBody>
      </p:sp>
      <p:pic>
        <p:nvPicPr>
          <p:cNvPr id="24578" name="Picture 2" descr="Why Did Paul Write Romans? | Reading Ac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950" r="1095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7634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1:6-14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7" y="1724769"/>
            <a:ext cx="6821904" cy="3914032"/>
          </a:xfrm>
          <a:solidFill>
            <a:srgbClr val="002060"/>
          </a:solidFill>
        </p:spPr>
        <p:txBody>
          <a:bodyPr>
            <a:noAutofit/>
          </a:bodyPr>
          <a:lstStyle/>
          <a:p>
            <a:r>
              <a:rPr lang="en-US" sz="3200" b="1" baseline="30000" dirty="0"/>
              <a:t>6 </a:t>
            </a:r>
            <a:r>
              <a:rPr lang="en-US" sz="3200" dirty="0"/>
              <a:t>Wherefore I put thee in remembrance that thou stir up the gift of God, which is in thee by the putting on of my hands.</a:t>
            </a:r>
          </a:p>
          <a:p>
            <a:r>
              <a:rPr lang="en-US" sz="3200" b="1" baseline="30000" dirty="0"/>
              <a:t>7 </a:t>
            </a:r>
            <a:r>
              <a:rPr lang="en-US" sz="3200" dirty="0"/>
              <a:t>For God hath not given us the spirit of fear; but of power, and of love, and of a sound mind.</a:t>
            </a:r>
          </a:p>
        </p:txBody>
      </p:sp>
      <p:pic>
        <p:nvPicPr>
          <p:cNvPr id="25602" name="Picture 2" descr="Paul's Advise to Timothy - The Bible In Your Han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284" r="2728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8499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1:8-14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7" y="1816100"/>
            <a:ext cx="6733004" cy="3619499"/>
          </a:xfrm>
          <a:solidFill>
            <a:srgbClr val="002060"/>
          </a:solidFill>
        </p:spPr>
        <p:txBody>
          <a:bodyPr>
            <a:noAutofit/>
          </a:bodyPr>
          <a:lstStyle/>
          <a:p>
            <a:r>
              <a:rPr lang="en-US" sz="3600" b="1" baseline="30000" dirty="0"/>
              <a:t>8 </a:t>
            </a:r>
            <a:r>
              <a:rPr lang="en-US" sz="3600" dirty="0"/>
              <a:t>Be not thou therefore ashamed of the testimony of our Lord, nor of me his prisoner: but be thou partaker of the afflictions of the gospel according to the power of God</a:t>
            </a:r>
            <a:r>
              <a:rPr lang="en-US" sz="3600" dirty="0" smtClean="0"/>
              <a:t>;</a:t>
            </a:r>
            <a:endParaRPr lang="en-US" sz="3600" dirty="0"/>
          </a:p>
        </p:txBody>
      </p:sp>
      <p:pic>
        <p:nvPicPr>
          <p:cNvPr id="26626" name="Picture 2" descr="Paul and Silas Teach God's Wo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344" r="434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0190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1:9-14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38195" y="1625600"/>
            <a:ext cx="7647405" cy="4699000"/>
          </a:xfrm>
          <a:solidFill>
            <a:srgbClr val="002060"/>
          </a:solidFill>
        </p:spPr>
        <p:txBody>
          <a:bodyPr>
            <a:noAutofit/>
          </a:bodyPr>
          <a:lstStyle/>
          <a:p>
            <a:r>
              <a:rPr lang="en-US" sz="3200" b="1" baseline="30000" dirty="0"/>
              <a:t>9 </a:t>
            </a:r>
            <a:r>
              <a:rPr lang="en-US" sz="3200" dirty="0"/>
              <a:t>Who hath saved us, and called us with an holy calling, not according to our works, but according to his own purpose and grace, which was given us in Christ Jesus before the world began,</a:t>
            </a:r>
          </a:p>
          <a:p>
            <a:r>
              <a:rPr lang="en-US" sz="3200" b="1" baseline="30000" dirty="0"/>
              <a:t>10 </a:t>
            </a:r>
            <a:r>
              <a:rPr lang="en-US" sz="3200" dirty="0"/>
              <a:t>But is now made manifest by the appearing of our </a:t>
            </a:r>
            <a:r>
              <a:rPr lang="en-US" sz="3200" dirty="0" err="1"/>
              <a:t>Saviour</a:t>
            </a:r>
            <a:r>
              <a:rPr lang="en-US" sz="3200" dirty="0"/>
              <a:t> Jesus Christ, who hath abolished death, and hath brought life and immortality to light through the gospel:</a:t>
            </a:r>
          </a:p>
        </p:txBody>
      </p:sp>
      <p:pic>
        <p:nvPicPr>
          <p:cNvPr id="27650" name="Picture 2" descr="Childrens Hands Holding The Rope Stock Photo - Download Image Now - iStoc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576" r="25576"/>
          <a:stretch>
            <a:fillRect/>
          </a:stretch>
        </p:blipFill>
        <p:spPr bwMode="auto">
          <a:xfrm>
            <a:off x="727075" y="914400"/>
            <a:ext cx="34115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5334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1:11-14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38195" y="1625600"/>
            <a:ext cx="7329903" cy="4584700"/>
          </a:xfrm>
          <a:solidFill>
            <a:srgbClr val="002060"/>
          </a:solidFill>
        </p:spPr>
        <p:txBody>
          <a:bodyPr>
            <a:noAutofit/>
          </a:bodyPr>
          <a:lstStyle/>
          <a:p>
            <a:r>
              <a:rPr lang="en-US" sz="3200" b="1" baseline="30000" dirty="0"/>
              <a:t>11 </a:t>
            </a:r>
            <a:r>
              <a:rPr lang="en-US" sz="3200" dirty="0"/>
              <a:t>Whereunto I am appointed a preacher, and an apostle, and a teacher of the Gentiles.</a:t>
            </a:r>
          </a:p>
          <a:p>
            <a:r>
              <a:rPr lang="en-US" sz="3200" b="1" baseline="30000" dirty="0"/>
              <a:t>12 </a:t>
            </a:r>
            <a:r>
              <a:rPr lang="en-US" sz="3200" dirty="0"/>
              <a:t>For the which cause I also suffer these things: nevertheless I am not ashamed: for I know whom I have believed, and am persuaded that he is able to keep that which I have committed unto him against that day.</a:t>
            </a:r>
          </a:p>
        </p:txBody>
      </p:sp>
      <p:pic>
        <p:nvPicPr>
          <p:cNvPr id="28676" name="Picture 4" descr="Hold The Line - Seven Secrets of Resilience for Paren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504" r="32504"/>
          <a:stretch>
            <a:fillRect/>
          </a:stretch>
        </p:blipFill>
        <p:spPr bwMode="auto">
          <a:xfrm>
            <a:off x="727075" y="914400"/>
            <a:ext cx="32353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2258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787104" cy="1444213"/>
          </a:xfrm>
        </p:spPr>
        <p:txBody>
          <a:bodyPr>
            <a:noAutofit/>
          </a:bodyPr>
          <a:lstStyle/>
          <a:p>
            <a:r>
              <a:rPr lang="en-US" sz="4000" dirty="0" smtClean="0">
                <a:solidFill>
                  <a:schemeClr val="accent1">
                    <a:lumMod val="40000"/>
                    <a:lumOff val="60000"/>
                  </a:schemeClr>
                </a:solidFill>
              </a:rPr>
              <a:t>HOLD FAST:</a:t>
            </a:r>
            <a:r>
              <a:rPr lang="en-US" sz="4000" dirty="0"/>
              <a:t/>
            </a:r>
            <a:br>
              <a:rPr lang="en-US" sz="4000" dirty="0"/>
            </a:br>
            <a:r>
              <a:rPr lang="en-US" sz="4000" dirty="0" smtClean="0">
                <a:solidFill>
                  <a:srgbClr val="66FFFF"/>
                </a:solidFill>
              </a:rPr>
              <a:t>2 Timothy 1:13-14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38195" y="1879601"/>
            <a:ext cx="6542505" cy="3721100"/>
          </a:xfrm>
          <a:solidFill>
            <a:srgbClr val="002060"/>
          </a:solidFill>
        </p:spPr>
        <p:txBody>
          <a:bodyPr>
            <a:noAutofit/>
          </a:bodyPr>
          <a:lstStyle/>
          <a:p>
            <a:r>
              <a:rPr lang="en-US" sz="3200" b="1" baseline="30000" dirty="0"/>
              <a:t>13 </a:t>
            </a:r>
            <a:r>
              <a:rPr lang="en-US" sz="3200" dirty="0"/>
              <a:t>Hold fast the form of sound words, which thou hast heard of me, in faith and love which is in Christ Jesus.</a:t>
            </a:r>
          </a:p>
          <a:p>
            <a:r>
              <a:rPr lang="en-US" sz="3200" b="1" baseline="30000" dirty="0"/>
              <a:t>14 </a:t>
            </a:r>
            <a:r>
              <a:rPr lang="en-US" sz="3200" dirty="0"/>
              <a:t>That good thing which was committed unto thee keep by the Holy Ghost which </a:t>
            </a:r>
            <a:r>
              <a:rPr lang="en-US" sz="3200" dirty="0" err="1"/>
              <a:t>dwelleth</a:t>
            </a:r>
            <a:r>
              <a:rPr lang="en-US" sz="3200" dirty="0"/>
              <a:t> in us.</a:t>
            </a:r>
          </a:p>
        </p:txBody>
      </p:sp>
      <p:pic>
        <p:nvPicPr>
          <p:cNvPr id="29698" name="Picture 2" descr="https://mensministrycatalyst.org/wp-content/uploads/2017/10/hanging-on-900.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98" r="26398"/>
          <a:stretch>
            <a:fillRect/>
          </a:stretch>
        </p:blipFill>
        <p:spPr bwMode="auto">
          <a:xfrm>
            <a:off x="727075" y="914400"/>
            <a:ext cx="34115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369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811696" y="2491741"/>
            <a:ext cx="6113928" cy="187451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Stand Therefore: </a:t>
            </a:r>
            <a:endParaRPr lang="en-US" sz="6000" dirty="0">
              <a:solidFill>
                <a:srgbClr val="66FFFF"/>
              </a:solidFill>
            </a:endParaRPr>
          </a:p>
        </p:txBody>
      </p:sp>
      <p:pic>
        <p:nvPicPr>
          <p:cNvPr id="30724" name="Picture 4" descr="The Armor Of God - Ephesians 6:10-18 | GospelChops"/>
          <p:cNvPicPr>
            <a:picLocks noChangeAspect="1" noChangeArrowheads="1"/>
          </p:cNvPicPr>
          <p:nvPr/>
        </p:nvPicPr>
        <p:blipFill rotWithShape="1">
          <a:blip r:embed="rId2">
            <a:extLst>
              <a:ext uri="{28A0092B-C50C-407E-A947-70E740481C1C}">
                <a14:useLocalDpi xmlns:a14="http://schemas.microsoft.com/office/drawing/2010/main" val="0"/>
              </a:ext>
            </a:extLst>
          </a:blip>
          <a:srcRect l="6525" b="3737"/>
          <a:stretch/>
        </p:blipFill>
        <p:spPr bwMode="auto">
          <a:xfrm>
            <a:off x="12700" y="0"/>
            <a:ext cx="10007600" cy="687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4873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Stand Therefore:  </a:t>
            </a:r>
            <a:br>
              <a:rPr lang="en-US" sz="4400" b="1" dirty="0" smtClean="0">
                <a:solidFill>
                  <a:schemeClr val="accent1">
                    <a:lumMod val="40000"/>
                    <a:lumOff val="60000"/>
                  </a:schemeClr>
                </a:solidFill>
              </a:rPr>
            </a:br>
            <a:r>
              <a:rPr lang="en-US" sz="4400" dirty="0" smtClean="0">
                <a:solidFill>
                  <a:srgbClr val="66FFFF"/>
                </a:solidFill>
              </a:rPr>
              <a:t>Ephesians 6:16</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16 </a:t>
            </a:r>
            <a:r>
              <a:rPr lang="en-US" sz="4800" dirty="0"/>
              <a:t>Above all, taking the shield of faith, wherewith ye shall be able to quench all the fiery darts of the wicked.</a:t>
            </a:r>
            <a:endParaRPr lang="en-US" sz="4400" b="0" i="0" dirty="0">
              <a:effectLst/>
              <a:latin typeface="system-ui"/>
            </a:endParaRPr>
          </a:p>
        </p:txBody>
      </p:sp>
      <p:pic>
        <p:nvPicPr>
          <p:cNvPr id="23556" name="Picture 4" descr="roman shield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16" r="221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6914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a:t>
            </a:r>
            <a:r>
              <a:rPr lang="en-US" sz="4000" dirty="0" smtClean="0">
                <a:solidFill>
                  <a:schemeClr val="accent1">
                    <a:lumMod val="40000"/>
                    <a:lumOff val="60000"/>
                  </a:schemeClr>
                </a:solidFill>
              </a:rPr>
              <a:t>Battle Cry</a:t>
            </a:r>
            <a:r>
              <a:rPr lang="en-US" sz="4000" dirty="0"/>
              <a:t/>
            </a:r>
            <a:br>
              <a:rPr lang="en-US" sz="4000" dirty="0"/>
            </a:br>
            <a:r>
              <a:rPr lang="en-US" sz="4000" dirty="0" smtClean="0">
                <a:solidFill>
                  <a:srgbClr val="66FFFF"/>
                </a:solidFill>
              </a:rPr>
              <a:t>Deuteronomy 20:3-4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rmAutofit fontScale="92500"/>
          </a:bodyPr>
          <a:lstStyle/>
          <a:p>
            <a:r>
              <a:rPr lang="en-US" sz="3600" b="1" baseline="30000" dirty="0"/>
              <a:t>3 </a:t>
            </a:r>
            <a:r>
              <a:rPr lang="en-US" sz="3600" dirty="0"/>
              <a:t>And shall say unto them, Hear, O Israel, ye approach this day unto battle against your enemies: let not your hearts faint, fear not, and do not tremble, neither be ye terrified because of them;</a:t>
            </a:r>
          </a:p>
          <a:p>
            <a:r>
              <a:rPr lang="en-US" sz="3600" b="1" baseline="30000" dirty="0"/>
              <a:t>4 </a:t>
            </a:r>
            <a:r>
              <a:rPr lang="en-US" sz="3600" dirty="0"/>
              <a:t>For the </a:t>
            </a:r>
            <a:r>
              <a:rPr lang="en-US" sz="3600" cap="small" dirty="0"/>
              <a:t>Lord</a:t>
            </a:r>
            <a:r>
              <a:rPr lang="en-US" sz="3600" dirty="0"/>
              <a:t> your God is he that </a:t>
            </a:r>
            <a:r>
              <a:rPr lang="en-US" sz="3600" dirty="0" err="1"/>
              <a:t>goeth</a:t>
            </a:r>
            <a:r>
              <a:rPr lang="en-US" sz="3600" dirty="0"/>
              <a:t> with you, to fight for you against your enemies, to save you.</a:t>
            </a:r>
          </a:p>
        </p:txBody>
      </p:sp>
      <p:pic>
        <p:nvPicPr>
          <p:cNvPr id="4098" name="Picture 2" descr="ancient israel armor - Google Search | Ancient israel, Kings of israe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9" r="261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8331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146539" y="152400"/>
            <a:ext cx="11871289" cy="656771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t>“This is the victory that </a:t>
            </a:r>
            <a:r>
              <a:rPr lang="en-US" sz="3600" dirty="0" err="1"/>
              <a:t>overcometh</a:t>
            </a:r>
            <a:r>
              <a:rPr lang="en-US" sz="3600" dirty="0"/>
              <a:t> the world, even our faith” (1 John 5:4). This faith is active, like the shield that is raised to catch the fiery darts; it is also passive in that it trusts in God for deliverance. Under the impact of temptation of any kind it is faith that restores confidence and enables one to carry on the battle. Moreover, “without faith it is impossible to please him” (Heb. 1 1 :6</a:t>
            </a:r>
            <a:r>
              <a:rPr lang="en-US" sz="3600" dirty="0" smtClean="0"/>
              <a:t>).</a:t>
            </a:r>
            <a:r>
              <a:rPr lang="en-US" sz="3600" dirty="0"/>
              <a:t> </a:t>
            </a:r>
            <a:r>
              <a:rPr lang="en-US" sz="3600" dirty="0" smtClean="0"/>
              <a:t> Faith </a:t>
            </a:r>
            <a:r>
              <a:rPr lang="en-US" sz="3600" dirty="0"/>
              <a:t>stops </a:t>
            </a:r>
            <a:r>
              <a:rPr lang="en-US" sz="3600" dirty="0" smtClean="0"/>
              <a:t>the </a:t>
            </a:r>
            <a:r>
              <a:rPr lang="en-US" sz="3600" dirty="0"/>
              <a:t>arrows of temptation before they become sin in the soul. Temptations and all assaults of the enemy are to be encountered before they reach the vulnerable parts of the spiritual body.</a:t>
            </a:r>
            <a:endParaRPr lang="en-US" sz="4800" dirty="0"/>
          </a:p>
        </p:txBody>
      </p:sp>
    </p:spTree>
    <p:extLst>
      <p:ext uri="{BB962C8B-B14F-4D97-AF65-F5344CB8AC3E}">
        <p14:creationId xmlns:p14="http://schemas.microsoft.com/office/powerpoint/2010/main" val="39793439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smtClean="0">
                <a:solidFill>
                  <a:schemeClr val="accent1">
                    <a:lumMod val="40000"/>
                    <a:lumOff val="60000"/>
                  </a:schemeClr>
                </a:solidFill>
              </a:rPr>
              <a:t>Stand </a:t>
            </a:r>
            <a:r>
              <a:rPr lang="en-US" sz="4000" b="1" dirty="0" smtClean="0">
                <a:solidFill>
                  <a:schemeClr val="accent1">
                    <a:lumMod val="40000"/>
                    <a:lumOff val="60000"/>
                  </a:schemeClr>
                </a:solidFill>
              </a:rPr>
              <a:t>therefore (By Faith):</a:t>
            </a:r>
            <a:r>
              <a:rPr lang="en-US" sz="4000" dirty="0"/>
              <a:t/>
            </a:r>
            <a:br>
              <a:rPr lang="en-US" sz="4000" dirty="0"/>
            </a:br>
            <a:r>
              <a:rPr lang="en-US" sz="4000" dirty="0" smtClean="0">
                <a:solidFill>
                  <a:srgbClr val="66FFFF"/>
                </a:solidFill>
              </a:rPr>
              <a:t>Hebrews 11:1-9, 29-39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92500" lnSpcReduction="20000"/>
          </a:bodyPr>
          <a:lstStyle/>
          <a:p>
            <a:r>
              <a:rPr lang="en-US" sz="3600" b="1" dirty="0"/>
              <a:t>11 </a:t>
            </a:r>
            <a:r>
              <a:rPr lang="en-US" sz="3600" dirty="0"/>
              <a:t>Now faith is the substance of things hoped for, the evidence of things not seen.</a:t>
            </a:r>
          </a:p>
          <a:p>
            <a:r>
              <a:rPr lang="en-US" sz="3600" b="1" baseline="30000" dirty="0"/>
              <a:t>2 </a:t>
            </a:r>
            <a:r>
              <a:rPr lang="en-US" sz="3600" dirty="0"/>
              <a:t>For by it the elders obtained a good report.</a:t>
            </a:r>
          </a:p>
          <a:p>
            <a:r>
              <a:rPr lang="en-US" sz="3600" b="1" baseline="30000" dirty="0"/>
              <a:t>3 </a:t>
            </a:r>
            <a:r>
              <a:rPr lang="en-US" sz="3600" dirty="0"/>
              <a:t>Through faith we understand that the worlds were framed by the word of God, so that things which are seen were not made of things which do appear.</a:t>
            </a:r>
          </a:p>
        </p:txBody>
      </p:sp>
      <p:pic>
        <p:nvPicPr>
          <p:cNvPr id="32772" name="Picture 4" descr="HD Universe Wallpapers - Wallpaper Cav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809" r="2780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788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11:4-9, 29-39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724891"/>
            <a:ext cx="7355303" cy="4007694"/>
          </a:xfrm>
        </p:spPr>
        <p:txBody>
          <a:bodyPr>
            <a:normAutofit fontScale="85000" lnSpcReduction="20000"/>
          </a:bodyPr>
          <a:lstStyle/>
          <a:p>
            <a:r>
              <a:rPr lang="en-US" sz="3600" b="1" baseline="30000" dirty="0"/>
              <a:t>4 </a:t>
            </a:r>
            <a:r>
              <a:rPr lang="en-US" sz="3600" dirty="0"/>
              <a:t>By faith Abel offered unto God a more excellent sacrifice than Cain, by which he obtained witness that he was righteous, God testifying of his gifts: and by it he being dead yet </a:t>
            </a:r>
            <a:r>
              <a:rPr lang="en-US" sz="3600" dirty="0" err="1"/>
              <a:t>speaketh</a:t>
            </a:r>
            <a:r>
              <a:rPr lang="en-US" sz="3600" dirty="0"/>
              <a:t>.</a:t>
            </a:r>
          </a:p>
          <a:p>
            <a:r>
              <a:rPr lang="en-US" sz="3600" b="1" baseline="30000" dirty="0"/>
              <a:t>5 </a:t>
            </a:r>
            <a:r>
              <a:rPr lang="en-US" sz="3600" dirty="0"/>
              <a:t>By faith Enoch was translated that he should not see death; and was not found, because God had translated him: for before his translation he had this testimony, that he pleased God.</a:t>
            </a:r>
          </a:p>
        </p:txBody>
      </p:sp>
      <p:pic>
        <p:nvPicPr>
          <p:cNvPr id="33794" name="Picture 2" descr="Why God rejected Cain's offering? - BibleAs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3030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11:6-9, 29-39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100" b="1" baseline="30000" dirty="0"/>
              <a:t>6 </a:t>
            </a:r>
            <a:r>
              <a:rPr lang="en-US" sz="3100" dirty="0"/>
              <a:t>But without faith it is impossible to please him: for he that cometh to God must believe that he is, and that he is a rewarder of them that diligently seek him.</a:t>
            </a:r>
          </a:p>
          <a:p>
            <a:r>
              <a:rPr lang="en-US" sz="3100" b="1" baseline="30000" dirty="0"/>
              <a:t>7 </a:t>
            </a:r>
            <a:r>
              <a:rPr lang="en-US" sz="3100" dirty="0"/>
              <a:t>By faith Noah, being warned of God of things not seen as yet, moved with fear, prepared an ark to the saving of his house; by the which he condemned the world, and became heir of the righteousness which is by faith.</a:t>
            </a:r>
          </a:p>
        </p:txBody>
      </p:sp>
      <p:pic>
        <p:nvPicPr>
          <p:cNvPr id="34820" name="Picture 4" descr="Exhibit Attempts to Show How the Story Noah's Ark Was 'Plausibl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7076" t="-264" r="-304" b="264"/>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3339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a:t>
            </a:r>
            <a:r>
              <a:rPr lang="en-US" sz="4000" b="1" dirty="0" smtClean="0">
                <a:solidFill>
                  <a:schemeClr val="accent1">
                    <a:lumMod val="40000"/>
                    <a:lumOff val="60000"/>
                  </a:schemeClr>
                </a:solidFill>
              </a:rPr>
              <a:t>therefore (By Faith):</a:t>
            </a:r>
            <a:r>
              <a:rPr lang="en-US" sz="4000" dirty="0"/>
              <a:t/>
            </a:r>
            <a:br>
              <a:rPr lang="en-US" sz="4000" dirty="0"/>
            </a:br>
            <a:r>
              <a:rPr lang="en-US" sz="4000" dirty="0" smtClean="0">
                <a:solidFill>
                  <a:srgbClr val="66FFFF"/>
                </a:solidFill>
              </a:rPr>
              <a:t>Hebrews 11:8-9, 29-39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200" b="1" baseline="30000" dirty="0"/>
              <a:t>8 </a:t>
            </a:r>
            <a:r>
              <a:rPr lang="en-US" sz="3200" dirty="0"/>
              <a:t>By faith Abraham, when he was called to go out into a place which he should after receive for an inheritance, obeyed; and he went out, not knowing whither he went.</a:t>
            </a:r>
          </a:p>
          <a:p>
            <a:r>
              <a:rPr lang="en-US" sz="3200" b="1" baseline="30000" dirty="0"/>
              <a:t>9 </a:t>
            </a:r>
            <a:r>
              <a:rPr lang="en-US" sz="3200" dirty="0"/>
              <a:t>By faith he sojourned in the land of promise, as in a strange country, dwelling in tabernacles with Isaac and Jacob, the heirs with him of the same promise:</a:t>
            </a:r>
          </a:p>
        </p:txBody>
      </p:sp>
      <p:pic>
        <p:nvPicPr>
          <p:cNvPr id="35842" name="Picture 2" descr="abraham - The Truth Is From God"/>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0424" t="527" r="11596" b="-527"/>
          <a:stretch/>
        </p:blipFill>
        <p:spPr bwMode="auto">
          <a:xfrm>
            <a:off x="612358" y="825881"/>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7339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11:29-39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600" b="1" baseline="30000" dirty="0"/>
              <a:t>29 </a:t>
            </a:r>
            <a:r>
              <a:rPr lang="en-US" sz="3600" dirty="0"/>
              <a:t>By faith they passed through the Red sea as by dry land: which the Egyptians assaying to do were drowned.</a:t>
            </a:r>
          </a:p>
          <a:p>
            <a:r>
              <a:rPr lang="en-US" sz="3600" b="1" baseline="30000" dirty="0"/>
              <a:t>30 </a:t>
            </a:r>
            <a:r>
              <a:rPr lang="en-US" sz="3600" dirty="0"/>
              <a:t>By faith the walls of Jericho fell down, after they were compassed about seven days.</a:t>
            </a:r>
          </a:p>
        </p:txBody>
      </p:sp>
      <p:pic>
        <p:nvPicPr>
          <p:cNvPr id="36866" name="Picture 2" descr="The Living Way: DELIVERED THROUGH JESU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127" r="2212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6075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11:31-39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200" b="1" baseline="30000" dirty="0"/>
              <a:t>31 </a:t>
            </a:r>
            <a:r>
              <a:rPr lang="en-US" sz="3200" dirty="0"/>
              <a:t>By faith the harlot Rahab perished not with them that believed not, when she had received the spies with peace.</a:t>
            </a:r>
          </a:p>
          <a:p>
            <a:r>
              <a:rPr lang="en-US" sz="3200" b="1" baseline="30000" dirty="0"/>
              <a:t>32 </a:t>
            </a:r>
            <a:r>
              <a:rPr lang="en-US" sz="3200" dirty="0"/>
              <a:t>And what shall I more say? for the time would fail me to tell of </a:t>
            </a:r>
            <a:r>
              <a:rPr lang="en-US" sz="3200" dirty="0" err="1"/>
              <a:t>Gedeon</a:t>
            </a:r>
            <a:r>
              <a:rPr lang="en-US" sz="3200" dirty="0"/>
              <a:t>, and of Barak, and of Samson, and of </a:t>
            </a:r>
            <a:r>
              <a:rPr lang="en-US" sz="3200" dirty="0" err="1"/>
              <a:t>Jephthae</a:t>
            </a:r>
            <a:r>
              <a:rPr lang="en-US" sz="3200" dirty="0"/>
              <a:t>; of David also, and Samuel, and of the prophets:</a:t>
            </a:r>
          </a:p>
        </p:txBody>
      </p:sp>
      <p:pic>
        <p:nvPicPr>
          <p:cNvPr id="37890" name="Picture 2" descr="Rahab - Being Phenomena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3282" r="33282"/>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9348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11:33-39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200" b="1" baseline="30000" dirty="0"/>
              <a:t>33 </a:t>
            </a:r>
            <a:r>
              <a:rPr lang="en-US" sz="3200" dirty="0"/>
              <a:t>Who through faith subdued kingdoms, wrought righteousness, obtained promises, stopped the mouths of lions.</a:t>
            </a:r>
          </a:p>
          <a:p>
            <a:r>
              <a:rPr lang="en-US" sz="3200" b="1" baseline="30000" dirty="0"/>
              <a:t>34 </a:t>
            </a:r>
            <a:r>
              <a:rPr lang="en-US" sz="3200" dirty="0"/>
              <a:t>Quenched the violence of fire, escaped the edge of the sword, out of weakness were made strong, waxed valiant in fight, turned to flight the armies of the aliens.</a:t>
            </a:r>
          </a:p>
        </p:txBody>
      </p:sp>
      <p:pic>
        <p:nvPicPr>
          <p:cNvPr id="38916" name="Picture 4" descr="Bet-ilim: Canaanite Blog: Tribes, Kingdoms and Peoples: Philistin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86" r="258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2653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11:35-39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200" b="1" baseline="30000" dirty="0"/>
              <a:t>35 </a:t>
            </a:r>
            <a:r>
              <a:rPr lang="en-US" sz="3200" dirty="0"/>
              <a:t>Women received their dead raised to life again: and others were tortured, not accepting deliverance; that they might obtain a better resurrection:</a:t>
            </a:r>
          </a:p>
          <a:p>
            <a:r>
              <a:rPr lang="en-US" sz="3200" b="1" baseline="30000" dirty="0"/>
              <a:t>36 </a:t>
            </a:r>
            <a:r>
              <a:rPr lang="en-US" sz="3200" dirty="0"/>
              <a:t>And others had trial of cruel </a:t>
            </a:r>
            <a:r>
              <a:rPr lang="en-US" sz="3200" dirty="0" err="1"/>
              <a:t>mockings</a:t>
            </a:r>
            <a:r>
              <a:rPr lang="en-US" sz="3200" dirty="0"/>
              <a:t> and </a:t>
            </a:r>
            <a:r>
              <a:rPr lang="en-US" sz="3200" dirty="0" err="1"/>
              <a:t>scourgings</a:t>
            </a:r>
            <a:r>
              <a:rPr lang="en-US" sz="3200" dirty="0"/>
              <a:t>, yea, moreover of bonds and imprisonment:</a:t>
            </a:r>
          </a:p>
        </p:txBody>
      </p:sp>
      <p:pic>
        <p:nvPicPr>
          <p:cNvPr id="39938" name="Picture 2" descr="Victorian Bible Illustration Samson Slays The Philistines Stock Vector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34" r="2063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4949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11:37-39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200" b="1" baseline="30000" dirty="0"/>
              <a:t>37 </a:t>
            </a:r>
            <a:r>
              <a:rPr lang="en-US" sz="3200" dirty="0"/>
              <a:t>They were stoned, they were sawn asunder, were tempted, were slain with the sword: they wandered about in sheepskins and goatskins; being destitute, afflicted, tormented;</a:t>
            </a:r>
          </a:p>
          <a:p>
            <a:r>
              <a:rPr lang="en-US" sz="3200" b="1" baseline="30000" dirty="0"/>
              <a:t>38 </a:t>
            </a:r>
            <a:r>
              <a:rPr lang="en-US" sz="3200" dirty="0"/>
              <a:t>(Of whom the world was not worthy:) they wandered in deserts, and in mountains, and in dens and caves of the earth.</a:t>
            </a:r>
          </a:p>
        </p:txBody>
      </p:sp>
      <p:pic>
        <p:nvPicPr>
          <p:cNvPr id="40962" name="Picture 2" descr="St. John the Baptist Icon - OrthodoxGifts.co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390" r="5390"/>
          <a:stretch>
            <a:fillRect/>
          </a:stretch>
        </p:blipFill>
        <p:spPr bwMode="auto">
          <a:xfrm>
            <a:off x="777875" y="889000"/>
            <a:ext cx="33734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183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smtClean="0">
                <a:solidFill>
                  <a:schemeClr val="accent1">
                    <a:lumMod val="40000"/>
                    <a:lumOff val="60000"/>
                  </a:schemeClr>
                </a:solidFill>
              </a:rPr>
              <a:t>A Battle Cry:  </a:t>
            </a:r>
            <a:r>
              <a:rPr lang="en-US" sz="3600" b="1" dirty="0">
                <a:solidFill>
                  <a:schemeClr val="accent1">
                    <a:lumMod val="40000"/>
                    <a:lumOff val="60000"/>
                  </a:schemeClr>
                </a:solidFill>
              </a:rPr>
              <a:t/>
            </a:r>
            <a:br>
              <a:rPr lang="en-US" sz="3600" b="1" dirty="0">
                <a:solidFill>
                  <a:schemeClr val="accent1">
                    <a:lumMod val="40000"/>
                    <a:lumOff val="60000"/>
                  </a:schemeClr>
                </a:solidFill>
              </a:rPr>
            </a:br>
            <a:r>
              <a:rPr lang="en-US" sz="4400" dirty="0" smtClean="0">
                <a:solidFill>
                  <a:srgbClr val="66FFFF"/>
                </a:solidFill>
              </a:rPr>
              <a:t>Judges 7:15-18</a:t>
            </a:r>
            <a:endParaRPr lang="en-US" sz="4400" dirty="0">
              <a:solidFill>
                <a:srgbClr val="66FFFF"/>
              </a:solidFill>
            </a:endParaRPr>
          </a:p>
        </p:txBody>
      </p:sp>
      <p:sp>
        <p:nvSpPr>
          <p:cNvPr id="4" name="Text Placeholder 3"/>
          <p:cNvSpPr>
            <a:spLocks noGrp="1"/>
          </p:cNvSpPr>
          <p:nvPr>
            <p:ph type="body" sz="half" idx="2"/>
          </p:nvPr>
        </p:nvSpPr>
        <p:spPr>
          <a:xfrm>
            <a:off x="435429" y="1615858"/>
            <a:ext cx="7578771" cy="4116727"/>
          </a:xfrm>
          <a:noFill/>
        </p:spPr>
        <p:txBody>
          <a:bodyPr>
            <a:noAutofit/>
          </a:bodyPr>
          <a:lstStyle/>
          <a:p>
            <a:pPr algn="l"/>
            <a:r>
              <a:rPr lang="en-US" sz="2800" i="1" dirty="0" smtClean="0">
                <a:latin typeface="system-ui"/>
              </a:rPr>
              <a:t>Gideon’s </a:t>
            </a:r>
            <a:r>
              <a:rPr lang="en-US" sz="2800" i="1" dirty="0">
                <a:latin typeface="system-ui"/>
              </a:rPr>
              <a:t>faith must have been severely tested when the Lord told him that those who were with him were too </a:t>
            </a:r>
            <a:r>
              <a:rPr lang="en-US" sz="2800" i="1" dirty="0" smtClean="0">
                <a:latin typeface="system-ui"/>
              </a:rPr>
              <a:t>Many </a:t>
            </a:r>
            <a:r>
              <a:rPr lang="en-US" sz="2800" i="1" dirty="0">
                <a:latin typeface="system-ui"/>
              </a:rPr>
              <a:t>of the men had enlisted because of the stirring appeals of Gideon, but in their hearts they were fearful and unbelieving. Lest they flee when the battle began, or take the glory of victory to themselves, the Lord asked that they be sent back. The two thirds who left constitute a sad commentary on the extent to which idolatry had destroyed Israel’s faith in God.</a:t>
            </a:r>
            <a:endParaRPr lang="en-US" sz="2800" i="1" dirty="0">
              <a:effectLst/>
              <a:latin typeface="system-ui"/>
            </a:endParaRPr>
          </a:p>
        </p:txBody>
      </p:sp>
      <p:pic>
        <p:nvPicPr>
          <p:cNvPr id="8194" name="Picture 2" descr="Gideon trusts in God and defeats the Midianites with just 300 me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xfrm>
            <a:off x="8014200" y="1419960"/>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4003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Stand therefore (By Faith):</a:t>
            </a:r>
            <a:r>
              <a:rPr lang="en-US" sz="4000" dirty="0"/>
              <a:t/>
            </a:r>
            <a:br>
              <a:rPr lang="en-US" sz="4000" dirty="0"/>
            </a:br>
            <a:r>
              <a:rPr lang="en-US" sz="4000" dirty="0" smtClean="0">
                <a:solidFill>
                  <a:srgbClr val="66FFFF"/>
                </a:solidFill>
              </a:rPr>
              <a:t>Hebrews </a:t>
            </a:r>
            <a:r>
              <a:rPr lang="en-US" sz="4000" dirty="0" smtClean="0">
                <a:solidFill>
                  <a:srgbClr val="66FFFF"/>
                </a:solidFill>
              </a:rPr>
              <a:t>11:39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355303" cy="4381499"/>
          </a:xfrm>
        </p:spPr>
        <p:txBody>
          <a:bodyPr>
            <a:noAutofit/>
          </a:bodyPr>
          <a:lstStyle/>
          <a:p>
            <a:r>
              <a:rPr lang="en-US" sz="3200" b="1" baseline="30000" dirty="0"/>
              <a:t>39 </a:t>
            </a:r>
            <a:r>
              <a:rPr lang="en-US" sz="3200" dirty="0"/>
              <a:t>And these all, having obtained a good report through faith, received not the promise</a:t>
            </a:r>
            <a:r>
              <a:rPr lang="en-US" sz="3200" dirty="0" smtClean="0"/>
              <a:t>:</a:t>
            </a:r>
          </a:p>
          <a:p>
            <a:r>
              <a:rPr lang="en-US" sz="3200" b="1" baseline="30000" dirty="0"/>
              <a:t>40 </a:t>
            </a:r>
            <a:r>
              <a:rPr lang="en-US" sz="3200" dirty="0"/>
              <a:t>God having provided some better thing for us, that they without us should not be made perfect.</a:t>
            </a:r>
          </a:p>
        </p:txBody>
      </p:sp>
      <p:pic>
        <p:nvPicPr>
          <p:cNvPr id="41986" name="Picture 2" descr="Steadfast - Quintessence by Subliminal Club"/>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161" r="16161" b="10642"/>
          <a:stretch/>
        </p:blipFill>
        <p:spPr bwMode="auto">
          <a:xfrm>
            <a:off x="365745" y="901700"/>
            <a:ext cx="3664708" cy="4838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6260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Stand Therefore:  </a:t>
            </a:r>
            <a:br>
              <a:rPr lang="en-US" sz="4400" b="1" dirty="0" smtClean="0">
                <a:solidFill>
                  <a:schemeClr val="accent1">
                    <a:lumMod val="40000"/>
                    <a:lumOff val="60000"/>
                  </a:schemeClr>
                </a:solidFill>
              </a:rPr>
            </a:br>
            <a:r>
              <a:rPr lang="en-US" sz="4400" dirty="0" smtClean="0">
                <a:solidFill>
                  <a:srgbClr val="66FFFF"/>
                </a:solidFill>
              </a:rPr>
              <a:t>Ephesians 6:17</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17 </a:t>
            </a:r>
            <a:r>
              <a:rPr lang="en-US" sz="4800" dirty="0"/>
              <a:t>And take the helmet of salvation, and the sword of the Spirit, which is the word of God:</a:t>
            </a:r>
            <a:endParaRPr lang="en-US" sz="4400" b="0" i="0" dirty="0">
              <a:effectLst/>
              <a:latin typeface="system-ui"/>
            </a:endParaRPr>
          </a:p>
        </p:txBody>
      </p:sp>
      <p:pic>
        <p:nvPicPr>
          <p:cNvPr id="44034" name="Picture 2" descr="Roman Full Size Helmet (Without Stand) - Hellenic Art - Touch of Moder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55086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(Saved):</a:t>
            </a:r>
            <a:r>
              <a:rPr lang="en-US" sz="4000" dirty="0"/>
              <a:t/>
            </a:r>
            <a:br>
              <a:rPr lang="en-US" sz="4000" dirty="0"/>
            </a:br>
            <a:r>
              <a:rPr lang="en-US" sz="4000" dirty="0" smtClean="0">
                <a:solidFill>
                  <a:srgbClr val="66FFFF"/>
                </a:solidFill>
              </a:rPr>
              <a:t>Ephesians 1:12-14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869868" cy="4381499"/>
          </a:xfrm>
        </p:spPr>
        <p:txBody>
          <a:bodyPr>
            <a:noAutofit/>
          </a:bodyPr>
          <a:lstStyle/>
          <a:p>
            <a:r>
              <a:rPr lang="en-US" sz="3000" b="1" baseline="30000" dirty="0"/>
              <a:t>12 </a:t>
            </a:r>
            <a:r>
              <a:rPr lang="en-US" sz="3000" dirty="0"/>
              <a:t>That we should be to the praise of his glory, who first trusted in Christ.</a:t>
            </a:r>
          </a:p>
          <a:p>
            <a:r>
              <a:rPr lang="en-US" sz="3000" b="1" baseline="30000" dirty="0"/>
              <a:t>13 </a:t>
            </a:r>
            <a:r>
              <a:rPr lang="en-US" sz="3000" dirty="0"/>
              <a:t>In whom ye also trusted, after that ye heard the word of truth, the </a:t>
            </a:r>
            <a:r>
              <a:rPr lang="en-US" sz="3000" dirty="0">
                <a:solidFill>
                  <a:srgbClr val="66FFFF"/>
                </a:solidFill>
              </a:rPr>
              <a:t>gospel of your salvation</a:t>
            </a:r>
            <a:r>
              <a:rPr lang="en-US" sz="3000" dirty="0"/>
              <a:t>: in whom also after that ye believed, </a:t>
            </a:r>
            <a:r>
              <a:rPr lang="en-US" sz="3000" dirty="0">
                <a:solidFill>
                  <a:srgbClr val="66FFFF"/>
                </a:solidFill>
              </a:rPr>
              <a:t>ye were sealed </a:t>
            </a:r>
            <a:r>
              <a:rPr lang="en-US" sz="3000" dirty="0"/>
              <a:t>with that holy Spirit of promise,</a:t>
            </a:r>
          </a:p>
          <a:p>
            <a:r>
              <a:rPr lang="en-US" sz="3000" b="1" baseline="30000" dirty="0"/>
              <a:t>14 </a:t>
            </a:r>
            <a:r>
              <a:rPr lang="en-US" sz="3000" dirty="0"/>
              <a:t>Which is the earnest of our inheritance until the redemption of the purchased possession, unto the praise of his glory.</a:t>
            </a:r>
          </a:p>
        </p:txBody>
      </p:sp>
      <p:pic>
        <p:nvPicPr>
          <p:cNvPr id="1026" name="Picture 2" descr="Pin di The Sabbath da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964" r="15964"/>
          <a:stretch>
            <a:fillRect/>
          </a:stretch>
        </p:blipFill>
        <p:spPr bwMode="auto">
          <a:xfrm>
            <a:off x="727075" y="914400"/>
            <a:ext cx="32797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2265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(Saved):</a:t>
            </a:r>
            <a:r>
              <a:rPr lang="en-US" sz="4000" dirty="0"/>
              <a:t/>
            </a:r>
            <a:br>
              <a:rPr lang="en-US" sz="4000" dirty="0"/>
            </a:br>
            <a:r>
              <a:rPr lang="en-US" sz="4000" dirty="0" smtClean="0">
                <a:solidFill>
                  <a:srgbClr val="66FFFF"/>
                </a:solidFill>
              </a:rPr>
              <a:t>Revelation 7:2-3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869868" cy="4381499"/>
          </a:xfrm>
        </p:spPr>
        <p:txBody>
          <a:bodyPr>
            <a:noAutofit/>
          </a:bodyPr>
          <a:lstStyle/>
          <a:p>
            <a:r>
              <a:rPr lang="en-US" sz="3200" b="1" baseline="30000" dirty="0"/>
              <a:t>2 </a:t>
            </a:r>
            <a:r>
              <a:rPr lang="en-US" sz="3200" dirty="0"/>
              <a:t>And I saw another angel ascending from the east, having the seal of the living God: and he cried with a loud voice to the four angels, to whom it was given to hurt the earth and the sea,</a:t>
            </a:r>
          </a:p>
          <a:p>
            <a:r>
              <a:rPr lang="en-US" sz="3200" b="1" baseline="30000" dirty="0"/>
              <a:t>3 </a:t>
            </a:r>
            <a:r>
              <a:rPr lang="en-US" sz="3200" dirty="0"/>
              <a:t>Saying, Hurt not the earth, neither the sea, nor the trees, till we have sealed the servants of our God in their foreheads.</a:t>
            </a:r>
          </a:p>
        </p:txBody>
      </p:sp>
      <p:pic>
        <p:nvPicPr>
          <p:cNvPr id="4098" name="Picture 2" descr="God's Seal | Best bible quotes, Sabbath day, Sabbath re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013" r="16013"/>
          <a:stretch>
            <a:fillRect/>
          </a:stretch>
        </p:blipFill>
        <p:spPr bwMode="auto">
          <a:xfrm>
            <a:off x="727075" y="914400"/>
            <a:ext cx="33305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9154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(Saved):</a:t>
            </a:r>
            <a:r>
              <a:rPr lang="en-US" sz="4000" dirty="0"/>
              <a:t/>
            </a:r>
            <a:br>
              <a:rPr lang="en-US" sz="4000" dirty="0"/>
            </a:br>
            <a:r>
              <a:rPr lang="en-US" sz="4000" dirty="0" smtClean="0">
                <a:solidFill>
                  <a:srgbClr val="66FFFF"/>
                </a:solidFill>
              </a:rPr>
              <a:t>Revelation 9:3-4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869868" cy="4381499"/>
          </a:xfrm>
        </p:spPr>
        <p:txBody>
          <a:bodyPr>
            <a:noAutofit/>
          </a:bodyPr>
          <a:lstStyle/>
          <a:p>
            <a:r>
              <a:rPr lang="en-US" sz="3200" b="1" baseline="30000" dirty="0"/>
              <a:t>3 </a:t>
            </a:r>
            <a:r>
              <a:rPr lang="en-US" sz="3200" dirty="0"/>
              <a:t>And there came out of the smoke locusts upon the earth: and unto them was given power, as the scorpions of the earth have power.</a:t>
            </a:r>
          </a:p>
          <a:p>
            <a:r>
              <a:rPr lang="en-US" sz="3200" b="1" baseline="30000" dirty="0"/>
              <a:t>4 </a:t>
            </a:r>
            <a:r>
              <a:rPr lang="en-US" sz="3200" dirty="0"/>
              <a:t>And it was commanded them that they should not hurt the grass of the earth, neither any green thing, neither any tree; but only those men which have not the seal of God in their foreheads.</a:t>
            </a:r>
          </a:p>
        </p:txBody>
      </p:sp>
      <p:pic>
        <p:nvPicPr>
          <p:cNvPr id="3074" name="Picture 2" descr="The Seal of the True God The Sigil of Ameth Sigillium Dei | Ets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114" r="24114"/>
          <a:stretch>
            <a:fillRect/>
          </a:stretch>
        </p:blipFill>
        <p:spPr bwMode="auto">
          <a:xfrm>
            <a:off x="727075" y="914400"/>
            <a:ext cx="33305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1642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(Saved):</a:t>
            </a:r>
            <a:r>
              <a:rPr lang="en-US" sz="4000" dirty="0"/>
              <a:t/>
            </a:r>
            <a:br>
              <a:rPr lang="en-US" sz="4000" dirty="0"/>
            </a:br>
            <a:r>
              <a:rPr lang="en-US" sz="4000" dirty="0" smtClean="0">
                <a:solidFill>
                  <a:srgbClr val="66FFFF"/>
                </a:solidFill>
              </a:rPr>
              <a:t>Revelation 14:1-5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7869868" cy="4381499"/>
          </a:xfrm>
        </p:spPr>
        <p:txBody>
          <a:bodyPr>
            <a:noAutofit/>
          </a:bodyPr>
          <a:lstStyle/>
          <a:p>
            <a:r>
              <a:rPr lang="en-US" sz="3200" b="1" dirty="0"/>
              <a:t>14 </a:t>
            </a:r>
            <a:r>
              <a:rPr lang="en-US" sz="3200" dirty="0"/>
              <a:t>And I looked, and, lo, a Lamb stood on the mount Sion, and with him an hundred forty and four thousand, having his Father's name written in their foreheads.</a:t>
            </a:r>
          </a:p>
          <a:p>
            <a:r>
              <a:rPr lang="en-US" sz="3200" b="1" baseline="30000" dirty="0"/>
              <a:t>2 </a:t>
            </a:r>
            <a:r>
              <a:rPr lang="en-US" sz="3200" dirty="0"/>
              <a:t>And I heard a voice from heaven, as the voice of many waters, and as the voice of a great thunder: and I heard the voice of harpers harping with their harps:</a:t>
            </a:r>
          </a:p>
        </p:txBody>
      </p:sp>
      <p:pic>
        <p:nvPicPr>
          <p:cNvPr id="2050" name="Picture 2" descr="20th May 2012 - Ephesians 1:11-14 - St Luke's Prestonvill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197" r="21197"/>
          <a:stretch>
            <a:fillRect/>
          </a:stretch>
        </p:blipFill>
        <p:spPr bwMode="auto">
          <a:xfrm>
            <a:off x="727075" y="914400"/>
            <a:ext cx="33305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5645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(Saved):</a:t>
            </a:r>
            <a:r>
              <a:rPr lang="en-US" sz="4000" dirty="0"/>
              <a:t/>
            </a:r>
            <a:br>
              <a:rPr lang="en-US" sz="4000" dirty="0"/>
            </a:br>
            <a:r>
              <a:rPr lang="en-US" sz="4000" dirty="0" smtClean="0">
                <a:solidFill>
                  <a:srgbClr val="66FFFF"/>
                </a:solidFill>
              </a:rPr>
              <a:t>Revelation 14:3-5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6842452" cy="4381499"/>
          </a:xfrm>
        </p:spPr>
        <p:txBody>
          <a:bodyPr>
            <a:noAutofit/>
          </a:bodyPr>
          <a:lstStyle/>
          <a:p>
            <a:r>
              <a:rPr lang="en-US" sz="3600" b="1" baseline="30000" dirty="0"/>
              <a:t>3 </a:t>
            </a:r>
            <a:r>
              <a:rPr lang="en-US" sz="3600" dirty="0"/>
              <a:t>And they sung as it were a new song before the throne, and before the four beasts, and the elders: and no man could learn that song but the hundred and forty and four thousand, which were redeemed from the earth.</a:t>
            </a:r>
          </a:p>
        </p:txBody>
      </p:sp>
      <p:pic>
        <p:nvPicPr>
          <p:cNvPr id="5122" name="Picture 2" descr="Sabbath-1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210" r="18210"/>
          <a:stretch>
            <a:fillRect/>
          </a:stretch>
        </p:blipFill>
        <p:spPr bwMode="auto">
          <a:xfrm>
            <a:off x="727075" y="914400"/>
            <a:ext cx="33099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1569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280555"/>
            <a:ext cx="7355304" cy="1444213"/>
          </a:xfrm>
        </p:spPr>
        <p:txBody>
          <a:bodyPr>
            <a:noAutofit/>
          </a:bodyPr>
          <a:lstStyle/>
          <a:p>
            <a:r>
              <a:rPr lang="en-US" sz="3600" b="1" dirty="0">
                <a:solidFill>
                  <a:schemeClr val="accent1">
                    <a:lumMod val="40000"/>
                    <a:lumOff val="60000"/>
                  </a:schemeClr>
                </a:solidFill>
              </a:rPr>
              <a:t>Stand therefore </a:t>
            </a:r>
            <a:r>
              <a:rPr lang="en-US" sz="3600" b="1" dirty="0" smtClean="0">
                <a:solidFill>
                  <a:schemeClr val="accent1">
                    <a:lumMod val="40000"/>
                    <a:lumOff val="60000"/>
                  </a:schemeClr>
                </a:solidFill>
              </a:rPr>
              <a:t>(Saved):</a:t>
            </a:r>
            <a:r>
              <a:rPr lang="en-US" sz="4000" dirty="0"/>
              <a:t/>
            </a:r>
            <a:br>
              <a:rPr lang="en-US" sz="4000" dirty="0"/>
            </a:br>
            <a:r>
              <a:rPr lang="en-US" sz="4000" dirty="0" smtClean="0">
                <a:solidFill>
                  <a:srgbClr val="66FFFF"/>
                </a:solidFill>
              </a:rPr>
              <a:t>Revelation 14:4-5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562100"/>
            <a:ext cx="6842452" cy="4381499"/>
          </a:xfrm>
        </p:spPr>
        <p:txBody>
          <a:bodyPr>
            <a:noAutofit/>
          </a:bodyPr>
          <a:lstStyle/>
          <a:p>
            <a:r>
              <a:rPr lang="en-US" sz="3200" b="1" baseline="30000" dirty="0"/>
              <a:t>4 </a:t>
            </a:r>
            <a:r>
              <a:rPr lang="en-US" sz="3200" dirty="0"/>
              <a:t>These are they which were not defiled with women; for they are virgins. These are they which follow the Lamb whithersoever he </a:t>
            </a:r>
            <a:r>
              <a:rPr lang="en-US" sz="3200" dirty="0" err="1"/>
              <a:t>goeth</a:t>
            </a:r>
            <a:r>
              <a:rPr lang="en-US" sz="3200" dirty="0"/>
              <a:t>. These were redeemed from among men, being the </a:t>
            </a:r>
            <a:r>
              <a:rPr lang="en-US" sz="3200" dirty="0" err="1"/>
              <a:t>firstfruits</a:t>
            </a:r>
            <a:r>
              <a:rPr lang="en-US" sz="3200" dirty="0"/>
              <a:t> unto God and to the Lamb.</a:t>
            </a:r>
          </a:p>
          <a:p>
            <a:r>
              <a:rPr lang="en-US" sz="3200" b="1" baseline="30000" dirty="0"/>
              <a:t>5 </a:t>
            </a:r>
            <a:r>
              <a:rPr lang="en-US" sz="3200" dirty="0"/>
              <a:t>And in their mouth was found no guile: for they are without fault before the throne of God.</a:t>
            </a:r>
          </a:p>
        </p:txBody>
      </p:sp>
      <p:pic>
        <p:nvPicPr>
          <p:cNvPr id="6146" name="Picture 2" descr="Receiving the Seal of God Image Download - Revelation Productio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901" r="21901"/>
          <a:stretch>
            <a:fillRect/>
          </a:stretch>
        </p:blipFill>
        <p:spPr bwMode="auto">
          <a:xfrm>
            <a:off x="547830" y="1002661"/>
            <a:ext cx="3468687"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0000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 xmlns:a16="http://schemas.microsoft.com/office/drawing/2014/main" id="{D8E5D914-B96A-9E63-9ADF-B81B89CF8C51}"/>
              </a:ext>
            </a:extLst>
          </p:cNvPr>
          <p:cNvSpPr/>
          <p:nvPr/>
        </p:nvSpPr>
        <p:spPr>
          <a:xfrm>
            <a:off x="277402" y="1529137"/>
            <a:ext cx="11573338" cy="3330539"/>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t>The </a:t>
            </a:r>
            <a:r>
              <a:rPr lang="en-US" sz="3600" dirty="0"/>
              <a:t>head needs special protection as being a most vital part, the seat of the will and the intelligence</a:t>
            </a:r>
            <a:r>
              <a:rPr lang="en-US" sz="3600" dirty="0" smtClean="0"/>
              <a:t>.  In </a:t>
            </a:r>
            <a:r>
              <a:rPr lang="en-US" sz="3600" dirty="0"/>
              <a:t>1 Thess. 5:8 the helmet is called the hope of salvation. Salvation is past, present, and future </a:t>
            </a:r>
            <a:r>
              <a:rPr lang="en-US" sz="3600" dirty="0" smtClean="0"/>
              <a:t>. </a:t>
            </a:r>
            <a:endParaRPr lang="en-US" sz="4800" dirty="0"/>
          </a:p>
        </p:txBody>
      </p:sp>
    </p:spTree>
    <p:extLst>
      <p:ext uri="{BB962C8B-B14F-4D97-AF65-F5344CB8AC3E}">
        <p14:creationId xmlns:p14="http://schemas.microsoft.com/office/powerpoint/2010/main" val="181295012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Stand Therefore:  </a:t>
            </a:r>
            <a:br>
              <a:rPr lang="en-US" sz="4400" b="1" dirty="0" smtClean="0">
                <a:solidFill>
                  <a:schemeClr val="accent1">
                    <a:lumMod val="40000"/>
                    <a:lumOff val="60000"/>
                  </a:schemeClr>
                </a:solidFill>
              </a:rPr>
            </a:br>
            <a:r>
              <a:rPr lang="en-US" sz="4400" dirty="0" smtClean="0">
                <a:solidFill>
                  <a:srgbClr val="66FFFF"/>
                </a:solidFill>
              </a:rPr>
              <a:t>Ephesians 6:17</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17 </a:t>
            </a:r>
            <a:r>
              <a:rPr lang="en-US" sz="4800" dirty="0"/>
              <a:t>And take the helmet of salvation, and the sword of the Spirit, which is the word of God:</a:t>
            </a:r>
            <a:endParaRPr lang="en-US" sz="4400" b="0" i="0" dirty="0">
              <a:effectLst/>
              <a:latin typeface="system-ui"/>
            </a:endParaRPr>
          </a:p>
        </p:txBody>
      </p:sp>
      <p:pic>
        <p:nvPicPr>
          <p:cNvPr id="11" name="Picture 8" descr="Sold Price: Ancient Roman sword - December 4, 0120 12:00 PM CE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008" r="2651"/>
          <a:stretch/>
        </p:blipFill>
        <p:spPr bwMode="auto">
          <a:xfrm rot="16200000">
            <a:off x="6466454" y="2084399"/>
            <a:ext cx="6019298" cy="253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4674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3.xml><?xml version="1.0" encoding="utf-8"?>
<ds:datastoreItem xmlns:ds="http://schemas.openxmlformats.org/officeDocument/2006/customXml" ds:itemID="{0EC94942-C689-461B-8649-1FD863C6BA2B}">
  <ds:schemaRefs>
    <ds:schemaRef ds:uri="http://purl.org/dc/elements/1.1/"/>
    <ds:schemaRef ds:uri="http://schemas.microsoft.com/office/2006/metadata/properties"/>
    <ds:schemaRef ds:uri="71af3243-3dd4-4a8d-8c0d-dd76da1f02a5"/>
    <ds:schemaRef ds:uri="http://schemas.microsoft.com/office/2006/documentManagement/types"/>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16c05727-aa75-4e4a-9b5f-8a80a1165891"/>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2555</Words>
  <Application>Microsoft Office PowerPoint</Application>
  <PresentationFormat>Widescreen</PresentationFormat>
  <Paragraphs>288</Paragraphs>
  <Slides>110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110</vt:i4>
      </vt:variant>
    </vt:vector>
  </HeadingPairs>
  <TitlesOfParts>
    <vt:vector size="115" baseType="lpstr">
      <vt:lpstr>Arial</vt:lpstr>
      <vt:lpstr>Calibri</vt:lpstr>
      <vt:lpstr>Corbel</vt:lpstr>
      <vt:lpstr>system-ui</vt:lpstr>
      <vt:lpstr>Celestial</vt:lpstr>
      <vt:lpstr>The Call to Stand Lesson 12, 3rd Quarter 2023</vt:lpstr>
      <vt:lpstr>Memory Text:   Ephesians 6:9</vt:lpstr>
      <vt:lpstr>PowerPoint Presentation</vt:lpstr>
      <vt:lpstr>PowerPoint Presentation</vt:lpstr>
      <vt:lpstr>PowerPoint Presentation</vt:lpstr>
      <vt:lpstr>A Battle Cry:   Deuteronomy 20:1-4</vt:lpstr>
      <vt:lpstr>A Battle Cry Deuteronomy 20:1-4</vt:lpstr>
      <vt:lpstr>A Battle Cry Deuteronomy 20:3-4</vt:lpstr>
      <vt:lpstr>A Battle Cry:   Judges 7:15-18</vt:lpstr>
      <vt:lpstr>A Battle Cry Judges 7:15-18</vt:lpstr>
      <vt:lpstr>A Battle Cry Judges 7:17-18</vt:lpstr>
      <vt:lpstr>A Battle Cry:   2 Chronicles 20:1-18</vt:lpstr>
      <vt:lpstr>A Battle Cry 2 Chronicles 20:1-18</vt:lpstr>
      <vt:lpstr>A Battle Cry 2 Chronicles 20:3-18</vt:lpstr>
      <vt:lpstr>A Battle Cry 2 Chronicles 20:5-18</vt:lpstr>
      <vt:lpstr>A Battle Cry 2 Chronicles 20:7-18</vt:lpstr>
      <vt:lpstr>A Battle Cry 2 Chronicles 20:9-18</vt:lpstr>
      <vt:lpstr>A Battle Cry 2 Chronicles 20:11-18</vt:lpstr>
      <vt:lpstr>A Battle Cry 2 Chronicles 20:13-18</vt:lpstr>
      <vt:lpstr>A Battle Cry 2 Chronicles 20:15-18</vt:lpstr>
      <vt:lpstr>A Battle Cry 2 Chronicles 20:17-18</vt:lpstr>
      <vt:lpstr>A Battle Cry:   2 Chronicles 32:1-8</vt:lpstr>
      <vt:lpstr>A Battle Cry 2 Chronicles 32:1-8</vt:lpstr>
      <vt:lpstr>A Battle Cry 2 Chronicles 32:3-8</vt:lpstr>
      <vt:lpstr>A Battle Cry 2 Chronicles 32:5-8</vt:lpstr>
      <vt:lpstr>A Battle Cry 2 Chronicles 32:7-8</vt:lpstr>
      <vt:lpstr>A Battle Cry:   Nehemiah 4:14, 19-20</vt:lpstr>
      <vt:lpstr>A Battle Cry Nehemiah 4:14, 19-21</vt:lpstr>
      <vt:lpstr>A Battle Cry Nehemiah 4:14, 19-21</vt:lpstr>
      <vt:lpstr>A Battle Cry:   Ephesians 6:10-13</vt:lpstr>
      <vt:lpstr>A Battle Cry Ephesians 6:10-13</vt:lpstr>
      <vt:lpstr>A Battle Cry Ephesians 6:10-13</vt:lpstr>
      <vt:lpstr>A Battle Cry Ephesians 6:12-13</vt:lpstr>
      <vt:lpstr>A Battle Cry Ephesians 6:10-13</vt:lpstr>
      <vt:lpstr>A Battle Cry:   Ephesians 6:10-13</vt:lpstr>
      <vt:lpstr>PowerPoint Presentation</vt:lpstr>
      <vt:lpstr>Having Done All: 2 Kings 6:8-18</vt:lpstr>
      <vt:lpstr>Having Done All: 2 Kings 6:10-18</vt:lpstr>
      <vt:lpstr>Having Done All: 2 Kings 6:12-18</vt:lpstr>
      <vt:lpstr>Having Done All: 2 Kings 6:14-18</vt:lpstr>
      <vt:lpstr>Having Done All: 2 Kings 6:15-18</vt:lpstr>
      <vt:lpstr>Having Done All: 2 Kings 6:16-18</vt:lpstr>
      <vt:lpstr>Having Done All: 2 Kings 6:17-18</vt:lpstr>
      <vt:lpstr>Having Done All: 2 Kings 6:18</vt:lpstr>
      <vt:lpstr>PowerPoint Presentation</vt:lpstr>
      <vt:lpstr>PowerPoint Presentation</vt:lpstr>
      <vt:lpstr>PowerPoint Presentation</vt:lpstr>
      <vt:lpstr>PowerPoint Presentation</vt:lpstr>
      <vt:lpstr>To STAND:   Ephesians 6:14</vt:lpstr>
      <vt:lpstr>PowerPoint Presentation</vt:lpstr>
      <vt:lpstr>To Stand (With Integrity): 1 Corinthians 5:6-9</vt:lpstr>
      <vt:lpstr>To Stand (With Integrity): 1 Corinthians 5:8-9</vt:lpstr>
      <vt:lpstr>To Stand (With Integrity): Proverbs 11:3</vt:lpstr>
      <vt:lpstr>To Stand (With Integrity): 1 Peter 3:15-16</vt:lpstr>
      <vt:lpstr>To Stand (With Integrity): Proverbs 12:22</vt:lpstr>
      <vt:lpstr>As the storm approaches, a large class who have professed faith in the third angel's message, but have not been sanctified through obedience to the truth, abandon their position, and join the ranks of the opposition… They become the most bitter enemies of their former brethren.</vt:lpstr>
      <vt:lpstr>To STAND:   Ephesians 6:14</vt:lpstr>
      <vt:lpstr>PowerPoint Presentation</vt:lpstr>
      <vt:lpstr>To Stand (IN RIGHTEOUSNESS): Romans 1:16-17</vt:lpstr>
      <vt:lpstr>To Stand (IN RIGHTEOUSNESS): Romans 1:16-17</vt:lpstr>
      <vt:lpstr>To Stand (IN RIGHTEOUSNESS): Matthew 5:18-20</vt:lpstr>
      <vt:lpstr>To Stand (IN RIGHTEOUSNESS): Matthew 5:20</vt:lpstr>
      <vt:lpstr>To Stand (IN RIGHTEOUSNESS): Philippians 3:8-9</vt:lpstr>
      <vt:lpstr>To STAND:   Ephesians 6:15</vt:lpstr>
      <vt:lpstr>PowerPoint Presentation</vt:lpstr>
      <vt:lpstr>To Stand (Steadfast): 1 Corinthians 4:1-2</vt:lpstr>
      <vt:lpstr>To Stand (Steadfast): Hebrews 10:22-23</vt:lpstr>
      <vt:lpstr>To Stand (Steadfast): 1 Corinthians 16:13</vt:lpstr>
      <vt:lpstr>To Stand (Steadfast): 1 Corinthians 15:58</vt:lpstr>
      <vt:lpstr>PowerPoint Presentation</vt:lpstr>
      <vt:lpstr>HOLD FAST: 2 Timothy 1:2-14</vt:lpstr>
      <vt:lpstr>HOLD FAST: 2 Timothy 1:4-14</vt:lpstr>
      <vt:lpstr>HOLD FAST: 2 Timothy 1:6-14</vt:lpstr>
      <vt:lpstr>HOLD FAST: 2 Timothy 1:8-14</vt:lpstr>
      <vt:lpstr>HOLD FAST: 2 Timothy 1:9-14</vt:lpstr>
      <vt:lpstr>HOLD FAST: 2 Timothy 1:11-14</vt:lpstr>
      <vt:lpstr>HOLD FAST: 2 Timothy 1:13-14</vt:lpstr>
      <vt:lpstr>PowerPoint Presentation</vt:lpstr>
      <vt:lpstr>Stand Therefore:   Ephesians 6:16</vt:lpstr>
      <vt:lpstr>PowerPoint Presentation</vt:lpstr>
      <vt:lpstr>Stand therefore (By Faith): Hebrews 11:1-9, 29-39</vt:lpstr>
      <vt:lpstr>Stand therefore (By Faith): Hebrews 11:4-9, 29-39</vt:lpstr>
      <vt:lpstr>Stand therefore (By Faith): Hebrews 11:6-9, 29-39</vt:lpstr>
      <vt:lpstr>Stand therefore (By Faith): Hebrews 11:8-9, 29-39</vt:lpstr>
      <vt:lpstr>Stand therefore (By Faith): Hebrews 11:29-39</vt:lpstr>
      <vt:lpstr>Stand therefore (By Faith): Hebrews 11:31-39</vt:lpstr>
      <vt:lpstr>Stand therefore (By Faith): Hebrews 11:33-39</vt:lpstr>
      <vt:lpstr>Stand therefore (By Faith): Hebrews 11:35-39</vt:lpstr>
      <vt:lpstr>Stand therefore (By Faith): Hebrews 11:37-39</vt:lpstr>
      <vt:lpstr>Stand therefore (By Faith): Hebrews 11:39</vt:lpstr>
      <vt:lpstr>Stand Therefore:   Ephesians 6:17</vt:lpstr>
      <vt:lpstr>Stand therefore (Saved): Ephesians 1:12-14</vt:lpstr>
      <vt:lpstr>Stand therefore (Saved): Revelation 7:2-3</vt:lpstr>
      <vt:lpstr>Stand therefore (Saved): Revelation 9:3-4</vt:lpstr>
      <vt:lpstr>Stand therefore (Saved): Revelation 14:1-5</vt:lpstr>
      <vt:lpstr>Stand therefore (Saved): Revelation 14:3-5</vt:lpstr>
      <vt:lpstr>Stand therefore (Saved): Revelation 14:4-5</vt:lpstr>
      <vt:lpstr>PowerPoint Presentation</vt:lpstr>
      <vt:lpstr>Stand Therefore:   Ephesians 6:17</vt:lpstr>
      <vt:lpstr>PowerPoint Presentation</vt:lpstr>
      <vt:lpstr>Stand therefore (Armed): John 1:1-5</vt:lpstr>
      <vt:lpstr>Stand therefore (Armed): John 1:1-5</vt:lpstr>
      <vt:lpstr>Stand therefore (Armed): Matthew 4:2-4</vt:lpstr>
      <vt:lpstr>Stand Therefore:   Ephesians 6:18</vt:lpstr>
      <vt:lpstr>PowerPoint Presentation</vt:lpstr>
      <vt:lpstr>PowerPoint Presentation</vt:lpstr>
      <vt:lpstr>PowerPoint Presentation</vt:lpstr>
      <vt:lpstr>Stand Therefore:   Ephesians 6:19-2o</vt:lpstr>
      <vt:lpstr> Our work is an aggressive one, and as faithful soldiers of Jesus, we must bear the blood-stained banner into the very strongholds of the enemy…If we will consent to lay down our arms, to lower the blood-stained banner, to become the captives and servants of Satan, we may be released from the conflict and the suffering. But this peace will be gained only at the loss of Christ and heaven. We cannot accept peace on such conditions.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2023-09-16T13:32:57Z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