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151"/>
  </p:notesMasterIdLst>
  <p:handoutMasterIdLst>
    <p:handoutMasterId r:id="rId152"/>
  </p:handoutMasterIdLst>
  <p:sldIdLst>
    <p:sldId id="268" r:id="rId5"/>
    <p:sldId id="392" r:id="rId6"/>
    <p:sldId id="773" r:id="rId7"/>
    <p:sldId id="1162" r:id="rId8"/>
    <p:sldId id="1163" r:id="rId9"/>
    <p:sldId id="1274" r:id="rId10"/>
    <p:sldId id="983" r:id="rId11"/>
    <p:sldId id="1011" r:id="rId12"/>
    <p:sldId id="1264" r:id="rId13"/>
    <p:sldId id="803" r:id="rId14"/>
    <p:sldId id="990" r:id="rId15"/>
    <p:sldId id="1235" r:id="rId16"/>
    <p:sldId id="1236" r:id="rId17"/>
    <p:sldId id="1237" r:id="rId18"/>
    <p:sldId id="1238" r:id="rId19"/>
    <p:sldId id="1239" r:id="rId20"/>
    <p:sldId id="1240" r:id="rId21"/>
    <p:sldId id="1241" r:id="rId22"/>
    <p:sldId id="1242" r:id="rId23"/>
    <p:sldId id="1243" r:id="rId24"/>
    <p:sldId id="1244" r:id="rId25"/>
    <p:sldId id="1245" r:id="rId26"/>
    <p:sldId id="1246" r:id="rId27"/>
    <p:sldId id="1248" r:id="rId28"/>
    <p:sldId id="1249" r:id="rId29"/>
    <p:sldId id="1250" r:id="rId30"/>
    <p:sldId id="1251" r:id="rId31"/>
    <p:sldId id="1252" r:id="rId32"/>
    <p:sldId id="1253" r:id="rId33"/>
    <p:sldId id="1254" r:id="rId34"/>
    <p:sldId id="1255" r:id="rId35"/>
    <p:sldId id="1256" r:id="rId36"/>
    <p:sldId id="1257" r:id="rId37"/>
    <p:sldId id="1258" r:id="rId38"/>
    <p:sldId id="1259" r:id="rId39"/>
    <p:sldId id="1260" r:id="rId40"/>
    <p:sldId id="1261" r:id="rId41"/>
    <p:sldId id="1262" r:id="rId42"/>
    <p:sldId id="1265" r:id="rId43"/>
    <p:sldId id="1266" r:id="rId44"/>
    <p:sldId id="1267" r:id="rId45"/>
    <p:sldId id="1268" r:id="rId46"/>
    <p:sldId id="1269" r:id="rId47"/>
    <p:sldId id="1270" r:id="rId48"/>
    <p:sldId id="1263" r:id="rId49"/>
    <p:sldId id="1271" r:id="rId50"/>
    <p:sldId id="1272" r:id="rId51"/>
    <p:sldId id="1247" r:id="rId52"/>
    <p:sldId id="1275" r:id="rId53"/>
    <p:sldId id="873" r:id="rId54"/>
    <p:sldId id="1273" r:id="rId55"/>
    <p:sldId id="1276" r:id="rId56"/>
    <p:sldId id="1277" r:id="rId57"/>
    <p:sldId id="1278" r:id="rId58"/>
    <p:sldId id="1279" r:id="rId59"/>
    <p:sldId id="1280" r:id="rId60"/>
    <p:sldId id="1282" r:id="rId61"/>
    <p:sldId id="1281" r:id="rId62"/>
    <p:sldId id="1283" r:id="rId63"/>
    <p:sldId id="1284" r:id="rId64"/>
    <p:sldId id="1285" r:id="rId65"/>
    <p:sldId id="1286" r:id="rId66"/>
    <p:sldId id="1287" r:id="rId67"/>
    <p:sldId id="1190" r:id="rId68"/>
    <p:sldId id="1290" r:id="rId69"/>
    <p:sldId id="1291" r:id="rId70"/>
    <p:sldId id="1289" r:id="rId71"/>
    <p:sldId id="1292" r:id="rId72"/>
    <p:sldId id="1293" r:id="rId73"/>
    <p:sldId id="1294" r:id="rId74"/>
    <p:sldId id="1295" r:id="rId75"/>
    <p:sldId id="1296" r:id="rId76"/>
    <p:sldId id="1297" r:id="rId77"/>
    <p:sldId id="1298" r:id="rId78"/>
    <p:sldId id="1299" r:id="rId79"/>
    <p:sldId id="1300" r:id="rId80"/>
    <p:sldId id="1301" r:id="rId81"/>
    <p:sldId id="1302" r:id="rId82"/>
    <p:sldId id="1303" r:id="rId83"/>
    <p:sldId id="1304" r:id="rId84"/>
    <p:sldId id="1305" r:id="rId85"/>
    <p:sldId id="1306" r:id="rId86"/>
    <p:sldId id="1307" r:id="rId87"/>
    <p:sldId id="1308" r:id="rId88"/>
    <p:sldId id="1309" r:id="rId89"/>
    <p:sldId id="1310" r:id="rId90"/>
    <p:sldId id="1311" r:id="rId91"/>
    <p:sldId id="1288" r:id="rId92"/>
    <p:sldId id="1195" r:id="rId93"/>
    <p:sldId id="1312" r:id="rId94"/>
    <p:sldId id="1313" r:id="rId95"/>
    <p:sldId id="1314" r:id="rId96"/>
    <p:sldId id="1315" r:id="rId97"/>
    <p:sldId id="1316" r:id="rId98"/>
    <p:sldId id="1317" r:id="rId99"/>
    <p:sldId id="1318" r:id="rId100"/>
    <p:sldId id="1319" r:id="rId101"/>
    <p:sldId id="1320" r:id="rId102"/>
    <p:sldId id="1321" r:id="rId103"/>
    <p:sldId id="1322" r:id="rId104"/>
    <p:sldId id="1323" r:id="rId105"/>
    <p:sldId id="1324" r:id="rId106"/>
    <p:sldId id="1325" r:id="rId107"/>
    <p:sldId id="1214" r:id="rId108"/>
    <p:sldId id="1326" r:id="rId109"/>
    <p:sldId id="1327" r:id="rId110"/>
    <p:sldId id="1328" r:id="rId111"/>
    <p:sldId id="1329" r:id="rId112"/>
    <p:sldId id="1330" r:id="rId113"/>
    <p:sldId id="1331" r:id="rId114"/>
    <p:sldId id="1332" r:id="rId115"/>
    <p:sldId id="1333" r:id="rId116"/>
    <p:sldId id="1335" r:id="rId117"/>
    <p:sldId id="1336" r:id="rId118"/>
    <p:sldId id="1337" r:id="rId119"/>
    <p:sldId id="1338" r:id="rId120"/>
    <p:sldId id="1339" r:id="rId121"/>
    <p:sldId id="1340" r:id="rId122"/>
    <p:sldId id="1341" r:id="rId123"/>
    <p:sldId id="1342" r:id="rId124"/>
    <p:sldId id="1343" r:id="rId125"/>
    <p:sldId id="1344" r:id="rId126"/>
    <p:sldId id="1345" r:id="rId127"/>
    <p:sldId id="1346" r:id="rId128"/>
    <p:sldId id="1347" r:id="rId129"/>
    <p:sldId id="1348" r:id="rId130"/>
    <p:sldId id="1349" r:id="rId131"/>
    <p:sldId id="1350" r:id="rId132"/>
    <p:sldId id="1351" r:id="rId133"/>
    <p:sldId id="1352" r:id="rId134"/>
    <p:sldId id="1353" r:id="rId135"/>
    <p:sldId id="1231" r:id="rId136"/>
    <p:sldId id="1217" r:id="rId137"/>
    <p:sldId id="1221" r:id="rId138"/>
    <p:sldId id="1354" r:id="rId139"/>
    <p:sldId id="1355" r:id="rId140"/>
    <p:sldId id="1356" r:id="rId141"/>
    <p:sldId id="1357" r:id="rId142"/>
    <p:sldId id="1358" r:id="rId143"/>
    <p:sldId id="1359" r:id="rId144"/>
    <p:sldId id="1360" r:id="rId145"/>
    <p:sldId id="1361" r:id="rId146"/>
    <p:sldId id="1362" r:id="rId147"/>
    <p:sldId id="1363" r:id="rId148"/>
    <p:sldId id="1364" r:id="rId149"/>
    <p:sldId id="390" r:id="rId1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1A5374"/>
    <a:srgbClr val="164866"/>
    <a:srgbClr val="2B2843"/>
    <a:srgbClr val="E6D4CC"/>
    <a:srgbClr val="FFFFFF"/>
    <a:srgbClr val="A09582"/>
    <a:srgbClr val="5E2001"/>
    <a:srgbClr val="660066"/>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9" autoAdjust="0"/>
    <p:restoredTop sz="90949" autoAdjust="0"/>
  </p:normalViewPr>
  <p:slideViewPr>
    <p:cSldViewPr snapToGrid="0">
      <p:cViewPr>
        <p:scale>
          <a:sx n="48" d="100"/>
          <a:sy n="48" d="100"/>
        </p:scale>
        <p:origin x="-448" y="212"/>
      </p:cViewPr>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slide" Target="slides/slide146.xml"/><Relationship Id="rId155" Type="http://schemas.openxmlformats.org/officeDocument/2006/relationships/theme" Target="theme/theme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notesMaster" Target="notesMasters/notesMaster1.xml"/><Relationship Id="rId156" Type="http://schemas.openxmlformats.org/officeDocument/2006/relationships/tableStyles" Target="tableStyle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handoutMaster" Target="handoutMasters/handoutMaster1.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presProps" Target="presProp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viewProps" Target="viewProps.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72BF7510-B9ED-40E0-8274-4F64AD62B8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 xmlns:a16="http://schemas.microsoft.com/office/drawing/2014/main" id="{D95E24B0-B97F-4932-93CD-4307D6181D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0AA17F-CB06-445B-ACD3-321E84E51A80}" type="datetimeFigureOut">
              <a:rPr lang="en-US" smtClean="0"/>
              <a:t>9/22/2023</a:t>
            </a:fld>
            <a:endParaRPr lang="en-US" dirty="0"/>
          </a:p>
        </p:txBody>
      </p:sp>
      <p:sp>
        <p:nvSpPr>
          <p:cNvPr id="4" name="Footer Placeholder 3">
            <a:extLst>
              <a:ext uri="{FF2B5EF4-FFF2-40B4-BE49-F238E27FC236}">
                <a16:creationId xmlns="" xmlns:a16="http://schemas.microsoft.com/office/drawing/2014/main" id="{7FC3A0DF-A8A7-4EF4-96E5-757FFFC2A9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 xmlns:a16="http://schemas.microsoft.com/office/drawing/2014/main" id="{22BEC987-E8F6-4FD2-BFB2-04815BD1D2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078EF9-7F2B-4B20-A25C-9E80C16977B9}" type="slidenum">
              <a:rPr lang="en-US" smtClean="0"/>
              <a:t>‹#›</a:t>
            </a:fld>
            <a:endParaRPr lang="en-US" dirty="0"/>
          </a:p>
        </p:txBody>
      </p:sp>
    </p:spTree>
    <p:extLst>
      <p:ext uri="{BB962C8B-B14F-4D97-AF65-F5344CB8AC3E}">
        <p14:creationId xmlns:p14="http://schemas.microsoft.com/office/powerpoint/2010/main" val="2500114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6141C0-BF72-4A20-AFA7-D05563D549B7}" type="datetimeFigureOut">
              <a:rPr lang="en-US" smtClean="0"/>
              <a:t>9/22/2023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AAF9CF-D1E5-49FD-94F7-B246BB67E246}" type="slidenum">
              <a:rPr lang="en-US" smtClean="0"/>
              <a:t>‹#›</a:t>
            </a:fld>
            <a:endParaRPr lang="en-US" dirty="0"/>
          </a:p>
        </p:txBody>
      </p:sp>
    </p:spTree>
    <p:extLst>
      <p:ext uri="{BB962C8B-B14F-4D97-AF65-F5344CB8AC3E}">
        <p14:creationId xmlns:p14="http://schemas.microsoft.com/office/powerpoint/2010/main" val="1629285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chor="ctr" anchorCtr="0">
            <a:normAutofit/>
          </a:bodyPr>
          <a:lstStyle>
            <a:lvl1pPr>
              <a:defRPr sz="3000"/>
            </a:lvl1pPr>
          </a:lstStyle>
          <a:p>
            <a:r>
              <a:rPr lang="en-US" noProof="0"/>
              <a:t>Click to edit Master title style</a:t>
            </a:r>
          </a:p>
        </p:txBody>
      </p:sp>
      <p:sp>
        <p:nvSpPr>
          <p:cNvPr id="3" name="Content Placeholder 2"/>
          <p:cNvSpPr>
            <a:spLocks noGrp="1"/>
          </p:cNvSpPr>
          <p:nvPr>
            <p:ph idx="1"/>
          </p:nvPr>
        </p:nvSpPr>
        <p:spPr>
          <a:xfrm>
            <a:off x="685801" y="1869601"/>
            <a:ext cx="10840914" cy="3921600"/>
          </a:xfrm>
        </p:spPr>
        <p:txBody>
          <a:bodyPr anchor="t" anchorCtr="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p:txBody>
          <a:bodyPr/>
          <a:lstStyle/>
          <a:p>
            <a:fld id="{984B7D2A-0DF8-424B-9572-B79AEBB2D9DC}" type="datetimeFigureOut">
              <a:rPr lang="en-US" noProof="0" smtClean="0"/>
              <a:t>9/22/2023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8" name="Straight Connector 7">
            <a:extLst>
              <a:ext uri="{FF2B5EF4-FFF2-40B4-BE49-F238E27FC236}">
                <a16:creationId xmlns="" xmlns:a16="http://schemas.microsoft.com/office/drawing/2014/main" id="{328F7C25-BFB6-430F-87B6-7D0D2C7493D6}"/>
              </a:ext>
              <a:ext uri="{C183D7F6-B498-43B3-948B-1728B52AA6E4}">
                <adec:decorative xmlns="" xmlns:adec="http://schemas.microsoft.com/office/drawing/2017/decorative" val="1"/>
              </a:ext>
            </a:extLst>
          </p:cNvPr>
          <p:cNvCxnSpPr>
            <a:cxnSpLocks/>
          </p:cNvCxnSpPr>
          <p:nvPr userDrawn="1"/>
        </p:nvCxnSpPr>
        <p:spPr>
          <a:xfrm rot="16200000">
            <a:off x="-185517" y="122343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610262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hasCustomPrompt="1"/>
          </p:nvPr>
        </p:nvSpPr>
        <p:spPr>
          <a:xfrm>
            <a:off x="685801" y="609601"/>
            <a:ext cx="10840913" cy="3124199"/>
          </a:xfrm>
        </p:spPr>
        <p:txBody>
          <a:bodyPr anchor="ctr">
            <a:normAutofit/>
          </a:bodyPr>
          <a:lstStyle>
            <a:lvl1pPr algn="l">
              <a:defRPr sz="3000" b="0" cap="none"/>
            </a:lvl1pPr>
          </a:lstStyle>
          <a:p>
            <a:r>
              <a:rPr lang="en-US" noProof="0"/>
              <a:t>CLICK TO EDIT MASTER TITLE STYLE</a:t>
            </a:r>
          </a:p>
        </p:txBody>
      </p:sp>
      <p:sp>
        <p:nvSpPr>
          <p:cNvPr id="3" name="Text Placeholder 2"/>
          <p:cNvSpPr>
            <a:spLocks noGrp="1"/>
          </p:cNvSpPr>
          <p:nvPr>
            <p:ph type="body" idx="1"/>
          </p:nvPr>
        </p:nvSpPr>
        <p:spPr>
          <a:xfrm>
            <a:off x="685800" y="3733800"/>
            <a:ext cx="10840914" cy="2057400"/>
          </a:xfrm>
        </p:spPr>
        <p:txBody>
          <a:bodyPr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9/22/2023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326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a:t>Click to edit Master title style</a:t>
            </a:r>
          </a:p>
        </p:txBody>
      </p:sp>
      <p:sp>
        <p:nvSpPr>
          <p:cNvPr id="3" name="Date Placeholder 2"/>
          <p:cNvSpPr>
            <a:spLocks noGrp="1"/>
          </p:cNvSpPr>
          <p:nvPr>
            <p:ph type="dt" sz="half" idx="10"/>
          </p:nvPr>
        </p:nvSpPr>
        <p:spPr/>
        <p:txBody>
          <a:bodyPr/>
          <a:lstStyle/>
          <a:p>
            <a:fld id="{984B7D2A-0DF8-424B-9572-B79AEBB2D9DC}" type="datetimeFigureOut">
              <a:rPr lang="en-US" noProof="0" smtClean="0"/>
              <a:t>9/22/2023</a:t>
            </a:fld>
            <a:endParaRPr lang="en-US" noProof="0" dirty="0"/>
          </a:p>
        </p:txBody>
      </p:sp>
      <p:sp>
        <p:nvSpPr>
          <p:cNvPr id="4" name="Footer Placeholder 3"/>
          <p:cNvSpPr>
            <a:spLocks noGrp="1"/>
          </p:cNvSpPr>
          <p:nvPr>
            <p:ph type="ftr" sz="quarter" idx="11"/>
          </p:nvPr>
        </p:nvSpPr>
        <p:spPr/>
        <p:txBody>
          <a:bodyPr/>
          <a:lstStyle/>
          <a:p>
            <a:r>
              <a:rPr lang="en-US" noProof="0" dirty="0"/>
              <a:t>Add a Footer</a:t>
            </a:r>
          </a:p>
        </p:txBody>
      </p:sp>
      <p:sp>
        <p:nvSpPr>
          <p:cNvPr id="5" name="Slide Number Placeholder 4"/>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510649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984B7D2A-0DF8-424B-9572-B79AEBB2D9DC}" type="datetimeFigureOut">
              <a:rPr lang="en-US" noProof="0" smtClean="0"/>
              <a:t>9/22/2023</a:t>
            </a:fld>
            <a:endParaRPr lang="en-US" noProof="0" dirty="0"/>
          </a:p>
        </p:txBody>
      </p:sp>
      <p:sp>
        <p:nvSpPr>
          <p:cNvPr id="3" name="Footer Placeholder 2"/>
          <p:cNvSpPr>
            <a:spLocks noGrp="1"/>
          </p:cNvSpPr>
          <p:nvPr>
            <p:ph type="ftr" sz="quarter" idx="11"/>
          </p:nvPr>
        </p:nvSpPr>
        <p:spPr/>
        <p:txBody>
          <a:bodyPr/>
          <a:lstStyle/>
          <a:p>
            <a:r>
              <a:rPr lang="en-US" noProof="0" dirty="0"/>
              <a:t>Add a Footer</a:t>
            </a:r>
          </a:p>
        </p:txBody>
      </p:sp>
      <p:sp>
        <p:nvSpPr>
          <p:cNvPr id="4" name="Slide Number Placeholder 3"/>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453706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 y="1786"/>
            <a:ext cx="12188825" cy="6856214"/>
          </a:xfrm>
          <a:prstGeom prst="rect">
            <a:avLst/>
          </a:prstGeom>
        </p:spPr>
      </p:pic>
      <p:sp>
        <p:nvSpPr>
          <p:cNvPr id="2" name="Title 1"/>
          <p:cNvSpPr>
            <a:spLocks noGrp="1"/>
          </p:cNvSpPr>
          <p:nvPr>
            <p:ph type="ctrTitle"/>
          </p:nvPr>
        </p:nvSpPr>
        <p:spPr>
          <a:xfrm>
            <a:off x="2476500" y="2716272"/>
            <a:ext cx="8683625" cy="2421464"/>
          </a:xfrm>
        </p:spPr>
        <p:txBody>
          <a:bodyPr anchor="b">
            <a:normAutofit/>
          </a:bodyPr>
          <a:lstStyle>
            <a:lvl1pPr algn="r">
              <a:defRPr sz="4800">
                <a:effectLst/>
              </a:defRPr>
            </a:lvl1pPr>
          </a:lstStyle>
          <a:p>
            <a:r>
              <a:rPr lang="en-US" noProof="0"/>
              <a:t>Click to edit Master title style</a:t>
            </a:r>
          </a:p>
        </p:txBody>
      </p:sp>
      <p:sp>
        <p:nvSpPr>
          <p:cNvPr id="3" name="Subtitle 2"/>
          <p:cNvSpPr>
            <a:spLocks noGrp="1"/>
          </p:cNvSpPr>
          <p:nvPr>
            <p:ph type="subTitle" idx="1"/>
          </p:nvPr>
        </p:nvSpPr>
        <p:spPr>
          <a:xfrm>
            <a:off x="2476500" y="5137736"/>
            <a:ext cx="8683625" cy="732840"/>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p>
        </p:txBody>
      </p:sp>
      <p:sp>
        <p:nvSpPr>
          <p:cNvPr id="4" name="Date Placeholder 3"/>
          <p:cNvSpPr>
            <a:spLocks noGrp="1"/>
          </p:cNvSpPr>
          <p:nvPr>
            <p:ph type="dt" sz="half" idx="10"/>
          </p:nvPr>
        </p:nvSpPr>
        <p:spPr>
          <a:xfrm>
            <a:off x="8932558" y="5870575"/>
            <a:ext cx="1600200" cy="377825"/>
          </a:xfrm>
        </p:spPr>
        <p:txBody>
          <a:bodyPr/>
          <a:lstStyle/>
          <a:p>
            <a:fld id="{984B7D2A-0DF8-424B-9572-B79AEBB2D9DC}" type="datetimeFigureOut">
              <a:rPr lang="en-US" noProof="0" smtClean="0"/>
              <a:t>9/22/2023</a:t>
            </a:fld>
            <a:endParaRPr lang="en-US" noProof="0" dirty="0"/>
          </a:p>
        </p:txBody>
      </p:sp>
      <p:sp>
        <p:nvSpPr>
          <p:cNvPr id="5" name="Footer Placeholder 4"/>
          <p:cNvSpPr>
            <a:spLocks noGrp="1"/>
          </p:cNvSpPr>
          <p:nvPr>
            <p:ph type="ftr" sz="quarter" idx="11"/>
          </p:nvPr>
        </p:nvSpPr>
        <p:spPr>
          <a:xfrm>
            <a:off x="3962399" y="5870575"/>
            <a:ext cx="4893958" cy="377825"/>
          </a:xfrm>
        </p:spPr>
        <p:txBody>
          <a:bodyPr/>
          <a:lstStyle/>
          <a:p>
            <a:r>
              <a:rPr lang="en-US" noProof="0" dirty="0"/>
              <a:t>Add a Footer</a:t>
            </a:r>
          </a:p>
        </p:txBody>
      </p:sp>
      <p:sp>
        <p:nvSpPr>
          <p:cNvPr id="6" name="Slide Number Placeholder 5"/>
          <p:cNvSpPr>
            <a:spLocks noGrp="1"/>
          </p:cNvSpPr>
          <p:nvPr>
            <p:ph type="sldNum" sz="quarter" idx="12"/>
          </p:nvPr>
        </p:nvSpPr>
        <p:spPr>
          <a:xfrm>
            <a:off x="10608958" y="5870575"/>
            <a:ext cx="551167" cy="377825"/>
          </a:xfrm>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4062937115"/>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552450" y="1874308"/>
            <a:ext cx="3814235" cy="1260000"/>
          </a:xfrm>
        </p:spPr>
        <p:txBody>
          <a:bodyPr anchor="ctr" anchorCtr="0">
            <a:noAutofit/>
          </a:bodyPr>
          <a:lstStyle>
            <a:lvl1pPr algn="r">
              <a:defRPr sz="3000" b="0"/>
            </a:lvl1pPr>
          </a:lstStyle>
          <a:p>
            <a:r>
              <a:rPr lang="en-US" noProof="0"/>
              <a:t>Click to edit Master title style</a:t>
            </a:r>
          </a:p>
        </p:txBody>
      </p:sp>
      <p:sp>
        <p:nvSpPr>
          <p:cNvPr id="3" name="Content Placeholder 2"/>
          <p:cNvSpPr>
            <a:spLocks noGrp="1"/>
          </p:cNvSpPr>
          <p:nvPr>
            <p:ph idx="1"/>
          </p:nvPr>
        </p:nvSpPr>
        <p:spPr>
          <a:xfrm>
            <a:off x="4648200" y="0"/>
            <a:ext cx="7543800" cy="6856214"/>
          </a:xfrm>
        </p:spPr>
        <p:txBody>
          <a:bodyPr anchor="ct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ext Placeholder 3"/>
          <p:cNvSpPr>
            <a:spLocks noGrp="1"/>
          </p:cNvSpPr>
          <p:nvPr>
            <p:ph type="body" sz="half" idx="2"/>
          </p:nvPr>
        </p:nvSpPr>
        <p:spPr>
          <a:xfrm>
            <a:off x="552450" y="3134308"/>
            <a:ext cx="3814235" cy="2016600"/>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9/22/2023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006338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Description and Conent">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 xmlns:a16="http://schemas.microsoft.com/office/drawing/2014/main"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840914" cy="1260000"/>
          </a:xfrm>
        </p:spPr>
        <p:txBody>
          <a:bodyPr anchor="ctr" anchorCtr="0">
            <a:normAutofit/>
          </a:bodyPr>
          <a:lstStyle>
            <a:lvl1pPr>
              <a:defRPr sz="3000"/>
            </a:lvl1pPr>
          </a:lstStyle>
          <a:p>
            <a:r>
              <a:rPr lang="en-US" noProof="0"/>
              <a:t>Click to edit Master title style</a:t>
            </a:r>
          </a:p>
        </p:txBody>
      </p:sp>
      <p:sp>
        <p:nvSpPr>
          <p:cNvPr id="3" name="Text Placeholder 2"/>
          <p:cNvSpPr>
            <a:spLocks noGrp="1"/>
          </p:cNvSpPr>
          <p:nvPr>
            <p:ph type="body" idx="1"/>
          </p:nvPr>
        </p:nvSpPr>
        <p:spPr>
          <a:xfrm>
            <a:off x="685799" y="1881824"/>
            <a:ext cx="10840914" cy="1032826"/>
          </a:xfrm>
        </p:spPr>
        <p:txBody>
          <a:bodyPr anchor="t" anchorCtr="0">
            <a:no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7" name="Date Placeholder 6"/>
          <p:cNvSpPr>
            <a:spLocks noGrp="1"/>
          </p:cNvSpPr>
          <p:nvPr>
            <p:ph type="dt" sz="half" idx="10"/>
          </p:nvPr>
        </p:nvSpPr>
        <p:spPr/>
        <p:txBody>
          <a:bodyPr/>
          <a:lstStyle/>
          <a:p>
            <a:fld id="{984B7D2A-0DF8-424B-9572-B79AEBB2D9DC}" type="datetimeFigureOut">
              <a:rPr lang="en-US" noProof="0" smtClean="0"/>
              <a:t>9/22/2023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6" name="Text Placeholder 5">
            <a:extLst>
              <a:ext uri="{FF2B5EF4-FFF2-40B4-BE49-F238E27FC236}">
                <a16:creationId xmlns="" xmlns:a16="http://schemas.microsoft.com/office/drawing/2014/main" id="{B47DAE59-9D63-4159-8F3E-560C31F19A89}"/>
              </a:ext>
            </a:extLst>
          </p:cNvPr>
          <p:cNvSpPr>
            <a:spLocks noGrp="1"/>
          </p:cNvSpPr>
          <p:nvPr>
            <p:ph type="body" sz="quarter" idx="14"/>
          </p:nvPr>
        </p:nvSpPr>
        <p:spPr>
          <a:xfrm>
            <a:off x="1216192"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sp>
        <p:nvSpPr>
          <p:cNvPr id="12" name="Text Placeholder 2">
            <a:extLst>
              <a:ext uri="{FF2B5EF4-FFF2-40B4-BE49-F238E27FC236}">
                <a16:creationId xmlns="" xmlns:a16="http://schemas.microsoft.com/office/drawing/2014/main" id="{4249143D-80A5-4E4C-BBFD-F253500CE226}"/>
              </a:ext>
            </a:extLst>
          </p:cNvPr>
          <p:cNvSpPr>
            <a:spLocks noGrp="1"/>
          </p:cNvSpPr>
          <p:nvPr>
            <p:ph type="body" idx="13"/>
          </p:nvPr>
        </p:nvSpPr>
        <p:spPr>
          <a:xfrm>
            <a:off x="685799" y="2914650"/>
            <a:ext cx="10840914" cy="502126"/>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0" name="Text Placeholder 5">
            <a:extLst>
              <a:ext uri="{FF2B5EF4-FFF2-40B4-BE49-F238E27FC236}">
                <a16:creationId xmlns="" xmlns:a16="http://schemas.microsoft.com/office/drawing/2014/main" id="{B06123F0-984B-4EF8-9945-3621C401B7AD}"/>
              </a:ext>
            </a:extLst>
          </p:cNvPr>
          <p:cNvSpPr>
            <a:spLocks noGrp="1"/>
          </p:cNvSpPr>
          <p:nvPr>
            <p:ph type="body" sz="quarter" idx="17"/>
          </p:nvPr>
        </p:nvSpPr>
        <p:spPr>
          <a:xfrm>
            <a:off x="7465366"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21" name="Text Placeholder 5">
            <a:extLst>
              <a:ext uri="{FF2B5EF4-FFF2-40B4-BE49-F238E27FC236}">
                <a16:creationId xmlns="" xmlns:a16="http://schemas.microsoft.com/office/drawing/2014/main" id="{A669C074-A9BE-4B07-ACEE-3B34AAC8B9E7}"/>
              </a:ext>
            </a:extLst>
          </p:cNvPr>
          <p:cNvSpPr>
            <a:spLocks noGrp="1"/>
          </p:cNvSpPr>
          <p:nvPr>
            <p:ph type="body" sz="quarter" idx="18"/>
          </p:nvPr>
        </p:nvSpPr>
        <p:spPr>
          <a:xfrm>
            <a:off x="9548424"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19" name="Text Placeholder 5">
            <a:extLst>
              <a:ext uri="{FF2B5EF4-FFF2-40B4-BE49-F238E27FC236}">
                <a16:creationId xmlns="" xmlns:a16="http://schemas.microsoft.com/office/drawing/2014/main" id="{84A40D78-D6DD-41A7-A132-9D48DF8649A9}"/>
              </a:ext>
            </a:extLst>
          </p:cNvPr>
          <p:cNvSpPr>
            <a:spLocks noGrp="1"/>
          </p:cNvSpPr>
          <p:nvPr>
            <p:ph type="body" sz="quarter" idx="16"/>
          </p:nvPr>
        </p:nvSpPr>
        <p:spPr>
          <a:xfrm>
            <a:off x="5382308"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18" name="Text Placeholder 5">
            <a:extLst>
              <a:ext uri="{FF2B5EF4-FFF2-40B4-BE49-F238E27FC236}">
                <a16:creationId xmlns="" xmlns:a16="http://schemas.microsoft.com/office/drawing/2014/main" id="{4A9CFAA7-850F-4C92-A9BE-56452E5CA04D}"/>
              </a:ext>
            </a:extLst>
          </p:cNvPr>
          <p:cNvSpPr>
            <a:spLocks noGrp="1"/>
          </p:cNvSpPr>
          <p:nvPr>
            <p:ph type="body" sz="quarter" idx="15"/>
          </p:nvPr>
        </p:nvSpPr>
        <p:spPr>
          <a:xfrm>
            <a:off x="3299250"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cxnSp>
        <p:nvCxnSpPr>
          <p:cNvPr id="14" name="Straight Connector 13">
            <a:extLst>
              <a:ext uri="{FF2B5EF4-FFF2-40B4-BE49-F238E27FC236}">
                <a16:creationId xmlns="" xmlns:a16="http://schemas.microsoft.com/office/drawing/2014/main" id="{CC5A0CF1-9FE7-4149-97DC-5221639144C8}"/>
              </a:ext>
              <a:ext uri="{C183D7F6-B498-43B3-948B-1728B52AA6E4}">
                <adec:decorative xmlns="" xmlns:adec="http://schemas.microsoft.com/office/drawing/2017/decorative" val="1"/>
              </a:ext>
            </a:extLst>
          </p:cNvPr>
          <p:cNvCxnSpPr>
            <a:cxnSpLocks/>
          </p:cNvCxnSpPr>
          <p:nvPr userDrawn="1"/>
        </p:nvCxnSpPr>
        <p:spPr>
          <a:xfrm rot="16200000">
            <a:off x="-185517" y="124248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393639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1457326" y="995967"/>
            <a:ext cx="6238874" cy="1260000"/>
          </a:xfrm>
        </p:spPr>
        <p:txBody>
          <a:bodyPr anchor="ctr" anchorCtr="0">
            <a:noAutofit/>
          </a:bodyPr>
          <a:lstStyle>
            <a:lvl1pPr algn="r">
              <a:defRPr sz="3000" b="0"/>
            </a:lvl1pPr>
          </a:lstStyle>
          <a:p>
            <a:r>
              <a:rPr lang="en-US" noProof="0"/>
              <a:t>Click to edit Master title style</a:t>
            </a:r>
          </a:p>
        </p:txBody>
      </p:sp>
      <p:sp>
        <p:nvSpPr>
          <p:cNvPr id="14" name="Picture Placeholder 2"/>
          <p:cNvSpPr>
            <a:spLocks noGrp="1" noChangeAspect="1"/>
          </p:cNvSpPr>
          <p:nvPr>
            <p:ph type="pic" idx="1"/>
          </p:nvPr>
        </p:nvSpPr>
        <p:spPr bwMode="blackGray">
          <a:xfrm>
            <a:off x="8014200" y="995968"/>
            <a:ext cx="3492000" cy="4866064"/>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a:t>Click icon to add picture</a:t>
            </a:r>
            <a:endParaRPr lang="en-US" noProof="0" dirty="0"/>
          </a:p>
        </p:txBody>
      </p:sp>
      <p:sp>
        <p:nvSpPr>
          <p:cNvPr id="4" name="Text Placeholder 3"/>
          <p:cNvSpPr>
            <a:spLocks noGrp="1"/>
          </p:cNvSpPr>
          <p:nvPr>
            <p:ph type="body" sz="half" idx="2"/>
          </p:nvPr>
        </p:nvSpPr>
        <p:spPr>
          <a:xfrm>
            <a:off x="1085849" y="2255967"/>
            <a:ext cx="6610351" cy="3476618"/>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9/22/2023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969382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Righ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6657974" y="995968"/>
            <a:ext cx="4848225" cy="1260000"/>
          </a:xfrm>
        </p:spPr>
        <p:txBody>
          <a:bodyPr anchor="ctr" anchorCtr="0">
            <a:normAutofit/>
          </a:bodyPr>
          <a:lstStyle>
            <a:lvl1pPr algn="l">
              <a:defRPr sz="3000" b="0"/>
            </a:lvl1pPr>
          </a:lstStyle>
          <a:p>
            <a:r>
              <a:rPr lang="en-US" noProof="0"/>
              <a:t>Click to edit Master title style</a:t>
            </a:r>
          </a:p>
        </p:txBody>
      </p:sp>
      <p:sp>
        <p:nvSpPr>
          <p:cNvPr id="14" name="Picture Placeholder 2"/>
          <p:cNvSpPr>
            <a:spLocks noGrp="1" noChangeAspect="1"/>
          </p:cNvSpPr>
          <p:nvPr>
            <p:ph type="pic" idx="1"/>
          </p:nvPr>
        </p:nvSpPr>
        <p:spPr bwMode="blackGray">
          <a:xfrm>
            <a:off x="727574" y="914400"/>
            <a:ext cx="5749425" cy="4818185"/>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a:t>Click icon to add picture</a:t>
            </a:r>
            <a:endParaRPr lang="en-US" noProof="0" dirty="0"/>
          </a:p>
        </p:txBody>
      </p:sp>
      <p:sp>
        <p:nvSpPr>
          <p:cNvPr id="4" name="Text Placeholder 3"/>
          <p:cNvSpPr>
            <a:spLocks noGrp="1"/>
          </p:cNvSpPr>
          <p:nvPr>
            <p:ph type="body" sz="half" idx="2"/>
          </p:nvPr>
        </p:nvSpPr>
        <p:spPr>
          <a:xfrm>
            <a:off x="6657974" y="2255968"/>
            <a:ext cx="4848225" cy="3476617"/>
          </a:xfrm>
        </p:spPr>
        <p:txBody>
          <a:bodyPr anchor="t">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9/22/2023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2959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bwMode="white">
          <a:xfrm>
            <a:off x="10571243"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11" name="TextBox 10"/>
          <p:cNvSpPr txBox="1"/>
          <p:nvPr/>
        </p:nvSpPr>
        <p:spPr bwMode="white">
          <a:xfrm>
            <a:off x="100262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2" name="Title 1"/>
          <p:cNvSpPr>
            <a:spLocks noGrp="1"/>
          </p:cNvSpPr>
          <p:nvPr>
            <p:ph type="title" hasCustomPrompt="1"/>
          </p:nvPr>
        </p:nvSpPr>
        <p:spPr>
          <a:xfrm>
            <a:off x="1320801" y="609601"/>
            <a:ext cx="9550399" cy="2743199"/>
          </a:xfrm>
        </p:spPr>
        <p:txBody>
          <a:bodyPr anchor="ctr">
            <a:normAutofit/>
          </a:bodyPr>
          <a:lstStyle>
            <a:lvl1pPr algn="ctr">
              <a:defRPr sz="3000" b="0" i="1" cap="none">
                <a:solidFill>
                  <a:schemeClr val="tx1"/>
                </a:solidFill>
              </a:defRPr>
            </a:lvl1pPr>
          </a:lstStyle>
          <a:p>
            <a:r>
              <a:rPr lang="en-US" noProof="0"/>
              <a:t>CLICK TO EDIT MASTER TITLE STYLE</a:t>
            </a:r>
          </a:p>
        </p:txBody>
      </p:sp>
      <p:sp>
        <p:nvSpPr>
          <p:cNvPr id="10" name="Text Placeholder 9"/>
          <p:cNvSpPr>
            <a:spLocks noGrp="1"/>
          </p:cNvSpPr>
          <p:nvPr>
            <p:ph type="body" sz="quarter" idx="13"/>
          </p:nvPr>
        </p:nvSpPr>
        <p:spPr>
          <a:xfrm>
            <a:off x="1426408" y="3352800"/>
            <a:ext cx="9339184" cy="381000"/>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noProof="0"/>
              <a:t>Click to edit Master text styles</a:t>
            </a:r>
          </a:p>
        </p:txBody>
      </p:sp>
      <p:sp>
        <p:nvSpPr>
          <p:cNvPr id="7" name="Rectangle: Rounded Corners 6">
            <a:extLst>
              <a:ext uri="{FF2B5EF4-FFF2-40B4-BE49-F238E27FC236}">
                <a16:creationId xmlns="" xmlns:a16="http://schemas.microsoft.com/office/drawing/2014/main" id="{1AD7857E-8E0E-4AC1-ABDC-E42462C788DE}"/>
              </a:ext>
            </a:extLst>
          </p:cNvPr>
          <p:cNvSpPr/>
          <p:nvPr userDrawn="1"/>
        </p:nvSpPr>
        <p:spPr>
          <a:xfrm>
            <a:off x="1750844" y="3962401"/>
            <a:ext cx="8690313" cy="1908173"/>
          </a:xfrm>
          <a:prstGeom prst="roundRect">
            <a:avLst>
              <a:gd name="adj" fmla="val 6552"/>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Text Placeholder 2"/>
          <p:cNvSpPr>
            <a:spLocks noGrp="1"/>
          </p:cNvSpPr>
          <p:nvPr>
            <p:ph type="body" idx="1"/>
          </p:nvPr>
        </p:nvSpPr>
        <p:spPr>
          <a:xfrm>
            <a:off x="1857375" y="4021138"/>
            <a:ext cx="8486775" cy="1760537"/>
          </a:xfrm>
        </p:spPr>
        <p:txBody>
          <a:bodyPr anchor="ctr">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9/22/2023</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153409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 xmlns:a16="http://schemas.microsoft.com/office/drawing/2014/main"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599"/>
            <a:ext cx="10840914" cy="1260000"/>
          </a:xfrm>
        </p:spPr>
        <p:txBody>
          <a:bodyPr>
            <a:normAutofit/>
          </a:bodyPr>
          <a:lstStyle>
            <a:lvl1pPr>
              <a:defRPr sz="3000"/>
            </a:lvl1pPr>
          </a:lstStyle>
          <a:p>
            <a:r>
              <a:rPr lang="en-US" noProof="0"/>
              <a:t>Click to edit Master title style</a:t>
            </a:r>
          </a:p>
        </p:txBody>
      </p:sp>
      <p:sp>
        <p:nvSpPr>
          <p:cNvPr id="3" name="Text Placeholder 2"/>
          <p:cNvSpPr>
            <a:spLocks noGrp="1"/>
          </p:cNvSpPr>
          <p:nvPr>
            <p:ph type="body" idx="1"/>
          </p:nvPr>
        </p:nvSpPr>
        <p:spPr>
          <a:xfrm>
            <a:off x="685799" y="1869599"/>
            <a:ext cx="5202071"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p:cNvSpPr>
            <a:spLocks noGrp="1"/>
          </p:cNvSpPr>
          <p:nvPr>
            <p:ph sz="half" idx="2"/>
          </p:nvPr>
        </p:nvSpPr>
        <p:spPr>
          <a:xfrm>
            <a:off x="685800" y="2870201"/>
            <a:ext cx="5202071" cy="2916000"/>
          </a:xfrm>
          <a:prstGeom prst="roundRect">
            <a:avLst>
              <a:gd name="adj" fmla="val 2496"/>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p:cNvSpPr>
            <a:spLocks noGrp="1"/>
          </p:cNvSpPr>
          <p:nvPr>
            <p:ph type="body" sz="quarter" idx="3"/>
          </p:nvPr>
        </p:nvSpPr>
        <p:spPr>
          <a:xfrm>
            <a:off x="6298270" y="1869599"/>
            <a:ext cx="5228444"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6298270" y="2870201"/>
            <a:ext cx="5202071" cy="2916000"/>
          </a:xfrm>
          <a:prstGeom prst="roundRect">
            <a:avLst>
              <a:gd name="adj" fmla="val 2798"/>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Date Placeholder 6"/>
          <p:cNvSpPr>
            <a:spLocks noGrp="1"/>
          </p:cNvSpPr>
          <p:nvPr>
            <p:ph type="dt" sz="half" idx="10"/>
          </p:nvPr>
        </p:nvSpPr>
        <p:spPr/>
        <p:txBody>
          <a:bodyPr/>
          <a:lstStyle/>
          <a:p>
            <a:fld id="{984B7D2A-0DF8-424B-9572-B79AEBB2D9DC}" type="datetimeFigureOut">
              <a:rPr lang="en-US" noProof="0" smtClean="0"/>
              <a:t>9/22/2023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2" name="Straight Connector 11">
            <a:extLst>
              <a:ext uri="{FF2B5EF4-FFF2-40B4-BE49-F238E27FC236}">
                <a16:creationId xmlns="" xmlns:a16="http://schemas.microsoft.com/office/drawing/2014/main" id="{8031B0A9-3E16-4C5B-A6CE-045BCB91A008}"/>
              </a:ext>
              <a:ext uri="{C183D7F6-B498-43B3-948B-1728B52AA6E4}">
                <adec:decorative xmlns="" xmlns:adec="http://schemas.microsoft.com/office/drawing/2017/decorative" val="1"/>
              </a:ext>
            </a:extLst>
          </p:cNvPr>
          <p:cNvCxnSpPr>
            <a:cxnSpLocks/>
          </p:cNvCxnSpPr>
          <p:nvPr userDrawn="1"/>
        </p:nvCxnSpPr>
        <p:spPr>
          <a:xfrm flipV="1">
            <a:off x="57150" y="93976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66961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a:t>Click to edit Master title style</a:t>
            </a:r>
          </a:p>
        </p:txBody>
      </p:sp>
      <p:sp>
        <p:nvSpPr>
          <p:cNvPr id="9" name="Rectangle: Rounded Corners 8">
            <a:extLst>
              <a:ext uri="{FF2B5EF4-FFF2-40B4-BE49-F238E27FC236}">
                <a16:creationId xmlns="" xmlns:a16="http://schemas.microsoft.com/office/drawing/2014/main" id="{E44449DE-635B-4B23-9B8B-C95A5B8764DB}"/>
              </a:ext>
            </a:extLst>
          </p:cNvPr>
          <p:cNvSpPr/>
          <p:nvPr userDrawn="1"/>
        </p:nvSpPr>
        <p:spPr>
          <a:xfrm>
            <a:off x="663356" y="1790228"/>
            <a:ext cx="10863358" cy="4080348"/>
          </a:xfrm>
          <a:prstGeom prst="roundRect">
            <a:avLst>
              <a:gd name="adj" fmla="val 2634"/>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Content Placeholder 2"/>
          <p:cNvSpPr>
            <a:spLocks noGrp="1"/>
          </p:cNvSpPr>
          <p:nvPr>
            <p:ph sz="half" idx="1"/>
          </p:nvPr>
        </p:nvSpPr>
        <p:spPr>
          <a:xfrm>
            <a:off x="685802" y="1869600"/>
            <a:ext cx="5040000" cy="3921601"/>
          </a:xfrm>
          <a:prstGeom prst="roundRect">
            <a:avLst>
              <a:gd name="adj" fmla="val 1970"/>
            </a:avLst>
          </a:prstGeom>
          <a:ln w="28575">
            <a:noFill/>
          </a:ln>
          <a:effectLst/>
        </p:spPr>
        <p:txBody>
          <a:bodyPr anchor="t" anchorCtr="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p:nvPr>
        </p:nvSpPr>
        <p:spPr>
          <a:xfrm>
            <a:off x="6488644" y="1869601"/>
            <a:ext cx="5040000" cy="3921600"/>
          </a:xfrm>
          <a:prstGeom prst="roundRect">
            <a:avLst>
              <a:gd name="adj" fmla="val 2211"/>
            </a:avLst>
          </a:prstGeom>
          <a:ln w="28575">
            <a:noFill/>
          </a:ln>
          <a:effectLst/>
        </p:spPr>
        <p:txBody>
          <a:bodyPr anchor="t" anchorCtr="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Date Placeholder 4"/>
          <p:cNvSpPr>
            <a:spLocks noGrp="1"/>
          </p:cNvSpPr>
          <p:nvPr>
            <p:ph type="dt" sz="half" idx="10"/>
          </p:nvPr>
        </p:nvSpPr>
        <p:spPr/>
        <p:txBody>
          <a:bodyPr/>
          <a:lstStyle/>
          <a:p>
            <a:fld id="{984B7D2A-0DF8-424B-9572-B79AEBB2D9DC}" type="datetimeFigureOut">
              <a:rPr lang="en-US" noProof="0" smtClean="0"/>
              <a:t>9/22/2023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0" name="Straight Connector 9">
            <a:extLst>
              <a:ext uri="{FF2B5EF4-FFF2-40B4-BE49-F238E27FC236}">
                <a16:creationId xmlns="" xmlns:a16="http://schemas.microsoft.com/office/drawing/2014/main" id="{E8539E0A-8009-4A6E-A7A1-5AEFA52206C3}"/>
              </a:ext>
              <a:ext uri="{C183D7F6-B498-43B3-948B-1728B52AA6E4}">
                <adec:decorative xmlns="" xmlns:adec="http://schemas.microsoft.com/office/drawing/2017/decorative" val="1"/>
              </a:ext>
            </a:extLst>
          </p:cNvPr>
          <p:cNvCxnSpPr>
            <a:cxnSpLocks/>
          </p:cNvCxnSpPr>
          <p:nvPr userDrawn="1"/>
        </p:nvCxnSpPr>
        <p:spPr>
          <a:xfrm flipV="1">
            <a:off x="57150" y="99691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62352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white">
          <a:xfrm>
            <a:off x="685801" y="609600"/>
            <a:ext cx="10840914" cy="1456267"/>
          </a:xfrm>
          <a:prstGeom prst="rect">
            <a:avLst/>
          </a:prstGeom>
          <a:effectLst/>
        </p:spPr>
        <p:txBody>
          <a:bodyPr vert="horz" lIns="91440" tIns="45720" rIns="91440" bIns="45720" rtlCol="0" anchor="ctr">
            <a:normAutofit/>
          </a:bodyPr>
          <a:lstStyle/>
          <a:p>
            <a:r>
              <a:rPr lang="en-US" noProof="0"/>
              <a:t>Click to edit Master title style</a:t>
            </a:r>
          </a:p>
        </p:txBody>
      </p:sp>
      <p:sp>
        <p:nvSpPr>
          <p:cNvPr id="3" name="Text Placeholder 2"/>
          <p:cNvSpPr>
            <a:spLocks noGrp="1"/>
          </p:cNvSpPr>
          <p:nvPr>
            <p:ph type="body" idx="1"/>
          </p:nvPr>
        </p:nvSpPr>
        <p:spPr bwMode="white">
          <a:xfrm>
            <a:off x="685801" y="2142067"/>
            <a:ext cx="10840914" cy="3649133"/>
          </a:xfrm>
          <a:prstGeom prst="rect">
            <a:avLst/>
          </a:prstGeom>
        </p:spPr>
        <p:txBody>
          <a:bodyPr vert="horz" lIns="91440" tIns="45720" rIns="91440" bIns="45720" rtlCol="0" anchor="ct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84B7D2A-0DF8-424B-9572-B79AEBB2D9DC}" type="datetimeFigureOut">
              <a:rPr lang="en-US" noProof="0" smtClean="0"/>
              <a:t>9/22/2023</a:t>
            </a:fld>
            <a:endParaRPr lang="en-US" noProof="0"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noProof="0" dirty="0"/>
              <a:t>Add a Footer</a:t>
            </a:r>
          </a:p>
        </p:txBody>
      </p:sp>
      <p:sp>
        <p:nvSpPr>
          <p:cNvPr id="6" name="Slide Number Placeholder 5"/>
          <p:cNvSpPr>
            <a:spLocks noGrp="1"/>
          </p:cNvSpPr>
          <p:nvPr>
            <p:ph type="sldNum" sz="quarter" idx="4"/>
          </p:nvPr>
        </p:nvSpPr>
        <p:spPr>
          <a:xfrm>
            <a:off x="10266059" y="5870575"/>
            <a:ext cx="1260655"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009069978"/>
      </p:ext>
    </p:extLst>
  </p:cSld>
  <p:clrMap bg1="dk1" tx1="lt1" bg2="dk2" tx2="lt2" accent1="accent1" accent2="accent2" accent3="accent3" accent4="accent4" accent5="accent5" accent6="accent6" hlink="hlink" folHlink="folHlink"/>
  <p:sldLayoutIdLst>
    <p:sldLayoutId id="2147483662" r:id="rId1"/>
    <p:sldLayoutId id="2147483661" r:id="rId2"/>
    <p:sldLayoutId id="2147483668" r:id="rId3"/>
    <p:sldLayoutId id="2147483679" r:id="rId4"/>
    <p:sldLayoutId id="2147483669" r:id="rId5"/>
    <p:sldLayoutId id="2147483680" r:id="rId6"/>
    <p:sldLayoutId id="2147483672" r:id="rId7"/>
    <p:sldLayoutId id="2147483665" r:id="rId8"/>
    <p:sldLayoutId id="2147483664" r:id="rId9"/>
    <p:sldLayoutId id="2147483671" r:id="rId10"/>
    <p:sldLayoutId id="2147483666" r:id="rId11"/>
    <p:sldLayoutId id="2147483667" r:id="rId12"/>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1.jpeg"/><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40.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5.jpeg"/><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1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illar icon">
            <a:extLst>
              <a:ext uri="{FF2B5EF4-FFF2-40B4-BE49-F238E27FC236}">
                <a16:creationId xmlns="" xmlns:a16="http://schemas.microsoft.com/office/drawing/2014/main" id="{FC7E2CCC-C53E-454B-9DE0-F2484BA0FF9D}"/>
              </a:ext>
              <a:ext uri="{C183D7F6-B498-43B3-948B-1728B52AA6E4}">
                <adec:decorative xmlns="" xmlns:adec="http://schemas.microsoft.com/office/drawing/2017/decorative" val="1"/>
              </a:ext>
            </a:extLst>
          </p:cNvPr>
          <p:cNvPicPr>
            <a:picLocks/>
          </p:cNvPicPr>
          <p:nvPr/>
        </p:nvPicPr>
        <p:blipFill>
          <a:blip r:embed="rId2"/>
          <a:stretch>
            <a:fillRect/>
          </a:stretch>
        </p:blipFill>
        <p:spPr>
          <a:xfrm>
            <a:off x="9613564" y="1069504"/>
            <a:ext cx="1905000" cy="1905000"/>
          </a:xfrm>
          <a:prstGeom prst="rect">
            <a:avLst/>
          </a:prstGeom>
          <a:ln>
            <a:noFill/>
          </a:ln>
        </p:spPr>
      </p:pic>
      <p:sp>
        <p:nvSpPr>
          <p:cNvPr id="2" name="Title 1">
            <a:extLst>
              <a:ext uri="{FF2B5EF4-FFF2-40B4-BE49-F238E27FC236}">
                <a16:creationId xmlns="" xmlns:a16="http://schemas.microsoft.com/office/drawing/2014/main" id="{7635B398-1E7F-44AD-8356-8345134C958C}"/>
              </a:ext>
            </a:extLst>
          </p:cNvPr>
          <p:cNvSpPr>
            <a:spLocks noGrp="1"/>
          </p:cNvSpPr>
          <p:nvPr>
            <p:ph type="ctrTitle"/>
          </p:nvPr>
        </p:nvSpPr>
        <p:spPr>
          <a:xfrm>
            <a:off x="184936" y="2716272"/>
            <a:ext cx="10975190" cy="2421464"/>
          </a:xfrm>
        </p:spPr>
        <p:txBody>
          <a:bodyPr/>
          <a:lstStyle/>
          <a:p>
            <a:r>
              <a:rPr lang="en-US" sz="5400" b="1" smtClean="0"/>
              <a:t>Waging </a:t>
            </a:r>
            <a:r>
              <a:rPr lang="en-US" sz="5400" b="1" smtClean="0"/>
              <a:t>Peace (?)</a:t>
            </a:r>
            <a:br>
              <a:rPr lang="en-US" sz="5400" b="1" smtClean="0"/>
            </a:br>
            <a:r>
              <a:rPr lang="en-US" sz="3200" smtClean="0"/>
              <a:t>Lesson </a:t>
            </a:r>
            <a:r>
              <a:rPr lang="en-US" sz="3200" dirty="0" smtClean="0"/>
              <a:t>13, </a:t>
            </a:r>
            <a:r>
              <a:rPr lang="en-US" sz="3200" dirty="0"/>
              <a:t>3</a:t>
            </a:r>
            <a:r>
              <a:rPr lang="en-US" sz="3200" baseline="30000" dirty="0"/>
              <a:t>rd</a:t>
            </a:r>
            <a:r>
              <a:rPr lang="en-US" sz="3200" dirty="0"/>
              <a:t> Quarter 2023</a:t>
            </a:r>
          </a:p>
        </p:txBody>
      </p:sp>
      <p:sp>
        <p:nvSpPr>
          <p:cNvPr id="3" name="Subtitle 2">
            <a:extLst>
              <a:ext uri="{FF2B5EF4-FFF2-40B4-BE49-F238E27FC236}">
                <a16:creationId xmlns="" xmlns:a16="http://schemas.microsoft.com/office/drawing/2014/main" id="{852A3D91-AB3F-4EDF-B87E-FDDF6C5DC4CF}"/>
              </a:ext>
            </a:extLst>
          </p:cNvPr>
          <p:cNvSpPr>
            <a:spLocks noGrp="1"/>
          </p:cNvSpPr>
          <p:nvPr>
            <p:ph type="subTitle" idx="1"/>
          </p:nvPr>
        </p:nvSpPr>
        <p:spPr/>
        <p:txBody>
          <a:bodyPr/>
          <a:lstStyle/>
          <a:p>
            <a:r>
              <a:rPr lang="en-US" sz="3200" dirty="0"/>
              <a:t>Ephesians </a:t>
            </a:r>
            <a:r>
              <a:rPr lang="en-US" sz="3200" dirty="0" smtClean="0"/>
              <a:t>6:10-20</a:t>
            </a:r>
            <a:endParaRPr lang="en-US" dirty="0"/>
          </a:p>
        </p:txBody>
      </p:sp>
    </p:spTree>
    <p:extLst>
      <p:ext uri="{BB962C8B-B14F-4D97-AF65-F5344CB8AC3E}">
        <p14:creationId xmlns:p14="http://schemas.microsoft.com/office/powerpoint/2010/main" val="2352749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703640"/>
          </a:xfrm>
        </p:spPr>
        <p:txBody>
          <a:bodyPr/>
          <a:lstStyle/>
          <a:p>
            <a:r>
              <a:rPr lang="en-US" sz="3600" b="1" dirty="0" smtClean="0">
                <a:solidFill>
                  <a:schemeClr val="accent1">
                    <a:lumMod val="40000"/>
                    <a:lumOff val="60000"/>
                  </a:schemeClr>
                </a:solidFill>
              </a:rPr>
              <a:t>Girt About with Truth:  </a:t>
            </a:r>
            <a:endParaRPr lang="en-US" sz="4400" dirty="0">
              <a:solidFill>
                <a:srgbClr val="66FFFF"/>
              </a:solidFill>
            </a:endParaRPr>
          </a:p>
        </p:txBody>
      </p:sp>
      <p:sp>
        <p:nvSpPr>
          <p:cNvPr id="4" name="Text Placeholder 3"/>
          <p:cNvSpPr>
            <a:spLocks noGrp="1"/>
          </p:cNvSpPr>
          <p:nvPr>
            <p:ph type="body" sz="half" idx="2"/>
          </p:nvPr>
        </p:nvSpPr>
        <p:spPr>
          <a:xfrm>
            <a:off x="650914" y="1125415"/>
            <a:ext cx="7363286" cy="4736617"/>
          </a:xfrm>
          <a:noFill/>
        </p:spPr>
        <p:txBody>
          <a:bodyPr>
            <a:noAutofit/>
          </a:bodyPr>
          <a:lstStyle/>
          <a:p>
            <a:pPr algn="l"/>
            <a:r>
              <a:rPr lang="en-US" sz="3200" dirty="0"/>
              <a:t>Wycliffe advocated translation of the Bible into the common vernacular. According to tradition, Wycliffe is said to have completed a translation direct from the Vulgate into Middle English – a version now known as Wycliffe's Bible. While it is probable that he personally translated the Gospels of Matthew, Mark, Luke, and John, it is possible he translated the entire New </a:t>
            </a:r>
            <a:r>
              <a:rPr lang="en-US" sz="3200" dirty="0" smtClean="0"/>
              <a:t>Testament.  </a:t>
            </a:r>
            <a:endParaRPr lang="en-US" sz="3200" i="1" dirty="0">
              <a:effectLst/>
              <a:latin typeface="system-ui"/>
            </a:endParaRPr>
          </a:p>
        </p:txBody>
      </p:sp>
      <p:pic>
        <p:nvPicPr>
          <p:cNvPr id="2050" name="Picture 2" descr="Ship of Fools: john-wyclif"/>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866" r="2986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894864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Faith of Jesus: </a:t>
            </a:r>
            <a:r>
              <a:rPr lang="en-US" sz="4400" dirty="0" smtClean="0">
                <a:solidFill>
                  <a:srgbClr val="66FFFF"/>
                </a:solidFill>
              </a:rPr>
              <a:t>GC </a:t>
            </a:r>
            <a:r>
              <a:rPr lang="en-US" sz="4400" dirty="0" smtClean="0">
                <a:solidFill>
                  <a:srgbClr val="66FFFF"/>
                </a:solidFill>
              </a:rPr>
              <a:t>453</a:t>
            </a:r>
            <a:r>
              <a:rPr lang="en-US" sz="4400" dirty="0" smtClean="0">
                <a:solidFill>
                  <a:srgbClr val="66FFFF"/>
                </a:solidFill>
              </a:rPr>
              <a:t> </a:t>
            </a:r>
            <a:endParaRPr lang="en-US" sz="4400" dirty="0">
              <a:solidFill>
                <a:srgbClr val="66FFFF"/>
              </a:solidFill>
            </a:endParaRPr>
          </a:p>
        </p:txBody>
      </p:sp>
      <p:sp>
        <p:nvSpPr>
          <p:cNvPr id="4" name="Text Placeholder 3"/>
          <p:cNvSpPr>
            <a:spLocks noGrp="1"/>
          </p:cNvSpPr>
          <p:nvPr>
            <p:ph type="body" sz="half" idx="2"/>
          </p:nvPr>
        </p:nvSpPr>
        <p:spPr>
          <a:xfrm>
            <a:off x="524039" y="1134207"/>
            <a:ext cx="7379200" cy="4589585"/>
          </a:xfrm>
          <a:noFill/>
        </p:spPr>
        <p:txBody>
          <a:bodyPr>
            <a:noAutofit/>
          </a:bodyPr>
          <a:lstStyle/>
          <a:p>
            <a:r>
              <a:rPr lang="en-US" sz="3400" dirty="0" smtClean="0"/>
              <a:t>hidden </a:t>
            </a:r>
            <a:r>
              <a:rPr lang="en-US" sz="3400" dirty="0"/>
              <a:t>in secret places, faithful souls who paid it honor. Since the Reformation, there have been some in every generation to maintain its observance. Though often in the midst of reproach and persecution, a constant testimony has been borne to the perpetuity of the law of God and the sacred obligation of the creation Sabbath. </a:t>
            </a:r>
            <a:endParaRPr lang="en-US" sz="3400" dirty="0"/>
          </a:p>
        </p:txBody>
      </p:sp>
      <p:pic>
        <p:nvPicPr>
          <p:cNvPr id="11266" name="Picture 2" descr="ANG AKLATAN - AHKMAN 10 - THE 10 COMMANDMENTS: A REVIEW | MODERN APOCRYPHA"/>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4795" r="2479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3733863"/>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Faith of Jesus: </a:t>
            </a:r>
            <a:r>
              <a:rPr lang="en-US" sz="4400" dirty="0" smtClean="0">
                <a:solidFill>
                  <a:srgbClr val="66FFFF"/>
                </a:solidFill>
              </a:rPr>
              <a:t>GC </a:t>
            </a:r>
            <a:r>
              <a:rPr lang="en-US" sz="4400" dirty="0" smtClean="0">
                <a:solidFill>
                  <a:srgbClr val="66FFFF"/>
                </a:solidFill>
              </a:rPr>
              <a:t>453</a:t>
            </a:r>
            <a:r>
              <a:rPr lang="en-US" sz="4400" dirty="0" smtClean="0">
                <a:solidFill>
                  <a:srgbClr val="66FFFF"/>
                </a:solidFill>
              </a:rPr>
              <a:t> </a:t>
            </a:r>
            <a:endParaRPr lang="en-US" sz="4400" dirty="0">
              <a:solidFill>
                <a:srgbClr val="66FFFF"/>
              </a:solidFill>
            </a:endParaRPr>
          </a:p>
        </p:txBody>
      </p:sp>
      <p:sp>
        <p:nvSpPr>
          <p:cNvPr id="4" name="Text Placeholder 3"/>
          <p:cNvSpPr>
            <a:spLocks noGrp="1"/>
          </p:cNvSpPr>
          <p:nvPr>
            <p:ph type="body" sz="half" idx="2"/>
          </p:nvPr>
        </p:nvSpPr>
        <p:spPr>
          <a:xfrm>
            <a:off x="1097279" y="1134207"/>
            <a:ext cx="6805959" cy="4589585"/>
          </a:xfrm>
          <a:noFill/>
        </p:spPr>
        <p:txBody>
          <a:bodyPr>
            <a:noAutofit/>
          </a:bodyPr>
          <a:lstStyle/>
          <a:p>
            <a:r>
              <a:rPr lang="en-US" sz="3400" dirty="0"/>
              <a:t>These truths, as presented in Revelation 14 in connection with “the everlasting gospel,” will distinguish the church of Christ at the time of His appearing. For as the result of the threefold message it is announced: “Here are they that keep the commandments of God, and the faith of Jesus</a:t>
            </a:r>
            <a:r>
              <a:rPr lang="en-US" sz="3400" dirty="0" smtClean="0"/>
              <a:t>.”</a:t>
            </a:r>
            <a:endParaRPr lang="en-US" sz="3400" dirty="0"/>
          </a:p>
        </p:txBody>
      </p:sp>
      <p:pic>
        <p:nvPicPr>
          <p:cNvPr id="12290" name="Picture 2" descr="Christian Views: Religious Issues in the Ten Commandment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612" r="2661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2374884"/>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2851" t="17076" r="24297" b="2091"/>
          <a:stretch/>
        </p:blipFill>
        <p:spPr>
          <a:xfrm>
            <a:off x="191216" y="128674"/>
            <a:ext cx="7755946" cy="6586537"/>
          </a:xfrm>
          <a:prstGeom prst="rect">
            <a:avLst/>
          </a:prstGeom>
        </p:spPr>
      </p:pic>
      <p:sp>
        <p:nvSpPr>
          <p:cNvPr id="3" name="Oval 2"/>
          <p:cNvSpPr/>
          <p:nvPr/>
        </p:nvSpPr>
        <p:spPr>
          <a:xfrm>
            <a:off x="5602868" y="5680624"/>
            <a:ext cx="2125084" cy="1034587"/>
          </a:xfrm>
          <a:prstGeom prst="ellipse">
            <a:avLst/>
          </a:prstGeom>
          <a:no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6" name="Picture 4" descr="roman shields"/>
          <p:cNvPicPr>
            <a:picLocks noChangeAspect="1" noChangeArrowheads="1"/>
          </p:cNvPicPr>
          <p:nvPr/>
        </p:nvPicPr>
        <p:blipFill>
          <a:blip r:embed="rId3">
            <a:extLst>
              <a:ext uri="{28A0092B-C50C-407E-A947-70E740481C1C}">
                <a14:useLocalDpi xmlns:a14="http://schemas.microsoft.com/office/drawing/2010/main" val="0"/>
              </a:ext>
            </a:extLst>
          </a:blip>
          <a:srcRect l="2216" r="2216"/>
          <a:stretch>
            <a:fillRect/>
          </a:stretch>
        </p:blipFill>
        <p:spPr bwMode="auto">
          <a:xfrm>
            <a:off x="8200466" y="1849147"/>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314759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8118382" y="2583003"/>
            <a:ext cx="6301018" cy="1846217"/>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solidFill>
                  <a:schemeClr val="accent1">
                    <a:lumMod val="40000"/>
                    <a:lumOff val="60000"/>
                  </a:schemeClr>
                </a:solidFill>
              </a:rPr>
              <a:t>The </a:t>
            </a:r>
            <a:r>
              <a:rPr lang="en-US" sz="5400" b="1" dirty="0" smtClean="0">
                <a:solidFill>
                  <a:schemeClr val="accent1">
                    <a:lumMod val="40000"/>
                    <a:lumOff val="60000"/>
                  </a:schemeClr>
                </a:solidFill>
              </a:rPr>
              <a:t>Helmet of Salvation</a:t>
            </a:r>
            <a:endParaRPr lang="en-US" sz="6000" dirty="0">
              <a:solidFill>
                <a:srgbClr val="66FFFF"/>
              </a:solidFill>
            </a:endParaRPr>
          </a:p>
        </p:txBody>
      </p:sp>
      <p:pic>
        <p:nvPicPr>
          <p:cNvPr id="14338" name="Picture 2" descr="Pin on Bible~Exodus"/>
          <p:cNvPicPr>
            <a:picLocks noChangeAspect="1" noChangeArrowheads="1"/>
          </p:cNvPicPr>
          <p:nvPr/>
        </p:nvPicPr>
        <p:blipFill rotWithShape="1">
          <a:blip r:embed="rId2">
            <a:extLst>
              <a:ext uri="{28A0092B-C50C-407E-A947-70E740481C1C}">
                <a14:useLocalDpi xmlns:a14="http://schemas.microsoft.com/office/drawing/2010/main" val="0"/>
              </a:ext>
            </a:extLst>
          </a:blip>
          <a:srcRect l="3673" r="8169"/>
          <a:stretch/>
        </p:blipFill>
        <p:spPr bwMode="auto">
          <a:xfrm>
            <a:off x="0" y="0"/>
            <a:ext cx="1034578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886718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The Helmet of Salvation</a:t>
            </a:r>
            <a:r>
              <a:rPr lang="en-US" sz="4400" b="1" dirty="0" smtClean="0">
                <a:solidFill>
                  <a:schemeClr val="accent1">
                    <a:lumMod val="40000"/>
                    <a:lumOff val="60000"/>
                  </a:schemeClr>
                </a:solidFill>
              </a:rPr>
              <a:t>:  </a:t>
            </a:r>
            <a:r>
              <a:rPr lang="en-US" sz="4400" b="1" dirty="0" smtClean="0">
                <a:solidFill>
                  <a:schemeClr val="accent1">
                    <a:lumMod val="40000"/>
                    <a:lumOff val="60000"/>
                  </a:schemeClr>
                </a:solidFill>
              </a:rPr>
              <a:t/>
            </a:r>
            <a:br>
              <a:rPr lang="en-US" sz="4400" b="1" dirty="0" smtClean="0">
                <a:solidFill>
                  <a:schemeClr val="accent1">
                    <a:lumMod val="40000"/>
                    <a:lumOff val="60000"/>
                  </a:schemeClr>
                </a:solidFill>
              </a:rPr>
            </a:br>
            <a:r>
              <a:rPr lang="en-US" sz="4400" dirty="0" smtClean="0">
                <a:solidFill>
                  <a:srgbClr val="66FFFF"/>
                </a:solidFill>
              </a:rPr>
              <a:t>Ephesians 6:17</a:t>
            </a:r>
            <a:endParaRPr lang="en-US" sz="4400" dirty="0">
              <a:solidFill>
                <a:srgbClr val="66FFFF"/>
              </a:solidFill>
            </a:endParaRP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4800" b="1" baseline="30000" dirty="0"/>
              <a:t>17 </a:t>
            </a:r>
            <a:r>
              <a:rPr lang="en-US" sz="4800" dirty="0"/>
              <a:t>And take the helmet of salvation, and the sword of the Spirit, which is the word of God:</a:t>
            </a:r>
            <a:endParaRPr lang="en-US" sz="4400" b="0" i="0" dirty="0">
              <a:effectLst/>
              <a:latin typeface="system-ui"/>
            </a:endParaRPr>
          </a:p>
        </p:txBody>
      </p:sp>
      <p:pic>
        <p:nvPicPr>
          <p:cNvPr id="44034" name="Picture 2" descr="Roman Full Size Helmet (Without Stand) - Hellenic Art - Touch of Moder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123" r="1412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255086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120</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300" dirty="0"/>
              <a:t>Foremost among those who were called to lead the church from the darkness of popery into the light of a purer faith, stood Martin Luther. Zealous, ardent, and devoted, knowing no fear but the fear of God, and acknowledging no foundation for religious faith but the Holy Scriptures, Luther was the man for his time; through him God accomplished a great work for the reformation of the church and the enlightenment of the world. </a:t>
            </a:r>
            <a:endParaRPr lang="en-US" sz="3300" dirty="0" smtClean="0"/>
          </a:p>
        </p:txBody>
      </p:sp>
      <p:pic>
        <p:nvPicPr>
          <p:cNvPr id="17410" name="Picture 2" descr="Martin Luther | Achievements | Britannica"/>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6818" r="681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19964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131</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600" dirty="0"/>
              <a:t>Though Luther had been moved by the Spirit of God to begin his work, he was not to carry it forward without severe conflicts. The reproaches of his enemies, their misrepresentation of his purposes, and their unjust and malicious reflections upon his character and motives, came in upon him like an overwhelming flood; and they were not without effect. </a:t>
            </a:r>
            <a:endParaRPr lang="en-US" sz="3300" dirty="0" smtClean="0"/>
          </a:p>
        </p:txBody>
      </p:sp>
      <p:pic>
        <p:nvPicPr>
          <p:cNvPr id="18434" name="Picture 2" descr="Martin Luther - Inspirational Christian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236" r="23236"/>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685270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131</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600" dirty="0" smtClean="0"/>
              <a:t>He </a:t>
            </a:r>
            <a:r>
              <a:rPr lang="en-US" sz="3600" dirty="0"/>
              <a:t>had felt confident that the leaders of the people, both in the church and in the schools, would gladly unite with him in efforts for reform. Words of encouragement from those in high position had inspired him with joy and hope. Already in anticipation he had seen a brighter day dawning for the church. </a:t>
            </a:r>
            <a:endParaRPr lang="en-US" sz="3300" dirty="0" smtClean="0"/>
          </a:p>
        </p:txBody>
      </p:sp>
      <p:pic>
        <p:nvPicPr>
          <p:cNvPr id="19458" name="Picture 2" descr="An antique print of Martin Luther in his study at Wartburg Castle in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5222" r="25222"/>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393731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131</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600" dirty="0" smtClean="0"/>
              <a:t>But </a:t>
            </a:r>
            <a:r>
              <a:rPr lang="en-US" sz="3600" dirty="0"/>
              <a:t>encouragement had changed to reproach and condemnation. Many dignitaries, of both church and state, were convicted of the truthfulness of his theses; but they soon saw that the acceptance of these truths would involve great changes. To enlighten and reform the people would be virtually to undermine the authority </a:t>
            </a:r>
            <a:r>
              <a:rPr lang="en-US" sz="3600" dirty="0" smtClean="0"/>
              <a:t>of</a:t>
            </a:r>
            <a:endParaRPr lang="en-US" sz="3300" dirty="0" smtClean="0"/>
          </a:p>
        </p:txBody>
      </p:sp>
      <p:pic>
        <p:nvPicPr>
          <p:cNvPr id="20482" name="Picture 2" descr="Reformation Day 2015 is 498 years after Martin Luther posted his 95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835" r="26835"/>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677751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131</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600" dirty="0" smtClean="0"/>
              <a:t>Rome</a:t>
            </a:r>
            <a:r>
              <a:rPr lang="en-US" sz="3600" dirty="0"/>
              <a:t>, to stop thousands of streams now flowing into her treasury, and thus greatly to curtail the extravagance and luxury of the papal leaders. Furthermore, to teach the people to think and act as responsible beings, looking to Christ alone for salvation, would overthrow the pontiff's throne and eventually destroy their own authority. </a:t>
            </a:r>
            <a:endParaRPr lang="en-US" sz="3300" dirty="0" smtClean="0"/>
          </a:p>
        </p:txBody>
      </p:sp>
      <p:pic>
        <p:nvPicPr>
          <p:cNvPr id="21506" name="Picture 2" descr="Statue de Martin Luther à Wittenberg - Huguenots en Franc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819" r="3819"/>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3239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87</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6"/>
            <a:ext cx="7355303" cy="4451684"/>
          </a:xfrm>
        </p:spPr>
        <p:txBody>
          <a:bodyPr>
            <a:noAutofit/>
          </a:bodyPr>
          <a:lstStyle/>
          <a:p>
            <a:r>
              <a:rPr lang="en-US" sz="3200" dirty="0"/>
              <a:t>Wycliffe, like his Master, preached the gospel to the poor. Not content with spreading the light in their humble homes in his own parish of </a:t>
            </a:r>
            <a:r>
              <a:rPr lang="en-US" sz="3200" dirty="0" err="1"/>
              <a:t>Lutterworth</a:t>
            </a:r>
            <a:r>
              <a:rPr lang="en-US" sz="3200" dirty="0"/>
              <a:t>, he determined that it should be carried to every part of England. To accomplish this he organized a body of preachers, simple, devout men, who loved the truth and desired nothing so much as to extend it. </a:t>
            </a:r>
            <a:endParaRPr lang="en-US" sz="3600" dirty="0"/>
          </a:p>
        </p:txBody>
      </p:sp>
      <p:pic>
        <p:nvPicPr>
          <p:cNvPr id="3076" name="Picture 4" descr="John Wycliffe on His Death Bed"/>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86" r="23386"/>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51700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3729519" y="303369"/>
            <a:ext cx="7776681" cy="529388"/>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131-2</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600" dirty="0" smtClean="0"/>
              <a:t>For this reason they refused the knowledge tendered them of God and arrayed themselves against Christ and the truth by their opposition to the man whom He had sent to enlighten them.</a:t>
            </a:r>
          </a:p>
          <a:p>
            <a:r>
              <a:rPr lang="en-US" sz="3600" dirty="0"/>
              <a:t>Luther trembled as he looked upon himself—one man opposed to the mightiest powers of </a:t>
            </a:r>
            <a:r>
              <a:rPr lang="en-US" sz="3600" dirty="0" smtClean="0"/>
              <a:t>earth.</a:t>
            </a:r>
            <a:endParaRPr lang="en-US" sz="3300" dirty="0" smtClean="0"/>
          </a:p>
        </p:txBody>
      </p:sp>
      <p:pic>
        <p:nvPicPr>
          <p:cNvPr id="22530" name="Picture 2" descr="Bringing Luther to ... Wittenberg? — GetReligio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6558" r="655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436707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132</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600" dirty="0" smtClean="0"/>
              <a:t>He </a:t>
            </a:r>
            <a:r>
              <a:rPr lang="en-US" sz="3600" dirty="0"/>
              <a:t>sometimes doubted whether he had indeed been led of God to set himself against the authority of the church. “Who was I,” he writes, “to oppose the majesty of the pope, before whom ... the kings of the earth and the whole world trembled? ... No one can know what my heart suffered during these first two years, and </a:t>
            </a:r>
            <a:r>
              <a:rPr lang="en-US" sz="3600" dirty="0" smtClean="0"/>
              <a:t>into</a:t>
            </a:r>
            <a:endParaRPr lang="en-US" sz="3300" dirty="0" smtClean="0"/>
          </a:p>
        </p:txBody>
      </p:sp>
      <p:pic>
        <p:nvPicPr>
          <p:cNvPr id="23554" name="Picture 2" descr="The domestic life of Martin Luther at Wittenberg: Luther plays the lute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8334" r="28334"/>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127112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132</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600" dirty="0" smtClean="0"/>
              <a:t>what </a:t>
            </a:r>
            <a:r>
              <a:rPr lang="en-US" sz="3600" dirty="0"/>
              <a:t>despondency, I may say into what despair, I was sunk.”—</a:t>
            </a:r>
            <a:r>
              <a:rPr lang="en-US" sz="3600" i="1" dirty="0"/>
              <a:t>Ibid.,</a:t>
            </a:r>
            <a:r>
              <a:rPr lang="en-US" sz="3600" dirty="0"/>
              <a:t> b. 3, </a:t>
            </a:r>
            <a:r>
              <a:rPr lang="en-US" sz="3600" dirty="0" err="1"/>
              <a:t>ch.</a:t>
            </a:r>
            <a:r>
              <a:rPr lang="en-US" sz="3600" dirty="0"/>
              <a:t> 6. But he was not left to become utterly disheartened. When human support failed, he looked to God alone and learned that he could lean in perfect safety upon that all-powerful arm. </a:t>
            </a:r>
            <a:endParaRPr lang="en-US" sz="3300" dirty="0" smtClean="0"/>
          </a:p>
        </p:txBody>
      </p:sp>
      <p:pic>
        <p:nvPicPr>
          <p:cNvPr id="24578" name="Picture 2" descr="Evolution of Media timeline | Timetoast timelin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9937" r="19937"/>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851821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132</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600" dirty="0"/>
              <a:t>To a friend of the Reformation Luther wrote: “We cannot attain to the understanding of Scripture either by study or by the intellect. Your first duty is to begin by prayer. Entreat the Lord to grant you, of His great mercy, the true understanding of His word. There is no other interpreter of the word of God than the Author of this word, </a:t>
            </a:r>
            <a:r>
              <a:rPr lang="en-US" sz="3600" dirty="0" smtClean="0"/>
              <a:t>as</a:t>
            </a:r>
            <a:endParaRPr lang="en-US" sz="3300" dirty="0" smtClean="0"/>
          </a:p>
        </p:txBody>
      </p:sp>
      <p:pic>
        <p:nvPicPr>
          <p:cNvPr id="25602" name="Picture 2" descr="The Lutheran Reformation - Musée protestan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911" r="23911"/>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0512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132</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400" dirty="0" smtClean="0"/>
              <a:t>He </a:t>
            </a:r>
            <a:r>
              <a:rPr lang="en-US" sz="3400" dirty="0"/>
              <a:t>Himself has said, ‘They shall be all taught of God.’ Hope for nothing from your own labors, from your own understanding: trust solely in God, and in the influence of His Spirit. Believe this on the word of a man who has had experience.”—</a:t>
            </a:r>
            <a:r>
              <a:rPr lang="en-US" sz="3400" i="1" dirty="0"/>
              <a:t>Ibid.,</a:t>
            </a:r>
            <a:r>
              <a:rPr lang="en-US" sz="3400" dirty="0"/>
              <a:t> b. 3, </a:t>
            </a:r>
            <a:r>
              <a:rPr lang="en-US" sz="3400" dirty="0" err="1"/>
              <a:t>ch.</a:t>
            </a:r>
            <a:r>
              <a:rPr lang="en-US" sz="3400" dirty="0"/>
              <a:t> 7. Here is a lesson of vital importance to those who feel that God has called them to present to others the solemn truths for this time. </a:t>
            </a:r>
            <a:endParaRPr lang="en-US" sz="3400" dirty="0" smtClean="0"/>
          </a:p>
        </p:txBody>
      </p:sp>
      <p:pic>
        <p:nvPicPr>
          <p:cNvPr id="26626" name="Picture 2" descr="Free photo Martin Luther King Day Activist Mlk Memorial - Max Pixel"/>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385" r="26385"/>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46030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132</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400"/>
            <a:ext cx="6906572" cy="5029199"/>
          </a:xfrm>
        </p:spPr>
        <p:txBody>
          <a:bodyPr>
            <a:noAutofit/>
          </a:bodyPr>
          <a:lstStyle/>
          <a:p>
            <a:r>
              <a:rPr lang="en-US" sz="4000" dirty="0" smtClean="0"/>
              <a:t>These </a:t>
            </a:r>
            <a:r>
              <a:rPr lang="en-US" sz="4000" dirty="0"/>
              <a:t>truths will stir the enmity of Satan and of men who love the fables that he has devised. In the conflict with the powers of evil there is need of something more than strength of intellect and human wisdom.</a:t>
            </a:r>
            <a:r>
              <a:rPr lang="en-US" sz="3600" dirty="0"/>
              <a:t> </a:t>
            </a:r>
            <a:endParaRPr lang="en-US" sz="3300" dirty="0" smtClean="0"/>
          </a:p>
        </p:txBody>
      </p:sp>
      <p:pic>
        <p:nvPicPr>
          <p:cNvPr id="27650" name="Picture 2" descr="'Martin Luther's 95 Theses Being Posted to Door of Cathedral in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86" r="23386"/>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633186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140</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600" dirty="0"/>
              <a:t>Rome became more and more exasperated by the attacks of Luther, and it was declared by some of his fanatical opponents, even by doctors in Catholic universities, that he who should kill the rebellious monk would be without sin. One day a stranger, with a pistol hidden under his cloak, approached the Reformer and inquired why he went thus alone. </a:t>
            </a:r>
          </a:p>
        </p:txBody>
      </p:sp>
      <p:pic>
        <p:nvPicPr>
          <p:cNvPr id="28674" name="Picture 2" descr="Bestaat de deur van Maarten Luther in Wittenberg nog? | Historianet.nl"/>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310" r="26310"/>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502597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140</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600" dirty="0" smtClean="0"/>
              <a:t>“</a:t>
            </a:r>
            <a:r>
              <a:rPr lang="en-US" sz="3600" dirty="0"/>
              <a:t>I am in God's hands,” answered Luther. “He is my strength and my shield. What can man do unto me?”—</a:t>
            </a:r>
            <a:r>
              <a:rPr lang="en-US" sz="3600" i="1" dirty="0"/>
              <a:t>Ibid.,</a:t>
            </a:r>
            <a:r>
              <a:rPr lang="en-US" sz="3600" dirty="0"/>
              <a:t> b. 6, </a:t>
            </a:r>
            <a:r>
              <a:rPr lang="en-US" sz="3600" dirty="0" err="1"/>
              <a:t>ch.</a:t>
            </a:r>
            <a:r>
              <a:rPr lang="en-US" sz="3600" dirty="0"/>
              <a:t> 2. Upon hearing these words, the stranger turned pale and fled away as from the presence of the angels of </a:t>
            </a:r>
            <a:r>
              <a:rPr lang="en-US" sz="3600" dirty="0" smtClean="0"/>
              <a:t>heaven.  </a:t>
            </a:r>
            <a:endParaRPr lang="en-US" sz="3600" dirty="0"/>
          </a:p>
          <a:p>
            <a:r>
              <a:rPr lang="en-US" sz="3600" dirty="0"/>
              <a:t>Rome was bent upon the destruction of Luther; but God was his defense. </a:t>
            </a:r>
          </a:p>
        </p:txBody>
      </p:sp>
      <p:pic>
        <p:nvPicPr>
          <p:cNvPr id="29698" name="Picture 2" descr="Martin Luther - St. Mark's Onlin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310" r="26310"/>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400934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140</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61292"/>
            <a:ext cx="6754171" cy="4724399"/>
          </a:xfrm>
        </p:spPr>
        <p:txBody>
          <a:bodyPr>
            <a:noAutofit/>
          </a:bodyPr>
          <a:lstStyle/>
          <a:p>
            <a:r>
              <a:rPr lang="en-US" sz="3600" dirty="0" smtClean="0"/>
              <a:t>His </a:t>
            </a:r>
            <a:r>
              <a:rPr lang="en-US" sz="3600" dirty="0"/>
              <a:t>doctrines were heard everywhere—“in cottages and convents, ... in the castles of the nobles, in the universities, and in the palaces of kings;” and noble men were rising on every hand to sustain his efforts.—</a:t>
            </a:r>
            <a:r>
              <a:rPr lang="en-US" sz="3600" i="1" dirty="0"/>
              <a:t>Ibid.,</a:t>
            </a:r>
            <a:r>
              <a:rPr lang="en-US" sz="3600" dirty="0"/>
              <a:t> b. 6, </a:t>
            </a:r>
            <a:r>
              <a:rPr lang="en-US" sz="3600" dirty="0" err="1"/>
              <a:t>ch.</a:t>
            </a:r>
            <a:r>
              <a:rPr lang="en-US" sz="3600" dirty="0"/>
              <a:t> 2</a:t>
            </a:r>
            <a:r>
              <a:rPr lang="en-US" sz="3600" dirty="0" smtClean="0"/>
              <a:t>.</a:t>
            </a:r>
            <a:endParaRPr lang="en-US" sz="3600" dirty="0"/>
          </a:p>
        </p:txBody>
      </p:sp>
      <p:pic>
        <p:nvPicPr>
          <p:cNvPr id="30722" name="Picture 2" descr="Von Martin Luthers Wittenberger Thesen - W1-Media"/>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764" r="14764"/>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510903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140</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600" dirty="0" smtClean="0"/>
              <a:t>It </a:t>
            </a:r>
            <a:r>
              <a:rPr lang="en-US" sz="3600" dirty="0"/>
              <a:t>was about this time that Luther, reading the works of Huss, found that the great truth of justification by faith, which he himself was seeking to uphold and teach, had been held by the Bohemian Reformer. “We have all,” said Luther, “Paul, Augustine, and myself, been </a:t>
            </a:r>
            <a:r>
              <a:rPr lang="en-US" sz="3600" dirty="0" err="1"/>
              <a:t>Hussites</a:t>
            </a:r>
            <a:r>
              <a:rPr lang="en-US" sz="3600" dirty="0"/>
              <a:t> without knowing it!” </a:t>
            </a:r>
          </a:p>
        </p:txBody>
      </p:sp>
      <p:pic>
        <p:nvPicPr>
          <p:cNvPr id="31746" name="Picture 2" descr="Remembering Jan Hus | Presbyterian Historical Society"/>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5514" r="15514"/>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2254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87</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6"/>
            <a:ext cx="7355303" cy="4451684"/>
          </a:xfrm>
        </p:spPr>
        <p:txBody>
          <a:bodyPr>
            <a:noAutofit/>
          </a:bodyPr>
          <a:lstStyle/>
          <a:p>
            <a:r>
              <a:rPr lang="en-US" sz="3600" dirty="0" smtClean="0"/>
              <a:t>These </a:t>
            </a:r>
            <a:r>
              <a:rPr lang="en-US" sz="3600" dirty="0"/>
              <a:t>men went everywhere, teaching in the market places, in the streets of the great cities, and in the country lanes. They sought out the aged, the sick, and the poor, and opened to them the glad tidings of the grace </a:t>
            </a:r>
            <a:r>
              <a:rPr lang="en-US" sz="3600" dirty="0" smtClean="0"/>
              <a:t>of </a:t>
            </a:r>
            <a:r>
              <a:rPr lang="en-US" sz="3600" dirty="0"/>
              <a:t>God. </a:t>
            </a:r>
            <a:endParaRPr lang="en-US" sz="3600" dirty="0" smtClean="0"/>
          </a:p>
        </p:txBody>
      </p:sp>
      <p:pic>
        <p:nvPicPr>
          <p:cNvPr id="4098" name="Picture 2" descr="John Wycliffe (1320?-1384) Photograph by Grange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270" r="1270"/>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543146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3522133" y="303368"/>
            <a:ext cx="7984067" cy="611031"/>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140,1</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600" dirty="0" smtClean="0"/>
              <a:t>“</a:t>
            </a:r>
            <a:r>
              <a:rPr lang="en-US" sz="3600" dirty="0"/>
              <a:t>God will surely visit it upon the world,” he continued, “that the truth was preached to it a century ago, and burned!”—Wylie, b. 6, </a:t>
            </a:r>
            <a:r>
              <a:rPr lang="en-US" sz="3600" dirty="0" err="1"/>
              <a:t>ch.</a:t>
            </a:r>
            <a:r>
              <a:rPr lang="en-US" sz="3600" dirty="0"/>
              <a:t> 1 </a:t>
            </a:r>
            <a:r>
              <a:rPr lang="en-US" sz="3600" dirty="0" smtClean="0"/>
              <a:t>…</a:t>
            </a:r>
          </a:p>
          <a:p>
            <a:r>
              <a:rPr lang="en-US" sz="3600" dirty="0"/>
              <a:t>The whole nation was stirred, and multitudes were roused to rally around the standard of reform. Luther's opponents, burning with a desire for revenge, urged the pope to take decisive measures against him. </a:t>
            </a:r>
          </a:p>
        </p:txBody>
      </p:sp>
      <p:pic>
        <p:nvPicPr>
          <p:cNvPr id="32770" name="Picture 2" descr="Martin Luthe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098" b="309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138421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3522133" y="303368"/>
            <a:ext cx="7984067" cy="611031"/>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140,1</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600" dirty="0" smtClean="0"/>
              <a:t>It </a:t>
            </a:r>
            <a:r>
              <a:rPr lang="en-US" sz="3600" dirty="0"/>
              <a:t>was decreed that his doctrines should be immediately condemned. Sixty days were granted the Reformer and his adherents, after which, if they did not recant, they were all to be excommunicated. </a:t>
            </a:r>
            <a:endParaRPr lang="en-US" sz="3600" dirty="0" smtClean="0"/>
          </a:p>
          <a:p>
            <a:r>
              <a:rPr lang="en-US" sz="3600" dirty="0"/>
              <a:t>That was a terrible crisis for the Reformation. </a:t>
            </a:r>
          </a:p>
        </p:txBody>
      </p:sp>
      <p:pic>
        <p:nvPicPr>
          <p:cNvPr id="33794" name="Picture 2" descr="Wittenberg, Germany - Image &amp; Photo (Free Trial) | Bigstock"/>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6523" b="6523"/>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396464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3522133" y="303368"/>
            <a:ext cx="7984067" cy="611031"/>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141</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600" dirty="0" smtClean="0"/>
              <a:t>For </a:t>
            </a:r>
            <a:r>
              <a:rPr lang="en-US" sz="3600" dirty="0"/>
              <a:t>centuries Rome's sentence of excommunication had struck terror to powerful monarchs; it had filled mighty empires with woe and desolation. Those upon whom its condemnation fell were universally regarded with dread and horror; they were cut off from intercourse with their fellows and treated as outlaws, to be hunted to extermination. </a:t>
            </a:r>
          </a:p>
        </p:txBody>
      </p:sp>
      <p:pic>
        <p:nvPicPr>
          <p:cNvPr id="34818" name="Picture 2" descr="Ottmar Hörl Martin Luther Skulptur kobaltblau Wittenberg Pop Art in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19" r="2619"/>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540397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3522133" y="303368"/>
            <a:ext cx="7984067" cy="611031"/>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141</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600" dirty="0" smtClean="0"/>
              <a:t>Luther </a:t>
            </a:r>
            <a:r>
              <a:rPr lang="en-US" sz="3600" dirty="0"/>
              <a:t>was not blind to the tempest about to burst upon him; but he stood firm, trusting in Christ to be his support and shield. With a martyr's faith and courage he wrote: “What is about to happen I know not, nor do I care to know.... Let the blow light where it may, I am without fear. Not so much as a leaf falls, without the will of our Father. </a:t>
            </a:r>
          </a:p>
        </p:txBody>
      </p:sp>
      <p:pic>
        <p:nvPicPr>
          <p:cNvPr id="35842" name="Picture 2" descr="Theologe Halik sieht Christentum vor neuer Reformation - DOMRADIO.D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0069" r="30069"/>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104409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3522133" y="303368"/>
            <a:ext cx="7984067" cy="611031"/>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141</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600" dirty="0" smtClean="0"/>
              <a:t>How </a:t>
            </a:r>
            <a:r>
              <a:rPr lang="en-US" sz="3600" dirty="0"/>
              <a:t>much rather will He care for us! It is a light thing to die for the Word, since the Word which was made flesh hath Himself died. If we die with Him, we shall live with Him; and passing through that which He has passed through before us, we shall be where He is and dwell with Him forever.”—</a:t>
            </a:r>
            <a:r>
              <a:rPr lang="en-US" sz="3600" i="1" dirty="0"/>
              <a:t>Ibid.,</a:t>
            </a:r>
            <a:r>
              <a:rPr lang="en-US" sz="3600" dirty="0"/>
              <a:t> 3d London ed., Walther, 1840, b. 6, </a:t>
            </a:r>
            <a:r>
              <a:rPr lang="en-US" sz="3600" dirty="0" err="1"/>
              <a:t>ch.</a:t>
            </a:r>
            <a:r>
              <a:rPr lang="en-US" sz="3600" dirty="0"/>
              <a:t> 9. </a:t>
            </a:r>
            <a:endParaRPr lang="en-US" sz="3600" dirty="0" smtClean="0"/>
          </a:p>
        </p:txBody>
      </p:sp>
      <p:pic>
        <p:nvPicPr>
          <p:cNvPr id="36866" name="Picture 2" descr="Martin Luther - German American Heritage Cente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315" r="14315"/>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282643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3522133" y="303368"/>
            <a:ext cx="7984067" cy="611031"/>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141</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600" dirty="0" smtClean="0"/>
              <a:t>When </a:t>
            </a:r>
            <a:r>
              <a:rPr lang="en-US" sz="3600" dirty="0"/>
              <a:t>the papal bull reached Luther, he said: “I despise and attack it, as impious, false.... It is </a:t>
            </a:r>
            <a:r>
              <a:rPr lang="en-US" sz="3600" i="1" dirty="0"/>
              <a:t>Christ</a:t>
            </a:r>
            <a:r>
              <a:rPr lang="en-US" sz="3600" dirty="0"/>
              <a:t> Himself who is condemned therein.... I rejoice in having to bear such ills for the best of causes. Already I feel greater liberty in my heart; for at last I know that the pope is antichrist, and that his throne is that of Satan himself.”—</a:t>
            </a:r>
            <a:r>
              <a:rPr lang="en-US" sz="3600" dirty="0" err="1"/>
              <a:t>D'Aubigne</a:t>
            </a:r>
            <a:r>
              <a:rPr lang="en-US" sz="3600" dirty="0"/>
              <a:t>, b. 6, </a:t>
            </a:r>
            <a:r>
              <a:rPr lang="en-US" sz="3600" dirty="0" err="1"/>
              <a:t>ch.</a:t>
            </a:r>
            <a:r>
              <a:rPr lang="en-US" sz="3600" dirty="0"/>
              <a:t> 9. </a:t>
            </a:r>
          </a:p>
        </p:txBody>
      </p:sp>
      <p:pic>
        <p:nvPicPr>
          <p:cNvPr id="37890" name="Picture 2" descr="Papal Bull in handwritten parchment of Pope Pius VII with - Catawiki"/>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86" r="23386"/>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594441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3522133" y="303368"/>
            <a:ext cx="7984067" cy="611031"/>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142</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600" dirty="0" smtClean="0"/>
              <a:t>Yet </a:t>
            </a:r>
            <a:r>
              <a:rPr lang="en-US" sz="3600" dirty="0"/>
              <a:t>the mandate of Rome was not without effect. Prison, torture, and sword were weapons potent to enforce obedience. The weak and superstitious trembled before the decree of the pope; and while there was general sympathy for Luther, many felt that life was too dear to be risked in the cause of reform. </a:t>
            </a:r>
          </a:p>
        </p:txBody>
      </p:sp>
      <p:pic>
        <p:nvPicPr>
          <p:cNvPr id="38914" name="Picture 2" descr="Reformation Church History Resources | Christian Forum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999" r="29999"/>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364488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3522133" y="303368"/>
            <a:ext cx="7984067" cy="611031"/>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142</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600" dirty="0" smtClean="0"/>
              <a:t>Everything </a:t>
            </a:r>
            <a:r>
              <a:rPr lang="en-US" sz="3600" dirty="0"/>
              <a:t>seemed to indicate that the Reformer's work was about to close. </a:t>
            </a:r>
            <a:endParaRPr lang="en-US" sz="3600" dirty="0" smtClean="0"/>
          </a:p>
          <a:p>
            <a:r>
              <a:rPr lang="en-US" sz="3600" dirty="0" smtClean="0"/>
              <a:t>But </a:t>
            </a:r>
            <a:r>
              <a:rPr lang="en-US" sz="3600" dirty="0"/>
              <a:t>Luther was fearless still. Rome had hurled her anathemas against him, and the world looked on, nothing doubting that he would perish or be forced to yield. </a:t>
            </a:r>
          </a:p>
        </p:txBody>
      </p:sp>
      <p:pic>
        <p:nvPicPr>
          <p:cNvPr id="39938" name="Picture 2" descr="Martin Luther With His 95 Theses In Wittenberg 1517 Stock Illustration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312" r="20312"/>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204862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3522133" y="303368"/>
            <a:ext cx="7984067" cy="611031"/>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142</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600" dirty="0" smtClean="0"/>
              <a:t>But </a:t>
            </a:r>
            <a:r>
              <a:rPr lang="en-US" sz="3600" dirty="0"/>
              <a:t>with terrible power he flung back upon herself the sentence of condemnation and publicly declared his determination to abandon her forever. In the presence of a crowd of students, doctors, and citizens of all ranks Luther burned the pope's bull, with the canon laws, the decretals, and certain writings sustaining the papal power. </a:t>
            </a:r>
          </a:p>
        </p:txBody>
      </p:sp>
      <p:pic>
        <p:nvPicPr>
          <p:cNvPr id="40962" name="Picture 2" descr="Luther posting his theses. | History, Ancient history, Martin luther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54" b="154"/>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528561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3522133" y="303368"/>
            <a:ext cx="7984067" cy="611031"/>
          </a:xfrm>
        </p:spPr>
        <p:txBody>
          <a:bodyPr>
            <a:noAutofit/>
          </a:bodyPr>
          <a:lstStyle/>
          <a:p>
            <a:r>
              <a:rPr lang="en-US" sz="3600" dirty="0" smtClean="0">
                <a:solidFill>
                  <a:schemeClr val="accent1">
                    <a:lumMod val="40000"/>
                    <a:lumOff val="60000"/>
                  </a:schemeClr>
                </a:solidFill>
              </a:rPr>
              <a:t>The Helmet of Salvation </a:t>
            </a:r>
            <a:r>
              <a:rPr lang="en-US" sz="3600" dirty="0" smtClean="0">
                <a:solidFill>
                  <a:srgbClr val="66FFFF"/>
                </a:solidFill>
              </a:rPr>
              <a:t>GC 142</a:t>
            </a:r>
            <a:endParaRPr lang="en-US" sz="36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475047" cy="5029199"/>
          </a:xfrm>
        </p:spPr>
        <p:txBody>
          <a:bodyPr>
            <a:noAutofit/>
          </a:bodyPr>
          <a:lstStyle/>
          <a:p>
            <a:r>
              <a:rPr lang="en-US" sz="3400" dirty="0" smtClean="0"/>
              <a:t>“</a:t>
            </a:r>
            <a:r>
              <a:rPr lang="en-US" sz="3400" dirty="0"/>
              <a:t>My enemies have been able, by burning my books,” he said, “to injure the cause of truth in the minds of the common people, and destroy their souls; for this reason I consumed their books in return. A serious struggle has just begun. Hitherto I have been only playing with the pope. I began this work in God's name; it will be ended without me, and by His might.”—</a:t>
            </a:r>
            <a:r>
              <a:rPr lang="en-US" sz="3400" i="1" dirty="0"/>
              <a:t>Ibid.,</a:t>
            </a:r>
            <a:r>
              <a:rPr lang="en-US" sz="3400" dirty="0"/>
              <a:t> b. 6, </a:t>
            </a:r>
            <a:r>
              <a:rPr lang="en-US" sz="3400" dirty="0" err="1"/>
              <a:t>ch.</a:t>
            </a:r>
            <a:r>
              <a:rPr lang="en-US" sz="3400" dirty="0"/>
              <a:t> 10. </a:t>
            </a:r>
          </a:p>
          <a:p>
            <a:endParaRPr lang="en-US" sz="3600" dirty="0"/>
          </a:p>
        </p:txBody>
      </p:sp>
      <p:pic>
        <p:nvPicPr>
          <p:cNvPr id="41986" name="Picture 2" descr="Martin Luther (1483-1546). Deutscher Reformator. Luther seine 95 Thesen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6776" b="6776"/>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1874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87</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6"/>
            <a:ext cx="7355303" cy="4451684"/>
          </a:xfrm>
        </p:spPr>
        <p:txBody>
          <a:bodyPr>
            <a:noAutofit/>
          </a:bodyPr>
          <a:lstStyle/>
          <a:p>
            <a:r>
              <a:rPr lang="en-US" sz="3600" dirty="0" smtClean="0"/>
              <a:t>As </a:t>
            </a:r>
            <a:r>
              <a:rPr lang="en-US" sz="3600" dirty="0"/>
              <a:t>a professor of theology at Oxford, Wycliffe preached the word of God in the halls of the university. So faithfully did he present the truth to the students under his instruction, that he received the title of “the gospel doctor</a:t>
            </a:r>
            <a:r>
              <a:rPr lang="en-US" sz="3600" dirty="0" smtClean="0"/>
              <a:t>.”</a:t>
            </a:r>
            <a:endParaRPr lang="en-US" sz="3600" dirty="0"/>
          </a:p>
        </p:txBody>
      </p:sp>
      <p:pic>
        <p:nvPicPr>
          <p:cNvPr id="5126" name="Picture 6" descr="https://branham.org/azure/branham/4791ba04-caf7-41d3-bafd-f5f8d833e53a.jpg?width=300"/>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456" b="456"/>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836273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Armor of God: What is it? | Bibleinfo.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5575" y="889508"/>
            <a:ext cx="5504772" cy="365823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3"/>
          <a:srcRect l="22851" t="17076" r="24297" b="2091"/>
          <a:stretch/>
        </p:blipFill>
        <p:spPr>
          <a:xfrm>
            <a:off x="191216" y="128674"/>
            <a:ext cx="7755946" cy="6586537"/>
          </a:xfrm>
          <a:prstGeom prst="rect">
            <a:avLst/>
          </a:prstGeom>
        </p:spPr>
      </p:pic>
      <p:sp>
        <p:nvSpPr>
          <p:cNvPr id="3" name="Oval 2"/>
          <p:cNvSpPr/>
          <p:nvPr/>
        </p:nvSpPr>
        <p:spPr>
          <a:xfrm>
            <a:off x="5602868" y="736091"/>
            <a:ext cx="2125084" cy="1034587"/>
          </a:xfrm>
          <a:prstGeom prst="ellipse">
            <a:avLst/>
          </a:prstGeom>
          <a:no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27768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271957" y="2346178"/>
            <a:ext cx="6301018" cy="2319867"/>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solidFill>
                  <a:schemeClr val="accent1">
                    <a:lumMod val="40000"/>
                    <a:lumOff val="60000"/>
                  </a:schemeClr>
                </a:solidFill>
              </a:rPr>
              <a:t>The </a:t>
            </a:r>
            <a:r>
              <a:rPr lang="en-US" sz="5400" b="1" dirty="0" smtClean="0">
                <a:solidFill>
                  <a:schemeClr val="accent1">
                    <a:lumMod val="40000"/>
                    <a:lumOff val="60000"/>
                  </a:schemeClr>
                </a:solidFill>
              </a:rPr>
              <a:t>Sword of the Spirit:  </a:t>
            </a:r>
            <a:endParaRPr lang="en-US" sz="6000" dirty="0">
              <a:solidFill>
                <a:srgbClr val="66FFFF"/>
              </a:solidFill>
            </a:endParaRPr>
          </a:p>
        </p:txBody>
      </p:sp>
      <p:pic>
        <p:nvPicPr>
          <p:cNvPr id="15362" name="Picture 2" descr="The Altar of Incense - YouTube"/>
          <p:cNvPicPr>
            <a:picLocks noChangeAspect="1" noChangeArrowheads="1"/>
          </p:cNvPicPr>
          <p:nvPr/>
        </p:nvPicPr>
        <p:blipFill rotWithShape="1">
          <a:blip r:embed="rId2">
            <a:extLst>
              <a:ext uri="{28A0092B-C50C-407E-A947-70E740481C1C}">
                <a14:useLocalDpi xmlns:a14="http://schemas.microsoft.com/office/drawing/2010/main" val="0"/>
              </a:ext>
            </a:extLst>
          </a:blip>
          <a:srcRect l="13677" r="12803"/>
          <a:stretch/>
        </p:blipFill>
        <p:spPr bwMode="auto">
          <a:xfrm>
            <a:off x="0" y="0"/>
            <a:ext cx="8957733" cy="68375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168122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The Sword of the Spirit:  </a:t>
            </a:r>
            <a:r>
              <a:rPr lang="en-US" sz="4400" b="1" dirty="0" smtClean="0">
                <a:solidFill>
                  <a:schemeClr val="accent1">
                    <a:lumMod val="40000"/>
                    <a:lumOff val="60000"/>
                  </a:schemeClr>
                </a:solidFill>
              </a:rPr>
              <a:t/>
            </a:r>
            <a:br>
              <a:rPr lang="en-US" sz="4400" b="1" dirty="0" smtClean="0">
                <a:solidFill>
                  <a:schemeClr val="accent1">
                    <a:lumMod val="40000"/>
                    <a:lumOff val="60000"/>
                  </a:schemeClr>
                </a:solidFill>
              </a:rPr>
            </a:br>
            <a:r>
              <a:rPr lang="en-US" sz="4400" dirty="0" smtClean="0">
                <a:solidFill>
                  <a:srgbClr val="66FFFF"/>
                </a:solidFill>
              </a:rPr>
              <a:t>Ephesians 6:17</a:t>
            </a:r>
            <a:endParaRPr lang="en-US" sz="4400" dirty="0">
              <a:solidFill>
                <a:srgbClr val="66FFFF"/>
              </a:solidFill>
            </a:endParaRP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4800" b="1" baseline="30000" dirty="0"/>
              <a:t>17 </a:t>
            </a:r>
            <a:r>
              <a:rPr lang="en-US" sz="4800" dirty="0"/>
              <a:t>And take the helmet of salvation, and the sword of the Spirit, which is the word of God:</a:t>
            </a:r>
            <a:endParaRPr lang="en-US" sz="4400" b="0" i="0" dirty="0">
              <a:effectLst/>
              <a:latin typeface="system-ui"/>
            </a:endParaRPr>
          </a:p>
        </p:txBody>
      </p:sp>
      <p:pic>
        <p:nvPicPr>
          <p:cNvPr id="11" name="Picture 8" descr="Sold Price: Ancient Roman sword - December 4, 0120 12:00 PM CET"/>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008" r="2651"/>
          <a:stretch/>
        </p:blipFill>
        <p:spPr bwMode="auto">
          <a:xfrm rot="16200000">
            <a:off x="7012554" y="2008199"/>
            <a:ext cx="6019298" cy="2530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467451"/>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The Sword of the Spirit:  </a:t>
            </a:r>
            <a:r>
              <a:rPr lang="en-US" sz="4400" b="1" dirty="0" smtClean="0">
                <a:solidFill>
                  <a:schemeClr val="accent1">
                    <a:lumMod val="40000"/>
                    <a:lumOff val="60000"/>
                  </a:schemeClr>
                </a:solidFill>
              </a:rPr>
              <a:t/>
            </a:r>
            <a:br>
              <a:rPr lang="en-US" sz="4400" b="1" dirty="0" smtClean="0">
                <a:solidFill>
                  <a:schemeClr val="accent1">
                    <a:lumMod val="40000"/>
                    <a:lumOff val="60000"/>
                  </a:schemeClr>
                </a:solidFill>
              </a:rPr>
            </a:br>
            <a:r>
              <a:rPr lang="en-US" sz="4400" dirty="0" smtClean="0">
                <a:solidFill>
                  <a:srgbClr val="66FFFF"/>
                </a:solidFill>
              </a:rPr>
              <a:t>Ephesians 6:18</a:t>
            </a:r>
            <a:endParaRPr lang="en-US" sz="4400" dirty="0">
              <a:solidFill>
                <a:srgbClr val="66FFFF"/>
              </a:solidFill>
            </a:endParaRPr>
          </a:p>
        </p:txBody>
      </p:sp>
      <p:sp>
        <p:nvSpPr>
          <p:cNvPr id="4" name="Text Placeholder 3"/>
          <p:cNvSpPr>
            <a:spLocks noGrp="1"/>
          </p:cNvSpPr>
          <p:nvPr>
            <p:ph type="body" sz="half" idx="2"/>
          </p:nvPr>
        </p:nvSpPr>
        <p:spPr>
          <a:xfrm>
            <a:off x="1066800" y="1615858"/>
            <a:ext cx="6947400" cy="4116727"/>
          </a:xfrm>
          <a:noFill/>
        </p:spPr>
        <p:txBody>
          <a:bodyPr>
            <a:noAutofit/>
          </a:bodyPr>
          <a:lstStyle/>
          <a:p>
            <a:r>
              <a:rPr lang="en-US" sz="4800" b="1" baseline="30000" dirty="0"/>
              <a:t>18 </a:t>
            </a:r>
            <a:r>
              <a:rPr lang="en-US" sz="4800" dirty="0"/>
              <a:t>Praying always with all prayer and supplication in the Spirit, and watching thereunto with all perseverance and supplication for all saints</a:t>
            </a:r>
            <a:r>
              <a:rPr lang="en-US" sz="4800" dirty="0" smtClean="0"/>
              <a:t>;</a:t>
            </a:r>
            <a:endParaRPr lang="en-US" sz="4800" dirty="0"/>
          </a:p>
        </p:txBody>
      </p:sp>
      <p:pic>
        <p:nvPicPr>
          <p:cNvPr id="45058" name="Picture 2" descr="Praying Hands Wallpaper ·① WallpaperTag"/>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6287" t="-261" r="53445" b="261"/>
          <a:stretch/>
        </p:blipFill>
        <p:spPr bwMode="auto">
          <a:xfrm>
            <a:off x="8103100" y="1241189"/>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3100097"/>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The Sword of the Spirit:  </a:t>
            </a:r>
            <a:r>
              <a:rPr lang="en-US" sz="4400" b="1" dirty="0" smtClean="0">
                <a:solidFill>
                  <a:schemeClr val="accent1">
                    <a:lumMod val="40000"/>
                    <a:lumOff val="60000"/>
                  </a:schemeClr>
                </a:solidFill>
              </a:rPr>
              <a:t/>
            </a:r>
            <a:br>
              <a:rPr lang="en-US" sz="4400" b="1" dirty="0" smtClean="0">
                <a:solidFill>
                  <a:schemeClr val="accent1">
                    <a:lumMod val="40000"/>
                    <a:lumOff val="60000"/>
                  </a:schemeClr>
                </a:solidFill>
              </a:rPr>
            </a:br>
            <a:r>
              <a:rPr lang="en-US" sz="4400" dirty="0" smtClean="0">
                <a:solidFill>
                  <a:srgbClr val="66FFFF"/>
                </a:solidFill>
              </a:rPr>
              <a:t>Ephesians 6:19-2o</a:t>
            </a:r>
            <a:endParaRPr lang="en-US" sz="4400" dirty="0">
              <a:solidFill>
                <a:srgbClr val="66FFFF"/>
              </a:solidFill>
            </a:endParaRPr>
          </a:p>
        </p:txBody>
      </p:sp>
      <p:sp>
        <p:nvSpPr>
          <p:cNvPr id="4" name="Text Placeholder 3"/>
          <p:cNvSpPr>
            <a:spLocks noGrp="1"/>
          </p:cNvSpPr>
          <p:nvPr>
            <p:ph type="body" sz="half" idx="2"/>
          </p:nvPr>
        </p:nvSpPr>
        <p:spPr>
          <a:xfrm>
            <a:off x="1066800" y="1615858"/>
            <a:ext cx="6947400" cy="4116727"/>
          </a:xfrm>
          <a:noFill/>
        </p:spPr>
        <p:txBody>
          <a:bodyPr>
            <a:noAutofit/>
          </a:bodyPr>
          <a:lstStyle/>
          <a:p>
            <a:r>
              <a:rPr lang="en-US" sz="3600" b="1" baseline="30000" dirty="0"/>
              <a:t>19 </a:t>
            </a:r>
            <a:r>
              <a:rPr lang="en-US" sz="3600" dirty="0"/>
              <a:t>And for me, that utterance may be given unto me, that I may open my mouth boldly, to make known the mystery of the gospel,</a:t>
            </a:r>
          </a:p>
          <a:p>
            <a:r>
              <a:rPr lang="en-US" sz="3600" b="1" baseline="30000" dirty="0"/>
              <a:t>20 </a:t>
            </a:r>
            <a:r>
              <a:rPr lang="en-US" sz="3600" dirty="0"/>
              <a:t>For which I am an ambassador in bonds: that therein I may speak boldly, as I ought to speak.</a:t>
            </a:r>
          </a:p>
        </p:txBody>
      </p:sp>
      <p:pic>
        <p:nvPicPr>
          <p:cNvPr id="47106" name="Picture 2" descr="Paul In Prison - PottyPadr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082" r="2608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0981421"/>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Sword of the Spirit: </a:t>
            </a:r>
            <a:r>
              <a:rPr lang="en-US" sz="4400" dirty="0" smtClean="0">
                <a:solidFill>
                  <a:srgbClr val="66FFFF"/>
                </a:solidFill>
              </a:rPr>
              <a:t>GC </a:t>
            </a:r>
            <a:r>
              <a:rPr lang="en-US" sz="4400" dirty="0" smtClean="0">
                <a:solidFill>
                  <a:srgbClr val="66FFFF"/>
                </a:solidFill>
              </a:rPr>
              <a:t>220 </a:t>
            </a:r>
            <a:endParaRPr lang="en-US" sz="4400" dirty="0">
              <a:solidFill>
                <a:srgbClr val="66FFFF"/>
              </a:solidFill>
            </a:endParaRPr>
          </a:p>
        </p:txBody>
      </p:sp>
      <p:sp>
        <p:nvSpPr>
          <p:cNvPr id="4" name="Text Placeholder 3"/>
          <p:cNvSpPr>
            <a:spLocks noGrp="1"/>
          </p:cNvSpPr>
          <p:nvPr>
            <p:ph type="body" sz="half" idx="2"/>
          </p:nvPr>
        </p:nvSpPr>
        <p:spPr>
          <a:xfrm>
            <a:off x="1097279" y="1134207"/>
            <a:ext cx="6805959" cy="4589585"/>
          </a:xfrm>
          <a:noFill/>
        </p:spPr>
        <p:txBody>
          <a:bodyPr>
            <a:noAutofit/>
          </a:bodyPr>
          <a:lstStyle/>
          <a:p>
            <a:r>
              <a:rPr lang="en-US" sz="3600" dirty="0"/>
              <a:t>A cousin of Calvin's, who had joined the Reformers, was in Paris. The two kinsmen often met and discussed together the matters that were disturbing Christendom. “There are but two religions in the world,” said </a:t>
            </a:r>
            <a:r>
              <a:rPr lang="en-US" sz="3600" dirty="0" err="1"/>
              <a:t>Olivetan</a:t>
            </a:r>
            <a:r>
              <a:rPr lang="en-US" sz="3600" dirty="0"/>
              <a:t>, the Protestant. </a:t>
            </a:r>
          </a:p>
        </p:txBody>
      </p:sp>
      <p:pic>
        <p:nvPicPr>
          <p:cNvPr id="51202" name="Picture 2" descr="Anglicans Ablaze: John Calvin on Evangelism and Missions"/>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1321" t="284" r="7837" b="-284"/>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2848294"/>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Sword of the Spirit: </a:t>
            </a:r>
            <a:r>
              <a:rPr lang="en-US" sz="4400" dirty="0" smtClean="0">
                <a:solidFill>
                  <a:srgbClr val="66FFFF"/>
                </a:solidFill>
              </a:rPr>
              <a:t>GC </a:t>
            </a:r>
            <a:r>
              <a:rPr lang="en-US" sz="4400" dirty="0" smtClean="0">
                <a:solidFill>
                  <a:srgbClr val="66FFFF"/>
                </a:solidFill>
              </a:rPr>
              <a:t>220 </a:t>
            </a:r>
            <a:endParaRPr lang="en-US" sz="4400" dirty="0">
              <a:solidFill>
                <a:srgbClr val="66FFFF"/>
              </a:solidFill>
            </a:endParaRPr>
          </a:p>
        </p:txBody>
      </p:sp>
      <p:sp>
        <p:nvSpPr>
          <p:cNvPr id="4" name="Text Placeholder 3"/>
          <p:cNvSpPr>
            <a:spLocks noGrp="1"/>
          </p:cNvSpPr>
          <p:nvPr>
            <p:ph type="body" sz="half" idx="2"/>
          </p:nvPr>
        </p:nvSpPr>
        <p:spPr>
          <a:xfrm>
            <a:off x="1097279" y="1134207"/>
            <a:ext cx="6805959" cy="4589585"/>
          </a:xfrm>
          <a:noFill/>
        </p:spPr>
        <p:txBody>
          <a:bodyPr>
            <a:noAutofit/>
          </a:bodyPr>
          <a:lstStyle/>
          <a:p>
            <a:r>
              <a:rPr lang="en-US" sz="3600" dirty="0" smtClean="0"/>
              <a:t>“</a:t>
            </a:r>
            <a:r>
              <a:rPr lang="en-US" sz="3600" dirty="0"/>
              <a:t>The one class of religions are those which men have invented, in all of which man saves himself by ceremonies and good works; the other is that one religion which is revealed in the Bible, and which teaches man to look for salvation solely from the free grace of God.” </a:t>
            </a:r>
          </a:p>
        </p:txBody>
      </p:sp>
      <p:pic>
        <p:nvPicPr>
          <p:cNvPr id="50178" name="Picture 2" descr="John Calvin (1509-1564) Nfrench Thelogian And Reformer Woodcut Swiss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4434" r="443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968332"/>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Sword of the Spirit: </a:t>
            </a:r>
            <a:r>
              <a:rPr lang="en-US" sz="4400" dirty="0" smtClean="0">
                <a:solidFill>
                  <a:srgbClr val="66FFFF"/>
                </a:solidFill>
              </a:rPr>
              <a:t>GC </a:t>
            </a:r>
            <a:r>
              <a:rPr lang="en-US" sz="4400" dirty="0" smtClean="0">
                <a:solidFill>
                  <a:srgbClr val="66FFFF"/>
                </a:solidFill>
              </a:rPr>
              <a:t>220 </a:t>
            </a:r>
            <a:endParaRPr lang="en-US" sz="4400" dirty="0">
              <a:solidFill>
                <a:srgbClr val="66FFFF"/>
              </a:solidFill>
            </a:endParaRPr>
          </a:p>
        </p:txBody>
      </p:sp>
      <p:sp>
        <p:nvSpPr>
          <p:cNvPr id="4" name="Text Placeholder 3"/>
          <p:cNvSpPr>
            <a:spLocks noGrp="1"/>
          </p:cNvSpPr>
          <p:nvPr>
            <p:ph type="body" sz="half" idx="2"/>
          </p:nvPr>
        </p:nvSpPr>
        <p:spPr>
          <a:xfrm>
            <a:off x="1097279" y="1134207"/>
            <a:ext cx="6805959" cy="4589585"/>
          </a:xfrm>
          <a:noFill/>
        </p:spPr>
        <p:txBody>
          <a:bodyPr>
            <a:noAutofit/>
          </a:bodyPr>
          <a:lstStyle/>
          <a:p>
            <a:r>
              <a:rPr lang="en-US" sz="3600" dirty="0" smtClean="0"/>
              <a:t>“</a:t>
            </a:r>
            <a:r>
              <a:rPr lang="en-US" sz="3600" dirty="0"/>
              <a:t>I will have none of your new doctrines,” exclaimed Calvin; “think you that I have lived in error all my days?”—Wylie, b. 13, </a:t>
            </a:r>
            <a:r>
              <a:rPr lang="en-US" sz="3600" dirty="0" err="1"/>
              <a:t>ch.</a:t>
            </a:r>
            <a:r>
              <a:rPr lang="en-US" sz="3600" dirty="0"/>
              <a:t> 7. </a:t>
            </a:r>
            <a:endParaRPr lang="en-US" sz="3600" dirty="0" smtClean="0"/>
          </a:p>
          <a:p>
            <a:r>
              <a:rPr lang="en-US" sz="3600" dirty="0" smtClean="0"/>
              <a:t>But </a:t>
            </a:r>
            <a:r>
              <a:rPr lang="en-US" sz="3600" dirty="0"/>
              <a:t>thoughts had been awakened in his mind which he could not banish at will. Alone in his chamber he pondered upon his cousin's words. </a:t>
            </a:r>
          </a:p>
        </p:txBody>
      </p:sp>
      <p:pic>
        <p:nvPicPr>
          <p:cNvPr id="49154" name="Picture 2" descr="Courageous Calvinism and Paleoconservatism | Finding Purpos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441" r="2644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085178"/>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Sword of the Spirit: </a:t>
            </a:r>
            <a:r>
              <a:rPr lang="en-US" sz="4400" dirty="0" smtClean="0">
                <a:solidFill>
                  <a:srgbClr val="66FFFF"/>
                </a:solidFill>
              </a:rPr>
              <a:t>GC </a:t>
            </a:r>
            <a:r>
              <a:rPr lang="en-US" sz="4400" dirty="0" smtClean="0">
                <a:solidFill>
                  <a:srgbClr val="66FFFF"/>
                </a:solidFill>
              </a:rPr>
              <a:t>220 </a:t>
            </a:r>
            <a:endParaRPr lang="en-US" sz="4400" dirty="0">
              <a:solidFill>
                <a:srgbClr val="66FFFF"/>
              </a:solidFill>
            </a:endParaRPr>
          </a:p>
        </p:txBody>
      </p:sp>
      <p:sp>
        <p:nvSpPr>
          <p:cNvPr id="4" name="Text Placeholder 3"/>
          <p:cNvSpPr>
            <a:spLocks noGrp="1"/>
          </p:cNvSpPr>
          <p:nvPr>
            <p:ph type="body" sz="half" idx="2"/>
          </p:nvPr>
        </p:nvSpPr>
        <p:spPr>
          <a:xfrm>
            <a:off x="1097279" y="1134207"/>
            <a:ext cx="6805959" cy="4589585"/>
          </a:xfrm>
          <a:noFill/>
        </p:spPr>
        <p:txBody>
          <a:bodyPr>
            <a:noAutofit/>
          </a:bodyPr>
          <a:lstStyle/>
          <a:p>
            <a:r>
              <a:rPr lang="en-US" sz="3600" dirty="0" smtClean="0"/>
              <a:t>Conviction </a:t>
            </a:r>
            <a:r>
              <a:rPr lang="en-US" sz="3600" dirty="0"/>
              <a:t>of sin fastened upon him; he saw himself, without an intercessor, in the presence of a holy and just Judge. The mediation of saints, good works, the ceremonies of the church, all were powerless to atone for sin. He could see before him nothing but the blackness of eternal </a:t>
            </a:r>
            <a:r>
              <a:rPr lang="en-US" sz="3600" dirty="0" smtClean="0"/>
              <a:t>despair.</a:t>
            </a:r>
            <a:endParaRPr lang="en-US" sz="3600" dirty="0"/>
          </a:p>
        </p:txBody>
      </p:sp>
      <p:pic>
        <p:nvPicPr>
          <p:cNvPr id="48130" name="Picture 2" descr="John Calvin - Westminster Bookstor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123" r="1412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2900098"/>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Sword of the Spirit: </a:t>
            </a:r>
            <a:r>
              <a:rPr lang="en-US" sz="4400" dirty="0" smtClean="0">
                <a:solidFill>
                  <a:srgbClr val="66FFFF"/>
                </a:solidFill>
              </a:rPr>
              <a:t>GC </a:t>
            </a:r>
            <a:r>
              <a:rPr lang="en-US" sz="4400" dirty="0" smtClean="0">
                <a:solidFill>
                  <a:srgbClr val="66FFFF"/>
                </a:solidFill>
              </a:rPr>
              <a:t>220 </a:t>
            </a:r>
            <a:endParaRPr lang="en-US" sz="4400" dirty="0">
              <a:solidFill>
                <a:srgbClr val="66FFFF"/>
              </a:solidFill>
            </a:endParaRPr>
          </a:p>
        </p:txBody>
      </p:sp>
      <p:sp>
        <p:nvSpPr>
          <p:cNvPr id="4" name="Text Placeholder 3"/>
          <p:cNvSpPr>
            <a:spLocks noGrp="1"/>
          </p:cNvSpPr>
          <p:nvPr>
            <p:ph type="body" sz="half" idx="2"/>
          </p:nvPr>
        </p:nvSpPr>
        <p:spPr>
          <a:xfrm>
            <a:off x="651165" y="1134207"/>
            <a:ext cx="7252074" cy="4589585"/>
          </a:xfrm>
          <a:noFill/>
        </p:spPr>
        <p:txBody>
          <a:bodyPr>
            <a:noAutofit/>
          </a:bodyPr>
          <a:lstStyle/>
          <a:p>
            <a:r>
              <a:rPr lang="en-US" sz="3400" dirty="0" smtClean="0"/>
              <a:t>In </a:t>
            </a:r>
            <a:r>
              <a:rPr lang="en-US" sz="3400" dirty="0"/>
              <a:t>vain the doctors of the church endeavored to relieve his woe. Confession, penance, were resorted to in vain; they could not reconcile the soul with God. </a:t>
            </a:r>
          </a:p>
          <a:p>
            <a:r>
              <a:rPr lang="en-US" sz="3400" dirty="0"/>
              <a:t>While still engaged in these fruitless struggles, Calvin, chancing one day to visit one of the public squares, witnessed there the burning of a heretic. </a:t>
            </a:r>
          </a:p>
        </p:txBody>
      </p:sp>
      <p:pic>
        <p:nvPicPr>
          <p:cNvPr id="47106" name="Picture 2" descr="CALVIN BUT NOT LUTHER? - Reformed Malaya"/>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3900" r="13900"/>
          <a:stretch>
            <a:fillRect/>
          </a:stretch>
        </p:blipFill>
        <p:spPr bwMode="auto">
          <a:xfrm>
            <a:off x="8443913" y="649288"/>
            <a:ext cx="3490912" cy="4865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43432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87</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128156"/>
            <a:ext cx="7355303" cy="4815444"/>
          </a:xfrm>
        </p:spPr>
        <p:txBody>
          <a:bodyPr>
            <a:noAutofit/>
          </a:bodyPr>
          <a:lstStyle/>
          <a:p>
            <a:r>
              <a:rPr lang="en-US" sz="3400" dirty="0" smtClean="0"/>
              <a:t>But </a:t>
            </a:r>
            <a:r>
              <a:rPr lang="en-US" sz="3400" dirty="0"/>
              <a:t>the greatest work of his life was to be the translation of the Scriptures into the English language. In a work, </a:t>
            </a:r>
            <a:r>
              <a:rPr lang="en-US" sz="3400" i="1" dirty="0"/>
              <a:t>On the Truth and Meaning of Scripture,</a:t>
            </a:r>
            <a:r>
              <a:rPr lang="en-US" sz="3400" dirty="0"/>
              <a:t> he expressed his intention to translate the Bible, so that every man in England might read, in the language in which he was born, the wonderful works of God. </a:t>
            </a:r>
          </a:p>
        </p:txBody>
      </p:sp>
      <p:pic>
        <p:nvPicPr>
          <p:cNvPr id="6146" name="Picture 2" descr="John Wycliffe - The British Library"/>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0058" r="3005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89546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Sword of the Spirit: </a:t>
            </a:r>
            <a:r>
              <a:rPr lang="en-US" sz="4400" dirty="0" smtClean="0">
                <a:solidFill>
                  <a:srgbClr val="66FFFF"/>
                </a:solidFill>
              </a:rPr>
              <a:t>GC </a:t>
            </a:r>
            <a:r>
              <a:rPr lang="en-US" sz="4400" dirty="0" smtClean="0">
                <a:solidFill>
                  <a:srgbClr val="66FFFF"/>
                </a:solidFill>
              </a:rPr>
              <a:t>220 </a:t>
            </a:r>
            <a:endParaRPr lang="en-US" sz="4400" dirty="0">
              <a:solidFill>
                <a:srgbClr val="66FFFF"/>
              </a:solidFill>
            </a:endParaRPr>
          </a:p>
        </p:txBody>
      </p:sp>
      <p:sp>
        <p:nvSpPr>
          <p:cNvPr id="4" name="Text Placeholder 3"/>
          <p:cNvSpPr>
            <a:spLocks noGrp="1"/>
          </p:cNvSpPr>
          <p:nvPr>
            <p:ph type="body" sz="half" idx="2"/>
          </p:nvPr>
        </p:nvSpPr>
        <p:spPr>
          <a:xfrm>
            <a:off x="651165" y="1134207"/>
            <a:ext cx="7252074" cy="4589585"/>
          </a:xfrm>
          <a:noFill/>
        </p:spPr>
        <p:txBody>
          <a:bodyPr>
            <a:noAutofit/>
          </a:bodyPr>
          <a:lstStyle/>
          <a:p>
            <a:r>
              <a:rPr lang="en-US" sz="3600" dirty="0" smtClean="0"/>
              <a:t>He </a:t>
            </a:r>
            <a:r>
              <a:rPr lang="en-US" sz="3600" dirty="0"/>
              <a:t>was filled with wonder at the expression of peace which rested upon the martyr's countenance. Amid the tortures of that dreadful death, and under the more terrible condemnation of the church, </a:t>
            </a:r>
          </a:p>
        </p:txBody>
      </p:sp>
      <p:pic>
        <p:nvPicPr>
          <p:cNvPr id="46082" name="Picture 2" descr="This Day in History, May 27: The Death of John Calvi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866" r="2986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3686106"/>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Sword of the Spirit: </a:t>
            </a:r>
            <a:r>
              <a:rPr lang="en-US" sz="4400" dirty="0" smtClean="0">
                <a:solidFill>
                  <a:srgbClr val="66FFFF"/>
                </a:solidFill>
              </a:rPr>
              <a:t>GC </a:t>
            </a:r>
            <a:r>
              <a:rPr lang="en-US" sz="4400" dirty="0" smtClean="0">
                <a:solidFill>
                  <a:srgbClr val="66FFFF"/>
                </a:solidFill>
              </a:rPr>
              <a:t>220 </a:t>
            </a:r>
            <a:endParaRPr lang="en-US" sz="4400" dirty="0">
              <a:solidFill>
                <a:srgbClr val="66FFFF"/>
              </a:solidFill>
            </a:endParaRPr>
          </a:p>
        </p:txBody>
      </p:sp>
      <p:sp>
        <p:nvSpPr>
          <p:cNvPr id="4" name="Text Placeholder 3"/>
          <p:cNvSpPr>
            <a:spLocks noGrp="1"/>
          </p:cNvSpPr>
          <p:nvPr>
            <p:ph type="body" sz="half" idx="2"/>
          </p:nvPr>
        </p:nvSpPr>
        <p:spPr>
          <a:xfrm>
            <a:off x="651165" y="1134207"/>
            <a:ext cx="7252074" cy="4589585"/>
          </a:xfrm>
          <a:noFill/>
        </p:spPr>
        <p:txBody>
          <a:bodyPr>
            <a:noAutofit/>
          </a:bodyPr>
          <a:lstStyle/>
          <a:p>
            <a:r>
              <a:rPr lang="en-US" sz="3600" dirty="0" smtClean="0"/>
              <a:t>he</a:t>
            </a:r>
            <a:r>
              <a:rPr lang="en-US" sz="3600" dirty="0"/>
              <a:t> manifested a faith and courage which the young student painfully contrasted with his own despair and darkness, while living in strictest obedience to the church. Upon the Bible, he knew, the heretics rested their faith. He determined to study it, and discover, if he could, the secret of their joy. </a:t>
            </a:r>
          </a:p>
        </p:txBody>
      </p:sp>
      <p:pic>
        <p:nvPicPr>
          <p:cNvPr id="45058" name="Picture 2" descr="John Calvin: French Theologian and Reformer Page 6 | Presbyterian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57" r="2335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921891"/>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Sword of the Spirit: </a:t>
            </a:r>
            <a:r>
              <a:rPr lang="en-US" sz="4400" dirty="0" smtClean="0">
                <a:solidFill>
                  <a:srgbClr val="66FFFF"/>
                </a:solidFill>
              </a:rPr>
              <a:t>GC </a:t>
            </a:r>
            <a:r>
              <a:rPr lang="en-US" sz="4400" dirty="0" smtClean="0">
                <a:solidFill>
                  <a:srgbClr val="66FFFF"/>
                </a:solidFill>
              </a:rPr>
              <a:t>221 </a:t>
            </a:r>
            <a:endParaRPr lang="en-US" sz="4400" dirty="0">
              <a:solidFill>
                <a:srgbClr val="66FFFF"/>
              </a:solidFill>
            </a:endParaRPr>
          </a:p>
        </p:txBody>
      </p:sp>
      <p:sp>
        <p:nvSpPr>
          <p:cNvPr id="4" name="Text Placeholder 3"/>
          <p:cNvSpPr>
            <a:spLocks noGrp="1"/>
          </p:cNvSpPr>
          <p:nvPr>
            <p:ph type="body" sz="half" idx="2"/>
          </p:nvPr>
        </p:nvSpPr>
        <p:spPr>
          <a:xfrm>
            <a:off x="651165" y="1134207"/>
            <a:ext cx="7252074" cy="4589585"/>
          </a:xfrm>
          <a:noFill/>
        </p:spPr>
        <p:txBody>
          <a:bodyPr>
            <a:noAutofit/>
          </a:bodyPr>
          <a:lstStyle/>
          <a:p>
            <a:r>
              <a:rPr lang="en-US" sz="3600" dirty="0"/>
              <a:t>In the Bible he found Christ. “O Father,” he cried, “His sacrifice has appeased Thy wrath; His blood has washed away my impurities; His cross has borne my curse; His death has atoned for me. </a:t>
            </a:r>
          </a:p>
        </p:txBody>
      </p:sp>
      <p:pic>
        <p:nvPicPr>
          <p:cNvPr id="44034" name="Picture 2" descr="John Calvin | Known to many as &quot;The Voice of the Reformation.&quo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545" b="354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0090866"/>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Sword of the Spirit: </a:t>
            </a:r>
            <a:r>
              <a:rPr lang="en-US" sz="4400" dirty="0" smtClean="0">
                <a:solidFill>
                  <a:srgbClr val="66FFFF"/>
                </a:solidFill>
              </a:rPr>
              <a:t>GC </a:t>
            </a:r>
            <a:r>
              <a:rPr lang="en-US" sz="4400" dirty="0" smtClean="0">
                <a:solidFill>
                  <a:srgbClr val="66FFFF"/>
                </a:solidFill>
              </a:rPr>
              <a:t>221 </a:t>
            </a:r>
            <a:endParaRPr lang="en-US" sz="4400" dirty="0">
              <a:solidFill>
                <a:srgbClr val="66FFFF"/>
              </a:solidFill>
            </a:endParaRPr>
          </a:p>
        </p:txBody>
      </p:sp>
      <p:sp>
        <p:nvSpPr>
          <p:cNvPr id="4" name="Text Placeholder 3"/>
          <p:cNvSpPr>
            <a:spLocks noGrp="1"/>
          </p:cNvSpPr>
          <p:nvPr>
            <p:ph type="body" sz="half" idx="2"/>
          </p:nvPr>
        </p:nvSpPr>
        <p:spPr>
          <a:xfrm>
            <a:off x="651165" y="1134207"/>
            <a:ext cx="7252074" cy="4589585"/>
          </a:xfrm>
          <a:noFill/>
        </p:spPr>
        <p:txBody>
          <a:bodyPr>
            <a:noAutofit/>
          </a:bodyPr>
          <a:lstStyle/>
          <a:p>
            <a:r>
              <a:rPr lang="en-US" sz="3600" dirty="0" smtClean="0"/>
              <a:t>We </a:t>
            </a:r>
            <a:r>
              <a:rPr lang="en-US" sz="3600" dirty="0"/>
              <a:t>had devised for ourselves many useless follies, but Thou hast placed Thy word before me like a torch, and Thou hast touched my heart, in order that I may hold in abomination all other merits save those of Jesus.”—Martyn, vol. 3, </a:t>
            </a:r>
            <a:r>
              <a:rPr lang="en-US" sz="3600" dirty="0" err="1"/>
              <a:t>ch.</a:t>
            </a:r>
            <a:r>
              <a:rPr lang="en-US" sz="3600" dirty="0"/>
              <a:t> 13. </a:t>
            </a:r>
          </a:p>
        </p:txBody>
      </p:sp>
      <p:pic>
        <p:nvPicPr>
          <p:cNvPr id="43010" name="Picture 2" descr="John Calvin Biography"/>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082" r="2608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5902789"/>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Pin on Sword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77150" y="2868900"/>
            <a:ext cx="4514850" cy="300990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3"/>
          <a:srcRect l="22851" t="17076" r="24297" b="2091"/>
          <a:stretch/>
        </p:blipFill>
        <p:spPr>
          <a:xfrm>
            <a:off x="191216" y="128674"/>
            <a:ext cx="7755946" cy="6586537"/>
          </a:xfrm>
          <a:prstGeom prst="rect">
            <a:avLst/>
          </a:prstGeom>
        </p:spPr>
      </p:pic>
      <p:sp>
        <p:nvSpPr>
          <p:cNvPr id="3" name="Oval 2"/>
          <p:cNvSpPr/>
          <p:nvPr/>
        </p:nvSpPr>
        <p:spPr>
          <a:xfrm>
            <a:off x="5822078" y="3964200"/>
            <a:ext cx="2125084" cy="1034587"/>
          </a:xfrm>
          <a:prstGeom prst="ellipse">
            <a:avLst/>
          </a:prstGeom>
          <a:no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409760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5761" t="19707" r="27283" b="3947"/>
          <a:stretch/>
        </p:blipFill>
        <p:spPr>
          <a:xfrm>
            <a:off x="2345635" y="134361"/>
            <a:ext cx="7447721" cy="6723639"/>
          </a:xfrm>
          <a:prstGeom prst="rect">
            <a:avLst/>
          </a:prstGeom>
        </p:spPr>
      </p:pic>
    </p:spTree>
    <p:extLst>
      <p:ext uri="{BB962C8B-B14F-4D97-AF65-F5344CB8AC3E}">
        <p14:creationId xmlns:p14="http://schemas.microsoft.com/office/powerpoint/2010/main" val="391865650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3508375" y="2716213"/>
            <a:ext cx="8683625" cy="2420937"/>
          </a:xfrm>
        </p:spPr>
        <p:txBody>
          <a:bodyPr/>
          <a:lstStyle/>
          <a:p>
            <a:r>
              <a:rPr lang="en-US" dirty="0"/>
              <a:t>Thank you!</a:t>
            </a:r>
          </a:p>
        </p:txBody>
      </p:sp>
      <p:sp>
        <p:nvSpPr>
          <p:cNvPr id="3" name="Subtitle 2"/>
          <p:cNvSpPr>
            <a:spLocks noGrp="1"/>
          </p:cNvSpPr>
          <p:nvPr>
            <p:ph type="subTitle" idx="4294967295"/>
          </p:nvPr>
        </p:nvSpPr>
        <p:spPr>
          <a:xfrm>
            <a:off x="3508375" y="5137150"/>
            <a:ext cx="8683625" cy="733425"/>
          </a:xfrm>
        </p:spPr>
        <p:txBody>
          <a:bodyPr>
            <a:noAutofit/>
          </a:bodyPr>
          <a:lstStyle/>
          <a:p>
            <a:pPr marL="0" indent="0">
              <a:buNone/>
            </a:pPr>
            <a:r>
              <a:rPr lang="en-US" sz="6600" dirty="0"/>
              <a:t>And Happy Sabbath!!</a:t>
            </a:r>
          </a:p>
        </p:txBody>
      </p:sp>
    </p:spTree>
    <p:extLst>
      <p:ext uri="{BB962C8B-B14F-4D97-AF65-F5344CB8AC3E}">
        <p14:creationId xmlns:p14="http://schemas.microsoft.com/office/powerpoint/2010/main" val="3946003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87</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151906"/>
            <a:ext cx="7355303" cy="4791694"/>
          </a:xfrm>
        </p:spPr>
        <p:txBody>
          <a:bodyPr>
            <a:noAutofit/>
          </a:bodyPr>
          <a:lstStyle/>
          <a:p>
            <a:r>
              <a:rPr lang="en-US" sz="3600" dirty="0"/>
              <a:t>But suddenly his labors were stopped. Though not yet sixty years of age, unceasing toil, study, and the assaults of his enemies had told upon his strength and made him prematurely old. He was attacked by a dangerous illness. The tidings brought great joy to the friars. </a:t>
            </a:r>
            <a:endParaRPr lang="en-US" sz="3400" dirty="0"/>
          </a:p>
        </p:txBody>
      </p:sp>
      <p:pic>
        <p:nvPicPr>
          <p:cNvPr id="10242" name="Picture 2" descr="The Relationship between the Crusades and Pilgrimage in Medieval Europe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2801" b="2801"/>
          <a:stretch>
            <a:fillRect/>
          </a:stretch>
        </p:blipFill>
        <p:spPr bwMode="auto">
          <a:xfrm>
            <a:off x="727075" y="914400"/>
            <a:ext cx="327818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5101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87</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068779"/>
            <a:ext cx="7355303" cy="4874821"/>
          </a:xfrm>
        </p:spPr>
        <p:txBody>
          <a:bodyPr>
            <a:noAutofit/>
          </a:bodyPr>
          <a:lstStyle/>
          <a:p>
            <a:r>
              <a:rPr lang="en-US" sz="3600" dirty="0"/>
              <a:t>Now they thought he would bitterly repent the evil he had done the church, and they hurried to his chamber to listen to his confession. Representatives from the four religious orders, with four civil officers, gathered about the supposed dying man. </a:t>
            </a:r>
            <a:endParaRPr lang="en-US" sz="3400" dirty="0"/>
          </a:p>
        </p:txBody>
      </p:sp>
      <p:pic>
        <p:nvPicPr>
          <p:cNvPr id="9220" name="Picture 4" descr="John Wycliffe (1330-1384) and the Dawn of the Reformation."/>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7034" r="11986"/>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5219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87</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86993" y="1280779"/>
            <a:ext cx="7355303" cy="4451684"/>
          </a:xfrm>
        </p:spPr>
        <p:txBody>
          <a:bodyPr>
            <a:noAutofit/>
          </a:bodyPr>
          <a:lstStyle/>
          <a:p>
            <a:r>
              <a:rPr lang="en-US" sz="3200" dirty="0"/>
              <a:t>“You have death on your lips,” they said; “be touched by your faults, and retract in our presence all that you have said to our injury.” The Reformer listened in silence; then he bade his attendant raise him in his bed, and, gazing steadily upon them as they stood waiting for his recantation, he said, in the firm, strong voice which had so often caused them to </a:t>
            </a:r>
            <a:r>
              <a:rPr lang="en-US" sz="3200" dirty="0" smtClean="0"/>
              <a:t>tremble:</a:t>
            </a:r>
            <a:endParaRPr lang="en-US" sz="3200" dirty="0"/>
          </a:p>
        </p:txBody>
      </p:sp>
      <p:pic>
        <p:nvPicPr>
          <p:cNvPr id="8194" name="Picture 2" descr="John Wycliffe | ClipArt ETC"/>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6578" r="6578"/>
          <a:stretch>
            <a:fillRect/>
          </a:stretch>
        </p:blipFill>
        <p:spPr bwMode="auto">
          <a:xfrm>
            <a:off x="727075" y="914400"/>
            <a:ext cx="327818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6832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87</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6"/>
            <a:ext cx="7355303" cy="4451684"/>
          </a:xfrm>
        </p:spPr>
        <p:txBody>
          <a:bodyPr>
            <a:noAutofit/>
          </a:bodyPr>
          <a:lstStyle/>
          <a:p>
            <a:r>
              <a:rPr lang="en-US" sz="3600" dirty="0" smtClean="0"/>
              <a:t>“</a:t>
            </a:r>
            <a:r>
              <a:rPr lang="en-US" sz="3600" dirty="0"/>
              <a:t>I shall not die, but live; and again declare the evil deeds of the friars.”—</a:t>
            </a:r>
            <a:r>
              <a:rPr lang="en-US" sz="3600" dirty="0" err="1"/>
              <a:t>D'Aubigne</a:t>
            </a:r>
            <a:r>
              <a:rPr lang="en-US" sz="3600" dirty="0"/>
              <a:t>, b. 17, </a:t>
            </a:r>
            <a:r>
              <a:rPr lang="en-US" sz="3600" dirty="0" err="1"/>
              <a:t>ch.</a:t>
            </a:r>
            <a:r>
              <a:rPr lang="en-US" sz="3600" dirty="0"/>
              <a:t> 7. Astonished and abashed, the monks hurried from the room. </a:t>
            </a:r>
            <a:endParaRPr lang="en-US" sz="3600" dirty="0" smtClean="0"/>
          </a:p>
          <a:p>
            <a:r>
              <a:rPr lang="en-US" sz="3600" dirty="0"/>
              <a:t>Wycliffe's words were fulfilled. </a:t>
            </a:r>
          </a:p>
        </p:txBody>
      </p:sp>
      <p:pic>
        <p:nvPicPr>
          <p:cNvPr id="7170" name="Picture 2" descr="John Wycliffe (1320?-1384) Photograph by Granger - Fine Art America"/>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7109" t="-380" r="14373" b="380"/>
          <a:stretch/>
        </p:blipFill>
        <p:spPr bwMode="auto">
          <a:xfrm>
            <a:off x="727075" y="914400"/>
            <a:ext cx="327818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3942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88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104405"/>
            <a:ext cx="7355303" cy="4839195"/>
          </a:xfrm>
        </p:spPr>
        <p:txBody>
          <a:bodyPr>
            <a:noAutofit/>
          </a:bodyPr>
          <a:lstStyle/>
          <a:p>
            <a:r>
              <a:rPr lang="en-US" sz="3600" dirty="0"/>
              <a:t>He lived to place in the hands of his countrymen the most powerful of all weapons against Rome—to give them the Bible, the Heaven-appointed agent to liberate, enlighten, and evangelize the people. There were many and great obstacles to surmount in the accomplishment of this work. </a:t>
            </a:r>
          </a:p>
        </p:txBody>
      </p:sp>
      <p:pic>
        <p:nvPicPr>
          <p:cNvPr id="12290" name="Picture 2" descr="https://branham.org/azure/branham/982acbad-081e-4de1-b437-379bd73fdec8.jp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665" r="26665"/>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132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611" y="320041"/>
            <a:ext cx="7064589" cy="1325880"/>
          </a:xfrm>
        </p:spPr>
        <p:txBody>
          <a:bodyPr/>
          <a:lstStyle/>
          <a:p>
            <a:r>
              <a:rPr lang="en-US" sz="4800" dirty="0"/>
              <a:t>Memory Text:  </a:t>
            </a:r>
            <a:br>
              <a:rPr lang="en-US" sz="4800" dirty="0"/>
            </a:br>
            <a:r>
              <a:rPr lang="en-US" sz="4000" dirty="0">
                <a:solidFill>
                  <a:schemeClr val="accent1">
                    <a:lumMod val="40000"/>
                    <a:lumOff val="60000"/>
                  </a:schemeClr>
                </a:solidFill>
              </a:rPr>
              <a:t>Ephesians </a:t>
            </a:r>
            <a:r>
              <a:rPr lang="en-US" sz="4000" dirty="0" smtClean="0">
                <a:solidFill>
                  <a:schemeClr val="accent1">
                    <a:lumMod val="40000"/>
                    <a:lumOff val="60000"/>
                  </a:schemeClr>
                </a:solidFill>
              </a:rPr>
              <a:t>6:16-17</a:t>
            </a:r>
            <a:endParaRPr lang="en-US" sz="4000" dirty="0">
              <a:solidFill>
                <a:schemeClr val="accent1">
                  <a:lumMod val="40000"/>
                  <a:lumOff val="60000"/>
                </a:schemeClr>
              </a:solidFill>
            </a:endParaRPr>
          </a:p>
        </p:txBody>
      </p:sp>
      <p:sp>
        <p:nvSpPr>
          <p:cNvPr id="4" name="Text Placeholder 3"/>
          <p:cNvSpPr>
            <a:spLocks noGrp="1"/>
          </p:cNvSpPr>
          <p:nvPr>
            <p:ph type="body" sz="half" idx="2"/>
          </p:nvPr>
        </p:nvSpPr>
        <p:spPr>
          <a:xfrm>
            <a:off x="1202267" y="1645921"/>
            <a:ext cx="6493933" cy="4094479"/>
          </a:xfrm>
          <a:solidFill>
            <a:schemeClr val="accent3">
              <a:lumMod val="50000"/>
            </a:schemeClr>
          </a:solidFill>
        </p:spPr>
        <p:txBody>
          <a:bodyPr>
            <a:noAutofit/>
          </a:bodyPr>
          <a:lstStyle/>
          <a:p>
            <a:r>
              <a:rPr lang="en-US" sz="3600" b="1" baseline="30000" dirty="0" smtClean="0"/>
              <a:t>16</a:t>
            </a:r>
            <a:r>
              <a:rPr lang="en-US" sz="3600" b="1" baseline="30000" dirty="0"/>
              <a:t> </a:t>
            </a:r>
            <a:r>
              <a:rPr lang="en-US" sz="3600" dirty="0"/>
              <a:t>Above all, taking the shield of faith, wherewith ye shall be able to quench all the fiery darts of the </a:t>
            </a:r>
            <a:r>
              <a:rPr lang="en-US" sz="3600" dirty="0" smtClean="0"/>
              <a:t>wicked.</a:t>
            </a:r>
          </a:p>
          <a:p>
            <a:r>
              <a:rPr lang="en-US" sz="3600" b="1" baseline="30000" dirty="0"/>
              <a:t>17 </a:t>
            </a:r>
            <a:r>
              <a:rPr lang="en-US" sz="3600" dirty="0"/>
              <a:t>And take the helmet of salvation, and the sword of the Spirit, which is the word of God:</a:t>
            </a:r>
          </a:p>
        </p:txBody>
      </p:sp>
      <p:pic>
        <p:nvPicPr>
          <p:cNvPr id="5" name="Picture Placeholder 4"/>
          <p:cNvPicPr>
            <a:picLocks noGrp="1" noChangeAspect="1"/>
          </p:cNvPicPr>
          <p:nvPr>
            <p:ph type="pic" idx="1"/>
          </p:nvPr>
        </p:nvPicPr>
        <p:blipFill rotWithShape="1">
          <a:blip r:embed="rId2"/>
          <a:srcRect l="16732" t="696" r="38460" b="-696"/>
          <a:stretch/>
        </p:blipFill>
        <p:spPr>
          <a:xfrm>
            <a:off x="7827934" y="874336"/>
            <a:ext cx="3492000" cy="4866064"/>
          </a:xfrm>
          <a:prstGeom prst="rect">
            <a:avLst/>
          </a:prstGeom>
        </p:spPr>
      </p:pic>
    </p:spTree>
    <p:extLst>
      <p:ext uri="{BB962C8B-B14F-4D97-AF65-F5344CB8AC3E}">
        <p14:creationId xmlns:p14="http://schemas.microsoft.com/office/powerpoint/2010/main" val="1232019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88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6"/>
            <a:ext cx="7355303" cy="4451684"/>
          </a:xfrm>
        </p:spPr>
        <p:txBody>
          <a:bodyPr>
            <a:noAutofit/>
          </a:bodyPr>
          <a:lstStyle/>
          <a:p>
            <a:r>
              <a:rPr lang="en-US" sz="3600" dirty="0" smtClean="0"/>
              <a:t>Wycliffe </a:t>
            </a:r>
            <a:r>
              <a:rPr lang="en-US" sz="3600" dirty="0"/>
              <a:t>was weighed down with infirmities; he knew that only a few years for labor remained for him; he saw the opposition which he must meet; but, encouraged by the promises of God's word, he went forward nothing daunted. </a:t>
            </a:r>
          </a:p>
        </p:txBody>
      </p:sp>
      <p:pic>
        <p:nvPicPr>
          <p:cNvPr id="11266" name="Picture 2" descr="The Wycliffe Bible: John Wycliffe's translation of the Holy Scriptures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20" r="2020"/>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71691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88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6"/>
            <a:ext cx="7355303" cy="4451684"/>
          </a:xfrm>
        </p:spPr>
        <p:txBody>
          <a:bodyPr>
            <a:noAutofit/>
          </a:bodyPr>
          <a:lstStyle/>
          <a:p>
            <a:r>
              <a:rPr lang="en-US" sz="3400" dirty="0" smtClean="0"/>
              <a:t>In </a:t>
            </a:r>
            <a:r>
              <a:rPr lang="en-US" sz="3400" dirty="0"/>
              <a:t>the full vigor of his intellectual powers, rich in experience, he had been preserved and prepared by God's special providence for this, the greatest of his labors. While all Christendom was filled with tumult, the Reformer in his rectory at </a:t>
            </a:r>
            <a:r>
              <a:rPr lang="en-US" sz="3400" dirty="0" err="1"/>
              <a:t>Lutterworth</a:t>
            </a:r>
            <a:r>
              <a:rPr lang="en-US" sz="3400" dirty="0"/>
              <a:t>, unheeding the storm that raged without, applied himself to his chosen task. </a:t>
            </a:r>
          </a:p>
        </p:txBody>
      </p:sp>
      <p:pic>
        <p:nvPicPr>
          <p:cNvPr id="13314" name="Picture 2" descr="John Wycliffe | HubPages"/>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5588" t="1026" r="45682" b="-1026"/>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39684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88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6"/>
            <a:ext cx="7355303" cy="4451684"/>
          </a:xfrm>
        </p:spPr>
        <p:txBody>
          <a:bodyPr>
            <a:noAutofit/>
          </a:bodyPr>
          <a:lstStyle/>
          <a:p>
            <a:r>
              <a:rPr lang="en-US" sz="3600" dirty="0"/>
              <a:t>At last the work was completed—the first English translation of the Bible ever made. The word of God was opened to England. The Reformer feared not now the prison or the stake. He had placed in the hands of the English people a light which should never be </a:t>
            </a:r>
            <a:r>
              <a:rPr lang="en-US" sz="3600" dirty="0" smtClean="0"/>
              <a:t>extinguished.</a:t>
            </a:r>
            <a:endParaRPr lang="en-US" sz="3400" dirty="0"/>
          </a:p>
        </p:txBody>
      </p:sp>
      <p:pic>
        <p:nvPicPr>
          <p:cNvPr id="14340" name="Picture 4" descr="John Wycliffe: The Morningstar - .MP4 Digital Download Digital Video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70" r="70"/>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55935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88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6"/>
            <a:ext cx="7355303" cy="4451684"/>
          </a:xfrm>
        </p:spPr>
        <p:txBody>
          <a:bodyPr>
            <a:noAutofit/>
          </a:bodyPr>
          <a:lstStyle/>
          <a:p>
            <a:r>
              <a:rPr lang="en-US" sz="3600" dirty="0" smtClean="0"/>
              <a:t>In </a:t>
            </a:r>
            <a:r>
              <a:rPr lang="en-US" sz="3600" dirty="0"/>
              <a:t>giving the Bible to his countrymen, he had done more to break the fetters of ignorance and vice, more to liberate and elevate his country, than was ever achieved by the most brilliant victories on fields of battle. </a:t>
            </a:r>
            <a:endParaRPr lang="en-US" sz="3400" dirty="0"/>
          </a:p>
        </p:txBody>
      </p:sp>
      <p:pic>
        <p:nvPicPr>
          <p:cNvPr id="15362" name="Picture 2" descr="BIBLE BY JOHN WYCLIFFE | The Remnant Trust | Office of the Provost | TTU"/>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618" r="561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06225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89</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6"/>
            <a:ext cx="7190039" cy="4451684"/>
          </a:xfrm>
        </p:spPr>
        <p:txBody>
          <a:bodyPr>
            <a:noAutofit/>
          </a:bodyPr>
          <a:lstStyle/>
          <a:p>
            <a:r>
              <a:rPr lang="en-US" sz="3600" dirty="0"/>
              <a:t>The appeal to men's reason aroused them from their passive submission to papal dogmas. Wycliffe now taught the distinctive doctrines of Protestantism—salvation through faith in Christ, and the sole infallibility of the Scriptures. </a:t>
            </a:r>
          </a:p>
        </p:txBody>
      </p:sp>
      <p:pic>
        <p:nvPicPr>
          <p:cNvPr id="6" name="Picture 2" descr="Carswell hails Ukip's 14th-century election guru, John Wycliffe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8709" r="28709"/>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98243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89</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6"/>
            <a:ext cx="6964408" cy="4451684"/>
          </a:xfrm>
        </p:spPr>
        <p:txBody>
          <a:bodyPr>
            <a:noAutofit/>
          </a:bodyPr>
          <a:lstStyle/>
          <a:p>
            <a:r>
              <a:rPr lang="en-US" sz="3600" dirty="0" smtClean="0"/>
              <a:t>The </a:t>
            </a:r>
            <a:r>
              <a:rPr lang="en-US" sz="3600" dirty="0"/>
              <a:t>preachers whom he had sent out circulated the Bible, together with the Reformer's writings, and with such success that the new faith was accepted by nearly one half of the people of England. </a:t>
            </a:r>
            <a:endParaRPr lang="en-US" sz="3600" dirty="0" smtClean="0"/>
          </a:p>
          <a:p>
            <a:endParaRPr lang="en-US" sz="3600" dirty="0"/>
          </a:p>
        </p:txBody>
      </p:sp>
      <p:pic>
        <p:nvPicPr>
          <p:cNvPr id="18436" name="Picture 4" descr="Table of Shewbread | Showbread table for the Tabernacle repl… | Ben P L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465" r="14465"/>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3030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89</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080655"/>
            <a:ext cx="6970185" cy="4862945"/>
          </a:xfrm>
        </p:spPr>
        <p:txBody>
          <a:bodyPr>
            <a:noAutofit/>
          </a:bodyPr>
          <a:lstStyle/>
          <a:p>
            <a:r>
              <a:rPr lang="en-US" sz="3600" dirty="0"/>
              <a:t>The appearance of the Scriptures brought dismay to the authorities of the church. They had now to meet an agency more powerful than Wycliffe—an agency against which their weapons would avail little. There was at this time no law in England prohibiting the Bible, </a:t>
            </a:r>
          </a:p>
        </p:txBody>
      </p:sp>
      <p:pic>
        <p:nvPicPr>
          <p:cNvPr id="17410" name="Picture 2" descr="Wycliffe's English Bibl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310" r="26310"/>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33604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890336"/>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89</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080655"/>
            <a:ext cx="7355304" cy="4862945"/>
          </a:xfrm>
        </p:spPr>
        <p:txBody>
          <a:bodyPr>
            <a:noAutofit/>
          </a:bodyPr>
          <a:lstStyle/>
          <a:p>
            <a:r>
              <a:rPr lang="en-US" sz="3600" dirty="0" smtClean="0"/>
              <a:t>for </a:t>
            </a:r>
            <a:r>
              <a:rPr lang="en-US" sz="3600" dirty="0"/>
              <a:t>it had never before been published in the language of the people. Such laws were afterward enacted and rigorously enforced. Meanwhile, notwithstanding the efforts of the priests, there was for a season opportunity for the circulation of the word of God. </a:t>
            </a:r>
          </a:p>
        </p:txBody>
      </p:sp>
      <p:pic>
        <p:nvPicPr>
          <p:cNvPr id="16390" name="Picture 6" descr="Late 1300's AD Wycliffe Hand-Written Manuscript New Testament: The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583" r="20583"/>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42494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529388"/>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89</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831273"/>
            <a:ext cx="7355304" cy="5112327"/>
          </a:xfrm>
        </p:spPr>
        <p:txBody>
          <a:bodyPr>
            <a:noAutofit/>
          </a:bodyPr>
          <a:lstStyle/>
          <a:p>
            <a:r>
              <a:rPr lang="en-US" sz="3600" dirty="0"/>
              <a:t>Again the papal leaders plotted to silence the Reformer's voice. Before three tribunals he was successively summoned for trial, but without avail. First a synod of bishops declared his writings heretical, and, winning the young king, Richard II, to their side, they obtained a royal decree consigning to prison all who should hold the condemned doctrines. </a:t>
            </a:r>
          </a:p>
        </p:txBody>
      </p:sp>
      <p:pic>
        <p:nvPicPr>
          <p:cNvPr id="21506" name="Picture 2" descr="The Synod of Bishops | Blue Water Vicariate | Archdiocese of Detroit, MI"/>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7884" r="27884"/>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72258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529388"/>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89</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400"/>
            <a:ext cx="7355304" cy="5029200"/>
          </a:xfrm>
        </p:spPr>
        <p:txBody>
          <a:bodyPr>
            <a:noAutofit/>
          </a:bodyPr>
          <a:lstStyle/>
          <a:p>
            <a:r>
              <a:rPr lang="en-US" sz="3600" dirty="0"/>
              <a:t>Wycliffe appealed from the synod to Parliament; he fearlessly arraigned the hierarchy before the national council and demanded a reform of the enormous abuses sanctioned by the church. With convincing power he portrayed the usurpation and corruptions of the papal see. His enemies were brought to confusion. </a:t>
            </a:r>
          </a:p>
        </p:txBody>
      </p:sp>
      <p:pic>
        <p:nvPicPr>
          <p:cNvPr id="25606" name="Picture 6" descr="Biggest Defect of Wycliffe's Bible - History Moment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786" r="22786"/>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9378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153234"/>
            <a:ext cx="10840914" cy="4201846"/>
          </a:xfrm>
        </p:spPr>
        <p:txBody>
          <a:bodyPr>
            <a:noAutofit/>
          </a:bodyPr>
          <a:lstStyle/>
          <a:p>
            <a:pPr marL="857250" indent="-857250">
              <a:buFont typeface="+mj-lt"/>
              <a:buAutoNum type="romanUcPeriod"/>
            </a:pPr>
            <a:r>
              <a:rPr lang="en-US" sz="4200" dirty="0"/>
              <a:t>Opening Greeting (Eph. 1:1, 2)</a:t>
            </a:r>
          </a:p>
          <a:p>
            <a:pPr marL="857250" indent="-857250">
              <a:buFont typeface="+mj-lt"/>
              <a:buAutoNum type="romanUcPeriod"/>
            </a:pPr>
            <a:r>
              <a:rPr lang="en-US" sz="4200" dirty="0"/>
              <a:t>Part 1:  The Doctrinal Section (Eph. 1:3-3:21)</a:t>
            </a:r>
          </a:p>
          <a:p>
            <a:pPr marL="571500" indent="-571500">
              <a:buAutoNum type="romanUcPeriod" startAt="3"/>
            </a:pPr>
            <a:r>
              <a:rPr lang="en-US" sz="4200" dirty="0"/>
              <a:t>   </a:t>
            </a:r>
            <a:r>
              <a:rPr lang="en-US" sz="4200" dirty="0">
                <a:solidFill>
                  <a:srgbClr val="66FFFF"/>
                </a:solidFill>
              </a:rPr>
              <a:t>Part 2:  The Practical Section (Eph. 4:1-6:20)</a:t>
            </a:r>
          </a:p>
          <a:p>
            <a:pPr marL="571500" indent="-571500">
              <a:buAutoNum type="romanUcPeriod" startAt="3"/>
            </a:pPr>
            <a:r>
              <a:rPr lang="en-US" sz="4200" dirty="0"/>
              <a:t>   Closing Greeting (Ephesians 6:21-24)</a:t>
            </a:r>
          </a:p>
        </p:txBody>
      </p:sp>
      <p:sp>
        <p:nvSpPr>
          <p:cNvPr id="4" name="Title 1">
            <a:extLst>
              <a:ext uri="{FF2B5EF4-FFF2-40B4-BE49-F238E27FC236}">
                <a16:creationId xmlns="" xmlns:a16="http://schemas.microsoft.com/office/drawing/2014/main"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Key Ideas:  Outlining Ephesians</a:t>
            </a:r>
          </a:p>
        </p:txBody>
      </p:sp>
      <p:pic>
        <p:nvPicPr>
          <p:cNvPr id="6" name="Picture 5" descr="curled page">
            <a:extLst>
              <a:ext uri="{FF2B5EF4-FFF2-40B4-BE49-F238E27FC236}">
                <a16:creationId xmlns="" xmlns:a16="http://schemas.microsoft.com/office/drawing/2014/main" id="{F54CE4C8-2431-43FB-87C3-391A3BFF806C}"/>
              </a:ext>
              <a:ext uri="{C183D7F6-B498-43B3-948B-1728B52AA6E4}">
                <adec:decorative xmlns="" xmlns:adec="http://schemas.microsoft.com/office/drawing/2017/decorative" val="1"/>
              </a:ext>
            </a:extLst>
          </p:cNvPr>
          <p:cNvPicPr>
            <a:picLocks noChangeAspect="1"/>
          </p:cNvPicPr>
          <p:nvPr/>
        </p:nvPicPr>
        <p:blipFill>
          <a:blip r:embed="rId2"/>
          <a:stretch>
            <a:fillRect/>
          </a:stretch>
        </p:blipFill>
        <p:spPr>
          <a:xfrm>
            <a:off x="10369427" y="609600"/>
            <a:ext cx="1157288" cy="1157288"/>
          </a:xfrm>
          <a:prstGeom prst="rect">
            <a:avLst/>
          </a:prstGeom>
        </p:spPr>
      </p:pic>
    </p:spTree>
    <p:extLst>
      <p:ext uri="{BB962C8B-B14F-4D97-AF65-F5344CB8AC3E}">
        <p14:creationId xmlns:p14="http://schemas.microsoft.com/office/powerpoint/2010/main" val="7013676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529388"/>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89</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033153"/>
            <a:ext cx="7355304" cy="4910447"/>
          </a:xfrm>
        </p:spPr>
        <p:txBody>
          <a:bodyPr>
            <a:noAutofit/>
          </a:bodyPr>
          <a:lstStyle/>
          <a:p>
            <a:r>
              <a:rPr lang="en-US" sz="3600" dirty="0" smtClean="0"/>
              <a:t>The </a:t>
            </a:r>
            <a:r>
              <a:rPr lang="en-US" sz="3600" dirty="0"/>
              <a:t>friends and supporters of Wycliffe had been forced to yield, and it had been confidently expected that the Reformer himself, in his old age, alone and friendless, would bow to the combined authority of the crown and the miter. But instead of this the papists saw themselves defeated. </a:t>
            </a:r>
          </a:p>
        </p:txBody>
      </p:sp>
      <p:pic>
        <p:nvPicPr>
          <p:cNvPr id="23554" name="Picture 2" descr="The UK parliament was hacked this weekend: what we know so far | Verdict"/>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1845" t="-493" r="4927" b="493"/>
          <a:stretch/>
        </p:blipFill>
        <p:spPr bwMode="auto">
          <a:xfrm>
            <a:off x="727075" y="1125538"/>
            <a:ext cx="3424238" cy="4818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57881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3099461" y="385012"/>
            <a:ext cx="8942118" cy="529388"/>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89-90</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033153"/>
            <a:ext cx="7355304" cy="4910447"/>
          </a:xfrm>
        </p:spPr>
        <p:txBody>
          <a:bodyPr>
            <a:noAutofit/>
          </a:bodyPr>
          <a:lstStyle/>
          <a:p>
            <a:r>
              <a:rPr lang="en-US" sz="3600" dirty="0" smtClean="0"/>
              <a:t>Parliament</a:t>
            </a:r>
            <a:r>
              <a:rPr lang="en-US" sz="3600" dirty="0"/>
              <a:t>, roused by the stirring appeals of Wycliffe, repealed the persecuting edict, and the Reformer was again at liberty. </a:t>
            </a:r>
            <a:endParaRPr lang="en-US" sz="3600" dirty="0" smtClean="0"/>
          </a:p>
          <a:p>
            <a:r>
              <a:rPr lang="en-US" sz="3600" dirty="0"/>
              <a:t>A third time he was brought to trial, and now before the highest ecclesiastical tribunal in the kingdom. Here no favor would be shown to heresy. </a:t>
            </a:r>
          </a:p>
        </p:txBody>
      </p:sp>
      <p:pic>
        <p:nvPicPr>
          <p:cNvPr id="22530" name="Picture 2" descr="John Wycliffe (1320-1384) Nenglish Religious Reformer And Theologian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6414" t="2968" r="6010" b="4449"/>
          <a:stretch/>
        </p:blipFill>
        <p:spPr bwMode="auto">
          <a:xfrm>
            <a:off x="727075" y="1125538"/>
            <a:ext cx="3424238" cy="4818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00816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529388"/>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90</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294410"/>
            <a:ext cx="7355304" cy="4649190"/>
          </a:xfrm>
        </p:spPr>
        <p:txBody>
          <a:bodyPr>
            <a:noAutofit/>
          </a:bodyPr>
          <a:lstStyle/>
          <a:p>
            <a:r>
              <a:rPr lang="en-US" sz="3600" dirty="0" smtClean="0"/>
              <a:t>Here </a:t>
            </a:r>
            <a:r>
              <a:rPr lang="en-US" sz="3600" dirty="0"/>
              <a:t>at last Rome would triumph, and the Reformer's work would be stopped. So thought the papists. If they could but accomplish their purpose, Wycliffe would be forced to abjure his doctrines, or would leave the court only for the flames. </a:t>
            </a:r>
          </a:p>
        </p:txBody>
      </p:sp>
      <p:pic>
        <p:nvPicPr>
          <p:cNvPr id="26626" name="Picture 2" descr="Posterazzi: John Wycliffe (1320-1384) Nenglish Religious Reformer And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655" r="26655"/>
          <a:stretch>
            <a:fillRect/>
          </a:stretch>
        </p:blipFill>
        <p:spPr bwMode="auto">
          <a:xfrm>
            <a:off x="727075" y="914400"/>
            <a:ext cx="3192463"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06203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529388"/>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90</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800100"/>
            <a:ext cx="7355304" cy="5143500"/>
          </a:xfrm>
        </p:spPr>
        <p:txBody>
          <a:bodyPr>
            <a:noAutofit/>
          </a:bodyPr>
          <a:lstStyle/>
          <a:p>
            <a:r>
              <a:rPr lang="en-US" sz="3600" dirty="0"/>
              <a:t>But Wycliffe did not retract; he would not dissemble. He fearlessly maintained his teachings and repelled the accusations of his persecutors. Losing sight of himself, of his position, of the occasion, he summoned his hearers before the divine tribunal, and weighed their sophistries and deceptions in the balances of eternal truth. </a:t>
            </a:r>
          </a:p>
        </p:txBody>
      </p:sp>
      <p:pic>
        <p:nvPicPr>
          <p:cNvPr id="28674" name="Picture 2" descr="Posterazzi: John Wycliffe (1320-1384) Nenglish Religious Reformer And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631" t="1543" r="48029" b="7386"/>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29443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90</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832757"/>
            <a:ext cx="7355304" cy="5110843"/>
          </a:xfrm>
        </p:spPr>
        <p:txBody>
          <a:bodyPr>
            <a:noAutofit/>
          </a:bodyPr>
          <a:lstStyle/>
          <a:p>
            <a:r>
              <a:rPr lang="en-US" sz="3600" dirty="0" smtClean="0"/>
              <a:t>The </a:t>
            </a:r>
            <a:r>
              <a:rPr lang="en-US" sz="3600" dirty="0"/>
              <a:t>power of the Holy Spirit was felt in the council room. A spell from God was upon the hearers. They seemed to have no power to leave the place. As arrows from the Lord's quiver, the Reformer's words pierced their hearts. The charge of heresy, which they had brought against him, he with convincing power threw back upon themselves. </a:t>
            </a:r>
          </a:p>
        </p:txBody>
      </p:sp>
      <p:pic>
        <p:nvPicPr>
          <p:cNvPr id="27652" name="Picture 4" descr="John Wycliffe (1320?-1384) Photograph by Grange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270" r="1270"/>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33920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90</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832757"/>
            <a:ext cx="7355304" cy="5110843"/>
          </a:xfrm>
        </p:spPr>
        <p:txBody>
          <a:bodyPr>
            <a:noAutofit/>
          </a:bodyPr>
          <a:lstStyle/>
          <a:p>
            <a:r>
              <a:rPr lang="en-US" sz="3600" dirty="0" smtClean="0"/>
              <a:t>Why</a:t>
            </a:r>
            <a:r>
              <a:rPr lang="en-US" sz="3600" dirty="0"/>
              <a:t>, he demanded, did they dare to spread their errors? For the sake of gain, to make merchandise of the grace of </a:t>
            </a:r>
            <a:r>
              <a:rPr lang="en-US" sz="3600" dirty="0" smtClean="0"/>
              <a:t>God</a:t>
            </a:r>
            <a:r>
              <a:rPr lang="en-US" sz="3600" dirty="0"/>
              <a:t>? “With whom, think you,” he finally said, “are ye contending? with an old man on the brink of the grave? No! with Truth—Truth which is stronger than you, and will overcome you.”—Wylie, b. 2, </a:t>
            </a:r>
            <a:r>
              <a:rPr lang="en-US" sz="3600" dirty="0" err="1"/>
              <a:t>ch.</a:t>
            </a:r>
            <a:r>
              <a:rPr lang="en-US" sz="3600" dirty="0"/>
              <a:t> 13. </a:t>
            </a:r>
          </a:p>
        </p:txBody>
      </p:sp>
      <p:pic>
        <p:nvPicPr>
          <p:cNvPr id="29698" name="Picture 2" descr="BBC - Will &amp; Testament: Wycliffe Hall: Evangelicalism's internecine wa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465" r="14465"/>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21679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90</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832757"/>
            <a:ext cx="7638333" cy="5110843"/>
          </a:xfrm>
        </p:spPr>
        <p:txBody>
          <a:bodyPr>
            <a:noAutofit/>
          </a:bodyPr>
          <a:lstStyle/>
          <a:p>
            <a:r>
              <a:rPr lang="en-US" sz="3600" dirty="0" smtClean="0"/>
              <a:t>So </a:t>
            </a:r>
            <a:r>
              <a:rPr lang="en-US" sz="3600" dirty="0"/>
              <a:t>saying, he withdrew from the assembly, and not one of his adversaries attempted to prevent him. </a:t>
            </a:r>
            <a:endParaRPr lang="en-US" sz="3600" dirty="0" smtClean="0"/>
          </a:p>
          <a:p>
            <a:r>
              <a:rPr lang="en-US" sz="3600" dirty="0"/>
              <a:t>Wycliffe's work was almost done; the banner of truth which he had so long borne was soon to fall from his hand; but once more he was to bear witness for the gospel. The truth was to be proclaimed from the very stronghold of the kingdom of error. </a:t>
            </a:r>
          </a:p>
        </p:txBody>
      </p:sp>
      <p:pic>
        <p:nvPicPr>
          <p:cNvPr id="30722" name="Picture 2" descr="John Wycliffe Biography - Facts, Childhood, Family Life, Achievement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387" r="20387"/>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23694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90</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832757"/>
            <a:ext cx="7355304" cy="5110843"/>
          </a:xfrm>
        </p:spPr>
        <p:txBody>
          <a:bodyPr>
            <a:noAutofit/>
          </a:bodyPr>
          <a:lstStyle/>
          <a:p>
            <a:r>
              <a:rPr lang="en-US" sz="3600" dirty="0" smtClean="0"/>
              <a:t>Wycliffe </a:t>
            </a:r>
            <a:r>
              <a:rPr lang="en-US" sz="3600" dirty="0"/>
              <a:t>was summoned for trial before the papal tribunal at Rome, which had so often shed the blood of the saints. He was not blind to the danger that threatened him, yet he would have obeyed the summons had not a shock of palsy made it impossible for him to perform the journey. </a:t>
            </a:r>
          </a:p>
        </p:txBody>
      </p:sp>
      <p:pic>
        <p:nvPicPr>
          <p:cNvPr id="31748" name="Picture 4" descr="John Wycliff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2430" r="12430"/>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39476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90</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400"/>
            <a:ext cx="7355304" cy="5029200"/>
          </a:xfrm>
        </p:spPr>
        <p:txBody>
          <a:bodyPr>
            <a:noAutofit/>
          </a:bodyPr>
          <a:lstStyle/>
          <a:p>
            <a:r>
              <a:rPr lang="en-US" sz="3600" dirty="0" smtClean="0"/>
              <a:t>But </a:t>
            </a:r>
            <a:r>
              <a:rPr lang="en-US" sz="3600" dirty="0"/>
              <a:t>though his voice was not to be heard at Rome, he could speak by letter, and this he determined to do. From his rectory the Reformer wrote to the pope a letter, which, while respectful in tone and Christian in spirit, was a keen rebuke to the pomp and pride of the papal see. </a:t>
            </a:r>
          </a:p>
        </p:txBody>
      </p:sp>
      <p:pic>
        <p:nvPicPr>
          <p:cNvPr id="34818" name="Picture 2" descr="&quot;John Wycliffe, c1330-1384&quo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461" r="23461"/>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33503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91</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077686"/>
            <a:ext cx="7355304" cy="4539343"/>
          </a:xfrm>
          <a:blipFill>
            <a:blip r:embed="rId2"/>
            <a:tile tx="0" ty="0" sx="100000" sy="100000" flip="none" algn="tl"/>
          </a:blipFill>
        </p:spPr>
        <p:txBody>
          <a:bodyPr>
            <a:noAutofit/>
          </a:bodyPr>
          <a:lstStyle/>
          <a:p>
            <a:r>
              <a:rPr lang="en-US" sz="3600" dirty="0">
                <a:solidFill>
                  <a:schemeClr val="bg1"/>
                </a:solidFill>
              </a:rPr>
              <a:t>“Verily I do rejoice,” he said, “to open and declare unto every man the faith which I do hold, and especially unto the bishop of Rome: which, forasmuch as I do suppose to be sound and true, he will most willingly confirm my said faith, or if it be erroneous, amend the same. </a:t>
            </a:r>
          </a:p>
        </p:txBody>
      </p:sp>
      <p:pic>
        <p:nvPicPr>
          <p:cNvPr id="40962" name="Picture 2" descr="Philip Melanchthon (1497-1560), Martin Luther (1483-1546) and Johann ..."/>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2720" r="2720"/>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7370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119910"/>
            <a:ext cx="7355304" cy="1400665"/>
          </a:xfrm>
        </p:spPr>
        <p:txBody>
          <a:bodyPr>
            <a:noAutofit/>
          </a:bodyPr>
          <a:lstStyle/>
          <a:p>
            <a:r>
              <a:rPr lang="en-US" sz="4000" dirty="0" smtClean="0">
                <a:solidFill>
                  <a:schemeClr val="accent1">
                    <a:lumMod val="40000"/>
                    <a:lumOff val="60000"/>
                  </a:schemeClr>
                </a:solidFill>
              </a:rPr>
              <a:t>Facing the Battle</a:t>
            </a:r>
            <a:r>
              <a:rPr lang="en-US" sz="4000" dirty="0" smtClean="0"/>
              <a:t/>
            </a:r>
            <a:br>
              <a:rPr lang="en-US" sz="4000" dirty="0" smtClean="0"/>
            </a:br>
            <a:r>
              <a:rPr lang="en-US" sz="4000" dirty="0" smtClean="0">
                <a:solidFill>
                  <a:srgbClr val="66FFFF"/>
                </a:solidFill>
              </a:rPr>
              <a:t>Ephesians 6:10-13</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693116"/>
            <a:ext cx="6836418" cy="3731639"/>
          </a:xfrm>
          <a:solidFill>
            <a:schemeClr val="accent5">
              <a:lumMod val="50000"/>
            </a:schemeClr>
          </a:solidFill>
        </p:spPr>
        <p:txBody>
          <a:bodyPr>
            <a:normAutofit/>
          </a:bodyPr>
          <a:lstStyle/>
          <a:p>
            <a:r>
              <a:rPr lang="en-US" sz="3600" b="1" baseline="30000" dirty="0"/>
              <a:t>10 </a:t>
            </a:r>
            <a:r>
              <a:rPr lang="en-US" sz="3600" dirty="0"/>
              <a:t>Finally, my brethren, be strong in the Lord, and in the power of his might.</a:t>
            </a:r>
          </a:p>
          <a:p>
            <a:r>
              <a:rPr lang="en-US" sz="3600" b="1" baseline="30000" dirty="0"/>
              <a:t>11 </a:t>
            </a:r>
            <a:r>
              <a:rPr lang="en-US" sz="3600" dirty="0"/>
              <a:t>Put on the whole </a:t>
            </a:r>
            <a:r>
              <a:rPr lang="en-US" sz="3600" dirty="0" err="1"/>
              <a:t>armour</a:t>
            </a:r>
            <a:r>
              <a:rPr lang="en-US" sz="3600" dirty="0"/>
              <a:t> of God, that ye may be able to stand against the wiles of the devil.</a:t>
            </a:r>
          </a:p>
        </p:txBody>
      </p:sp>
      <p:pic>
        <p:nvPicPr>
          <p:cNvPr id="30722" name="Picture 2" descr="2560x1440 Adult Lion 1440P Resolution HD 4k Wallpapers, Images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8620" t="213" r="22346" b="-213"/>
          <a:stretch/>
        </p:blipFill>
        <p:spPr bwMode="auto">
          <a:xfrm>
            <a:off x="799683" y="820242"/>
            <a:ext cx="3351213"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85431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91</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400"/>
            <a:ext cx="7355304" cy="5029200"/>
          </a:xfrm>
          <a:blipFill>
            <a:blip r:embed="rId2"/>
            <a:tile tx="0" ty="0" sx="100000" sy="100000" flip="none" algn="tl"/>
          </a:blipFill>
        </p:spPr>
        <p:txBody>
          <a:bodyPr>
            <a:noAutofit/>
          </a:bodyPr>
          <a:lstStyle/>
          <a:p>
            <a:r>
              <a:rPr lang="en-US" sz="3300" dirty="0">
                <a:solidFill>
                  <a:schemeClr val="bg1"/>
                </a:solidFill>
              </a:rPr>
              <a:t>“First, I suppose that the gospel of Christ is the whole body of God's law.... I do give and hold the bishop of Rome, forasmuch as he is the vicar of Christ here on earth, to be most bound, of all other men, unto that law of the gospel. For the greatness among Christ's disciples did not consist in worldly dignity or honors, but in the near and exact following of Christ in His life and manners.... </a:t>
            </a:r>
            <a:endParaRPr lang="en-US" sz="3600" dirty="0">
              <a:solidFill>
                <a:schemeClr val="bg1"/>
              </a:solidFill>
            </a:endParaRPr>
          </a:p>
        </p:txBody>
      </p:sp>
      <p:pic>
        <p:nvPicPr>
          <p:cNvPr id="39938" name="Picture 2" descr="SermonIndex.net Blog: August 2014"/>
          <p:cNvPicPr>
            <a:picLocks noGrp="1" noChangeAspect="1" noChangeArrowheads="1"/>
          </p:cNvPicPr>
          <p:nvPr>
            <p:ph type="pic" idx="1"/>
          </p:nvPr>
        </p:nvPicPr>
        <p:blipFill rotWithShape="1">
          <a:blip r:embed="rId3">
            <a:extLst>
              <a:ext uri="{28A0092B-C50C-407E-A947-70E740481C1C}">
                <a14:useLocalDpi xmlns:a14="http://schemas.microsoft.com/office/drawing/2010/main" val="0"/>
              </a:ext>
            </a:extLst>
          </a:blip>
          <a:srcRect l="2942" t="-339" r="25988" b="339"/>
          <a:stretch/>
        </p:blipFill>
        <p:spPr bwMode="auto">
          <a:xfrm>
            <a:off x="514804" y="1019968"/>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93679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91</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400"/>
            <a:ext cx="7556690" cy="5372100"/>
          </a:xfrm>
          <a:blipFill>
            <a:blip r:embed="rId2"/>
            <a:tile tx="0" ty="0" sx="100000" sy="100000" flip="none" algn="tl"/>
          </a:blipFill>
        </p:spPr>
        <p:txBody>
          <a:bodyPr>
            <a:noAutofit/>
          </a:bodyPr>
          <a:lstStyle/>
          <a:p>
            <a:r>
              <a:rPr lang="en-US" sz="3600" dirty="0" smtClean="0">
                <a:solidFill>
                  <a:schemeClr val="bg1"/>
                </a:solidFill>
              </a:rPr>
              <a:t>Christ</a:t>
            </a:r>
            <a:r>
              <a:rPr lang="en-US" sz="3600" dirty="0">
                <a:solidFill>
                  <a:schemeClr val="bg1"/>
                </a:solidFill>
              </a:rPr>
              <a:t>, for the time of His pilgrimage here, was a most poor man, </a:t>
            </a:r>
            <a:r>
              <a:rPr lang="en-US" sz="3600" dirty="0" err="1">
                <a:solidFill>
                  <a:schemeClr val="bg1"/>
                </a:solidFill>
              </a:rPr>
              <a:t>abjecting</a:t>
            </a:r>
            <a:r>
              <a:rPr lang="en-US" sz="3600" dirty="0">
                <a:solidFill>
                  <a:schemeClr val="bg1"/>
                </a:solidFill>
              </a:rPr>
              <a:t> and casting off all worldly rule and honor.... </a:t>
            </a:r>
            <a:endParaRPr lang="en-US" sz="3600" dirty="0" smtClean="0">
              <a:solidFill>
                <a:schemeClr val="bg1"/>
              </a:solidFill>
            </a:endParaRPr>
          </a:p>
          <a:p>
            <a:r>
              <a:rPr lang="en-US" sz="3600" dirty="0">
                <a:solidFill>
                  <a:schemeClr val="bg1"/>
                </a:solidFill>
              </a:rPr>
              <a:t>“No faithful man ought to follow either the pope himself or any of the holy men, but in such points as he hath followed the Lord Jesus Christ; for Peter and the sons of Zebedee, </a:t>
            </a:r>
          </a:p>
        </p:txBody>
      </p:sp>
      <p:pic>
        <p:nvPicPr>
          <p:cNvPr id="38914" name="Picture 2" descr="The Importance of Vernacular Bible Translations by Martin Luther, John ..."/>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t="1985" b="1985"/>
          <a:stretch>
            <a:fillRect/>
          </a:stretch>
        </p:blipFill>
        <p:spPr bwMode="auto">
          <a:xfrm>
            <a:off x="433160" y="1045029"/>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63791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91</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400"/>
            <a:ext cx="7556690" cy="5666014"/>
          </a:xfrm>
          <a:blipFill>
            <a:blip r:embed="rId2"/>
            <a:tile tx="0" ty="0" sx="100000" sy="100000" flip="none" algn="tl"/>
          </a:blipFill>
        </p:spPr>
        <p:txBody>
          <a:bodyPr>
            <a:noAutofit/>
          </a:bodyPr>
          <a:lstStyle/>
          <a:p>
            <a:r>
              <a:rPr lang="en-US" sz="3600" dirty="0" smtClean="0">
                <a:solidFill>
                  <a:schemeClr val="bg1"/>
                </a:solidFill>
              </a:rPr>
              <a:t>by </a:t>
            </a:r>
            <a:r>
              <a:rPr lang="en-US" sz="3600" dirty="0">
                <a:solidFill>
                  <a:schemeClr val="bg1"/>
                </a:solidFill>
              </a:rPr>
              <a:t>desiring worldly honor, contrary to the following of Christ's steps, did offend, and therefore in those errors they are not to be </a:t>
            </a:r>
            <a:r>
              <a:rPr lang="en-US" sz="3600" dirty="0" smtClean="0">
                <a:solidFill>
                  <a:schemeClr val="bg1"/>
                </a:solidFill>
              </a:rPr>
              <a:t>followed</a:t>
            </a:r>
            <a:r>
              <a:rPr lang="en-US" sz="3600" dirty="0">
                <a:solidFill>
                  <a:schemeClr val="bg1"/>
                </a:solidFill>
              </a:rPr>
              <a:t>.... </a:t>
            </a:r>
            <a:endParaRPr lang="en-US" sz="3600" dirty="0" smtClean="0">
              <a:solidFill>
                <a:schemeClr val="bg1"/>
              </a:solidFill>
            </a:endParaRPr>
          </a:p>
          <a:p>
            <a:r>
              <a:rPr lang="en-US" sz="3600" dirty="0">
                <a:solidFill>
                  <a:schemeClr val="bg1"/>
                </a:solidFill>
              </a:rPr>
              <a:t>“The pope ought to leave unto the secular power all temporal dominion and rule, and thereunto effectually to move and exhort his whole clergy; for so did Christ, and especially by His apostles. </a:t>
            </a:r>
          </a:p>
        </p:txBody>
      </p:sp>
      <p:pic>
        <p:nvPicPr>
          <p:cNvPr id="37890" name="Picture 2" descr="John Wycliffe | Protestant Reformers | Papacy Watch"/>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23536" r="23536"/>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5296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91</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399"/>
            <a:ext cx="7556690" cy="5388429"/>
          </a:xfrm>
          <a:blipFill>
            <a:blip r:embed="rId2"/>
            <a:tile tx="0" ty="0" sx="100000" sy="100000" flip="none" algn="tl"/>
          </a:blipFill>
        </p:spPr>
        <p:txBody>
          <a:bodyPr>
            <a:noAutofit/>
          </a:bodyPr>
          <a:lstStyle/>
          <a:p>
            <a:r>
              <a:rPr lang="en-US" sz="3500" dirty="0" smtClean="0">
                <a:solidFill>
                  <a:schemeClr val="bg1"/>
                </a:solidFill>
              </a:rPr>
              <a:t>Wherefore</a:t>
            </a:r>
            <a:r>
              <a:rPr lang="en-US" sz="3500" dirty="0">
                <a:solidFill>
                  <a:schemeClr val="bg1"/>
                </a:solidFill>
              </a:rPr>
              <a:t>, if I have erred in any of these points, I will most humbly submit myself unto correction, even by death, if necessity so require; and if I could labor according to my will or desire in mine own person, I would surely present myself before the bishop of Rome; but the Lord hath otherwise visited me to the contrary, and hath taught me rather to obey God than men.” </a:t>
            </a:r>
          </a:p>
        </p:txBody>
      </p:sp>
      <p:pic>
        <p:nvPicPr>
          <p:cNvPr id="36866" name="Picture 2" descr="&quot;The Word of Our God Endures Forever&quot; — Watchtower ONLINE LIBRARY"/>
          <p:cNvPicPr>
            <a:picLocks noGrp="1" noChangeAspect="1" noChangeArrowheads="1"/>
          </p:cNvPicPr>
          <p:nvPr>
            <p:ph type="pic" idx="1"/>
          </p:nvPr>
        </p:nvPicPr>
        <p:blipFill rotWithShape="1">
          <a:blip r:embed="rId3">
            <a:extLst>
              <a:ext uri="{28A0092B-C50C-407E-A947-70E740481C1C}">
                <a14:useLocalDpi xmlns:a14="http://schemas.microsoft.com/office/drawing/2010/main" val="0"/>
              </a:ext>
            </a:extLst>
          </a:blip>
          <a:srcRect l="16323" t="1017" r="41095" b="-1017"/>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29075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91</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400"/>
            <a:ext cx="7556690" cy="5176158"/>
          </a:xfrm>
          <a:blipFill>
            <a:blip r:embed="rId2"/>
            <a:tile tx="0" ty="0" sx="100000" sy="100000" flip="none" algn="tl"/>
          </a:blipFill>
        </p:spPr>
        <p:txBody>
          <a:bodyPr>
            <a:noAutofit/>
          </a:bodyPr>
          <a:lstStyle/>
          <a:p>
            <a:r>
              <a:rPr lang="en-US" sz="3600" dirty="0">
                <a:solidFill>
                  <a:schemeClr val="bg1"/>
                </a:solidFill>
              </a:rPr>
              <a:t>In closing he said: “Let us pray unto our God, that He will so stir up our Pope Urban VI, as he began, that he with his clergy may follow the Lord Jesus Christ in life and manners; and that they may teach the people effectually, and that they, likewise, may faithfully follow them in the same.”—John Foxe, </a:t>
            </a:r>
            <a:r>
              <a:rPr lang="en-US" sz="3600" i="1" dirty="0">
                <a:solidFill>
                  <a:schemeClr val="bg1"/>
                </a:solidFill>
              </a:rPr>
              <a:t>Acts and Monuments,</a:t>
            </a:r>
            <a:r>
              <a:rPr lang="en-US" sz="3600" dirty="0">
                <a:solidFill>
                  <a:schemeClr val="bg1"/>
                </a:solidFill>
              </a:rPr>
              <a:t> vol. 3, pp. 49, 50. </a:t>
            </a:r>
            <a:endParaRPr lang="en-US" sz="3500" dirty="0">
              <a:solidFill>
                <a:schemeClr val="bg1"/>
              </a:solidFill>
            </a:endParaRPr>
          </a:p>
        </p:txBody>
      </p:sp>
      <p:pic>
        <p:nvPicPr>
          <p:cNvPr id="35842" name="Picture 2" descr="The murderous history of Bible translations - History Extra"/>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26460" r="26460"/>
          <a:stretch>
            <a:fillRect/>
          </a:stretch>
        </p:blipFill>
        <p:spPr bwMode="auto">
          <a:xfrm>
            <a:off x="498475" y="1093447"/>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52643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92</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400"/>
            <a:ext cx="7355304" cy="5029200"/>
          </a:xfrm>
        </p:spPr>
        <p:txBody>
          <a:bodyPr>
            <a:noAutofit/>
          </a:bodyPr>
          <a:lstStyle/>
          <a:p>
            <a:r>
              <a:rPr lang="en-US" sz="3600" dirty="0"/>
              <a:t>Wycliffe fully expected that his life would be the price of his fidelity. The king, the pope, and the bishops were united to accomplish his ruin, and it seemed certain that a few months at most would bring him to the stake. But his courage was unshaken. “Why do you talk of seeking the crown of martyrdom afar?” he said. </a:t>
            </a:r>
          </a:p>
        </p:txBody>
      </p:sp>
      <p:pic>
        <p:nvPicPr>
          <p:cNvPr id="33794" name="Picture 2" descr="Film review: Morningsta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8334" r="28334"/>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99115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8"/>
            <a:ext cx="7355304" cy="775573"/>
          </a:xfrm>
        </p:spPr>
        <p:txBody>
          <a:bodyPr>
            <a:noAutofit/>
          </a:bodyPr>
          <a:lstStyle/>
          <a:p>
            <a:r>
              <a:rPr lang="en-US" sz="4000" dirty="0" smtClean="0">
                <a:solidFill>
                  <a:schemeClr val="accent1">
                    <a:lumMod val="40000"/>
                    <a:lumOff val="60000"/>
                  </a:schemeClr>
                </a:solidFill>
              </a:rPr>
              <a:t>Girt About with Truth </a:t>
            </a:r>
            <a:r>
              <a:rPr lang="en-US" sz="4000" dirty="0" smtClean="0">
                <a:solidFill>
                  <a:srgbClr val="66FFFF"/>
                </a:solidFill>
              </a:rPr>
              <a:t>GC 92</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289956"/>
            <a:ext cx="6625961" cy="4653643"/>
          </a:xfrm>
        </p:spPr>
        <p:txBody>
          <a:bodyPr>
            <a:noAutofit/>
          </a:bodyPr>
          <a:lstStyle/>
          <a:p>
            <a:r>
              <a:rPr lang="en-US" sz="3600" dirty="0" smtClean="0"/>
              <a:t>“</a:t>
            </a:r>
            <a:r>
              <a:rPr lang="en-US" sz="3600" dirty="0"/>
              <a:t>Preach the gospel of Christ to haughty prelates, and martyrdom will not fail you. What! I should live and be silent? ... Never! Let the blow fall, I await its coming.”—</a:t>
            </a:r>
            <a:r>
              <a:rPr lang="en-US" sz="3600" dirty="0" err="1"/>
              <a:t>D'Aubigne</a:t>
            </a:r>
            <a:r>
              <a:rPr lang="en-US" sz="3600" dirty="0"/>
              <a:t>, b. 17, </a:t>
            </a:r>
            <a:r>
              <a:rPr lang="en-US" sz="3600" dirty="0" err="1"/>
              <a:t>ch.</a:t>
            </a:r>
            <a:r>
              <a:rPr lang="en-US" sz="3600" dirty="0"/>
              <a:t> 8. </a:t>
            </a:r>
            <a:endParaRPr lang="en-US" sz="3600" dirty="0" smtClean="0"/>
          </a:p>
          <a:p>
            <a:endParaRPr lang="en-US" sz="3600" dirty="0"/>
          </a:p>
        </p:txBody>
      </p:sp>
      <p:pic>
        <p:nvPicPr>
          <p:cNvPr id="41986" name="Picture 2" descr="Pin on POP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3940" r="13940"/>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53894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quot;Gird your loins with the belt of truth&quot; - Alvadore Christian Chur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0075" y="780823"/>
            <a:ext cx="9144000" cy="5143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1142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85012"/>
            <a:ext cx="7355304" cy="1106904"/>
          </a:xfrm>
        </p:spPr>
        <p:txBody>
          <a:bodyPr>
            <a:noAutofit/>
          </a:bodyPr>
          <a:lstStyle/>
          <a:p>
            <a:r>
              <a:rPr lang="en-US" sz="4000" dirty="0" smtClean="0">
                <a:solidFill>
                  <a:schemeClr val="accent1">
                    <a:lumMod val="40000"/>
                    <a:lumOff val="60000"/>
                  </a:schemeClr>
                </a:solidFill>
              </a:rPr>
              <a:t>Girt About with Truth</a:t>
            </a:r>
            <a:r>
              <a:rPr lang="en-US" sz="4000" dirty="0"/>
              <a:t/>
            </a:r>
            <a:br>
              <a:rPr lang="en-US" sz="4000" dirty="0"/>
            </a:br>
            <a:r>
              <a:rPr lang="en-US" sz="4000" dirty="0" smtClean="0">
                <a:solidFill>
                  <a:srgbClr val="66FFFF"/>
                </a:solidFill>
              </a:rPr>
              <a:t>Foxes Book of </a:t>
            </a:r>
            <a:r>
              <a:rPr lang="en-US" sz="4000" dirty="0" err="1" smtClean="0">
                <a:solidFill>
                  <a:srgbClr val="66FFFF"/>
                </a:solidFill>
              </a:rPr>
              <a:t>mARTYRS</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491916"/>
            <a:ext cx="6988159" cy="4451684"/>
          </a:xfrm>
        </p:spPr>
        <p:txBody>
          <a:bodyPr>
            <a:noAutofit/>
          </a:bodyPr>
          <a:lstStyle/>
          <a:p>
            <a:r>
              <a:rPr lang="en-US" sz="3600" i="1" dirty="0"/>
              <a:t>...though they </a:t>
            </a:r>
            <a:r>
              <a:rPr lang="en-US" sz="3600" i="1" dirty="0" err="1"/>
              <a:t>digged</a:t>
            </a:r>
            <a:r>
              <a:rPr lang="en-US" sz="3600" i="1" dirty="0"/>
              <a:t> up his body, burnt his bones, and drowned his ashes, yet the Word of God and the truth of his doctrine, with the fruit and success thereof, they could not burn; which yet to this day...doth remain.</a:t>
            </a:r>
            <a:endParaRPr lang="en-US" sz="3400" dirty="0"/>
          </a:p>
        </p:txBody>
      </p:sp>
      <p:pic>
        <p:nvPicPr>
          <p:cNvPr id="20482" name="Picture 2" descr="John Foxe's Book of Martyr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6507" r="16507"/>
          <a:stretch>
            <a:fillRect/>
          </a:stretch>
        </p:blipFill>
        <p:spPr bwMode="auto">
          <a:xfrm>
            <a:off x="727075" y="914400"/>
            <a:ext cx="322738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56998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2851" t="17076" r="24297" b="2091"/>
          <a:stretch/>
        </p:blipFill>
        <p:spPr>
          <a:xfrm>
            <a:off x="249238" y="180975"/>
            <a:ext cx="7755946" cy="6586537"/>
          </a:xfrm>
          <a:prstGeom prst="rect">
            <a:avLst/>
          </a:prstGeom>
        </p:spPr>
      </p:pic>
      <p:pic>
        <p:nvPicPr>
          <p:cNvPr id="45058" name="Picture 2" descr="THE BELT OF TRUTH - Troy Brewer Ministr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5484" y="1974055"/>
            <a:ext cx="4514850" cy="3000376"/>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p:cNvSpPr/>
          <p:nvPr/>
        </p:nvSpPr>
        <p:spPr>
          <a:xfrm>
            <a:off x="5740400" y="3162299"/>
            <a:ext cx="2125084" cy="660401"/>
          </a:xfrm>
          <a:prstGeom prst="ellipse">
            <a:avLst/>
          </a:prstGeom>
          <a:no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9767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119910"/>
            <a:ext cx="7355304" cy="1400665"/>
          </a:xfrm>
        </p:spPr>
        <p:txBody>
          <a:bodyPr>
            <a:noAutofit/>
          </a:bodyPr>
          <a:lstStyle/>
          <a:p>
            <a:r>
              <a:rPr lang="en-US" sz="4000" dirty="0">
                <a:solidFill>
                  <a:schemeClr val="accent1">
                    <a:lumMod val="40000"/>
                    <a:lumOff val="60000"/>
                  </a:schemeClr>
                </a:solidFill>
              </a:rPr>
              <a:t>Facing the Battle</a:t>
            </a:r>
            <a:r>
              <a:rPr lang="en-US" sz="4000" dirty="0"/>
              <a:t/>
            </a:r>
            <a:br>
              <a:rPr lang="en-US" sz="4000" dirty="0"/>
            </a:br>
            <a:r>
              <a:rPr lang="en-US" sz="4000" dirty="0" smtClean="0">
                <a:solidFill>
                  <a:srgbClr val="66FFFF"/>
                </a:solidFill>
              </a:rPr>
              <a:t>Ephesians 6:12-13</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233087" y="1510043"/>
            <a:ext cx="7438353" cy="4808305"/>
          </a:xfrm>
          <a:solidFill>
            <a:schemeClr val="accent5">
              <a:lumMod val="50000"/>
            </a:schemeClr>
          </a:solidFill>
        </p:spPr>
        <p:txBody>
          <a:bodyPr>
            <a:normAutofit lnSpcReduction="10000"/>
          </a:bodyPr>
          <a:lstStyle/>
          <a:p>
            <a:r>
              <a:rPr lang="en-US" sz="3600" b="1" baseline="30000" dirty="0"/>
              <a:t>12 </a:t>
            </a:r>
            <a:r>
              <a:rPr lang="en-US" sz="3600" dirty="0"/>
              <a:t>For we wrestle not against flesh and blood, but against principalities, against powers, against the rulers of the darkness of this world, against spiritual wickedness in high places.</a:t>
            </a:r>
          </a:p>
          <a:p>
            <a:r>
              <a:rPr lang="en-US" sz="3600" b="1" baseline="30000" dirty="0"/>
              <a:t>13 </a:t>
            </a:r>
            <a:r>
              <a:rPr lang="en-US" sz="3600" dirty="0"/>
              <a:t>Wherefore take unto you the whole </a:t>
            </a:r>
            <a:r>
              <a:rPr lang="en-US" sz="3600" dirty="0" err="1"/>
              <a:t>armour</a:t>
            </a:r>
            <a:r>
              <a:rPr lang="en-US" sz="3600" dirty="0"/>
              <a:t> of God, that ye may be able to withstand in the evil day, and </a:t>
            </a:r>
            <a:r>
              <a:rPr lang="en-US" sz="3600" dirty="0">
                <a:solidFill>
                  <a:srgbClr val="66FFFF"/>
                </a:solidFill>
              </a:rPr>
              <a:t>having done all</a:t>
            </a:r>
            <a:r>
              <a:rPr lang="en-US" sz="3600" dirty="0"/>
              <a:t>, to stand.</a:t>
            </a:r>
          </a:p>
        </p:txBody>
      </p:sp>
      <p:pic>
        <p:nvPicPr>
          <p:cNvPr id="31746" name="Picture 2" descr="Battle of the Archangel Michael and the Satan - Tintoretto - WikiArt.or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828" b="828"/>
          <a:stretch>
            <a:fillRect/>
          </a:stretch>
        </p:blipFill>
        <p:spPr bwMode="auto">
          <a:xfrm>
            <a:off x="726656" y="1119883"/>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72462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305660" y="2168543"/>
            <a:ext cx="6301018" cy="2675137"/>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solidFill>
                  <a:schemeClr val="accent1">
                    <a:lumMod val="40000"/>
                    <a:lumOff val="60000"/>
                  </a:schemeClr>
                </a:solidFill>
              </a:rPr>
              <a:t>Having the Breastplate of Righteousness:</a:t>
            </a:r>
            <a:endParaRPr lang="en-US" sz="6000" dirty="0">
              <a:solidFill>
                <a:srgbClr val="66FFFF"/>
              </a:solidFill>
            </a:endParaRPr>
          </a:p>
        </p:txBody>
      </p:sp>
      <p:pic>
        <p:nvPicPr>
          <p:cNvPr id="46082" name="Picture 2" descr="The Laver - The council of Ngab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699" y="0"/>
            <a:ext cx="7543801" cy="6846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36005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0" y="139700"/>
            <a:ext cx="11099800" cy="1486268"/>
          </a:xfrm>
        </p:spPr>
        <p:txBody>
          <a:bodyPr/>
          <a:lstStyle/>
          <a:p>
            <a:pPr algn="l"/>
            <a:r>
              <a:rPr lang="en-US" sz="4400" b="1" dirty="0" smtClean="0">
                <a:solidFill>
                  <a:schemeClr val="accent1">
                    <a:lumMod val="40000"/>
                    <a:lumOff val="60000"/>
                  </a:schemeClr>
                </a:solidFill>
              </a:rPr>
              <a:t>The Breastplate of Righteousness:  </a:t>
            </a:r>
            <a:br>
              <a:rPr lang="en-US" sz="4400" b="1" dirty="0" smtClean="0">
                <a:solidFill>
                  <a:schemeClr val="accent1">
                    <a:lumMod val="40000"/>
                    <a:lumOff val="60000"/>
                  </a:schemeClr>
                </a:solidFill>
              </a:rPr>
            </a:br>
            <a:r>
              <a:rPr lang="en-US" sz="4400" dirty="0" smtClean="0">
                <a:solidFill>
                  <a:srgbClr val="66FFFF"/>
                </a:solidFill>
              </a:rPr>
              <a:t>Ephesians 6:14</a:t>
            </a:r>
            <a:endParaRPr lang="en-US" sz="4400" dirty="0">
              <a:solidFill>
                <a:srgbClr val="66FFFF"/>
              </a:solidFill>
            </a:endParaRPr>
          </a:p>
        </p:txBody>
      </p:sp>
      <p:sp>
        <p:nvSpPr>
          <p:cNvPr id="4" name="Text Placeholder 3"/>
          <p:cNvSpPr>
            <a:spLocks noGrp="1"/>
          </p:cNvSpPr>
          <p:nvPr>
            <p:ph type="body" sz="half" idx="2"/>
          </p:nvPr>
        </p:nvSpPr>
        <p:spPr>
          <a:xfrm>
            <a:off x="647700" y="1615858"/>
            <a:ext cx="7366500" cy="4116727"/>
          </a:xfrm>
          <a:noFill/>
        </p:spPr>
        <p:txBody>
          <a:bodyPr>
            <a:noAutofit/>
          </a:bodyPr>
          <a:lstStyle/>
          <a:p>
            <a:pPr algn="l"/>
            <a:r>
              <a:rPr lang="en-US" sz="4800" b="1" baseline="30000" dirty="0"/>
              <a:t>14 </a:t>
            </a:r>
            <a:r>
              <a:rPr lang="en-US" sz="4800" dirty="0"/>
              <a:t>Stand therefore, having your loins girt about with truth, and having on the breastplate of righteousness;</a:t>
            </a:r>
            <a:endParaRPr lang="en-US" sz="4400" b="0" i="0" dirty="0">
              <a:effectLst/>
              <a:latin typeface="system-ui"/>
            </a:endParaRPr>
          </a:p>
        </p:txBody>
      </p:sp>
      <p:pic>
        <p:nvPicPr>
          <p:cNvPr id="47108" name="Picture 4" descr="Roman Armour Breast Plate Adult Halloween Accessory - Walmart.com"/>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123" r="14123"/>
          <a:stretch>
            <a:fillRect/>
          </a:stretch>
        </p:blipFill>
        <p:spPr bwMode="auto">
          <a:xfrm>
            <a:off x="7811000" y="1124134"/>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697256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Righteousness: </a:t>
            </a:r>
            <a:r>
              <a:rPr lang="en-US" sz="4400" dirty="0" smtClean="0">
                <a:solidFill>
                  <a:srgbClr val="66FFFF"/>
                </a:solidFill>
              </a:rPr>
              <a:t>GC 293 </a:t>
            </a:r>
            <a:endParaRPr lang="en-US" sz="4400" dirty="0">
              <a:solidFill>
                <a:srgbClr val="66FFFF"/>
              </a:solidFill>
            </a:endParaRPr>
          </a:p>
        </p:txBody>
      </p:sp>
      <p:sp>
        <p:nvSpPr>
          <p:cNvPr id="4" name="Text Placeholder 3"/>
          <p:cNvSpPr>
            <a:spLocks noGrp="1"/>
          </p:cNvSpPr>
          <p:nvPr>
            <p:ph type="body" sz="half" idx="2"/>
          </p:nvPr>
        </p:nvSpPr>
        <p:spPr>
          <a:xfrm>
            <a:off x="1066800" y="995968"/>
            <a:ext cx="6947400" cy="4736617"/>
          </a:xfrm>
          <a:noFill/>
        </p:spPr>
        <p:txBody>
          <a:bodyPr>
            <a:noAutofit/>
          </a:bodyPr>
          <a:lstStyle/>
          <a:p>
            <a:pPr algn="l"/>
            <a:r>
              <a:rPr lang="en-US" sz="3200" dirty="0"/>
              <a:t>Eleven years after the planting of the first colony, Roger Williams came to the New World. Like the early Pilgrims he came to enjoy religious freedom; but, unlike them, he saw—what so few in his time had yet seen—that this freedom was the inalienable right of all, whatever might be their creed. He was an earnest seeker for truth, with Robinson holding it impossible that all the light from God's word had yet been received. </a:t>
            </a:r>
            <a:endParaRPr lang="en-US" sz="3200" b="0" i="0" dirty="0">
              <a:effectLst/>
              <a:latin typeface="system-ui"/>
            </a:endParaRPr>
          </a:p>
        </p:txBody>
      </p:sp>
      <p:pic>
        <p:nvPicPr>
          <p:cNvPr id="48130" name="Picture 2" descr="Roger William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7066" r="7066"/>
          <a:stretch>
            <a:fillRect/>
          </a:stretch>
        </p:blipFill>
        <p:spPr bwMode="auto">
          <a:xfrm>
            <a:off x="8204700" y="1199168"/>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018857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Righteousness: </a:t>
            </a:r>
            <a:r>
              <a:rPr lang="en-US" sz="4400" dirty="0" smtClean="0">
                <a:solidFill>
                  <a:srgbClr val="66FFFF"/>
                </a:solidFill>
              </a:rPr>
              <a:t>GC 293 </a:t>
            </a:r>
            <a:endParaRPr lang="en-US" sz="4400" dirty="0">
              <a:solidFill>
                <a:srgbClr val="66FFFF"/>
              </a:solidFill>
            </a:endParaRPr>
          </a:p>
        </p:txBody>
      </p:sp>
      <p:sp>
        <p:nvSpPr>
          <p:cNvPr id="4" name="Text Placeholder 3"/>
          <p:cNvSpPr>
            <a:spLocks noGrp="1"/>
          </p:cNvSpPr>
          <p:nvPr>
            <p:ph type="body" sz="half" idx="2"/>
          </p:nvPr>
        </p:nvSpPr>
        <p:spPr>
          <a:xfrm>
            <a:off x="1066800" y="1231900"/>
            <a:ext cx="6947400" cy="4500685"/>
          </a:xfrm>
          <a:noFill/>
        </p:spPr>
        <p:txBody>
          <a:bodyPr>
            <a:noAutofit/>
          </a:bodyPr>
          <a:lstStyle/>
          <a:p>
            <a:pPr algn="l"/>
            <a:r>
              <a:rPr lang="en-US" sz="3200" dirty="0" smtClean="0"/>
              <a:t>Williams </a:t>
            </a:r>
            <a:r>
              <a:rPr lang="en-US" sz="3200" dirty="0"/>
              <a:t>“was the first person in modern Christendom to establish civil government on the doctrine of the liberty of conscience, the equality of opinions before the law.”—Bancroft, pt. 1, </a:t>
            </a:r>
            <a:r>
              <a:rPr lang="en-US" sz="3200" dirty="0" err="1"/>
              <a:t>ch.</a:t>
            </a:r>
            <a:r>
              <a:rPr lang="en-US" sz="3200" dirty="0"/>
              <a:t> 15, par. 16. He declared it to be the duty of the magistrate to restrain crime, but never to control the conscience. </a:t>
            </a:r>
            <a:endParaRPr lang="en-US" sz="3200" b="0" i="0" dirty="0">
              <a:effectLst/>
              <a:latin typeface="system-ui"/>
            </a:endParaRPr>
          </a:p>
        </p:txBody>
      </p:sp>
      <p:pic>
        <p:nvPicPr>
          <p:cNvPr id="49154" name="Picture 2" descr="Reason for Settlement - THE NEW COLONY OF RHODE ISLAND"/>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1534" r="1153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2425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Righteousness: </a:t>
            </a:r>
            <a:r>
              <a:rPr lang="en-US" sz="4400" dirty="0" smtClean="0">
                <a:solidFill>
                  <a:srgbClr val="66FFFF"/>
                </a:solidFill>
              </a:rPr>
              <a:t>GC 293 </a:t>
            </a:r>
            <a:endParaRPr lang="en-US" sz="4400" dirty="0">
              <a:solidFill>
                <a:srgbClr val="66FFFF"/>
              </a:solidFill>
            </a:endParaRPr>
          </a:p>
        </p:txBody>
      </p:sp>
      <p:sp>
        <p:nvSpPr>
          <p:cNvPr id="4" name="Text Placeholder 3"/>
          <p:cNvSpPr>
            <a:spLocks noGrp="1"/>
          </p:cNvSpPr>
          <p:nvPr>
            <p:ph type="body" sz="half" idx="2"/>
          </p:nvPr>
        </p:nvSpPr>
        <p:spPr>
          <a:xfrm>
            <a:off x="1066800" y="1181100"/>
            <a:ext cx="6947400" cy="4551485"/>
          </a:xfrm>
          <a:noFill/>
        </p:spPr>
        <p:txBody>
          <a:bodyPr>
            <a:noAutofit/>
          </a:bodyPr>
          <a:lstStyle/>
          <a:p>
            <a:pPr algn="l"/>
            <a:r>
              <a:rPr lang="en-US" sz="3200" dirty="0" smtClean="0"/>
              <a:t>“</a:t>
            </a:r>
            <a:r>
              <a:rPr lang="en-US" sz="3200" dirty="0"/>
              <a:t>The public or the magistrates may decide,” he said, “what is due from man to man; but when they attempt to prescribe a man's duties to God, they are out of place, and there can be no safety; for it is clear that if the magistrate has the power, he may decree one set of opinions or beliefs today and another tomorrow; </a:t>
            </a:r>
            <a:endParaRPr lang="en-US" sz="3200" b="0" i="0" dirty="0">
              <a:effectLst/>
              <a:latin typeface="system-ui"/>
            </a:endParaRPr>
          </a:p>
        </p:txBody>
      </p:sp>
      <p:pic>
        <p:nvPicPr>
          <p:cNvPr id="50178" name="Picture 2" descr="Baptists and the American Civil War: May 29, 1863 | Baptists and the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7710" r="771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767073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Righteousness: </a:t>
            </a:r>
            <a:r>
              <a:rPr lang="en-US" sz="4400" dirty="0" smtClean="0">
                <a:solidFill>
                  <a:srgbClr val="66FFFF"/>
                </a:solidFill>
              </a:rPr>
              <a:t>GC 293-4 </a:t>
            </a:r>
            <a:endParaRPr lang="en-US" sz="4400" dirty="0">
              <a:solidFill>
                <a:srgbClr val="66FFFF"/>
              </a:solidFill>
            </a:endParaRPr>
          </a:p>
        </p:txBody>
      </p:sp>
      <p:sp>
        <p:nvSpPr>
          <p:cNvPr id="4" name="Text Placeholder 3"/>
          <p:cNvSpPr>
            <a:spLocks noGrp="1"/>
          </p:cNvSpPr>
          <p:nvPr>
            <p:ph type="body" sz="half" idx="2"/>
          </p:nvPr>
        </p:nvSpPr>
        <p:spPr>
          <a:xfrm>
            <a:off x="952500" y="1155700"/>
            <a:ext cx="7061700" cy="4576885"/>
          </a:xfrm>
          <a:noFill/>
        </p:spPr>
        <p:txBody>
          <a:bodyPr>
            <a:noAutofit/>
          </a:bodyPr>
          <a:lstStyle/>
          <a:p>
            <a:pPr algn="l"/>
            <a:r>
              <a:rPr lang="en-US" sz="3200" dirty="0" smtClean="0"/>
              <a:t>as </a:t>
            </a:r>
            <a:r>
              <a:rPr lang="en-US" sz="3200" dirty="0"/>
              <a:t>has been done in England by different kings and queens, and by different popes and councils in the Roman Church; so that belief would become a heap of confusion.”—Martyn, vol. 5, p. 340. </a:t>
            </a:r>
            <a:endParaRPr lang="en-US" sz="3200" dirty="0" smtClean="0"/>
          </a:p>
          <a:p>
            <a:pPr algn="l"/>
            <a:r>
              <a:rPr lang="en-US" sz="3200" dirty="0"/>
              <a:t>Attendance at the services of the established church was required under a penalty of fine or imprisonment. “Williams reprobated the law; </a:t>
            </a:r>
            <a:endParaRPr lang="en-US" sz="3200" b="0" i="0" dirty="0">
              <a:effectLst/>
              <a:latin typeface="system-ui"/>
            </a:endParaRPr>
          </a:p>
        </p:txBody>
      </p:sp>
      <p:pic>
        <p:nvPicPr>
          <p:cNvPr id="51204" name="Picture 4" descr="Roger William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697" r="5697"/>
          <a:stretch>
            <a:fillRect/>
          </a:stretch>
        </p:blipFill>
        <p:spPr bwMode="auto">
          <a:xfrm>
            <a:off x="8110538" y="866897"/>
            <a:ext cx="3490912" cy="4865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50024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Righteousness: </a:t>
            </a:r>
            <a:r>
              <a:rPr lang="en-US" sz="4400" dirty="0" smtClean="0">
                <a:solidFill>
                  <a:srgbClr val="66FFFF"/>
                </a:solidFill>
              </a:rPr>
              <a:t>GC 294 </a:t>
            </a:r>
            <a:endParaRPr lang="en-US" sz="4400" dirty="0">
              <a:solidFill>
                <a:srgbClr val="66FFFF"/>
              </a:solidFill>
            </a:endParaRPr>
          </a:p>
        </p:txBody>
      </p:sp>
      <p:sp>
        <p:nvSpPr>
          <p:cNvPr id="4" name="Text Placeholder 3"/>
          <p:cNvSpPr>
            <a:spLocks noGrp="1"/>
          </p:cNvSpPr>
          <p:nvPr>
            <p:ph type="body" sz="half" idx="2"/>
          </p:nvPr>
        </p:nvSpPr>
        <p:spPr>
          <a:xfrm>
            <a:off x="635000" y="1143000"/>
            <a:ext cx="7379200" cy="4589585"/>
          </a:xfrm>
          <a:noFill/>
        </p:spPr>
        <p:txBody>
          <a:bodyPr>
            <a:noAutofit/>
          </a:bodyPr>
          <a:lstStyle/>
          <a:p>
            <a:pPr algn="l"/>
            <a:r>
              <a:rPr lang="en-US" sz="3200" dirty="0" smtClean="0"/>
              <a:t>the </a:t>
            </a:r>
            <a:r>
              <a:rPr lang="en-US" sz="3200" dirty="0"/>
              <a:t>worst statute in the English code was that which did but enforce attendance upon the parish church. To compel men to unite with those of a different creed, he regarded as an open violation of their natural rights; to drag to public worship the irreligious and the unwilling, seemed only like requiring hypocrisy.... ‘No one should be bound to worship, or,’ he added, ‘to maintain a worship, against his own consent.’ </a:t>
            </a:r>
            <a:endParaRPr lang="en-US" sz="3200" b="0" i="0" dirty="0">
              <a:effectLst/>
              <a:latin typeface="system-ui"/>
            </a:endParaRPr>
          </a:p>
        </p:txBody>
      </p:sp>
      <p:pic>
        <p:nvPicPr>
          <p:cNvPr id="52228" name="Picture 4" descr="Roger Williams, the founder of the State of Rhode Island and Providence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15" t="377" r="315" b="33773"/>
          <a:stretch/>
        </p:blipFill>
        <p:spPr bwMode="auto">
          <a:xfrm>
            <a:off x="8014200" y="1143000"/>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932630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Righteousness: </a:t>
            </a:r>
            <a:r>
              <a:rPr lang="en-US" sz="4400" dirty="0" smtClean="0">
                <a:solidFill>
                  <a:srgbClr val="66FFFF"/>
                </a:solidFill>
              </a:rPr>
              <a:t>GC 294 </a:t>
            </a:r>
            <a:endParaRPr lang="en-US" sz="4400" dirty="0">
              <a:solidFill>
                <a:srgbClr val="66FFFF"/>
              </a:solidFill>
            </a:endParaRPr>
          </a:p>
        </p:txBody>
      </p:sp>
      <p:sp>
        <p:nvSpPr>
          <p:cNvPr id="4" name="Text Placeholder 3"/>
          <p:cNvSpPr>
            <a:spLocks noGrp="1"/>
          </p:cNvSpPr>
          <p:nvPr>
            <p:ph type="body" sz="half" idx="2"/>
          </p:nvPr>
        </p:nvSpPr>
        <p:spPr>
          <a:xfrm>
            <a:off x="635000" y="1143000"/>
            <a:ext cx="7379200" cy="4589585"/>
          </a:xfrm>
          <a:noFill/>
        </p:spPr>
        <p:txBody>
          <a:bodyPr>
            <a:noAutofit/>
          </a:bodyPr>
          <a:lstStyle/>
          <a:p>
            <a:r>
              <a:rPr lang="en-US" sz="3200" dirty="0"/>
              <a:t>‘What!’ exclaimed his antagonists, amazed at his tenets, ‘is not the laborer worthy of his hire?’ ‘Yes,’ replied he, ‘from them that hire him.’”—Bancroft, pt. 1, </a:t>
            </a:r>
            <a:r>
              <a:rPr lang="en-US" sz="3200" dirty="0" err="1"/>
              <a:t>ch.</a:t>
            </a:r>
            <a:r>
              <a:rPr lang="en-US" sz="3200" dirty="0"/>
              <a:t> 15, par. </a:t>
            </a:r>
            <a:r>
              <a:rPr lang="en-US" sz="3200" dirty="0" smtClean="0"/>
              <a:t>Roger </a:t>
            </a:r>
            <a:r>
              <a:rPr lang="en-US" sz="3200" dirty="0"/>
              <a:t>Williams was respected and beloved as a faithful minister, a man of rare gifts, of unbending integrity and true benevolence; yet his steadfast denial of the right of civil magistrates to authority over the church, and his demand for religious liberty, could not be tolerated</a:t>
            </a:r>
            <a:r>
              <a:rPr lang="en-US" sz="3200" dirty="0" smtClean="0"/>
              <a:t>.</a:t>
            </a:r>
            <a:r>
              <a:rPr lang="en-US" sz="3200" dirty="0"/>
              <a:t> </a:t>
            </a:r>
          </a:p>
        </p:txBody>
      </p:sp>
      <p:pic>
        <p:nvPicPr>
          <p:cNvPr id="53250" name="Picture 2" descr="'Roger Williams Leaving Massachusetts Bay Colony for Rhode Island, 1635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93" r="2093"/>
          <a:stretch>
            <a:fillRect/>
          </a:stretch>
        </p:blipFill>
        <p:spPr bwMode="auto">
          <a:xfrm>
            <a:off x="8124369" y="1337491"/>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128855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Righteousness: </a:t>
            </a:r>
            <a:r>
              <a:rPr lang="en-US" sz="4400" dirty="0" smtClean="0">
                <a:solidFill>
                  <a:srgbClr val="66FFFF"/>
                </a:solidFill>
              </a:rPr>
              <a:t>GC 294 </a:t>
            </a:r>
            <a:endParaRPr lang="en-US" sz="4400" dirty="0">
              <a:solidFill>
                <a:srgbClr val="66FFFF"/>
              </a:solidFill>
            </a:endParaRPr>
          </a:p>
        </p:txBody>
      </p:sp>
      <p:sp>
        <p:nvSpPr>
          <p:cNvPr id="4" name="Text Placeholder 3"/>
          <p:cNvSpPr>
            <a:spLocks noGrp="1"/>
          </p:cNvSpPr>
          <p:nvPr>
            <p:ph type="body" sz="half" idx="2"/>
          </p:nvPr>
        </p:nvSpPr>
        <p:spPr>
          <a:xfrm>
            <a:off x="646017" y="1143000"/>
            <a:ext cx="7379200" cy="4589585"/>
          </a:xfrm>
          <a:noFill/>
        </p:spPr>
        <p:txBody>
          <a:bodyPr>
            <a:noAutofit/>
          </a:bodyPr>
          <a:lstStyle/>
          <a:p>
            <a:r>
              <a:rPr lang="en-US" sz="3200" smtClean="0"/>
              <a:t>The application of this new doctrine, it was urged, would “subvert the fundamental state and government of the country.”—</a:t>
            </a:r>
            <a:r>
              <a:rPr lang="en-US" sz="3200" i="1" smtClean="0"/>
              <a:t>Ibid.,</a:t>
            </a:r>
            <a:r>
              <a:rPr lang="en-US" sz="3200" smtClean="0"/>
              <a:t> pt. 1, ch. 15, par. 10. He was sentenced to banishment from the colonies, and, finally, to avoid arrest, he was forced to flee, amid the cold and storms of winter, into the unbroken forest. </a:t>
            </a:r>
            <a:endParaRPr lang="en-US" sz="3200" dirty="0"/>
          </a:p>
        </p:txBody>
      </p:sp>
      <p:pic>
        <p:nvPicPr>
          <p:cNvPr id="54276" name="Picture 4" descr="Roger Williams In The Wilderness After Being Banished From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123" r="1412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339229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Righteousness: </a:t>
            </a:r>
            <a:r>
              <a:rPr lang="en-US" sz="4400" dirty="0" smtClean="0">
                <a:solidFill>
                  <a:srgbClr val="66FFFF"/>
                </a:solidFill>
              </a:rPr>
              <a:t>GC 294 </a:t>
            </a:r>
            <a:endParaRPr lang="en-US" sz="4400" dirty="0">
              <a:solidFill>
                <a:srgbClr val="66FFFF"/>
              </a:solidFill>
            </a:endParaRPr>
          </a:p>
        </p:txBody>
      </p:sp>
      <p:sp>
        <p:nvSpPr>
          <p:cNvPr id="4" name="Text Placeholder 3"/>
          <p:cNvSpPr>
            <a:spLocks noGrp="1"/>
          </p:cNvSpPr>
          <p:nvPr>
            <p:ph type="body" sz="half" idx="2"/>
          </p:nvPr>
        </p:nvSpPr>
        <p:spPr>
          <a:xfrm>
            <a:off x="635000" y="1143000"/>
            <a:ext cx="7379200" cy="4589585"/>
          </a:xfrm>
          <a:noFill/>
        </p:spPr>
        <p:txBody>
          <a:bodyPr>
            <a:noAutofit/>
          </a:bodyPr>
          <a:lstStyle/>
          <a:p>
            <a:r>
              <a:rPr lang="en-US" sz="3100" dirty="0"/>
              <a:t>“For fourteen weeks,” he says, “I was sorely tossed in a bitter season, not knowing what bread or bed did mean.” But “the ravens fed me in the wilderness,” and a hollow tree often served him for a shelter.—Martyn, vol. 5, pp. 349, 350. Thus he continued his painful flight through the snow and the trackless forest, until he found refuge with an Indian tribe whose confidence and affection he had won while endeavoring to teach them the truths of the gospel.  </a:t>
            </a:r>
          </a:p>
        </p:txBody>
      </p:sp>
      <p:pic>
        <p:nvPicPr>
          <p:cNvPr id="55298" name="Picture 2" descr="Freedom: A History of US. Biography. Roger Williams | PB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526" b="52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04238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2851" t="17076" r="24297" b="2091"/>
          <a:stretch/>
        </p:blipFill>
        <p:spPr>
          <a:xfrm>
            <a:off x="2243138" y="142875"/>
            <a:ext cx="7755946" cy="6586537"/>
          </a:xfrm>
          <a:prstGeom prst="rect">
            <a:avLst/>
          </a:prstGeom>
        </p:spPr>
      </p:pic>
    </p:spTree>
    <p:extLst>
      <p:ext uri="{BB962C8B-B14F-4D97-AF65-F5344CB8AC3E}">
        <p14:creationId xmlns:p14="http://schemas.microsoft.com/office/powerpoint/2010/main" val="38924461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Righteousness: </a:t>
            </a:r>
            <a:r>
              <a:rPr lang="en-US" sz="4400" dirty="0" smtClean="0">
                <a:solidFill>
                  <a:srgbClr val="66FFFF"/>
                </a:solidFill>
              </a:rPr>
              <a:t>GC 294 </a:t>
            </a:r>
            <a:endParaRPr lang="en-US" sz="4400" dirty="0">
              <a:solidFill>
                <a:srgbClr val="66FFFF"/>
              </a:solidFill>
            </a:endParaRPr>
          </a:p>
        </p:txBody>
      </p:sp>
      <p:sp>
        <p:nvSpPr>
          <p:cNvPr id="4" name="Text Placeholder 3"/>
          <p:cNvSpPr>
            <a:spLocks noGrp="1"/>
          </p:cNvSpPr>
          <p:nvPr>
            <p:ph type="body" sz="half" idx="2"/>
          </p:nvPr>
        </p:nvSpPr>
        <p:spPr>
          <a:xfrm>
            <a:off x="635000" y="1419960"/>
            <a:ext cx="7379200" cy="4312625"/>
          </a:xfrm>
          <a:noFill/>
        </p:spPr>
        <p:txBody>
          <a:bodyPr>
            <a:noAutofit/>
          </a:bodyPr>
          <a:lstStyle/>
          <a:p>
            <a:r>
              <a:rPr lang="en-US" sz="3600" dirty="0"/>
              <a:t>Making his way at last, after months of change and wandering, to the shores of Narragansett Bay, he there laid the foundation of the first state of modern times that in the fullest sense recognized the right of religious </a:t>
            </a:r>
            <a:r>
              <a:rPr lang="en-US" sz="3600" dirty="0" smtClean="0"/>
              <a:t>freedom.</a:t>
            </a:r>
            <a:endParaRPr lang="en-US" sz="3200" dirty="0"/>
          </a:p>
        </p:txBody>
      </p:sp>
      <p:pic>
        <p:nvPicPr>
          <p:cNvPr id="57346" name="Picture 2" descr="Pin by Rosetta Hiranaga on History, Early American | Pinterest"/>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374" r="2237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350603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Righteousness: </a:t>
            </a:r>
            <a:r>
              <a:rPr lang="en-US" sz="4400" dirty="0" smtClean="0">
                <a:solidFill>
                  <a:srgbClr val="66FFFF"/>
                </a:solidFill>
              </a:rPr>
              <a:t>GC 294 </a:t>
            </a:r>
            <a:endParaRPr lang="en-US" sz="4400" dirty="0">
              <a:solidFill>
                <a:srgbClr val="66FFFF"/>
              </a:solidFill>
            </a:endParaRPr>
          </a:p>
        </p:txBody>
      </p:sp>
      <p:sp>
        <p:nvSpPr>
          <p:cNvPr id="4" name="Text Placeholder 3"/>
          <p:cNvSpPr>
            <a:spLocks noGrp="1"/>
          </p:cNvSpPr>
          <p:nvPr>
            <p:ph type="body" sz="half" idx="2"/>
          </p:nvPr>
        </p:nvSpPr>
        <p:spPr>
          <a:xfrm>
            <a:off x="635000" y="1143000"/>
            <a:ext cx="7379200" cy="4589585"/>
          </a:xfrm>
          <a:noFill/>
        </p:spPr>
        <p:txBody>
          <a:bodyPr>
            <a:noAutofit/>
          </a:bodyPr>
          <a:lstStyle/>
          <a:p>
            <a:r>
              <a:rPr lang="en-US" sz="3200" dirty="0" smtClean="0"/>
              <a:t>The </a:t>
            </a:r>
            <a:r>
              <a:rPr lang="en-US" sz="3200" dirty="0"/>
              <a:t>fundamental principle of Roger Williams's colony was “that every man should have liberty to worship God according to the light of his own conscience.”—</a:t>
            </a:r>
            <a:r>
              <a:rPr lang="en-US" sz="3200" i="1" dirty="0"/>
              <a:t>Ibid.,</a:t>
            </a:r>
            <a:r>
              <a:rPr lang="en-US" sz="3200" dirty="0"/>
              <a:t> vol. 5, p. 354. His little state, Rhode Island, became the asylum of the oppressed, and it increased and prospered until its foundation principles—civil and religious liberty—became the cornerstones of the American Republic. </a:t>
            </a:r>
            <a:endParaRPr lang="en-US" sz="3100" dirty="0"/>
          </a:p>
        </p:txBody>
      </p:sp>
      <p:pic>
        <p:nvPicPr>
          <p:cNvPr id="56322" name="Picture 2" descr="Banned In (17th Century) Boston: Religious Tolerance | WGBH News"/>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9997" t="-336" r="19585" b="336"/>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224498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2851" t="17076" r="24297" b="2091"/>
          <a:stretch/>
        </p:blipFill>
        <p:spPr>
          <a:xfrm>
            <a:off x="249238" y="180975"/>
            <a:ext cx="7755946" cy="6586537"/>
          </a:xfrm>
          <a:prstGeom prst="rect">
            <a:avLst/>
          </a:prstGeom>
        </p:spPr>
      </p:pic>
      <p:sp>
        <p:nvSpPr>
          <p:cNvPr id="3" name="Oval 2"/>
          <p:cNvSpPr/>
          <p:nvPr/>
        </p:nvSpPr>
        <p:spPr>
          <a:xfrm>
            <a:off x="5573476" y="2051270"/>
            <a:ext cx="2125084" cy="660401"/>
          </a:xfrm>
          <a:prstGeom prst="ellipse">
            <a:avLst/>
          </a:prstGeom>
          <a:no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58370" name="Picture 2" descr="Tabernacle Prayer - BRONZE LA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5184" y="506184"/>
            <a:ext cx="3969657" cy="4244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3415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504791" y="1969412"/>
            <a:ext cx="6301018" cy="3073399"/>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solidFill>
                  <a:schemeClr val="accent1">
                    <a:lumMod val="40000"/>
                    <a:lumOff val="60000"/>
                  </a:schemeClr>
                </a:solidFill>
              </a:rPr>
              <a:t>The Gospel of Peace:  </a:t>
            </a:r>
            <a:endParaRPr lang="en-US" sz="6000" dirty="0">
              <a:solidFill>
                <a:srgbClr val="66FFFF"/>
              </a:solidFill>
            </a:endParaRPr>
          </a:p>
        </p:txBody>
      </p:sp>
      <p:pic>
        <p:nvPicPr>
          <p:cNvPr id="59400" name="Picture 8" descr="Crossroads Church East Islip, Bible Study: May 2020"/>
          <p:cNvPicPr>
            <a:picLocks noChangeAspect="1" noChangeArrowheads="1"/>
          </p:cNvPicPr>
          <p:nvPr/>
        </p:nvPicPr>
        <p:blipFill rotWithShape="1">
          <a:blip r:embed="rId2">
            <a:extLst>
              <a:ext uri="{28A0092B-C50C-407E-A947-70E740481C1C}">
                <a14:useLocalDpi xmlns:a14="http://schemas.microsoft.com/office/drawing/2010/main" val="0"/>
              </a:ext>
            </a:extLst>
          </a:blip>
          <a:srcRect l="7948" t="4134" r="7076" b="3540"/>
          <a:stretch/>
        </p:blipFill>
        <p:spPr bwMode="auto">
          <a:xfrm>
            <a:off x="-1233713" y="19961"/>
            <a:ext cx="11435395" cy="6972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85447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To STAND:  </a:t>
            </a:r>
            <a:br>
              <a:rPr lang="en-US" sz="4400" b="1" dirty="0" smtClean="0">
                <a:solidFill>
                  <a:schemeClr val="accent1">
                    <a:lumMod val="40000"/>
                    <a:lumOff val="60000"/>
                  </a:schemeClr>
                </a:solidFill>
              </a:rPr>
            </a:br>
            <a:r>
              <a:rPr lang="en-US" sz="4400" dirty="0" smtClean="0">
                <a:solidFill>
                  <a:srgbClr val="66FFFF"/>
                </a:solidFill>
              </a:rPr>
              <a:t>Ephesians 6:15</a:t>
            </a:r>
            <a:endParaRPr lang="en-US" sz="4400" dirty="0">
              <a:solidFill>
                <a:srgbClr val="66FFFF"/>
              </a:solidFill>
            </a:endParaRP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4800" b="1" baseline="30000" dirty="0"/>
              <a:t>15 </a:t>
            </a:r>
            <a:r>
              <a:rPr lang="en-US" sz="4800" dirty="0"/>
              <a:t>And your feet shod with the preparation of the gospel of peace;</a:t>
            </a:r>
            <a:endParaRPr lang="en-US" sz="4400" b="0" i="0" dirty="0">
              <a:effectLst/>
              <a:latin typeface="system-ui"/>
            </a:endParaRPr>
          </a:p>
        </p:txBody>
      </p:sp>
      <p:pic>
        <p:nvPicPr>
          <p:cNvPr id="15364" name="Picture 4" descr="Naturapharm | Foot Series: Το Ρωμαϊκό Πόδι - Naturapharm"/>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4320" b="432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52243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The Gospel of Peace </a:t>
            </a:r>
            <a:r>
              <a:rPr lang="en-US" sz="4000" dirty="0" smtClean="0">
                <a:solidFill>
                  <a:srgbClr val="66FFFF"/>
                </a:solidFill>
              </a:rPr>
              <a:t>GC 254</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400"/>
            <a:ext cx="7355304" cy="5029200"/>
          </a:xfrm>
        </p:spPr>
        <p:txBody>
          <a:bodyPr>
            <a:noAutofit/>
          </a:bodyPr>
          <a:lstStyle/>
          <a:p>
            <a:r>
              <a:rPr lang="en-US" sz="3600" dirty="0"/>
              <a:t>John and Charles Wesley, after being ordained to the ministry, were sent on a mission to America. On board the ship was a company of Moravians. Violent storms were encountered on the passage, and John Wesley, brought face to face with death, felt that he had not the assurance of peace with God. </a:t>
            </a:r>
          </a:p>
        </p:txBody>
      </p:sp>
      <p:pic>
        <p:nvPicPr>
          <p:cNvPr id="66562" name="Picture 2" descr="A violent storm 180 years ago | Register | The Times"/>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2991" t="-678" r="17125" b="678"/>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52623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The Gospel of Peace </a:t>
            </a:r>
            <a:r>
              <a:rPr lang="en-US" sz="4000" dirty="0" smtClean="0">
                <a:solidFill>
                  <a:srgbClr val="66FFFF"/>
                </a:solidFill>
              </a:rPr>
              <a:t>GC 254-5</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400"/>
            <a:ext cx="7355304" cy="5029200"/>
          </a:xfrm>
        </p:spPr>
        <p:txBody>
          <a:bodyPr>
            <a:noAutofit/>
          </a:bodyPr>
          <a:lstStyle/>
          <a:p>
            <a:r>
              <a:rPr lang="en-US" sz="3600" dirty="0" smtClean="0"/>
              <a:t>The </a:t>
            </a:r>
            <a:r>
              <a:rPr lang="en-US" sz="3600" dirty="0"/>
              <a:t>Germans, on the contrary, manifested a calmness and trust to which he was a stranger. </a:t>
            </a:r>
            <a:endParaRPr lang="en-US" sz="3600" dirty="0" smtClean="0"/>
          </a:p>
          <a:p>
            <a:r>
              <a:rPr lang="en-US" sz="3600" dirty="0"/>
              <a:t>“I had long before,” he says, “observed the great seriousness of their behavior. Of their humility they had given a continual proof, by performing those servile offices for the other passengers which none </a:t>
            </a:r>
            <a:r>
              <a:rPr lang="en-US" sz="3600" dirty="0" smtClean="0"/>
              <a:t>of</a:t>
            </a:r>
            <a:endParaRPr lang="en-US" sz="3600" dirty="0"/>
          </a:p>
        </p:txBody>
      </p:sp>
      <p:pic>
        <p:nvPicPr>
          <p:cNvPr id="65538" name="Picture 2" descr="Calm - The #1 App for Meditation and Sleep"/>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465" r="14465"/>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43452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The Gospel of Peace </a:t>
            </a:r>
            <a:r>
              <a:rPr lang="en-US" sz="4000" dirty="0" smtClean="0">
                <a:solidFill>
                  <a:srgbClr val="66FFFF"/>
                </a:solidFill>
              </a:rPr>
              <a:t>GC 255</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400"/>
            <a:ext cx="7622004" cy="5029200"/>
          </a:xfrm>
        </p:spPr>
        <p:txBody>
          <a:bodyPr>
            <a:noAutofit/>
          </a:bodyPr>
          <a:lstStyle/>
          <a:p>
            <a:r>
              <a:rPr lang="en-US" sz="3600" dirty="0" smtClean="0"/>
              <a:t>the </a:t>
            </a:r>
            <a:r>
              <a:rPr lang="en-US" sz="3600" dirty="0"/>
              <a:t>English would undertake; for which they desired and would receive no pay, saying it was good for their proud hearts, and their loving </a:t>
            </a:r>
            <a:r>
              <a:rPr lang="en-US" sz="3600" dirty="0" err="1"/>
              <a:t>Saviour</a:t>
            </a:r>
            <a:r>
              <a:rPr lang="en-US" sz="3600" dirty="0"/>
              <a:t> had done more for them. And every day had given them occasion of showing a meekness which no injury could move. If they were pushed, struck, or thrown down, they rose again and went away; </a:t>
            </a:r>
          </a:p>
        </p:txBody>
      </p:sp>
      <p:pic>
        <p:nvPicPr>
          <p:cNvPr id="67590" name="Picture 6" descr="CL 81A - John Wesley Missionary Ship | www.georgebaxter.com"/>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760" r="26760"/>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77079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The Gospel of Peace </a:t>
            </a:r>
            <a:r>
              <a:rPr lang="en-US" sz="4000" dirty="0" smtClean="0">
                <a:solidFill>
                  <a:srgbClr val="66FFFF"/>
                </a:solidFill>
              </a:rPr>
              <a:t>GC 255</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400"/>
            <a:ext cx="7355304" cy="5029200"/>
          </a:xfrm>
        </p:spPr>
        <p:txBody>
          <a:bodyPr>
            <a:noAutofit/>
          </a:bodyPr>
          <a:lstStyle/>
          <a:p>
            <a:r>
              <a:rPr lang="en-US" sz="3600" dirty="0" smtClean="0"/>
              <a:t>but </a:t>
            </a:r>
            <a:r>
              <a:rPr lang="en-US" sz="3600" dirty="0"/>
              <a:t>no complaint was found in their mouth. There was now an opportunity of trying whether they were delivered from the spirit of fear, as well as from that of pride, anger, and revenge. In the midst of the psalm wherewith their service began, the sea broke over, split the mainsail in pieces, covered the ship, </a:t>
            </a:r>
            <a:r>
              <a:rPr lang="en-US" sz="3600" dirty="0" smtClean="0"/>
              <a:t>and</a:t>
            </a:r>
            <a:endParaRPr lang="en-US" sz="3600" dirty="0"/>
          </a:p>
        </p:txBody>
      </p:sp>
      <p:pic>
        <p:nvPicPr>
          <p:cNvPr id="6" name="Picture 2" descr="John Wesley | Protestant Reformers | Papacy Watch"/>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7219" r="17219"/>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41971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The Gospel of Peace </a:t>
            </a:r>
            <a:r>
              <a:rPr lang="en-US" sz="4000" dirty="0" smtClean="0">
                <a:solidFill>
                  <a:srgbClr val="66FFFF"/>
                </a:solidFill>
              </a:rPr>
              <a:t>GC 255</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400"/>
            <a:ext cx="7355304" cy="5029200"/>
          </a:xfrm>
        </p:spPr>
        <p:txBody>
          <a:bodyPr>
            <a:noAutofit/>
          </a:bodyPr>
          <a:lstStyle/>
          <a:p>
            <a:r>
              <a:rPr lang="en-US" sz="3600" dirty="0" smtClean="0"/>
              <a:t>poured </a:t>
            </a:r>
            <a:r>
              <a:rPr lang="en-US" sz="3600" dirty="0"/>
              <a:t>in between the decks as if the great deep had already swallowed us up. A terrible screaming began among the English. The Germans calmly sang on. I asked one of them afterwards, ‘Were you not afraid?’ He answered, ‘I thank God, no.’ I asked, ‘But were not your women and children afraid</a:t>
            </a:r>
            <a:r>
              <a:rPr lang="en-US" sz="3600" dirty="0" smtClean="0"/>
              <a:t>?’</a:t>
            </a:r>
            <a:endParaRPr lang="en-US" sz="3600" dirty="0"/>
          </a:p>
        </p:txBody>
      </p:sp>
      <p:pic>
        <p:nvPicPr>
          <p:cNvPr id="63492" name="Picture 4" descr="CL 81A - John Wesley Missionary Ship | www.georgebaxter.com"/>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2230" t="9991" r="5035" b="14983"/>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250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842684" y="2668508"/>
            <a:ext cx="6113928" cy="1463039"/>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solidFill>
                  <a:schemeClr val="accent1">
                    <a:lumMod val="40000"/>
                    <a:lumOff val="60000"/>
                  </a:schemeClr>
                </a:solidFill>
              </a:rPr>
              <a:t>John Wycliffe: </a:t>
            </a:r>
            <a:endParaRPr lang="en-US" sz="6000" dirty="0">
              <a:solidFill>
                <a:srgbClr val="66FFFF"/>
              </a:solidFill>
            </a:endParaRPr>
          </a:p>
        </p:txBody>
      </p:sp>
      <p:pic>
        <p:nvPicPr>
          <p:cNvPr id="1028" name="Picture 4" descr="E25-16: What is the true meaning of the 12 loaves of showbread insid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1145"/>
            <a:ext cx="10020377" cy="7655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31398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The Gospel of Peace </a:t>
            </a:r>
            <a:r>
              <a:rPr lang="en-US" sz="4000" dirty="0" smtClean="0">
                <a:solidFill>
                  <a:srgbClr val="66FFFF"/>
                </a:solidFill>
              </a:rPr>
              <a:t>GC 255</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400"/>
            <a:ext cx="7355304" cy="5029200"/>
          </a:xfrm>
        </p:spPr>
        <p:txBody>
          <a:bodyPr>
            <a:noAutofit/>
          </a:bodyPr>
          <a:lstStyle/>
          <a:p>
            <a:r>
              <a:rPr lang="en-US" sz="3600" dirty="0" smtClean="0"/>
              <a:t>He </a:t>
            </a:r>
            <a:r>
              <a:rPr lang="en-US" sz="3600" dirty="0"/>
              <a:t>replied mildly, ‘No; our women and children are not afraid to die.’”—Whitehead, </a:t>
            </a:r>
            <a:r>
              <a:rPr lang="en-US" sz="3600" i="1" dirty="0"/>
              <a:t>Life of the Rev. John Wesley,</a:t>
            </a:r>
            <a:r>
              <a:rPr lang="en-US" sz="3600" dirty="0"/>
              <a:t> </a:t>
            </a:r>
            <a:r>
              <a:rPr lang="en-US" sz="3600" dirty="0" smtClean="0"/>
              <a:t>vol</a:t>
            </a:r>
            <a:r>
              <a:rPr lang="en-US" sz="3600" dirty="0"/>
              <a:t>. 2, page 10. </a:t>
            </a:r>
            <a:endParaRPr lang="en-US" sz="3600" dirty="0" smtClean="0"/>
          </a:p>
          <a:p>
            <a:r>
              <a:rPr lang="en-US" sz="3600" dirty="0"/>
              <a:t>On his return to England, Wesley, under the instruction of a Moravian preacher, arrived at a clearer understanding of Bible faith. </a:t>
            </a:r>
          </a:p>
        </p:txBody>
      </p:sp>
      <p:pic>
        <p:nvPicPr>
          <p:cNvPr id="62466" name="Picture 2" descr="John Wesley Leaving for the Americas Editorial Image - Illustration of ..."/>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2306" r="23288" b="8363"/>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39889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The Gospel of Peace </a:t>
            </a:r>
            <a:r>
              <a:rPr lang="en-US" sz="4000" dirty="0" smtClean="0">
                <a:solidFill>
                  <a:srgbClr val="66FFFF"/>
                </a:solidFill>
              </a:rPr>
              <a:t>GC 255</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400"/>
            <a:ext cx="7355304" cy="5029200"/>
          </a:xfrm>
        </p:spPr>
        <p:txBody>
          <a:bodyPr>
            <a:noAutofit/>
          </a:bodyPr>
          <a:lstStyle/>
          <a:p>
            <a:r>
              <a:rPr lang="en-US" sz="3600" dirty="0" smtClean="0"/>
              <a:t>He </a:t>
            </a:r>
            <a:r>
              <a:rPr lang="en-US" sz="3600" dirty="0"/>
              <a:t>was convinced that he must renounce all dependence upon his own works for salvation and must trust wholly to “the Lamb of God, which taketh away the sin of the world.” At a meeting of the Moravian society in London a statement was read from Luther, describing the change which the Spirit of God works in the heart of the believer. </a:t>
            </a:r>
          </a:p>
        </p:txBody>
      </p:sp>
      <p:pic>
        <p:nvPicPr>
          <p:cNvPr id="61442" name="Picture 2" descr="Rev John Wesley (1703 - 1791) participates in a shipboard service with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308" r="2930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375790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The Gospel of Peace </a:t>
            </a:r>
            <a:r>
              <a:rPr lang="en-US" sz="4000" dirty="0" smtClean="0">
                <a:solidFill>
                  <a:srgbClr val="66FFFF"/>
                </a:solidFill>
              </a:rPr>
              <a:t>GC 255</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400"/>
            <a:ext cx="7355304" cy="5029200"/>
          </a:xfrm>
        </p:spPr>
        <p:txBody>
          <a:bodyPr>
            <a:noAutofit/>
          </a:bodyPr>
          <a:lstStyle/>
          <a:p>
            <a:r>
              <a:rPr lang="en-US" sz="3600" dirty="0" smtClean="0"/>
              <a:t>As </a:t>
            </a:r>
            <a:r>
              <a:rPr lang="en-US" sz="3600" dirty="0"/>
              <a:t>Wesley listened, faith was kindled in his soul. “I felt my heart strangely warmed,” he says. “I felt I did trust in Christ, Christ alone, for salvation: and an assurance was given me, that He had taken away </a:t>
            </a:r>
            <a:r>
              <a:rPr lang="en-US" sz="3600" i="1" dirty="0"/>
              <a:t>my</a:t>
            </a:r>
            <a:r>
              <a:rPr lang="en-US" sz="3600" dirty="0"/>
              <a:t> sins, even </a:t>
            </a:r>
            <a:r>
              <a:rPr lang="en-US" sz="3600" i="1" dirty="0"/>
              <a:t>mine,</a:t>
            </a:r>
            <a:r>
              <a:rPr lang="en-US" sz="3600" dirty="0"/>
              <a:t> and saved </a:t>
            </a:r>
            <a:r>
              <a:rPr lang="en-US" sz="3600" i="1" dirty="0"/>
              <a:t>me</a:t>
            </a:r>
            <a:r>
              <a:rPr lang="en-US" sz="3600" dirty="0"/>
              <a:t> from the law of sin and death.”—</a:t>
            </a:r>
            <a:r>
              <a:rPr lang="en-US" sz="3600" i="1" dirty="0"/>
              <a:t>Ibid.,</a:t>
            </a:r>
            <a:r>
              <a:rPr lang="en-US" sz="3600" dirty="0"/>
              <a:t> page 52. </a:t>
            </a:r>
          </a:p>
        </p:txBody>
      </p:sp>
      <p:pic>
        <p:nvPicPr>
          <p:cNvPr id="68610" name="Picture 2" descr="John Wesley Biography - Facts, Childhood, Family Life &amp; Achievements of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387" r="20387"/>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85897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The Gospel of Peace </a:t>
            </a:r>
            <a:r>
              <a:rPr lang="en-US" sz="4000" dirty="0" smtClean="0">
                <a:solidFill>
                  <a:srgbClr val="66FFFF"/>
                </a:solidFill>
              </a:rPr>
              <a:t>GC 256</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5" y="914400"/>
            <a:ext cx="7752633" cy="5029200"/>
          </a:xfrm>
        </p:spPr>
        <p:txBody>
          <a:bodyPr>
            <a:noAutofit/>
          </a:bodyPr>
          <a:lstStyle/>
          <a:p>
            <a:r>
              <a:rPr lang="en-US" sz="3400" dirty="0"/>
              <a:t>Through long years of wearisome and comfortless striving—years of rigorous self-denial, of reproach and humiliation—Wesley had steadfastly adhered to his one purpose of seeking God. Now he had found Him; and he found that the grace which he had toiled to win by prayers and fasts, by </a:t>
            </a:r>
            <a:r>
              <a:rPr lang="en-US" sz="3400" dirty="0" err="1"/>
              <a:t>almsdeeds</a:t>
            </a:r>
            <a:r>
              <a:rPr lang="en-US" sz="3400" dirty="0"/>
              <a:t> and self-abnegation, was a gift, “without money and without price.” </a:t>
            </a:r>
          </a:p>
        </p:txBody>
      </p:sp>
      <p:pic>
        <p:nvPicPr>
          <p:cNvPr id="82946" name="Picture 2" descr="John Wesley era un falso profeta | SEGNI DI VERITÀ E DI RICOSTRUZIONE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465" r="14465"/>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02065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The Gospel of Peace </a:t>
            </a:r>
            <a:r>
              <a:rPr lang="en-US" sz="4000" dirty="0" smtClean="0">
                <a:solidFill>
                  <a:srgbClr val="66FFFF"/>
                </a:solidFill>
              </a:rPr>
              <a:t>GC 256</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400"/>
            <a:ext cx="7355304" cy="5029200"/>
          </a:xfrm>
        </p:spPr>
        <p:txBody>
          <a:bodyPr>
            <a:noAutofit/>
          </a:bodyPr>
          <a:lstStyle/>
          <a:p>
            <a:r>
              <a:rPr lang="en-US" sz="3600" dirty="0"/>
              <a:t>Once established in the faith of Christ, his whole soul burned with the desire to spread everywhere a knowledge of the glorious gospel of God's free grace. “I look upon all the world as my parish,” he said; “in whatever part of it I am, I judge it meet, right, and my bounden duty, to declare unto all that are willing to hear, the glad tidings of salvation.”—</a:t>
            </a:r>
            <a:r>
              <a:rPr lang="en-US" sz="3600" i="1" dirty="0"/>
              <a:t>Ibid.,</a:t>
            </a:r>
            <a:r>
              <a:rPr lang="en-US" sz="3600" dirty="0"/>
              <a:t> page 74. </a:t>
            </a:r>
            <a:endParaRPr lang="en-US" sz="3400" dirty="0"/>
          </a:p>
        </p:txBody>
      </p:sp>
      <p:pic>
        <p:nvPicPr>
          <p:cNvPr id="81924" name="Picture 4" descr="John Wesley's Meditations on the Lord's Prayer - Soul Shepherdin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012" r="20012"/>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92056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The Gospel of Peace </a:t>
            </a:r>
            <a:r>
              <a:rPr lang="en-US" sz="4000" dirty="0" smtClean="0">
                <a:solidFill>
                  <a:srgbClr val="66FFFF"/>
                </a:solidFill>
              </a:rPr>
              <a:t>GC 256</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143000"/>
            <a:ext cx="7355304" cy="4800600"/>
          </a:xfrm>
        </p:spPr>
        <p:txBody>
          <a:bodyPr>
            <a:noAutofit/>
          </a:bodyPr>
          <a:lstStyle/>
          <a:p>
            <a:r>
              <a:rPr lang="en-US" sz="3600" dirty="0"/>
              <a:t>He continued his strict and self-denying life, not now as the </a:t>
            </a:r>
            <a:r>
              <a:rPr lang="en-US" sz="3600" i="1" dirty="0"/>
              <a:t>ground,</a:t>
            </a:r>
            <a:r>
              <a:rPr lang="en-US" sz="3600" dirty="0"/>
              <a:t> but the </a:t>
            </a:r>
            <a:r>
              <a:rPr lang="en-US" sz="3600" i="1" dirty="0"/>
              <a:t>result</a:t>
            </a:r>
            <a:r>
              <a:rPr lang="en-US" sz="3600" dirty="0"/>
              <a:t> of faith; not the </a:t>
            </a:r>
            <a:r>
              <a:rPr lang="en-US" sz="3600" i="1" dirty="0"/>
              <a:t>root,</a:t>
            </a:r>
            <a:r>
              <a:rPr lang="en-US" sz="3600" dirty="0"/>
              <a:t> but the </a:t>
            </a:r>
            <a:r>
              <a:rPr lang="en-US" sz="3600" i="1" dirty="0"/>
              <a:t>fruit</a:t>
            </a:r>
            <a:r>
              <a:rPr lang="en-US" sz="3600" dirty="0"/>
              <a:t> of holiness. The grace of God in Christ is the foundation of the Christian's hope, and that grace will be manifested in obedience. </a:t>
            </a:r>
            <a:endParaRPr lang="en-US" sz="3400" dirty="0"/>
          </a:p>
        </p:txBody>
      </p:sp>
      <p:pic>
        <p:nvPicPr>
          <p:cNvPr id="80898" name="Picture 2" descr="John Wesley - BelieveTheSig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387" r="20387"/>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621156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The Gospel of Peace </a:t>
            </a:r>
            <a:r>
              <a:rPr lang="en-US" sz="4000" dirty="0" smtClean="0">
                <a:solidFill>
                  <a:srgbClr val="66FFFF"/>
                </a:solidFill>
              </a:rPr>
              <a:t>GC 256</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045028"/>
            <a:ext cx="7355304" cy="4898571"/>
          </a:xfrm>
        </p:spPr>
        <p:txBody>
          <a:bodyPr>
            <a:noAutofit/>
          </a:bodyPr>
          <a:lstStyle/>
          <a:p>
            <a:r>
              <a:rPr lang="en-US" sz="3600" dirty="0" smtClean="0"/>
              <a:t>Wesley's </a:t>
            </a:r>
            <a:r>
              <a:rPr lang="en-US" sz="3600" dirty="0"/>
              <a:t>life was devoted to the preaching of the great truths which he had received—justification through faith in the atoning blood of Christ, and the renewing power of the Holy Spirit upon the heart, bringing forth fruit in a life conformed to the example of Christ. </a:t>
            </a:r>
            <a:endParaRPr lang="en-US" sz="3400" dirty="0"/>
          </a:p>
        </p:txBody>
      </p:sp>
      <p:pic>
        <p:nvPicPr>
          <p:cNvPr id="79874" name="Picture 2" descr="Pin on As You Like It (General)"/>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19" r="2619"/>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21395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The Gospel of Peace </a:t>
            </a:r>
            <a:r>
              <a:rPr lang="en-US" sz="4000" dirty="0" smtClean="0">
                <a:solidFill>
                  <a:srgbClr val="66FFFF"/>
                </a:solidFill>
              </a:rPr>
              <a:t>GC 257</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045028"/>
            <a:ext cx="7355304" cy="4898571"/>
          </a:xfrm>
        </p:spPr>
        <p:txBody>
          <a:bodyPr>
            <a:noAutofit/>
          </a:bodyPr>
          <a:lstStyle/>
          <a:p>
            <a:r>
              <a:rPr lang="en-US" sz="3600" dirty="0"/>
              <a:t>As members of the Church of England they were strongly attached to her forms of worship, but the Lord had presented before them in His word a higher standard. The Holy Spirit urged them to preach Christ and Him crucified. The power of the Highest attended their labors. Thousands were convicted and truly converted. </a:t>
            </a:r>
            <a:endParaRPr lang="en-US" sz="3400" dirty="0"/>
          </a:p>
        </p:txBody>
      </p:sp>
      <p:pic>
        <p:nvPicPr>
          <p:cNvPr id="78850" name="Picture 2" descr="File:John Wesley preaching outside a church. Engraving. Wellcome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837" r="20837"/>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66492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The Gospel of Peace </a:t>
            </a:r>
            <a:r>
              <a:rPr lang="en-US" sz="4000" dirty="0" smtClean="0">
                <a:solidFill>
                  <a:srgbClr val="66FFFF"/>
                </a:solidFill>
              </a:rPr>
              <a:t>GC 257-8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832758"/>
            <a:ext cx="7355304" cy="5110842"/>
          </a:xfrm>
        </p:spPr>
        <p:txBody>
          <a:bodyPr>
            <a:noAutofit/>
          </a:bodyPr>
          <a:lstStyle/>
          <a:p>
            <a:r>
              <a:rPr lang="en-US" sz="3600" dirty="0" smtClean="0"/>
              <a:t>It </a:t>
            </a:r>
            <a:r>
              <a:rPr lang="en-US" sz="3600" dirty="0"/>
              <a:t>was necessary that these sheep be protected from ravening wolves. Wesley had no thought of forming a new denomination, but he organized them under what was called the Methodist Connection. </a:t>
            </a:r>
            <a:r>
              <a:rPr lang="en-US" sz="3600" dirty="0" smtClean="0"/>
              <a:t>…</a:t>
            </a:r>
          </a:p>
          <a:p>
            <a:r>
              <a:rPr lang="en-US" sz="3600" dirty="0"/>
              <a:t>The servants of God trod a rugged path. Men of influence and learning employed their powers against them. </a:t>
            </a:r>
            <a:endParaRPr lang="en-US" sz="3600" dirty="0" smtClean="0"/>
          </a:p>
        </p:txBody>
      </p:sp>
      <p:pic>
        <p:nvPicPr>
          <p:cNvPr id="77826" name="Picture 2" descr="The New Creation - John Wesley | HopeFaithPraye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5485" r="25485"/>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629908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The Gospel of Peace </a:t>
            </a:r>
            <a:r>
              <a:rPr lang="en-US" sz="4000" dirty="0" smtClean="0">
                <a:solidFill>
                  <a:srgbClr val="66FFFF"/>
                </a:solidFill>
              </a:rPr>
              <a:t>GC 258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045028"/>
            <a:ext cx="7355304" cy="4898571"/>
          </a:xfrm>
        </p:spPr>
        <p:txBody>
          <a:bodyPr>
            <a:noAutofit/>
          </a:bodyPr>
          <a:lstStyle/>
          <a:p>
            <a:r>
              <a:rPr lang="en-US" sz="3600" dirty="0" smtClean="0"/>
              <a:t>After </a:t>
            </a:r>
            <a:r>
              <a:rPr lang="en-US" sz="3600" dirty="0"/>
              <a:t>a time many of the clergy manifested determined hostility, and the doors of the churches were closed against a pure faith and those who proclaimed it. The course of the clergy in denouncing them from the pulpit aroused the elements of darkness, ignorance, and iniquity. </a:t>
            </a:r>
            <a:endParaRPr lang="en-US" sz="3600" dirty="0" smtClean="0"/>
          </a:p>
        </p:txBody>
      </p:sp>
      <p:pic>
        <p:nvPicPr>
          <p:cNvPr id="76802" name="Picture 2" descr="John Wesley | HubPag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610" r="26610"/>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0113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Girt About with Truth:  </a:t>
            </a:r>
            <a:br>
              <a:rPr lang="en-US" sz="4400" b="1" dirty="0" smtClean="0">
                <a:solidFill>
                  <a:schemeClr val="accent1">
                    <a:lumMod val="40000"/>
                    <a:lumOff val="60000"/>
                  </a:schemeClr>
                </a:solidFill>
              </a:rPr>
            </a:br>
            <a:r>
              <a:rPr lang="en-US" sz="4400" dirty="0" smtClean="0">
                <a:solidFill>
                  <a:srgbClr val="66FFFF"/>
                </a:solidFill>
              </a:rPr>
              <a:t>Ephesians 6:14</a:t>
            </a:r>
            <a:endParaRPr lang="en-US" sz="4400" dirty="0">
              <a:solidFill>
                <a:srgbClr val="66FFFF"/>
              </a:solidFill>
            </a:endParaRP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4800" b="1" baseline="30000" dirty="0"/>
              <a:t>14 </a:t>
            </a:r>
            <a:r>
              <a:rPr lang="en-US" sz="4800" dirty="0"/>
              <a:t>Stand therefore, having your loins girt about with truth, and having on the breastplate of righteousness;</a:t>
            </a:r>
            <a:endParaRPr lang="en-US" sz="4400" b="0" i="0" dirty="0">
              <a:effectLst/>
              <a:latin typeface="system-ui"/>
            </a:endParaRPr>
          </a:p>
        </p:txBody>
      </p:sp>
      <p:pic>
        <p:nvPicPr>
          <p:cNvPr id="2050" name="Picture 2" descr="The Whole Armor of God | Owlcation"/>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082" r="2608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408172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The Gospel of Peace </a:t>
            </a:r>
            <a:r>
              <a:rPr lang="en-US" sz="4000" dirty="0" smtClean="0">
                <a:solidFill>
                  <a:srgbClr val="66FFFF"/>
                </a:solidFill>
              </a:rPr>
              <a:t>GC 258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1045028"/>
            <a:ext cx="7355304" cy="4898571"/>
          </a:xfrm>
        </p:spPr>
        <p:txBody>
          <a:bodyPr>
            <a:noAutofit/>
          </a:bodyPr>
          <a:lstStyle/>
          <a:p>
            <a:r>
              <a:rPr lang="en-US" sz="3600" dirty="0" smtClean="0"/>
              <a:t>Again </a:t>
            </a:r>
            <a:r>
              <a:rPr lang="en-US" sz="3600" dirty="0"/>
              <a:t>and again did John Wesley escape death by a miracle of God's mercy. When the rage of the mob was excited against him, and there seemed no way of escape, an angel in human form came to his side, the mob fell back, and the servant of Christ passed in safety from the place of danger. </a:t>
            </a:r>
            <a:endParaRPr lang="en-US" sz="3600" dirty="0" smtClean="0"/>
          </a:p>
        </p:txBody>
      </p:sp>
      <p:pic>
        <p:nvPicPr>
          <p:cNvPr id="75780" name="Picture 4" descr="Anglicanism: A Gift in Christ - Part 4: A Continually Reforming Church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069" r="22069"/>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923639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The Gospel of Peace </a:t>
            </a:r>
            <a:r>
              <a:rPr lang="en-US" sz="4000" dirty="0" smtClean="0">
                <a:solidFill>
                  <a:srgbClr val="66FFFF"/>
                </a:solidFill>
              </a:rPr>
              <a:t>GC 258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832758"/>
            <a:ext cx="7355304" cy="5110842"/>
          </a:xfrm>
        </p:spPr>
        <p:txBody>
          <a:bodyPr>
            <a:noAutofit/>
          </a:bodyPr>
          <a:lstStyle/>
          <a:p>
            <a:r>
              <a:rPr lang="en-US" sz="3600" dirty="0"/>
              <a:t>Of his deliverance from the enraged mob on one of these occasions, Wesley said: “Many endeavored to throw me down while we were going down hill on a slippery path to the town; as well judging that if I was once on the ground, I should hardly rise any more. But I made no stumble at all, nor the least slip, till I was entirely out of their hands.... </a:t>
            </a:r>
            <a:endParaRPr lang="en-US" sz="3600" dirty="0" smtClean="0"/>
          </a:p>
        </p:txBody>
      </p:sp>
      <p:pic>
        <p:nvPicPr>
          <p:cNvPr id="74754" name="Picture 2" descr="Asbury and Wesley - GCAH"/>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835" r="26835"/>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564847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The Gospel of Peace </a:t>
            </a:r>
            <a:r>
              <a:rPr lang="en-US" sz="4000" dirty="0" smtClean="0">
                <a:solidFill>
                  <a:srgbClr val="66FFFF"/>
                </a:solidFill>
              </a:rPr>
              <a:t>GC 258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400"/>
            <a:ext cx="7355304" cy="5029199"/>
          </a:xfrm>
        </p:spPr>
        <p:txBody>
          <a:bodyPr>
            <a:noAutofit/>
          </a:bodyPr>
          <a:lstStyle/>
          <a:p>
            <a:r>
              <a:rPr lang="en-US" sz="3600" dirty="0" smtClean="0"/>
              <a:t>Although </a:t>
            </a:r>
            <a:r>
              <a:rPr lang="en-US" sz="3600" dirty="0"/>
              <a:t>many strove to lay hold on my collar or clothes, to pull me down, they could not fasten at all: only one got fast hold of the flap of my waistcoat, which was soon left in his hand; the other flap, in the pocket of which was a bank note, was torn but half off.... A lusty man just behind, struck at me several </a:t>
            </a:r>
            <a:r>
              <a:rPr lang="en-US" sz="3600" dirty="0" smtClean="0"/>
              <a:t>times,</a:t>
            </a:r>
          </a:p>
        </p:txBody>
      </p:sp>
      <p:pic>
        <p:nvPicPr>
          <p:cNvPr id="73730" name="Picture 2" descr="John Wesley Illustrations, Royalty-Free Vector Graphics &amp; Clip Art - iStock"/>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825" r="2825"/>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42451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The Gospel of Peace </a:t>
            </a:r>
            <a:r>
              <a:rPr lang="en-US" sz="4000" dirty="0" smtClean="0">
                <a:solidFill>
                  <a:srgbClr val="66FFFF"/>
                </a:solidFill>
              </a:rPr>
              <a:t>GC 258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400"/>
            <a:ext cx="7355304" cy="5029199"/>
          </a:xfrm>
        </p:spPr>
        <p:txBody>
          <a:bodyPr>
            <a:noAutofit/>
          </a:bodyPr>
          <a:lstStyle/>
          <a:p>
            <a:r>
              <a:rPr lang="en-US" sz="3600" dirty="0" smtClean="0"/>
              <a:t>with </a:t>
            </a:r>
            <a:r>
              <a:rPr lang="en-US" sz="3600" dirty="0"/>
              <a:t>a large oaken stick; with which if he had struck me once on the back part of my head, it would have saved him all further trouble. But every time, the blow was turned aside, I know not how; for I could not move to the right hand or left.... Another came rushing through the press, and raising his arm to strike, </a:t>
            </a:r>
            <a:endParaRPr lang="en-US" sz="3600" dirty="0" smtClean="0"/>
          </a:p>
        </p:txBody>
      </p:sp>
      <p:pic>
        <p:nvPicPr>
          <p:cNvPr id="72706" name="Picture 2" descr="570+ John wesley Free Stock Photos - StockFreeImag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3190" r="13190"/>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584006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The Gospel of Peace </a:t>
            </a:r>
            <a:r>
              <a:rPr lang="en-US" sz="4000" dirty="0" smtClean="0">
                <a:solidFill>
                  <a:srgbClr val="66FFFF"/>
                </a:solidFill>
              </a:rPr>
              <a:t>GC 258</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400"/>
            <a:ext cx="7355304" cy="5029199"/>
          </a:xfrm>
        </p:spPr>
        <p:txBody>
          <a:bodyPr>
            <a:noAutofit/>
          </a:bodyPr>
          <a:lstStyle/>
          <a:p>
            <a:r>
              <a:rPr lang="en-US" sz="3600" dirty="0" smtClean="0"/>
              <a:t>on </a:t>
            </a:r>
            <a:r>
              <a:rPr lang="en-US" sz="3600" dirty="0"/>
              <a:t>a sudden let it drop, and only stroked my head, saying, ‘What soft hair he has!’ ... The very first men whose hearts were turned were the heroes of the town, the captains of the rabble on all occasions, one of them having been a prize fighter at the bear gardens.... </a:t>
            </a:r>
            <a:endParaRPr lang="en-US" sz="3600" dirty="0" smtClean="0"/>
          </a:p>
        </p:txBody>
      </p:sp>
      <p:pic>
        <p:nvPicPr>
          <p:cNvPr id="71682" name="Picture 2" descr="The Story of Walsall"/>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908" r="2990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84553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The Gospel of Peace </a:t>
            </a:r>
            <a:r>
              <a:rPr lang="en-US" sz="4000" dirty="0" smtClean="0">
                <a:solidFill>
                  <a:srgbClr val="66FFFF"/>
                </a:solidFill>
              </a:rPr>
              <a:t>GC 259</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400"/>
            <a:ext cx="7355304" cy="5029199"/>
          </a:xfrm>
        </p:spPr>
        <p:txBody>
          <a:bodyPr>
            <a:noAutofit/>
          </a:bodyPr>
          <a:lstStyle/>
          <a:p>
            <a:r>
              <a:rPr lang="en-US" sz="3600" dirty="0"/>
              <a:t>“By how gentle degrees does God prepare us for His will! Two years ago, a piece of brick grazed my shoulders. It was a year after that the stone struck me between the eyes. Last month I received one blow, and this evening two, one before we came into the town, and one after we were gone out; but both were as nothing</a:t>
            </a:r>
            <a:r>
              <a:rPr lang="en-US" sz="3600" dirty="0" smtClean="0"/>
              <a:t>:</a:t>
            </a:r>
          </a:p>
        </p:txBody>
      </p:sp>
      <p:pic>
        <p:nvPicPr>
          <p:cNvPr id="70658" name="Picture 2" descr="Four John Wesley quotes everyone should know | James Pedla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5890" b="5890"/>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339857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E087D7-E674-AABF-1B76-049D10889FA5}"/>
              </a:ext>
            </a:extLst>
          </p:cNvPr>
          <p:cNvSpPr>
            <a:spLocks noGrp="1"/>
          </p:cNvSpPr>
          <p:nvPr>
            <p:ph type="title"/>
          </p:nvPr>
        </p:nvSpPr>
        <p:spPr>
          <a:xfrm>
            <a:off x="4150896" y="303369"/>
            <a:ext cx="7355304" cy="529388"/>
          </a:xfrm>
        </p:spPr>
        <p:txBody>
          <a:bodyPr>
            <a:noAutofit/>
          </a:bodyPr>
          <a:lstStyle/>
          <a:p>
            <a:r>
              <a:rPr lang="en-US" sz="4000" dirty="0" smtClean="0">
                <a:solidFill>
                  <a:schemeClr val="accent1">
                    <a:lumMod val="40000"/>
                    <a:lumOff val="60000"/>
                  </a:schemeClr>
                </a:solidFill>
              </a:rPr>
              <a:t>The Gospel of Peace </a:t>
            </a:r>
            <a:r>
              <a:rPr lang="en-US" sz="4000" dirty="0" smtClean="0">
                <a:solidFill>
                  <a:srgbClr val="66FFFF"/>
                </a:solidFill>
              </a:rPr>
              <a:t>GC 259</a:t>
            </a:r>
            <a:endParaRPr lang="en-US" sz="4000" dirty="0">
              <a:solidFill>
                <a:srgbClr val="66FFFF"/>
              </a:solidFill>
            </a:endParaRPr>
          </a:p>
        </p:txBody>
      </p:sp>
      <p:sp>
        <p:nvSpPr>
          <p:cNvPr id="4" name="Text Placeholder 3">
            <a:extLst>
              <a:ext uri="{FF2B5EF4-FFF2-40B4-BE49-F238E27FC236}">
                <a16:creationId xmlns="" xmlns:a16="http://schemas.microsoft.com/office/drawing/2014/main" id="{4B1DD94F-353C-DB85-AE9A-D1D4BB858E94}"/>
              </a:ext>
            </a:extLst>
          </p:cNvPr>
          <p:cNvSpPr>
            <a:spLocks noGrp="1"/>
          </p:cNvSpPr>
          <p:nvPr>
            <p:ph type="body" sz="half" idx="2"/>
          </p:nvPr>
        </p:nvSpPr>
        <p:spPr>
          <a:xfrm>
            <a:off x="4150896" y="914400"/>
            <a:ext cx="7355304" cy="5029199"/>
          </a:xfrm>
        </p:spPr>
        <p:txBody>
          <a:bodyPr>
            <a:noAutofit/>
          </a:bodyPr>
          <a:lstStyle/>
          <a:p>
            <a:r>
              <a:rPr lang="en-US" sz="3600" dirty="0" smtClean="0"/>
              <a:t>for </a:t>
            </a:r>
            <a:r>
              <a:rPr lang="en-US" sz="3600" dirty="0"/>
              <a:t>though one man struck me on the breast with all his might, and the other on the mouth with such force that the blood gushed out immediately, I felt no more pain from either of the blows than if they had touched me with a straw.”—John Wesley, </a:t>
            </a:r>
            <a:r>
              <a:rPr lang="en-US" sz="3600" i="1" dirty="0"/>
              <a:t>Works,</a:t>
            </a:r>
            <a:r>
              <a:rPr lang="en-US" sz="3600" dirty="0"/>
              <a:t> vol. 3, pp. 297, 298. </a:t>
            </a:r>
            <a:endParaRPr lang="en-US" sz="3600" dirty="0" smtClean="0"/>
          </a:p>
        </p:txBody>
      </p:sp>
      <p:pic>
        <p:nvPicPr>
          <p:cNvPr id="69634" name="Picture 2" descr="Taking Care of Yourself in the Way of John Wesley"/>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0058" r="3005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01941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2851" t="17076" r="24297" b="2091"/>
          <a:stretch/>
        </p:blipFill>
        <p:spPr>
          <a:xfrm>
            <a:off x="204279" y="128674"/>
            <a:ext cx="7755946" cy="6586537"/>
          </a:xfrm>
          <a:prstGeom prst="rect">
            <a:avLst/>
          </a:prstGeom>
        </p:spPr>
      </p:pic>
      <p:sp>
        <p:nvSpPr>
          <p:cNvPr id="3" name="Oval 2"/>
          <p:cNvSpPr/>
          <p:nvPr/>
        </p:nvSpPr>
        <p:spPr>
          <a:xfrm>
            <a:off x="5589805" y="4750243"/>
            <a:ext cx="2125084" cy="660401"/>
          </a:xfrm>
          <a:prstGeom prst="ellipse">
            <a:avLst/>
          </a:prstGeom>
          <a:no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83970" name="Picture 2" descr="Two Sides: Time To Get Dres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3094" y="3610061"/>
            <a:ext cx="3810000" cy="3105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599735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305660" y="2168543"/>
            <a:ext cx="6301018" cy="2675137"/>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smtClean="0">
                <a:solidFill>
                  <a:schemeClr val="accent1">
                    <a:lumMod val="40000"/>
                    <a:lumOff val="60000"/>
                  </a:schemeClr>
                </a:solidFill>
              </a:rPr>
              <a:t>The Shield of Faith:  </a:t>
            </a:r>
            <a:endParaRPr lang="en-US" sz="6000" dirty="0">
              <a:solidFill>
                <a:srgbClr val="66FFFF"/>
              </a:solidFill>
            </a:endParaRPr>
          </a:p>
        </p:txBody>
      </p:sp>
      <p:pic>
        <p:nvPicPr>
          <p:cNvPr id="60418" name="Picture 2" descr="ARK * ARK OF THE COVENANT - The Layman's Biblical Handbook"/>
          <p:cNvPicPr>
            <a:picLocks noChangeAspect="1" noChangeArrowheads="1"/>
          </p:cNvPicPr>
          <p:nvPr/>
        </p:nvPicPr>
        <p:blipFill rotWithShape="1">
          <a:blip r:embed="rId2">
            <a:extLst>
              <a:ext uri="{28A0092B-C50C-407E-A947-70E740481C1C}">
                <a14:useLocalDpi xmlns:a14="http://schemas.microsoft.com/office/drawing/2010/main" val="0"/>
              </a:ext>
            </a:extLst>
          </a:blip>
          <a:srcRect b="20678"/>
          <a:stretch/>
        </p:blipFill>
        <p:spPr bwMode="auto">
          <a:xfrm>
            <a:off x="0" y="0"/>
            <a:ext cx="9780814" cy="6825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781922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Stand Therefore:  </a:t>
            </a:r>
            <a:br>
              <a:rPr lang="en-US" sz="4400" b="1" dirty="0" smtClean="0">
                <a:solidFill>
                  <a:schemeClr val="accent1">
                    <a:lumMod val="40000"/>
                    <a:lumOff val="60000"/>
                  </a:schemeClr>
                </a:solidFill>
              </a:rPr>
            </a:br>
            <a:r>
              <a:rPr lang="en-US" sz="4400" dirty="0" smtClean="0">
                <a:solidFill>
                  <a:srgbClr val="66FFFF"/>
                </a:solidFill>
              </a:rPr>
              <a:t>Ephesians 6:16</a:t>
            </a:r>
            <a:endParaRPr lang="en-US" sz="4400" dirty="0">
              <a:solidFill>
                <a:srgbClr val="66FFFF"/>
              </a:solidFill>
            </a:endParaRP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4800" b="1" baseline="30000" dirty="0"/>
              <a:t>16 </a:t>
            </a:r>
            <a:r>
              <a:rPr lang="en-US" sz="4800" dirty="0"/>
              <a:t>Above all, taking the shield of faith, wherewith ye shall be able to quench all the fiery darts of the wicked.</a:t>
            </a:r>
            <a:endParaRPr lang="en-US" sz="4400" b="0" i="0" dirty="0">
              <a:effectLst/>
              <a:latin typeface="system-ui"/>
            </a:endParaRPr>
          </a:p>
        </p:txBody>
      </p:sp>
      <p:pic>
        <p:nvPicPr>
          <p:cNvPr id="23556" name="Picture 4" descr="roman shield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16" r="221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66914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PPT - John Wycliffe PowerPoint Presentation, free download - ID:245898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215" y="-1027341"/>
            <a:ext cx="12997543" cy="9748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763128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Faith of Jesus: </a:t>
            </a:r>
            <a:r>
              <a:rPr lang="en-US" sz="4400" dirty="0" smtClean="0">
                <a:solidFill>
                  <a:srgbClr val="66FFFF"/>
                </a:solidFill>
              </a:rPr>
              <a:t>GC </a:t>
            </a:r>
            <a:r>
              <a:rPr lang="en-US" sz="4400" dirty="0" smtClean="0">
                <a:solidFill>
                  <a:srgbClr val="66FFFF"/>
                </a:solidFill>
              </a:rPr>
              <a:t>451</a:t>
            </a:r>
            <a:r>
              <a:rPr lang="en-US" sz="4400" dirty="0" smtClean="0">
                <a:solidFill>
                  <a:srgbClr val="66FFFF"/>
                </a:solidFill>
              </a:rPr>
              <a:t> </a:t>
            </a:r>
            <a:endParaRPr lang="en-US" sz="4400" dirty="0">
              <a:solidFill>
                <a:srgbClr val="66FFFF"/>
              </a:solidFill>
            </a:endParaRPr>
          </a:p>
        </p:txBody>
      </p:sp>
      <p:sp>
        <p:nvSpPr>
          <p:cNvPr id="4" name="Text Placeholder 3"/>
          <p:cNvSpPr>
            <a:spLocks noGrp="1"/>
          </p:cNvSpPr>
          <p:nvPr>
            <p:ph type="body" sz="half" idx="2"/>
          </p:nvPr>
        </p:nvSpPr>
        <p:spPr>
          <a:xfrm>
            <a:off x="524039" y="1134207"/>
            <a:ext cx="7379200" cy="4589585"/>
          </a:xfrm>
          <a:noFill/>
        </p:spPr>
        <p:txBody>
          <a:bodyPr>
            <a:noAutofit/>
          </a:bodyPr>
          <a:lstStyle/>
          <a:p>
            <a:r>
              <a:rPr lang="en-US" sz="3200" dirty="0"/>
              <a:t>The work of Sabbath reform to be accomplished in the last days is foretold in the prophecy of Isaiah: “Thus </a:t>
            </a:r>
            <a:r>
              <a:rPr lang="en-US" sz="3200" dirty="0" err="1"/>
              <a:t>saith</a:t>
            </a:r>
            <a:r>
              <a:rPr lang="en-US" sz="3200" dirty="0"/>
              <a:t> the Lord, Keep ye judgment, and do justice: for My salvation is near to come, and My righteousness to be revealed. Blessed is the man that doeth this, and the son of man that </a:t>
            </a:r>
            <a:r>
              <a:rPr lang="en-US" sz="3200" dirty="0" err="1"/>
              <a:t>layeth</a:t>
            </a:r>
            <a:r>
              <a:rPr lang="en-US" sz="3200" dirty="0"/>
              <a:t> hold on it; that </a:t>
            </a:r>
            <a:r>
              <a:rPr lang="en-US" sz="3200" dirty="0" err="1"/>
              <a:t>keepeth</a:t>
            </a:r>
            <a:r>
              <a:rPr lang="en-US" sz="3200" dirty="0"/>
              <a:t> the Sabbath from polluting it, and </a:t>
            </a:r>
            <a:r>
              <a:rPr lang="en-US" sz="3200" dirty="0" err="1"/>
              <a:t>keepeth</a:t>
            </a:r>
            <a:r>
              <a:rPr lang="en-US" sz="3200" dirty="0"/>
              <a:t> his hand from doing any evil</a:t>
            </a:r>
            <a:r>
              <a:rPr lang="en-US" sz="3200" dirty="0" smtClean="0"/>
              <a:t>.”</a:t>
            </a:r>
            <a:endParaRPr lang="en-US" sz="3100" dirty="0"/>
          </a:p>
        </p:txBody>
      </p:sp>
      <p:pic>
        <p:nvPicPr>
          <p:cNvPr id="1026" name="Picture 2" descr="The Ten Commandments - About Catholic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64" r="216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555137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Faith of Jesus: </a:t>
            </a:r>
            <a:r>
              <a:rPr lang="en-US" sz="4400" dirty="0" smtClean="0">
                <a:solidFill>
                  <a:srgbClr val="66FFFF"/>
                </a:solidFill>
              </a:rPr>
              <a:t>GC </a:t>
            </a:r>
            <a:r>
              <a:rPr lang="en-US" sz="4400" dirty="0" smtClean="0">
                <a:solidFill>
                  <a:srgbClr val="66FFFF"/>
                </a:solidFill>
              </a:rPr>
              <a:t>451</a:t>
            </a:r>
            <a:r>
              <a:rPr lang="en-US" sz="4400" dirty="0" smtClean="0">
                <a:solidFill>
                  <a:srgbClr val="66FFFF"/>
                </a:solidFill>
              </a:rPr>
              <a:t> </a:t>
            </a:r>
            <a:endParaRPr lang="en-US" sz="4400" dirty="0">
              <a:solidFill>
                <a:srgbClr val="66FFFF"/>
              </a:solidFill>
            </a:endParaRPr>
          </a:p>
        </p:txBody>
      </p:sp>
      <p:sp>
        <p:nvSpPr>
          <p:cNvPr id="4" name="Text Placeholder 3"/>
          <p:cNvSpPr>
            <a:spLocks noGrp="1"/>
          </p:cNvSpPr>
          <p:nvPr>
            <p:ph type="body" sz="half" idx="2"/>
          </p:nvPr>
        </p:nvSpPr>
        <p:spPr>
          <a:xfrm>
            <a:off x="526942" y="1115879"/>
            <a:ext cx="7487258" cy="4746154"/>
          </a:xfrm>
          <a:noFill/>
        </p:spPr>
        <p:txBody>
          <a:bodyPr>
            <a:noAutofit/>
          </a:bodyPr>
          <a:lstStyle/>
          <a:p>
            <a:r>
              <a:rPr lang="en-US" sz="3600" dirty="0" smtClean="0"/>
              <a:t>“</a:t>
            </a:r>
            <a:r>
              <a:rPr lang="en-US" sz="3600" dirty="0"/>
              <a:t>The sons of the stranger, that join themselves to the Lord, to serve Him, and to love the name of the Lord, to be His servants, everyone that </a:t>
            </a:r>
            <a:r>
              <a:rPr lang="en-US" sz="3600" dirty="0" err="1"/>
              <a:t>keepeth</a:t>
            </a:r>
            <a:r>
              <a:rPr lang="en-US" sz="3600" dirty="0"/>
              <a:t> the Sabbath from polluting it, and taketh hold of My covenant; even them will I bring to My holy mountain, and make them joyful in My house of prayer.” Isaiah 56:1, 2, 6, 7. </a:t>
            </a:r>
          </a:p>
        </p:txBody>
      </p:sp>
      <p:pic>
        <p:nvPicPr>
          <p:cNvPr id="2050" name="Picture 2" descr="50 Beautiful Mountain Pictures And Wallpapers - The WoW Style"/>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082" r="2608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823889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Faith of Jesus: </a:t>
            </a:r>
            <a:r>
              <a:rPr lang="en-US" sz="4400" dirty="0" smtClean="0">
                <a:solidFill>
                  <a:srgbClr val="66FFFF"/>
                </a:solidFill>
              </a:rPr>
              <a:t>GC </a:t>
            </a:r>
            <a:r>
              <a:rPr lang="en-US" sz="4400" dirty="0" smtClean="0">
                <a:solidFill>
                  <a:srgbClr val="66FFFF"/>
                </a:solidFill>
              </a:rPr>
              <a:t>451</a:t>
            </a:r>
            <a:r>
              <a:rPr lang="en-US" sz="4400" dirty="0" smtClean="0">
                <a:solidFill>
                  <a:srgbClr val="66FFFF"/>
                </a:solidFill>
              </a:rPr>
              <a:t> </a:t>
            </a:r>
            <a:endParaRPr lang="en-US" sz="4400" dirty="0">
              <a:solidFill>
                <a:srgbClr val="66FFFF"/>
              </a:solidFill>
            </a:endParaRPr>
          </a:p>
        </p:txBody>
      </p:sp>
      <p:sp>
        <p:nvSpPr>
          <p:cNvPr id="4" name="Text Placeholder 3"/>
          <p:cNvSpPr>
            <a:spLocks noGrp="1"/>
          </p:cNvSpPr>
          <p:nvPr>
            <p:ph type="body" sz="half" idx="2"/>
          </p:nvPr>
        </p:nvSpPr>
        <p:spPr>
          <a:xfrm>
            <a:off x="524039" y="1134207"/>
            <a:ext cx="7379200" cy="4589585"/>
          </a:xfrm>
          <a:noFill/>
        </p:spPr>
        <p:txBody>
          <a:bodyPr>
            <a:noAutofit/>
          </a:bodyPr>
          <a:lstStyle/>
          <a:p>
            <a:r>
              <a:rPr lang="en-US" sz="3600" dirty="0" smtClean="0"/>
              <a:t>These </a:t>
            </a:r>
            <a:r>
              <a:rPr lang="en-US" sz="3600" dirty="0"/>
              <a:t>words apply in the Christian age, as shown by the context: “The Lord God which </a:t>
            </a:r>
            <a:r>
              <a:rPr lang="en-US" sz="3600" dirty="0" err="1"/>
              <a:t>gathereth</a:t>
            </a:r>
            <a:r>
              <a:rPr lang="en-US" sz="3600" dirty="0"/>
              <a:t> the outcasts of Israel </a:t>
            </a:r>
            <a:r>
              <a:rPr lang="en-US" sz="3600" dirty="0" err="1"/>
              <a:t>saith</a:t>
            </a:r>
            <a:r>
              <a:rPr lang="en-US" sz="3600" dirty="0"/>
              <a:t>, Yet will I gather others to him, beside those that are gathered unto him.” Verse 8. Here is foreshadowed the gathering in of the Gentiles by the gospel. </a:t>
            </a:r>
            <a:endParaRPr lang="en-US" sz="3200" dirty="0"/>
          </a:p>
        </p:txBody>
      </p:sp>
      <p:pic>
        <p:nvPicPr>
          <p:cNvPr id="3074" name="Picture 2" descr="Bible Trivia Quiz: Occupations | HubPag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092" r="2309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944930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Faith of Jesus: </a:t>
            </a:r>
            <a:r>
              <a:rPr lang="en-US" sz="4400" dirty="0" smtClean="0">
                <a:solidFill>
                  <a:srgbClr val="66FFFF"/>
                </a:solidFill>
              </a:rPr>
              <a:t>GC </a:t>
            </a:r>
            <a:r>
              <a:rPr lang="en-US" sz="4400" dirty="0" smtClean="0">
                <a:solidFill>
                  <a:srgbClr val="66FFFF"/>
                </a:solidFill>
              </a:rPr>
              <a:t>451</a:t>
            </a:r>
            <a:r>
              <a:rPr lang="en-US" sz="4400" dirty="0" smtClean="0">
                <a:solidFill>
                  <a:srgbClr val="66FFFF"/>
                </a:solidFill>
              </a:rPr>
              <a:t> </a:t>
            </a:r>
            <a:endParaRPr lang="en-US" sz="4400" dirty="0">
              <a:solidFill>
                <a:srgbClr val="66FFFF"/>
              </a:solidFill>
            </a:endParaRPr>
          </a:p>
        </p:txBody>
      </p:sp>
      <p:sp>
        <p:nvSpPr>
          <p:cNvPr id="4" name="Text Placeholder 3"/>
          <p:cNvSpPr>
            <a:spLocks noGrp="1"/>
          </p:cNvSpPr>
          <p:nvPr>
            <p:ph type="body" sz="half" idx="2"/>
          </p:nvPr>
        </p:nvSpPr>
        <p:spPr>
          <a:xfrm>
            <a:off x="524039" y="1134207"/>
            <a:ext cx="7379200" cy="4589585"/>
          </a:xfrm>
          <a:noFill/>
        </p:spPr>
        <p:txBody>
          <a:bodyPr>
            <a:noAutofit/>
          </a:bodyPr>
          <a:lstStyle/>
          <a:p>
            <a:r>
              <a:rPr lang="en-US" sz="3600" dirty="0" smtClean="0"/>
              <a:t>And </a:t>
            </a:r>
            <a:r>
              <a:rPr lang="en-US" sz="3600" dirty="0"/>
              <a:t>upon those who then honor the Sabbath, a blessing is pronounced. Thus the obligation of the fourth commandment extends past the crucifixion, resurrection, and ascension of Christ, to the time when His servants should preach to all nations the message of glad tidings. </a:t>
            </a:r>
            <a:endParaRPr lang="en-US" sz="3200" dirty="0"/>
          </a:p>
        </p:txBody>
      </p:sp>
      <p:pic>
        <p:nvPicPr>
          <p:cNvPr id="4098" name="Picture 2" descr="End Times - How Do We Know? - The #Heb10 Church"/>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233" r="2623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495869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Faith of Jesus: </a:t>
            </a:r>
            <a:r>
              <a:rPr lang="en-US" sz="4400" dirty="0" smtClean="0">
                <a:solidFill>
                  <a:srgbClr val="66FFFF"/>
                </a:solidFill>
              </a:rPr>
              <a:t>GC </a:t>
            </a:r>
            <a:r>
              <a:rPr lang="en-US" sz="4400" dirty="0" smtClean="0">
                <a:solidFill>
                  <a:srgbClr val="66FFFF"/>
                </a:solidFill>
              </a:rPr>
              <a:t>452</a:t>
            </a:r>
            <a:r>
              <a:rPr lang="en-US" sz="4400" dirty="0" smtClean="0">
                <a:solidFill>
                  <a:srgbClr val="66FFFF"/>
                </a:solidFill>
              </a:rPr>
              <a:t> </a:t>
            </a:r>
            <a:endParaRPr lang="en-US" sz="4400" dirty="0">
              <a:solidFill>
                <a:srgbClr val="66FFFF"/>
              </a:solidFill>
            </a:endParaRPr>
          </a:p>
        </p:txBody>
      </p:sp>
      <p:sp>
        <p:nvSpPr>
          <p:cNvPr id="4" name="Text Placeholder 3"/>
          <p:cNvSpPr>
            <a:spLocks noGrp="1"/>
          </p:cNvSpPr>
          <p:nvPr>
            <p:ph type="body" sz="half" idx="2"/>
          </p:nvPr>
        </p:nvSpPr>
        <p:spPr>
          <a:xfrm>
            <a:off x="524039" y="1134207"/>
            <a:ext cx="7379200" cy="4589585"/>
          </a:xfrm>
          <a:noFill/>
        </p:spPr>
        <p:txBody>
          <a:bodyPr>
            <a:noAutofit/>
          </a:bodyPr>
          <a:lstStyle/>
          <a:p>
            <a:r>
              <a:rPr lang="en-US" sz="3600" dirty="0"/>
              <a:t>The Lord commands by the same prophet: “Bind up the testimony, seal the law among My disciples.” Isaiah 8:16. The seal of God's law is found in the fourth commandment. This only, of all the ten, brings to view both the name and the title of the Lawgiver. It declares Him to be the Creator of the heavens and the earth, and </a:t>
            </a:r>
            <a:r>
              <a:rPr lang="en-US" sz="3600" dirty="0" smtClean="0"/>
              <a:t>thus</a:t>
            </a:r>
            <a:endParaRPr lang="en-US" sz="3200" dirty="0"/>
          </a:p>
        </p:txBody>
      </p:sp>
      <p:pic>
        <p:nvPicPr>
          <p:cNvPr id="5122" name="Picture 2" descr="Law of God | Bibleinfo.com"/>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157" r="2615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63303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Faith of Jesus: </a:t>
            </a:r>
            <a:r>
              <a:rPr lang="en-US" sz="4400" dirty="0" smtClean="0">
                <a:solidFill>
                  <a:srgbClr val="66FFFF"/>
                </a:solidFill>
              </a:rPr>
              <a:t>GC </a:t>
            </a:r>
            <a:r>
              <a:rPr lang="en-US" sz="4400" dirty="0" smtClean="0">
                <a:solidFill>
                  <a:srgbClr val="66FFFF"/>
                </a:solidFill>
              </a:rPr>
              <a:t>452</a:t>
            </a:r>
            <a:r>
              <a:rPr lang="en-US" sz="4400" dirty="0" smtClean="0">
                <a:solidFill>
                  <a:srgbClr val="66FFFF"/>
                </a:solidFill>
              </a:rPr>
              <a:t> </a:t>
            </a:r>
            <a:endParaRPr lang="en-US" sz="4400" dirty="0">
              <a:solidFill>
                <a:srgbClr val="66FFFF"/>
              </a:solidFill>
            </a:endParaRPr>
          </a:p>
        </p:txBody>
      </p:sp>
      <p:sp>
        <p:nvSpPr>
          <p:cNvPr id="4" name="Text Placeholder 3"/>
          <p:cNvSpPr>
            <a:spLocks noGrp="1"/>
          </p:cNvSpPr>
          <p:nvPr>
            <p:ph type="body" sz="half" idx="2"/>
          </p:nvPr>
        </p:nvSpPr>
        <p:spPr>
          <a:xfrm>
            <a:off x="524039" y="1134207"/>
            <a:ext cx="7379200" cy="4589585"/>
          </a:xfrm>
          <a:noFill/>
        </p:spPr>
        <p:txBody>
          <a:bodyPr>
            <a:noAutofit/>
          </a:bodyPr>
          <a:lstStyle/>
          <a:p>
            <a:r>
              <a:rPr lang="en-US" sz="3600" dirty="0" smtClean="0"/>
              <a:t>shows </a:t>
            </a:r>
            <a:r>
              <a:rPr lang="en-US" sz="3600" dirty="0"/>
              <a:t>His claim to reverence and worship above all others. Aside from this precept, there is nothing in the Decalogue to show by whose authority the law is given. When the Sabbath was changed by the papal power, the seal was taken from the law. </a:t>
            </a:r>
            <a:r>
              <a:rPr lang="en-US" sz="3600" dirty="0" smtClean="0"/>
              <a:t>The disciples of Jesus are called upon to restore it by exalting the</a:t>
            </a:r>
            <a:endParaRPr lang="en-US" sz="3200" dirty="0"/>
          </a:p>
        </p:txBody>
      </p:sp>
      <p:pic>
        <p:nvPicPr>
          <p:cNvPr id="6146" name="Picture 2" descr="The Seal of God is your belief in Jesus Christ as your Savior, the Son ..."/>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123" r="1412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863673"/>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Faith of Jesus: </a:t>
            </a:r>
            <a:r>
              <a:rPr lang="en-US" sz="4400" dirty="0" smtClean="0">
                <a:solidFill>
                  <a:srgbClr val="66FFFF"/>
                </a:solidFill>
              </a:rPr>
              <a:t>GC </a:t>
            </a:r>
            <a:r>
              <a:rPr lang="en-US" sz="4400" dirty="0" smtClean="0">
                <a:solidFill>
                  <a:srgbClr val="66FFFF"/>
                </a:solidFill>
              </a:rPr>
              <a:t>452</a:t>
            </a:r>
            <a:r>
              <a:rPr lang="en-US" sz="4400" dirty="0" smtClean="0">
                <a:solidFill>
                  <a:srgbClr val="66FFFF"/>
                </a:solidFill>
              </a:rPr>
              <a:t> </a:t>
            </a:r>
            <a:endParaRPr lang="en-US" sz="4400" dirty="0">
              <a:solidFill>
                <a:srgbClr val="66FFFF"/>
              </a:solidFill>
            </a:endParaRPr>
          </a:p>
        </p:txBody>
      </p:sp>
      <p:sp>
        <p:nvSpPr>
          <p:cNvPr id="4" name="Text Placeholder 3"/>
          <p:cNvSpPr>
            <a:spLocks noGrp="1"/>
          </p:cNvSpPr>
          <p:nvPr>
            <p:ph type="body" sz="half" idx="2"/>
          </p:nvPr>
        </p:nvSpPr>
        <p:spPr>
          <a:xfrm>
            <a:off x="524039" y="1134207"/>
            <a:ext cx="7379200" cy="4589585"/>
          </a:xfrm>
          <a:noFill/>
        </p:spPr>
        <p:txBody>
          <a:bodyPr>
            <a:noAutofit/>
          </a:bodyPr>
          <a:lstStyle/>
          <a:p>
            <a:r>
              <a:rPr lang="en-US" sz="3600" dirty="0" smtClean="0"/>
              <a:t>Sabbath </a:t>
            </a:r>
            <a:r>
              <a:rPr lang="en-US" sz="3600" dirty="0"/>
              <a:t>of the fourth commandment to its rightful position as the Creator's memorial and the sign of His </a:t>
            </a:r>
            <a:r>
              <a:rPr lang="en-US" sz="3600" dirty="0" smtClean="0"/>
              <a:t>authority.  </a:t>
            </a:r>
          </a:p>
          <a:p>
            <a:r>
              <a:rPr lang="en-US" sz="3600" dirty="0"/>
              <a:t>The prophet thus points out the ordinance which has been forsaken: “Thou shalt raise up the foundations of many generations; and thou </a:t>
            </a:r>
            <a:r>
              <a:rPr lang="en-US" sz="3600" dirty="0" smtClean="0"/>
              <a:t>shalt</a:t>
            </a:r>
            <a:endParaRPr lang="en-US" sz="3200" dirty="0"/>
          </a:p>
        </p:txBody>
      </p:sp>
      <p:pic>
        <p:nvPicPr>
          <p:cNvPr id="7172" name="Picture 4" descr="HISTORY OF SABBATH CHAPTER FOU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333" b="133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8878630"/>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Faith of Jesus: </a:t>
            </a:r>
            <a:r>
              <a:rPr lang="en-US" sz="4400" dirty="0" smtClean="0">
                <a:solidFill>
                  <a:srgbClr val="66FFFF"/>
                </a:solidFill>
              </a:rPr>
              <a:t>GC </a:t>
            </a:r>
            <a:r>
              <a:rPr lang="en-US" sz="4400" dirty="0" smtClean="0">
                <a:solidFill>
                  <a:srgbClr val="66FFFF"/>
                </a:solidFill>
              </a:rPr>
              <a:t>452</a:t>
            </a:r>
            <a:r>
              <a:rPr lang="en-US" sz="4400" dirty="0" smtClean="0">
                <a:solidFill>
                  <a:srgbClr val="66FFFF"/>
                </a:solidFill>
              </a:rPr>
              <a:t> </a:t>
            </a:r>
            <a:endParaRPr lang="en-US" sz="4400" dirty="0">
              <a:solidFill>
                <a:srgbClr val="66FFFF"/>
              </a:solidFill>
            </a:endParaRPr>
          </a:p>
        </p:txBody>
      </p:sp>
      <p:sp>
        <p:nvSpPr>
          <p:cNvPr id="4" name="Text Placeholder 3"/>
          <p:cNvSpPr>
            <a:spLocks noGrp="1"/>
          </p:cNvSpPr>
          <p:nvPr>
            <p:ph type="body" sz="half" idx="2"/>
          </p:nvPr>
        </p:nvSpPr>
        <p:spPr>
          <a:xfrm>
            <a:off x="524039" y="1134207"/>
            <a:ext cx="7379200" cy="4589585"/>
          </a:xfrm>
          <a:noFill/>
        </p:spPr>
        <p:txBody>
          <a:bodyPr>
            <a:noAutofit/>
          </a:bodyPr>
          <a:lstStyle/>
          <a:p>
            <a:r>
              <a:rPr lang="en-US" sz="3500" dirty="0" smtClean="0"/>
              <a:t>be </a:t>
            </a:r>
            <a:r>
              <a:rPr lang="en-US" sz="3500" dirty="0"/>
              <a:t>called, The repairer of the breach, The restorer of paths to dwell in. If thou turn away thy foot from the Sabbath, from doing thy pleasure on My holy day; and call the Sabbath a delight, the holy of the Lord, honorable; and shalt honor Him, not doing thine own ways, nor finding thine own pleasure, nor speaking </a:t>
            </a:r>
            <a:r>
              <a:rPr lang="en-US" sz="3500" dirty="0" smtClean="0"/>
              <a:t>thine</a:t>
            </a:r>
            <a:endParaRPr lang="en-US" sz="3500" dirty="0"/>
          </a:p>
        </p:txBody>
      </p:sp>
      <p:pic>
        <p:nvPicPr>
          <p:cNvPr id="8196" name="Picture 4" descr="Allowing the Holy Spirit to Intercede for You - Greg Lancaster Ministri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2061" r="3206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6627329"/>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Faith of Jesus: </a:t>
            </a:r>
            <a:r>
              <a:rPr lang="en-US" sz="4400" dirty="0" smtClean="0">
                <a:solidFill>
                  <a:srgbClr val="66FFFF"/>
                </a:solidFill>
              </a:rPr>
              <a:t>GC </a:t>
            </a:r>
            <a:r>
              <a:rPr lang="en-US" sz="4400" dirty="0" smtClean="0">
                <a:solidFill>
                  <a:srgbClr val="66FFFF"/>
                </a:solidFill>
              </a:rPr>
              <a:t>452</a:t>
            </a:r>
            <a:r>
              <a:rPr lang="en-US" sz="4400" dirty="0" smtClean="0">
                <a:solidFill>
                  <a:srgbClr val="66FFFF"/>
                </a:solidFill>
              </a:rPr>
              <a:t> </a:t>
            </a:r>
            <a:endParaRPr lang="en-US" sz="4400" dirty="0">
              <a:solidFill>
                <a:srgbClr val="66FFFF"/>
              </a:solidFill>
            </a:endParaRPr>
          </a:p>
        </p:txBody>
      </p:sp>
      <p:sp>
        <p:nvSpPr>
          <p:cNvPr id="4" name="Text Placeholder 3"/>
          <p:cNvSpPr>
            <a:spLocks noGrp="1"/>
          </p:cNvSpPr>
          <p:nvPr>
            <p:ph type="body" sz="half" idx="2"/>
          </p:nvPr>
        </p:nvSpPr>
        <p:spPr>
          <a:xfrm>
            <a:off x="524039" y="1134207"/>
            <a:ext cx="7379200" cy="4589585"/>
          </a:xfrm>
          <a:noFill/>
        </p:spPr>
        <p:txBody>
          <a:bodyPr>
            <a:noAutofit/>
          </a:bodyPr>
          <a:lstStyle/>
          <a:p>
            <a:r>
              <a:rPr lang="en-US" sz="3400" dirty="0" smtClean="0"/>
              <a:t>own </a:t>
            </a:r>
            <a:r>
              <a:rPr lang="en-US" sz="3400" dirty="0"/>
              <a:t>words: then shalt thou delight thyself in the Lord.” Verses 12-14. This prophecy also applies in our time. The breach was made in the law of God when the Sabbath was changed by the Roman power. But the time has come for that divine institution to be restored. The breach is to be repaired and the foundation of many generations to be raised up</a:t>
            </a:r>
            <a:r>
              <a:rPr lang="en-US" sz="3400" dirty="0" smtClean="0"/>
              <a:t>. </a:t>
            </a:r>
            <a:endParaRPr lang="en-US" sz="3400" dirty="0"/>
          </a:p>
        </p:txBody>
      </p:sp>
      <p:pic>
        <p:nvPicPr>
          <p:cNvPr id="9218" name="Picture 2" descr="Repairers of the Breach - YouTube"/>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1375" t="5675" r="39625" b="-704"/>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614163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4400" b="1" dirty="0" smtClean="0">
                <a:solidFill>
                  <a:schemeClr val="accent1">
                    <a:lumMod val="40000"/>
                    <a:lumOff val="60000"/>
                  </a:schemeClr>
                </a:solidFill>
              </a:rPr>
              <a:t>Faith of Jesus: </a:t>
            </a:r>
            <a:r>
              <a:rPr lang="en-US" sz="4400" dirty="0" smtClean="0">
                <a:solidFill>
                  <a:srgbClr val="66FFFF"/>
                </a:solidFill>
              </a:rPr>
              <a:t>GC </a:t>
            </a:r>
            <a:r>
              <a:rPr lang="en-US" sz="4400" dirty="0" smtClean="0">
                <a:solidFill>
                  <a:srgbClr val="66FFFF"/>
                </a:solidFill>
              </a:rPr>
              <a:t>453</a:t>
            </a:r>
            <a:r>
              <a:rPr lang="en-US" sz="4400" dirty="0" smtClean="0">
                <a:solidFill>
                  <a:srgbClr val="66FFFF"/>
                </a:solidFill>
              </a:rPr>
              <a:t> </a:t>
            </a:r>
            <a:endParaRPr lang="en-US" sz="4400" dirty="0">
              <a:solidFill>
                <a:srgbClr val="66FFFF"/>
              </a:solidFill>
            </a:endParaRPr>
          </a:p>
        </p:txBody>
      </p:sp>
      <p:sp>
        <p:nvSpPr>
          <p:cNvPr id="4" name="Text Placeholder 3"/>
          <p:cNvSpPr>
            <a:spLocks noGrp="1"/>
          </p:cNvSpPr>
          <p:nvPr>
            <p:ph type="body" sz="half" idx="2"/>
          </p:nvPr>
        </p:nvSpPr>
        <p:spPr>
          <a:xfrm>
            <a:off x="524039" y="1134207"/>
            <a:ext cx="7379200" cy="4589585"/>
          </a:xfrm>
          <a:noFill/>
        </p:spPr>
        <p:txBody>
          <a:bodyPr>
            <a:noAutofit/>
          </a:bodyPr>
          <a:lstStyle/>
          <a:p>
            <a:r>
              <a:rPr lang="en-US" sz="3600" dirty="0"/>
              <a:t>From that day to the present the knowledge of God's law has been preserved in the earth, and the Sabbath of the fourth commandment has been kept. Though the “man of sin” succeeded in trampling underfoot God's holy day, yet even in the period of his supremacy there were, </a:t>
            </a:r>
            <a:endParaRPr lang="en-US" sz="3400" dirty="0"/>
          </a:p>
        </p:txBody>
      </p:sp>
      <p:pic>
        <p:nvPicPr>
          <p:cNvPr id="10242" name="Picture 2" descr="The Church and The Ten Commandments | For God's Glory Alone Ministries"/>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157" r="2615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51796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a:majorFont>
        <a:latin typeface="Corbel"/>
        <a:ea typeface=""/>
        <a:cs typeface=""/>
      </a:majorFont>
      <a:minorFont>
        <a:latin typeface="Corbel"/>
        <a:ea typeface=""/>
        <a:cs typeface=""/>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spDef>
      <a:spPr>
        <a:ln>
          <a:noFill/>
        </a:ln>
      </a:spPr>
      <a:bodyPr rtlCol="0" anchor="ctr"/>
      <a:lstStyle>
        <a:defPPr algn="ctr">
          <a:defRPr/>
        </a:defPPr>
      </a:lstStyle>
      <a:style>
        <a:lnRef idx="2">
          <a:schemeClr val="accent3">
            <a:shade val="50000"/>
          </a:schemeClr>
        </a:lnRef>
        <a:fillRef idx="1">
          <a:schemeClr val="accent3"/>
        </a:fillRef>
        <a:effectRef idx="0">
          <a:schemeClr val="accent3"/>
        </a:effectRef>
        <a:fontRef idx="minor">
          <a:schemeClr val="lt1"/>
        </a:fontRef>
      </a:style>
    </a:spDef>
  </a:objectDefaults>
  <a:extraClrSchemeLst/>
  <a:extLst>
    <a:ext uri="{05A4C25C-085E-4340-85A3-A5531E510DB2}">
      <thm15:themeFamily xmlns:thm15="http://schemas.microsoft.com/office/thememl/2012/main" name="TF22736411_Famous event in history presentation_AAS_v4" id="{885A6F1E-651B-4F15-A7C5-F8866BEBEDBA}" vid="{A424914B-CB64-4CFE-A131-6ACB64D36AA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096277B9-27DA-47CA-9593-62E4BB44AB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C25A74-1E0C-4362-AFA3-6197BD285F3A}">
  <ds:schemaRefs>
    <ds:schemaRef ds:uri="http://schemas.microsoft.com/sharepoint/v3/contenttype/forms"/>
  </ds:schemaRefs>
</ds:datastoreItem>
</file>

<file path=customXml/itemProps3.xml><?xml version="1.0" encoding="utf-8"?>
<ds:datastoreItem xmlns:ds="http://schemas.openxmlformats.org/officeDocument/2006/customXml" ds:itemID="{0EC94942-C689-461B-8649-1FD863C6BA2B}">
  <ds:schemaRefs>
    <ds:schemaRef ds:uri="71af3243-3dd4-4a8d-8c0d-dd76da1f02a5"/>
    <ds:schemaRef ds:uri="http://schemas.microsoft.com/office/2006/documentManagement/types"/>
    <ds:schemaRef ds:uri="http://purl.org/dc/elements/1.1/"/>
    <ds:schemaRef ds:uri="http://www.w3.org/XML/1998/namespace"/>
    <ds:schemaRef ds:uri="16c05727-aa75-4e4a-9b5f-8a80a1165891"/>
    <ds:schemaRef ds:uri="http://schemas.microsoft.com/office/2006/metadata/properties"/>
    <ds:schemaRef ds:uri="http://purl.org/dc/terms/"/>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Famous event in history presentation</Template>
  <TotalTime>0</TotalTime>
  <Words>6740</Words>
  <Application>Microsoft Office PowerPoint</Application>
  <PresentationFormat>Widescreen</PresentationFormat>
  <Paragraphs>290</Paragraphs>
  <Slides>146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146</vt:i4>
      </vt:variant>
    </vt:vector>
  </HeadingPairs>
  <TitlesOfParts>
    <vt:vector size="151" baseType="lpstr">
      <vt:lpstr>Arial</vt:lpstr>
      <vt:lpstr>Calibri</vt:lpstr>
      <vt:lpstr>Corbel</vt:lpstr>
      <vt:lpstr>system-ui</vt:lpstr>
      <vt:lpstr>Celestial</vt:lpstr>
      <vt:lpstr>Waging Peace (?) Lesson 13, 3rd Quarter 2023</vt:lpstr>
      <vt:lpstr>Memory Text:   Ephesians 6:16-17</vt:lpstr>
      <vt:lpstr>PowerPoint Presentation</vt:lpstr>
      <vt:lpstr>Facing the Battle Ephesians 6:10-13</vt:lpstr>
      <vt:lpstr>Facing the Battle Ephesians 6:12-13</vt:lpstr>
      <vt:lpstr>PowerPoint Presentation</vt:lpstr>
      <vt:lpstr>PowerPoint Presentation</vt:lpstr>
      <vt:lpstr>Girt About with Truth:   Ephesians 6:14</vt:lpstr>
      <vt:lpstr>PowerPoint Presentation</vt:lpstr>
      <vt:lpstr>Girt About with Truth:  </vt:lpstr>
      <vt:lpstr>Girt About with Truth GC 87</vt:lpstr>
      <vt:lpstr>Girt About with Truth GC 87</vt:lpstr>
      <vt:lpstr>Girt About with Truth GC 87</vt:lpstr>
      <vt:lpstr>Girt About with Truth GC 87</vt:lpstr>
      <vt:lpstr>Girt About with Truth GC 87</vt:lpstr>
      <vt:lpstr>Girt About with Truth GC 87</vt:lpstr>
      <vt:lpstr>Girt About with Truth GC 87</vt:lpstr>
      <vt:lpstr>Girt About with Truth GC 87</vt:lpstr>
      <vt:lpstr>Girt About with Truth GC 88</vt:lpstr>
      <vt:lpstr>Girt About with Truth GC 88</vt:lpstr>
      <vt:lpstr>Girt About with Truth GC 88</vt:lpstr>
      <vt:lpstr>Girt About with Truth GC 88</vt:lpstr>
      <vt:lpstr>Girt About with Truth GC 88</vt:lpstr>
      <vt:lpstr>Girt About with Truth GC 89</vt:lpstr>
      <vt:lpstr>Girt About with Truth GC 89</vt:lpstr>
      <vt:lpstr>Girt About with Truth GC 89</vt:lpstr>
      <vt:lpstr>Girt About with Truth GC 89</vt:lpstr>
      <vt:lpstr>Girt About with Truth GC 89</vt:lpstr>
      <vt:lpstr>Girt About with Truth GC 89</vt:lpstr>
      <vt:lpstr>Girt About with Truth GC 89</vt:lpstr>
      <vt:lpstr>Girt About with Truth GC 89-90</vt:lpstr>
      <vt:lpstr>Girt About with Truth GC 90</vt:lpstr>
      <vt:lpstr>Girt About with Truth GC 90</vt:lpstr>
      <vt:lpstr>Girt About with Truth GC 90</vt:lpstr>
      <vt:lpstr>Girt About with Truth GC 90</vt:lpstr>
      <vt:lpstr>Girt About with Truth GC 90</vt:lpstr>
      <vt:lpstr>Girt About with Truth GC 90</vt:lpstr>
      <vt:lpstr>Girt About with Truth GC 90</vt:lpstr>
      <vt:lpstr>Girt About with Truth GC 91</vt:lpstr>
      <vt:lpstr>Girt About with Truth GC 91</vt:lpstr>
      <vt:lpstr>Girt About with Truth GC 91</vt:lpstr>
      <vt:lpstr>Girt About with Truth GC 91</vt:lpstr>
      <vt:lpstr>Girt About with Truth GC 91</vt:lpstr>
      <vt:lpstr>Girt About with Truth GC 91</vt:lpstr>
      <vt:lpstr>Girt About with Truth GC 92</vt:lpstr>
      <vt:lpstr>Girt About with Truth GC 92</vt:lpstr>
      <vt:lpstr>PowerPoint Presentation</vt:lpstr>
      <vt:lpstr>Girt About with Truth Foxes Book of mARTYRS</vt:lpstr>
      <vt:lpstr>PowerPoint Presentation</vt:lpstr>
      <vt:lpstr>PowerPoint Presentation</vt:lpstr>
      <vt:lpstr>The Breastplate of Righteousness:   Ephesians 6:14</vt:lpstr>
      <vt:lpstr>Righteousness: GC 293 </vt:lpstr>
      <vt:lpstr>Righteousness: GC 293 </vt:lpstr>
      <vt:lpstr>Righteousness: GC 293 </vt:lpstr>
      <vt:lpstr>Righteousness: GC 293-4 </vt:lpstr>
      <vt:lpstr>Righteousness: GC 294 </vt:lpstr>
      <vt:lpstr>Righteousness: GC 294 </vt:lpstr>
      <vt:lpstr>Righteousness: GC 294 </vt:lpstr>
      <vt:lpstr>Righteousness: GC 294 </vt:lpstr>
      <vt:lpstr>Righteousness: GC 294 </vt:lpstr>
      <vt:lpstr>Righteousness: GC 294 </vt:lpstr>
      <vt:lpstr>PowerPoint Presentation</vt:lpstr>
      <vt:lpstr>PowerPoint Presentation</vt:lpstr>
      <vt:lpstr>To STAND:   Ephesians 6:15</vt:lpstr>
      <vt:lpstr>The Gospel of Peace GC 254</vt:lpstr>
      <vt:lpstr>The Gospel of Peace GC 254-5</vt:lpstr>
      <vt:lpstr>The Gospel of Peace GC 255</vt:lpstr>
      <vt:lpstr>The Gospel of Peace GC 255</vt:lpstr>
      <vt:lpstr>The Gospel of Peace GC 255</vt:lpstr>
      <vt:lpstr>The Gospel of Peace GC 255</vt:lpstr>
      <vt:lpstr>The Gospel of Peace GC 255</vt:lpstr>
      <vt:lpstr>The Gospel of Peace GC 255</vt:lpstr>
      <vt:lpstr>The Gospel of Peace GC 256</vt:lpstr>
      <vt:lpstr>The Gospel of Peace GC 256</vt:lpstr>
      <vt:lpstr>The Gospel of Peace GC 256</vt:lpstr>
      <vt:lpstr>The Gospel of Peace GC 256</vt:lpstr>
      <vt:lpstr>The Gospel of Peace GC 257</vt:lpstr>
      <vt:lpstr>The Gospel of Peace GC 257-8</vt:lpstr>
      <vt:lpstr>The Gospel of Peace GC 258</vt:lpstr>
      <vt:lpstr>The Gospel of Peace GC 258</vt:lpstr>
      <vt:lpstr>The Gospel of Peace GC 258</vt:lpstr>
      <vt:lpstr>The Gospel of Peace GC 258</vt:lpstr>
      <vt:lpstr>The Gospel of Peace GC 258</vt:lpstr>
      <vt:lpstr>The Gospel of Peace GC 258</vt:lpstr>
      <vt:lpstr>The Gospel of Peace GC 259</vt:lpstr>
      <vt:lpstr>The Gospel of Peace GC 259</vt:lpstr>
      <vt:lpstr>PowerPoint Presentation</vt:lpstr>
      <vt:lpstr>PowerPoint Presentation</vt:lpstr>
      <vt:lpstr>Stand Therefore:   Ephesians 6:16</vt:lpstr>
      <vt:lpstr>Faith of Jesus: GC 451 </vt:lpstr>
      <vt:lpstr>Faith of Jesus: GC 451 </vt:lpstr>
      <vt:lpstr>Faith of Jesus: GC 451 </vt:lpstr>
      <vt:lpstr>Faith of Jesus: GC 451 </vt:lpstr>
      <vt:lpstr>Faith of Jesus: GC 452 </vt:lpstr>
      <vt:lpstr>Faith of Jesus: GC 452 </vt:lpstr>
      <vt:lpstr>Faith of Jesus: GC 452 </vt:lpstr>
      <vt:lpstr>Faith of Jesus: GC 452 </vt:lpstr>
      <vt:lpstr>Faith of Jesus: GC 452 </vt:lpstr>
      <vt:lpstr>Faith of Jesus: GC 453 </vt:lpstr>
      <vt:lpstr>Faith of Jesus: GC 453 </vt:lpstr>
      <vt:lpstr>Faith of Jesus: GC 453 </vt:lpstr>
      <vt:lpstr>PowerPoint Presentation</vt:lpstr>
      <vt:lpstr>PowerPoint Presentation</vt:lpstr>
      <vt:lpstr>The Helmet of Salvation:   Ephesians 6:17</vt:lpstr>
      <vt:lpstr>The Helmet of Salvation GC 120</vt:lpstr>
      <vt:lpstr>The Helmet of Salvation GC 131</vt:lpstr>
      <vt:lpstr>The Helmet of Salvation GC 131</vt:lpstr>
      <vt:lpstr>The Helmet of Salvation GC 131</vt:lpstr>
      <vt:lpstr>The Helmet of Salvation GC 131</vt:lpstr>
      <vt:lpstr>The Helmet of Salvation GC 131-2</vt:lpstr>
      <vt:lpstr>The Helmet of Salvation GC 132</vt:lpstr>
      <vt:lpstr>The Helmet of Salvation GC 132</vt:lpstr>
      <vt:lpstr>The Helmet of Salvation GC 132</vt:lpstr>
      <vt:lpstr>The Helmet of Salvation GC 132</vt:lpstr>
      <vt:lpstr>The Helmet of Salvation GC 132</vt:lpstr>
      <vt:lpstr>The Helmet of Salvation GC 140</vt:lpstr>
      <vt:lpstr>The Helmet of Salvation GC 140</vt:lpstr>
      <vt:lpstr>The Helmet of Salvation GC 140</vt:lpstr>
      <vt:lpstr>The Helmet of Salvation GC 140</vt:lpstr>
      <vt:lpstr>The Helmet of Salvation GC 140,1</vt:lpstr>
      <vt:lpstr>The Helmet of Salvation GC 140,1</vt:lpstr>
      <vt:lpstr>The Helmet of Salvation GC 141</vt:lpstr>
      <vt:lpstr>The Helmet of Salvation GC 141</vt:lpstr>
      <vt:lpstr>The Helmet of Salvation GC 141</vt:lpstr>
      <vt:lpstr>The Helmet of Salvation GC 141</vt:lpstr>
      <vt:lpstr>The Helmet of Salvation GC 142</vt:lpstr>
      <vt:lpstr>The Helmet of Salvation GC 142</vt:lpstr>
      <vt:lpstr>The Helmet of Salvation GC 142</vt:lpstr>
      <vt:lpstr>The Helmet of Salvation GC 142</vt:lpstr>
      <vt:lpstr>PowerPoint Presentation</vt:lpstr>
      <vt:lpstr>PowerPoint Presentation</vt:lpstr>
      <vt:lpstr>The Sword of the Spirit:   Ephesians 6:17</vt:lpstr>
      <vt:lpstr>The Sword of the Spirit:   Ephesians 6:18</vt:lpstr>
      <vt:lpstr>The Sword of the Spirit:   Ephesians 6:19-2o</vt:lpstr>
      <vt:lpstr>Sword of the Spirit: GC 220 </vt:lpstr>
      <vt:lpstr>Sword of the Spirit: GC 220 </vt:lpstr>
      <vt:lpstr>Sword of the Spirit: GC 220 </vt:lpstr>
      <vt:lpstr>Sword of the Spirit: GC 220 </vt:lpstr>
      <vt:lpstr>Sword of the Spirit: GC 220 </vt:lpstr>
      <vt:lpstr>Sword of the Spirit: GC 220 </vt:lpstr>
      <vt:lpstr>Sword of the Spirit: GC 220 </vt:lpstr>
      <vt:lpstr>Sword of the Spirit: GC 221 </vt:lpstr>
      <vt:lpstr>Sword of the Spirit: GC 221 </vt:lpstr>
      <vt:lpstr>PowerPoint Presentation</vt:lpstr>
      <vt:lpstr>PowerPoint Presentation</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2023-06-30T21:51:46Z</dcterms:created>
  <dcterms:modified xsi:type="dcterms:W3CDTF">2023-09-23T07:43:49Z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