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2"/>
  </p:notesMasterIdLst>
  <p:handoutMasterIdLst>
    <p:handoutMasterId r:id="rId33"/>
  </p:handoutMasterIdLst>
  <p:sldIdLst>
    <p:sldId id="256" r:id="rId5"/>
    <p:sldId id="309" r:id="rId6"/>
    <p:sldId id="268" r:id="rId7"/>
    <p:sldId id="284" r:id="rId8"/>
    <p:sldId id="260" r:id="rId9"/>
    <p:sldId id="286" r:id="rId10"/>
    <p:sldId id="287" r:id="rId11"/>
    <p:sldId id="291" r:id="rId12"/>
    <p:sldId id="289" r:id="rId13"/>
    <p:sldId id="290" r:id="rId14"/>
    <p:sldId id="292" r:id="rId15"/>
    <p:sldId id="295" r:id="rId16"/>
    <p:sldId id="259" r:id="rId17"/>
    <p:sldId id="293" r:id="rId18"/>
    <p:sldId id="266" r:id="rId19"/>
    <p:sldId id="298" r:id="rId20"/>
    <p:sldId id="299" r:id="rId21"/>
    <p:sldId id="300" r:id="rId22"/>
    <p:sldId id="301" r:id="rId23"/>
    <p:sldId id="303" r:id="rId24"/>
    <p:sldId id="302" r:id="rId25"/>
    <p:sldId id="304" r:id="rId26"/>
    <p:sldId id="305" r:id="rId27"/>
    <p:sldId id="306" r:id="rId28"/>
    <p:sldId id="307" r:id="rId29"/>
    <p:sldId id="308" r:id="rId30"/>
    <p:sldId id="26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C6FD"/>
    <a:srgbClr val="79AE02"/>
    <a:srgbClr val="067F9C"/>
    <a:srgbClr val="014E52"/>
    <a:srgbClr val="0C596D"/>
    <a:srgbClr val="03556D"/>
    <a:srgbClr val="145C72"/>
    <a:srgbClr val="0000A4"/>
    <a:srgbClr val="1ABEEB"/>
    <a:srgbClr val="1DA9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48"/>
      </p:cViewPr>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4C92B-6A45-864A-B429-22A9039765DA}" type="datetimeFigureOut">
              <a:rPr lang="en-US" smtClean="0"/>
              <a:t>4/2/2022</a:t>
            </a:fld>
            <a:endParaRPr lang="en-US" dirty="0"/>
          </a:p>
        </p:txBody>
      </p:sp>
      <p:sp>
        <p:nvSpPr>
          <p:cNvPr id="4" name="Footer Placeholder 3">
            <a:extLst>
              <a:ext uri="{FF2B5EF4-FFF2-40B4-BE49-F238E27FC236}">
                <a16:creationId xmlns=""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2C3C4-9460-4343-9283-24A378E2714B}" type="slidenum">
              <a:rPr lang="en-US" smtClean="0"/>
              <a:t>‹#›</a:t>
            </a:fld>
            <a:endParaRPr lang="en-US" dirty="0"/>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65FE6-BEE9-465E-9202-2D200EDE749C}" type="datetimeFigureOut">
              <a:rPr lang="en-US" noProof="0" smtClean="0"/>
              <a:t>4/2/2022</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DE8F2A-B3D4-43F2-B39B-CD77F64A1950}" type="slidenum">
              <a:rPr lang="en-US" noProof="0" smtClean="0"/>
              <a:t>‹#›</a:t>
            </a:fld>
            <a:endParaRPr lang="en-US" noProof="0" dirty="0"/>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8" name="Freeform: Shape 7">
            <a:extLst>
              <a:ext uri="{FF2B5EF4-FFF2-40B4-BE49-F238E27FC236}">
                <a16:creationId xmlns=""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smtClean="0"/>
              <a:t>Click to edit Master title style</a:t>
            </a:r>
            <a:endParaRPr lang="en-US" noProof="0"/>
          </a:p>
        </p:txBody>
      </p:sp>
      <p:sp>
        <p:nvSpPr>
          <p:cNvPr id="5" name="Picture Placeholder 4">
            <a:extLst>
              <a:ext uri="{FF2B5EF4-FFF2-40B4-BE49-F238E27FC236}">
                <a16:creationId xmlns=""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 xmlns:a16="http://schemas.microsoft.com/office/drawing/2014/main" id="{FF7966C8-8738-4743-AE43-80F0C197B6C7}"/>
              </a:ext>
            </a:extLst>
          </p:cNvPr>
          <p:cNvSpPr>
            <a:spLocks noGrp="1"/>
          </p:cNvSpPr>
          <p:nvPr>
            <p:ph type="body" sz="quarter" idx="14" hasCustomPrompt="1"/>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 xmlns:a16="http://schemas.microsoft.com/office/drawing/2014/main" id="{B1885C44-356C-410C-B697-9BA0E2858222}"/>
              </a:ext>
            </a:extLst>
          </p:cNvPr>
          <p:cNvSpPr>
            <a:spLocks noGrp="1"/>
          </p:cNvSpPr>
          <p:nvPr>
            <p:ph type="body" sz="quarter" idx="17" hasCustomPrompt="1"/>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5" name="Rectangle 14">
            <a:extLst>
              <a:ext uri="{FF2B5EF4-FFF2-40B4-BE49-F238E27FC236}">
                <a16:creationId xmlns="" xmlns:a16="http://schemas.microsoft.com/office/drawing/2014/main" id="{05951AB2-D568-4A7E-9408-FADC8BED4119}"/>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5" name="Picture Placeholder 4">
            <a:extLst>
              <a:ext uri="{FF2B5EF4-FFF2-40B4-BE49-F238E27FC236}">
                <a16:creationId xmlns=""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 xmlns:a16="http://schemas.microsoft.com/office/drawing/2014/main" id="{FF7966C8-8738-4743-AE43-80F0C197B6C7}"/>
              </a:ext>
            </a:extLst>
          </p:cNvPr>
          <p:cNvSpPr>
            <a:spLocks noGrp="1"/>
          </p:cNvSpPr>
          <p:nvPr>
            <p:ph type="body" sz="quarter" idx="14" hasCustomPrompt="1"/>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noProof="0"/>
              <a:t>Edit Master text styles</a:t>
            </a:r>
          </a:p>
        </p:txBody>
      </p:sp>
      <p:sp>
        <p:nvSpPr>
          <p:cNvPr id="10" name="Text Placeholder 8">
            <a:extLst>
              <a:ext uri="{FF2B5EF4-FFF2-40B4-BE49-F238E27FC236}">
                <a16:creationId xmlns="" xmlns:a16="http://schemas.microsoft.com/office/drawing/2014/main" id="{3F93C618-7612-42AB-B890-45E85BD492F4}"/>
              </a:ext>
            </a:extLst>
          </p:cNvPr>
          <p:cNvSpPr>
            <a:spLocks noGrp="1"/>
          </p:cNvSpPr>
          <p:nvPr>
            <p:ph type="body" sz="quarter" idx="15" hasCustomPrompt="1"/>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noProof="0"/>
              <a:t>Edit Master text styles</a:t>
            </a:r>
          </a:p>
        </p:txBody>
      </p:sp>
      <p:sp>
        <p:nvSpPr>
          <p:cNvPr id="11" name="Text Placeholder 8">
            <a:extLst>
              <a:ext uri="{FF2B5EF4-FFF2-40B4-BE49-F238E27FC236}">
                <a16:creationId xmlns="" xmlns:a16="http://schemas.microsoft.com/office/drawing/2014/main" id="{08664829-F6FB-4E31-BF5C-C895ADF2BA7F}"/>
              </a:ext>
            </a:extLst>
          </p:cNvPr>
          <p:cNvSpPr>
            <a:spLocks noGrp="1"/>
          </p:cNvSpPr>
          <p:nvPr>
            <p:ph type="body" sz="quarter" idx="16" hasCustomPrompt="1"/>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noProof="0"/>
              <a:t>Edit Master text styles</a:t>
            </a:r>
          </a:p>
        </p:txBody>
      </p:sp>
      <p:sp>
        <p:nvSpPr>
          <p:cNvPr id="12" name="Text Placeholder 8">
            <a:extLst>
              <a:ext uri="{FF2B5EF4-FFF2-40B4-BE49-F238E27FC236}">
                <a16:creationId xmlns="" xmlns:a16="http://schemas.microsoft.com/office/drawing/2014/main" id="{B1885C44-356C-410C-B697-9BA0E2858222}"/>
              </a:ext>
            </a:extLst>
          </p:cNvPr>
          <p:cNvSpPr>
            <a:spLocks noGrp="1"/>
          </p:cNvSpPr>
          <p:nvPr>
            <p:ph type="body" sz="quarter" idx="17" hasCustomPrompt="1"/>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 xmlns:a16="http://schemas.microsoft.com/office/drawing/2014/main" id="{464BC696-49A6-4328-BB42-5566BAC00F80}"/>
              </a:ext>
            </a:extLst>
          </p:cNvPr>
          <p:cNvSpPr>
            <a:spLocks noGrp="1"/>
          </p:cNvSpPr>
          <p:nvPr>
            <p:ph type="body" sz="quarter" idx="18" hasCustomPrompt="1"/>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4" name="Text Placeholder 8">
            <a:extLst>
              <a:ext uri="{FF2B5EF4-FFF2-40B4-BE49-F238E27FC236}">
                <a16:creationId xmlns="" xmlns:a16="http://schemas.microsoft.com/office/drawing/2014/main" id="{7E9E558E-F7EF-4347-AD3C-FDB2A9BCF618}"/>
              </a:ext>
            </a:extLst>
          </p:cNvPr>
          <p:cNvSpPr>
            <a:spLocks noGrp="1"/>
          </p:cNvSpPr>
          <p:nvPr>
            <p:ph type="body" sz="quarter" idx="19" hasCustomPrompt="1"/>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 xmlns:a16="http://schemas.microsoft.com/office/drawing/2014/main" id="{B9AD2AC4-32E8-BC46-848C-BEA37118CB63}"/>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noProof="0" smtClean="0"/>
              <a:t>Click to edit Master title style</a:t>
            </a:r>
            <a:endParaRPr lang="en-US" noProof="0"/>
          </a:p>
        </p:txBody>
      </p:sp>
      <p:sp>
        <p:nvSpPr>
          <p:cNvPr id="9" name="Text Placeholder 8">
            <a:extLst>
              <a:ext uri="{FF2B5EF4-FFF2-40B4-BE49-F238E27FC236}">
                <a16:creationId xmlns="" xmlns:a16="http://schemas.microsoft.com/office/drawing/2014/main" id="{FF7966C8-8738-4743-AE43-80F0C197B6C7}"/>
              </a:ext>
            </a:extLst>
          </p:cNvPr>
          <p:cNvSpPr>
            <a:spLocks noGrp="1"/>
          </p:cNvSpPr>
          <p:nvPr>
            <p:ph type="body" sz="quarter" idx="14" hasCustomPrompt="1"/>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 xmlns:a16="http://schemas.microsoft.com/office/drawing/2014/main" id="{B1885C44-356C-410C-B697-9BA0E2858222}"/>
              </a:ext>
            </a:extLst>
          </p:cNvPr>
          <p:cNvSpPr>
            <a:spLocks noGrp="1"/>
          </p:cNvSpPr>
          <p:nvPr>
            <p:ph type="body" sz="quarter" idx="17" hasCustomPrompt="1"/>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Rectangle 7">
            <a:extLst>
              <a:ext uri="{FF2B5EF4-FFF2-40B4-BE49-F238E27FC236}">
                <a16:creationId xmlns="" xmlns:a16="http://schemas.microsoft.com/office/drawing/2014/main" id="{1E6A75B6-7B4E-496F-A846-0FFBB6E1D164}"/>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Slide Number Placeholder 5">
            <a:extLst>
              <a:ext uri="{FF2B5EF4-FFF2-40B4-BE49-F238E27FC236}">
                <a16:creationId xmlns="" xmlns:a16="http://schemas.microsoft.com/office/drawing/2014/main" id="{7648ACB4-9C22-4636-800F-578055A5BC10}"/>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2" name="Title 1">
            <a:extLst>
              <a:ext uri="{FF2B5EF4-FFF2-40B4-BE49-F238E27FC236}">
                <a16:creationId xmlns=""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bg1">
              <a:lumMod val="85000"/>
            </a:schemeClr>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tx1"/>
                </a:solidFill>
              </a:rPr>
              <a:pPr/>
              <a:t>‹#›</a:t>
            </a:fld>
            <a:endParaRPr lang="en-US" b="1" noProof="0" dirty="0">
              <a:solidFill>
                <a:schemeClr val="tx1"/>
              </a:solidFill>
            </a:endParaRPr>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 xmlns:a16="http://schemas.microsoft.com/office/drawing/2014/main" id="{00F7C607-177E-BC4B-9F1D-E0CD83EF0470}"/>
              </a:ext>
            </a:extLst>
          </p:cNvPr>
          <p:cNvSpPr>
            <a:spLocks noGrp="1"/>
          </p:cNvSpPr>
          <p:nvPr>
            <p:ph type="title"/>
          </p:nvPr>
        </p:nvSpPr>
        <p:spPr/>
        <p:txBody>
          <a:bodyPr/>
          <a:lstStyle/>
          <a:p>
            <a:r>
              <a:rPr lang="en-US" noProof="0" smtClean="0"/>
              <a:t>Click to edit Master title style</a:t>
            </a:r>
            <a:endParaRPr lang="en-US" noProof="0"/>
          </a:p>
        </p:txBody>
      </p:sp>
      <p:sp>
        <p:nvSpPr>
          <p:cNvPr id="11" name="Content Placeholder 2">
            <a:extLst>
              <a:ext uri="{FF2B5EF4-FFF2-40B4-BE49-F238E27FC236}">
                <a16:creationId xmlns="" xmlns:a16="http://schemas.microsoft.com/office/drawing/2014/main" id="{758E3AAF-44AA-41E0-AE18-8B461598AD07}"/>
              </a:ext>
            </a:extLst>
          </p:cNvPr>
          <p:cNvSpPr>
            <a:spLocks noGrp="1"/>
          </p:cNvSpPr>
          <p:nvPr>
            <p:ph sz="half" idx="1" hasCustomPrompt="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a:extLst>
              <a:ext uri="{FF2B5EF4-FFF2-40B4-BE49-F238E27FC236}">
                <a16:creationId xmlns="" xmlns:a16="http://schemas.microsoft.com/office/drawing/2014/main" id="{FC1B8B60-5429-4EF9-93D0-2CCCF562B916}"/>
              </a:ext>
            </a:extLst>
          </p:cNvPr>
          <p:cNvSpPr>
            <a:spLocks noGrp="1"/>
          </p:cNvSpPr>
          <p:nvPr>
            <p:ph sz="half" idx="2" hasCustomPrompt="1"/>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smtClean="0"/>
              <a:t>Click to edit Master title style</a:t>
            </a:r>
            <a:endParaRPr lang="en-US" noProof="0"/>
          </a:p>
        </p:txBody>
      </p:sp>
      <p:sp>
        <p:nvSpPr>
          <p:cNvPr id="15" name="Text Placeholder 3">
            <a:extLst>
              <a:ext uri="{FF2B5EF4-FFF2-40B4-BE49-F238E27FC236}">
                <a16:creationId xmlns=""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6" name="Content Placeholder 2">
            <a:extLst>
              <a:ext uri="{FF2B5EF4-FFF2-40B4-BE49-F238E27FC236}">
                <a16:creationId xmlns="" xmlns:a16="http://schemas.microsoft.com/office/drawing/2014/main" id="{B43535EE-90E2-422C-B7AC-4D346E8D6E04}"/>
              </a:ext>
            </a:extLst>
          </p:cNvPr>
          <p:cNvSpPr>
            <a:spLocks noGrp="1"/>
          </p:cNvSpPr>
          <p:nvPr>
            <p:ph idx="1" hasCustomPrompt="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smtClean="0"/>
              <a:t>Click to edit Master title style</a:t>
            </a:r>
            <a:endParaRPr lang="en-US" noProof="0"/>
          </a:p>
        </p:txBody>
      </p:sp>
      <p:sp>
        <p:nvSpPr>
          <p:cNvPr id="15" name="Text Placeholder 3">
            <a:extLst>
              <a:ext uri="{FF2B5EF4-FFF2-40B4-BE49-F238E27FC236}">
                <a16:creationId xmlns=""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7" name="Text Placeholder 6">
            <a:extLst>
              <a:ext uri="{FF2B5EF4-FFF2-40B4-BE49-F238E27FC236}">
                <a16:creationId xmlns="" xmlns:a16="http://schemas.microsoft.com/office/drawing/2014/main" id="{E4DAD220-8CE3-4FF4-957A-1E24442C6565}"/>
              </a:ext>
            </a:extLst>
          </p:cNvPr>
          <p:cNvSpPr>
            <a:spLocks noGrp="1"/>
          </p:cNvSpPr>
          <p:nvPr>
            <p:ph type="body" sz="quarter" idx="14" hasCustomPrompt="1"/>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noProof="0"/>
              <a:t>Edit Master text styles</a:t>
            </a:r>
          </a:p>
          <a:p>
            <a:pPr lvl="0"/>
            <a:endParaRPr lang="en-US" noProof="0"/>
          </a:p>
        </p:txBody>
      </p:sp>
      <p:sp>
        <p:nvSpPr>
          <p:cNvPr id="8" name="Text Placeholder 6">
            <a:extLst>
              <a:ext uri="{FF2B5EF4-FFF2-40B4-BE49-F238E27FC236}">
                <a16:creationId xmlns=""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noProof="0"/>
              <a:t>“</a:t>
            </a:r>
          </a:p>
        </p:txBody>
      </p:sp>
      <p:sp>
        <p:nvSpPr>
          <p:cNvPr id="9" name="Frame 8">
            <a:extLst>
              <a:ext uri="{FF2B5EF4-FFF2-40B4-BE49-F238E27FC236}">
                <a16:creationId xmlns=""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Rectangle 9">
            <a:extLst>
              <a:ext uri="{FF2B5EF4-FFF2-40B4-BE49-F238E27FC236}">
                <a16:creationId xmlns="" xmlns:a16="http://schemas.microsoft.com/office/drawing/2014/main" id="{5793B617-BDEC-4471-BF16-3ADF8D92DD69}"/>
              </a:ext>
            </a:extLst>
          </p:cNvPr>
          <p:cNvSpPr/>
          <p:nvPr userDrawn="1"/>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1" name="Slide Number Placeholder 5">
            <a:extLst>
              <a:ext uri="{FF2B5EF4-FFF2-40B4-BE49-F238E27FC236}">
                <a16:creationId xmlns="" xmlns:a16="http://schemas.microsoft.com/office/drawing/2014/main" id="{33D238BD-C38B-4BEB-92A5-657AAB9C5351}"/>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2" name="Title 1">
            <a:extLst>
              <a:ext uri="{FF2B5EF4-FFF2-40B4-BE49-F238E27FC236}">
                <a16:creationId xmlns="" xmlns:a16="http://schemas.microsoft.com/office/drawing/2014/main" id="{50E81040-AE93-4763-96F3-062F0F2D8F14}"/>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3" name="Subtitle 2">
            <a:extLst>
              <a:ext uri="{FF2B5EF4-FFF2-40B4-BE49-F238E27FC236}">
                <a16:creationId xmlns=""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noProof="0"/>
              <a:t>Subtitle</a:t>
            </a:r>
          </a:p>
        </p:txBody>
      </p:sp>
      <p:sp>
        <p:nvSpPr>
          <p:cNvPr id="2" name="Title 1">
            <a:extLst>
              <a:ext uri="{FF2B5EF4-FFF2-40B4-BE49-F238E27FC236}">
                <a16:creationId xmlns=""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 xmlns:a16="http://schemas.microsoft.com/office/drawing/2014/main" id="{7B386286-CEE2-E94A-BBC0-0A3723EB14DE}"/>
              </a:ext>
            </a:extLst>
          </p:cNvPr>
          <p:cNvSpPr/>
          <p:nvPr userDrawn="1"/>
        </p:nvSpPr>
        <p:spPr>
          <a:xfrm>
            <a:off x="11008895" y="6220326"/>
            <a:ext cx="866273" cy="637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noProof="0"/>
              <a:t>Thank You</a:t>
            </a:r>
          </a:p>
        </p:txBody>
      </p:sp>
    </p:spTree>
    <p:extLst>
      <p:ext uri="{BB962C8B-B14F-4D97-AF65-F5344CB8AC3E}">
        <p14:creationId xmlns:p14="http://schemas.microsoft.com/office/powerpoint/2010/main" val="73419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10">
            <a:extLst>
              <a:ext uri="{FF2B5EF4-FFF2-40B4-BE49-F238E27FC236}">
                <a16:creationId xmlns=""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2" name="Title 1">
            <a:extLst>
              <a:ext uri="{FF2B5EF4-FFF2-40B4-BE49-F238E27FC236}">
                <a16:creationId xmlns=""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noProof="0" dirty="0"/>
              <a:t>Insert Image</a:t>
            </a:r>
          </a:p>
        </p:txBody>
      </p:sp>
      <p:sp>
        <p:nvSpPr>
          <p:cNvPr id="2" name="Title 1">
            <a:extLst>
              <a:ext uri="{FF2B5EF4-FFF2-40B4-BE49-F238E27FC236}">
                <a16:creationId xmlns=""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noProof="0"/>
              <a:t>Section Header 2</a:t>
            </a:r>
          </a:p>
        </p:txBody>
      </p:sp>
      <p:sp>
        <p:nvSpPr>
          <p:cNvPr id="3" name="Text Placeholder 2">
            <a:extLst>
              <a:ext uri="{FF2B5EF4-FFF2-40B4-BE49-F238E27FC236}">
                <a16:creationId xmlns=""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8" name="Rectangle 7">
            <a:extLst>
              <a:ext uri="{FF2B5EF4-FFF2-40B4-BE49-F238E27FC236}">
                <a16:creationId xmlns="" xmlns:a16="http://schemas.microsoft.com/office/drawing/2014/main" id="{5B68A07C-35C9-40A7-8487-9EAD314C595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 xmlns:a16="http://schemas.microsoft.com/office/drawing/2014/main" id="{CE9143E8-1B27-4F08-9F20-BE30B14AC24E}"/>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 xmlns:a16="http://schemas.microsoft.com/office/drawing/2014/main" id="{00F7C607-177E-BC4B-9F1D-E0CD83EF0470}"/>
              </a:ext>
            </a:extLst>
          </p:cNvPr>
          <p:cNvSpPr>
            <a:spLocks noGrp="1"/>
          </p:cNvSpPr>
          <p:nvPr>
            <p:ph type="title"/>
          </p:nvPr>
        </p:nvSpPr>
        <p:spPr/>
        <p:txBody>
          <a:bodyPr/>
          <a:lstStyle/>
          <a:p>
            <a:r>
              <a:rPr lang="en-US" noProof="0" smtClean="0"/>
              <a:t>Click to edit Master title style</a:t>
            </a:r>
            <a:endParaRPr lang="en-US" noProof="0"/>
          </a:p>
        </p:txBody>
      </p:sp>
      <p:sp>
        <p:nvSpPr>
          <p:cNvPr id="10" name="Content Placeholder 2">
            <a:extLst>
              <a:ext uri="{FF2B5EF4-FFF2-40B4-BE49-F238E27FC236}">
                <a16:creationId xmlns="" xmlns:a16="http://schemas.microsoft.com/office/drawing/2014/main" id="{3B7F86AE-7774-0B40-8944-DF91C77B02F3}"/>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smtClean="0"/>
              <a:t>Click to edit Master title style</a:t>
            </a:r>
            <a:endParaRPr lang="en-US" noProof="0"/>
          </a:p>
        </p:txBody>
      </p:sp>
      <p:sp>
        <p:nvSpPr>
          <p:cNvPr id="3" name="Content Placeholder 2">
            <a:extLst>
              <a:ext uri="{FF2B5EF4-FFF2-40B4-BE49-F238E27FC236}">
                <a16:creationId xmlns="" xmlns:a16="http://schemas.microsoft.com/office/drawing/2014/main" id="{72618346-1C0B-46DB-AAA6-71C865DE85FE}"/>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3" name="Title 2">
            <a:extLst>
              <a:ext uri="{FF2B5EF4-FFF2-40B4-BE49-F238E27FC236}">
                <a16:creationId xmlns="" xmlns:a16="http://schemas.microsoft.com/office/drawing/2014/main" id="{05328109-BF43-024A-B25B-C69E4098CFDA}"/>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 xmlns:a16="http://schemas.microsoft.com/office/drawing/2014/main" id="{00F7C607-177E-BC4B-9F1D-E0CD83EF0470}"/>
              </a:ext>
            </a:extLst>
          </p:cNvPr>
          <p:cNvSpPr>
            <a:spLocks noGrp="1"/>
          </p:cNvSpPr>
          <p:nvPr>
            <p:ph type="title"/>
          </p:nvPr>
        </p:nvSpPr>
        <p:spPr/>
        <p:txBody>
          <a:bodyPr/>
          <a:lstStyle/>
          <a:p>
            <a:r>
              <a:rPr lang="en-US" noProof="0" smtClean="0"/>
              <a:t>Click to edit Master title style</a:t>
            </a:r>
            <a:endParaRPr lang="en-US" noProof="0"/>
          </a:p>
        </p:txBody>
      </p:sp>
      <p:sp>
        <p:nvSpPr>
          <p:cNvPr id="16" name="Text Placeholder 4">
            <a:extLst>
              <a:ext uri="{FF2B5EF4-FFF2-40B4-BE49-F238E27FC236}">
                <a16:creationId xmlns="" xmlns:a16="http://schemas.microsoft.com/office/drawing/2014/main" id="{1F05F3BA-65F5-4621-807B-C8B857D01CA9}"/>
              </a:ext>
            </a:extLst>
          </p:cNvPr>
          <p:cNvSpPr>
            <a:spLocks noGrp="1"/>
          </p:cNvSpPr>
          <p:nvPr>
            <p:ph type="body" sz="quarter" idx="3" hasCustomPrompt="1"/>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5">
            <a:extLst>
              <a:ext uri="{FF2B5EF4-FFF2-40B4-BE49-F238E27FC236}">
                <a16:creationId xmlns="" xmlns:a16="http://schemas.microsoft.com/office/drawing/2014/main" id="{CDF89E18-CCB2-4D69-AB77-CAB656EC211C}"/>
              </a:ext>
            </a:extLst>
          </p:cNvPr>
          <p:cNvSpPr>
            <a:spLocks noGrp="1"/>
          </p:cNvSpPr>
          <p:nvPr>
            <p:ph sz="quarter" idx="4" hasCustomPrompt="1"/>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2">
            <a:extLst>
              <a:ext uri="{FF2B5EF4-FFF2-40B4-BE49-F238E27FC236}">
                <a16:creationId xmlns="" xmlns:a16="http://schemas.microsoft.com/office/drawing/2014/main" id="{986F9159-693C-4325-939A-8C6869B22466}"/>
              </a:ext>
            </a:extLst>
          </p:cNvPr>
          <p:cNvSpPr>
            <a:spLocks noGrp="1"/>
          </p:cNvSpPr>
          <p:nvPr>
            <p:ph type="body" idx="1" hasCustomPrompt="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3">
            <a:extLst>
              <a:ext uri="{FF2B5EF4-FFF2-40B4-BE49-F238E27FC236}">
                <a16:creationId xmlns="" xmlns:a16="http://schemas.microsoft.com/office/drawing/2014/main" id="{BEA361C8-0231-48E8-965E-6BB6D606C9FC}"/>
              </a:ext>
            </a:extLst>
          </p:cNvPr>
          <p:cNvSpPr>
            <a:spLocks noGrp="1"/>
          </p:cNvSpPr>
          <p:nvPr>
            <p:ph sz="half" idx="2" hasCustomPrompt="1"/>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Text Placeholder 8">
            <a:extLst>
              <a:ext uri="{FF2B5EF4-FFF2-40B4-BE49-F238E27FC236}">
                <a16:creationId xmlns="" xmlns:a16="http://schemas.microsoft.com/office/drawing/2014/main" id="{FF7966C8-8738-4743-AE43-80F0C197B6C7}"/>
              </a:ext>
            </a:extLst>
          </p:cNvPr>
          <p:cNvSpPr>
            <a:spLocks noGrp="1"/>
          </p:cNvSpPr>
          <p:nvPr>
            <p:ph type="body" sz="quarter" idx="14" hasCustomPrompt="1"/>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0" name="Text Placeholder 8">
            <a:extLst>
              <a:ext uri="{FF2B5EF4-FFF2-40B4-BE49-F238E27FC236}">
                <a16:creationId xmlns="" xmlns:a16="http://schemas.microsoft.com/office/drawing/2014/main" id="{3F93C618-7612-42AB-B890-45E85BD492F4}"/>
              </a:ext>
            </a:extLst>
          </p:cNvPr>
          <p:cNvSpPr>
            <a:spLocks noGrp="1"/>
          </p:cNvSpPr>
          <p:nvPr>
            <p:ph type="body" sz="quarter" idx="15" hasCustomPrompt="1"/>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noProof="0"/>
              <a:t>Edit Master text styles</a:t>
            </a:r>
          </a:p>
        </p:txBody>
      </p:sp>
      <p:sp>
        <p:nvSpPr>
          <p:cNvPr id="12" name="Text Placeholder 8">
            <a:extLst>
              <a:ext uri="{FF2B5EF4-FFF2-40B4-BE49-F238E27FC236}">
                <a16:creationId xmlns="" xmlns:a16="http://schemas.microsoft.com/office/drawing/2014/main" id="{B1885C44-356C-410C-B697-9BA0E2858222}"/>
              </a:ext>
            </a:extLst>
          </p:cNvPr>
          <p:cNvSpPr>
            <a:spLocks noGrp="1"/>
          </p:cNvSpPr>
          <p:nvPr>
            <p:ph type="body" sz="quarter" idx="17" hasCustomPrompt="1"/>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 xmlns:a16="http://schemas.microsoft.com/office/drawing/2014/main" id="{464BC696-49A6-4328-BB42-5566BAC00F80}"/>
              </a:ext>
            </a:extLst>
          </p:cNvPr>
          <p:cNvSpPr>
            <a:spLocks noGrp="1"/>
          </p:cNvSpPr>
          <p:nvPr>
            <p:ph type="body" sz="quarter" idx="18" hasCustomPrompt="1"/>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noProof="0" smtClean="0"/>
              <a:t>Click to edit Master title style</a:t>
            </a:r>
            <a:endParaRPr lang="en-US" noProof="0"/>
          </a:p>
        </p:txBody>
      </p:sp>
      <p:sp>
        <p:nvSpPr>
          <p:cNvPr id="3" name="Text Placeholder 2">
            <a:extLst>
              <a:ext uri="{FF2B5EF4-FFF2-40B4-BE49-F238E27FC236}">
                <a16:creationId xmlns=""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US" noProof="0" dirty="0"/>
          </a:p>
        </p:txBody>
      </p:sp>
      <p:sp>
        <p:nvSpPr>
          <p:cNvPr id="7" name="Rectangle 6">
            <a:extLst>
              <a:ext uri="{FF2B5EF4-FFF2-40B4-BE49-F238E27FC236}">
                <a16:creationId xmlns="" xmlns:a16="http://schemas.microsoft.com/office/drawing/2014/main" id="{72B1D122-60D0-8B4D-896A-2A770C0B6343}"/>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Slide Number Placeholder 5">
            <a:extLst>
              <a:ext uri="{FF2B5EF4-FFF2-40B4-BE49-F238E27FC236}">
                <a16:creationId xmlns="" xmlns:a16="http://schemas.microsoft.com/office/drawing/2014/main" id="{6B5B9FA1-1805-A944-AC99-868579EBA1AD}"/>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Turtle in ocean">
            <a:extLst>
              <a:ext uri="{FF2B5EF4-FFF2-40B4-BE49-F238E27FC236}">
                <a16:creationId xmlns="" xmlns:a16="http://schemas.microsoft.com/office/drawing/2014/main" id="{1BF8833C-D907-D24E-949C-65190DF62995}"/>
              </a:ext>
            </a:extLst>
          </p:cNvPr>
          <p:cNvPicPr>
            <a:picLocks noGrp="1" noChangeAspect="1"/>
          </p:cNvPicPr>
          <p:nvPr>
            <p:ph type="pic" sz="quarter" idx="10"/>
          </p:nvPr>
        </p:nvPicPr>
        <p:blipFill rotWithShape="1">
          <a:blip r:embed="rId2"/>
          <a:srcRect l="-101" t="28284" r="101" b="22912"/>
          <a:stretch/>
        </p:blipFill>
        <p:spPr>
          <a:xfrm>
            <a:off x="123992" y="124953"/>
            <a:ext cx="11944014" cy="4372387"/>
          </a:xfrm>
        </p:spPr>
      </p:pic>
      <p:sp>
        <p:nvSpPr>
          <p:cNvPr id="51" name="Title 50">
            <a:extLst>
              <a:ext uri="{FF2B5EF4-FFF2-40B4-BE49-F238E27FC236}">
                <a16:creationId xmlns="" xmlns:a16="http://schemas.microsoft.com/office/drawing/2014/main" id="{D8694222-4D81-4A9A-93A2-23C89102F234}"/>
              </a:ext>
            </a:extLst>
          </p:cNvPr>
          <p:cNvSpPr>
            <a:spLocks noGrp="1"/>
          </p:cNvSpPr>
          <p:nvPr>
            <p:ph type="ctrTitle"/>
          </p:nvPr>
        </p:nvSpPr>
        <p:spPr>
          <a:xfrm>
            <a:off x="694871" y="4901450"/>
            <a:ext cx="10607040" cy="701731"/>
          </a:xfrm>
        </p:spPr>
        <p:txBody>
          <a:bodyPr/>
          <a:lstStyle/>
          <a:p>
            <a:r>
              <a:rPr lang="en-US" dirty="0" smtClean="0"/>
              <a:t>Genesis 1 &amp; 2 </a:t>
            </a:r>
            <a:endParaRPr lang="en-US" dirty="0"/>
          </a:p>
        </p:txBody>
      </p:sp>
      <p:sp>
        <p:nvSpPr>
          <p:cNvPr id="52" name="Subtitle 51">
            <a:extLst>
              <a:ext uri="{FF2B5EF4-FFF2-40B4-BE49-F238E27FC236}">
                <a16:creationId xmlns="" xmlns:a16="http://schemas.microsoft.com/office/drawing/2014/main" id="{46FF1827-B46B-4BC4-8665-8914CF45DE0C}"/>
              </a:ext>
            </a:extLst>
          </p:cNvPr>
          <p:cNvSpPr>
            <a:spLocks noGrp="1"/>
          </p:cNvSpPr>
          <p:nvPr>
            <p:ph type="subTitle" idx="1"/>
          </p:nvPr>
        </p:nvSpPr>
        <p:spPr/>
        <p:txBody>
          <a:bodyPr/>
          <a:lstStyle/>
          <a:p>
            <a:r>
              <a:rPr lang="en-US" dirty="0" smtClean="0"/>
              <a:t>2</a:t>
            </a:r>
            <a:r>
              <a:rPr lang="en-US" baseline="30000" dirty="0" smtClean="0"/>
              <a:t>nd</a:t>
            </a:r>
            <a:r>
              <a:rPr lang="en-US" dirty="0" smtClean="0"/>
              <a:t> Quarter 2022, Lesson 1</a:t>
            </a:r>
            <a:endParaRPr lang="en-US" dirty="0"/>
          </a:p>
        </p:txBody>
      </p:sp>
    </p:spTree>
    <p:extLst>
      <p:ext uri="{BB962C8B-B14F-4D97-AF65-F5344CB8AC3E}">
        <p14:creationId xmlns:p14="http://schemas.microsoft.com/office/powerpoint/2010/main" val="3830756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RUIN-AND-RESTORATION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p:txBody>
          <a:bodyPr/>
          <a:lstStyle/>
          <a:p>
            <a:r>
              <a:rPr lang="en-US" sz="2800" dirty="0" smtClean="0"/>
              <a:t>4.  An argument from silence</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p:txBody>
          <a:bodyPr/>
          <a:lstStyle/>
          <a:p>
            <a:r>
              <a:rPr lang="en-US" sz="2000" dirty="0" smtClean="0"/>
              <a:t>The idea of successive creations and catastrophes prior to the events of creation week has in its support not one shred of valid evidence, either from science or from the Inspired Word.  It is unadulterated speculation, since the Scripture is entirely silent on the idea of alternate or previous creations.  Of course, it might be added that origin and development of this view are tainted with the pagan philosophical speculations of various heretical sects an tinctured with the rationalistic concepts of naturalism and evolution.  </a:t>
            </a:r>
            <a:endParaRPr lang="en-US" sz="2000" dirty="0"/>
          </a:p>
          <a:p>
            <a:endParaRPr lang="en-US" dirty="0"/>
          </a:p>
        </p:txBody>
      </p:sp>
    </p:spTree>
    <p:extLst>
      <p:ext uri="{BB962C8B-B14F-4D97-AF65-F5344CB8AC3E}">
        <p14:creationId xmlns:p14="http://schemas.microsoft.com/office/powerpoint/2010/main" val="147132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Discussion Questions</a:t>
            </a:r>
            <a:endParaRPr lang="en-GB" dirty="0"/>
          </a:p>
        </p:txBody>
      </p:sp>
      <p:pic>
        <p:nvPicPr>
          <p:cNvPr id="9" name="Picture Placeholder 8" descr="Slide image placeholder">
            <a:extLst>
              <a:ext uri="{FF2B5EF4-FFF2-40B4-BE49-F238E27FC236}">
                <a16:creationId xmlns="" xmlns:a16="http://schemas.microsoft.com/office/drawing/2014/main" id="{95460251-A0B7-4016-89A0-4C8BCED07B6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8" name="Text Placeholder 37">
            <a:extLst>
              <a:ext uri="{FF2B5EF4-FFF2-40B4-BE49-F238E27FC236}">
                <a16:creationId xmlns="" xmlns:a16="http://schemas.microsoft.com/office/drawing/2014/main" id="{AC4CB2C1-7DE3-44DC-A4F5-55C9466AE9FE}"/>
              </a:ext>
            </a:extLst>
          </p:cNvPr>
          <p:cNvSpPr>
            <a:spLocks noGrp="1"/>
          </p:cNvSpPr>
          <p:nvPr>
            <p:ph type="body" sz="quarter" idx="14"/>
          </p:nvPr>
        </p:nvSpPr>
        <p:spPr>
          <a:xfrm>
            <a:off x="416913" y="3414571"/>
            <a:ext cx="5521722" cy="492237"/>
          </a:xfrm>
        </p:spPr>
        <p:txBody>
          <a:bodyPr/>
          <a:lstStyle/>
          <a:p>
            <a:r>
              <a:rPr lang="en-US" sz="2400" dirty="0" smtClean="0"/>
              <a:t>And the earth was without form and void…</a:t>
            </a:r>
            <a:endParaRPr lang="en-GB" sz="2400" dirty="0"/>
          </a:p>
        </p:txBody>
      </p:sp>
      <p:sp>
        <p:nvSpPr>
          <p:cNvPr id="41" name="Text Placeholder 40">
            <a:extLst>
              <a:ext uri="{FF2B5EF4-FFF2-40B4-BE49-F238E27FC236}">
                <a16:creationId xmlns="" xmlns:a16="http://schemas.microsoft.com/office/drawing/2014/main" id="{DFFB9D38-CDF6-45F7-A615-007F303B1A03}"/>
              </a:ext>
            </a:extLst>
          </p:cNvPr>
          <p:cNvSpPr>
            <a:spLocks noGrp="1"/>
          </p:cNvSpPr>
          <p:nvPr>
            <p:ph type="body" sz="quarter" idx="17"/>
          </p:nvPr>
        </p:nvSpPr>
        <p:spPr>
          <a:xfrm>
            <a:off x="327095" y="4191856"/>
            <a:ext cx="5706312" cy="2188395"/>
          </a:xfrm>
        </p:spPr>
        <p:txBody>
          <a:bodyPr/>
          <a:lstStyle/>
          <a:p>
            <a:r>
              <a:rPr lang="en-US" sz="2400" dirty="0" smtClean="0"/>
              <a:t>What does it mean that the earth was “void”?  Why was it in this state?  Does this verse suggest that God’s work of creation is in some way indebted to pre-existing matter, that is, that the planet was already there prior to God’s interest in it?  </a:t>
            </a:r>
          </a:p>
        </p:txBody>
      </p:sp>
      <p:sp>
        <p:nvSpPr>
          <p:cNvPr id="39" name="Text Placeholder 38">
            <a:extLst>
              <a:ext uri="{FF2B5EF4-FFF2-40B4-BE49-F238E27FC236}">
                <a16:creationId xmlns="" xmlns:a16="http://schemas.microsoft.com/office/drawing/2014/main" id="{78932DB0-2733-4BAD-BB5D-9536D20E0907}"/>
              </a:ext>
            </a:extLst>
          </p:cNvPr>
          <p:cNvSpPr>
            <a:spLocks noGrp="1"/>
          </p:cNvSpPr>
          <p:nvPr>
            <p:ph type="body" sz="quarter" idx="15"/>
          </p:nvPr>
        </p:nvSpPr>
        <p:spPr>
          <a:xfrm>
            <a:off x="6421175" y="3414571"/>
            <a:ext cx="5384003" cy="194582"/>
          </a:xfrm>
        </p:spPr>
        <p:txBody>
          <a:bodyPr/>
          <a:lstStyle/>
          <a:p>
            <a:r>
              <a:rPr lang="en-US" sz="2400" dirty="0"/>
              <a:t>And evening and morning were the first day…</a:t>
            </a:r>
            <a:endParaRPr lang="en-GB" sz="2400" dirty="0"/>
          </a:p>
        </p:txBody>
      </p:sp>
      <p:sp>
        <p:nvSpPr>
          <p:cNvPr id="42" name="Text Placeholder 41">
            <a:extLst>
              <a:ext uri="{FF2B5EF4-FFF2-40B4-BE49-F238E27FC236}">
                <a16:creationId xmlns="" xmlns:a16="http://schemas.microsoft.com/office/drawing/2014/main" id="{6FB540F0-2ABD-4D9C-AA51-A68864DD7851}"/>
              </a:ext>
            </a:extLst>
          </p:cNvPr>
          <p:cNvSpPr>
            <a:spLocks noGrp="1"/>
          </p:cNvSpPr>
          <p:nvPr>
            <p:ph type="body" sz="quarter" idx="18"/>
          </p:nvPr>
        </p:nvSpPr>
        <p:spPr>
          <a:xfrm>
            <a:off x="6256962" y="4191856"/>
            <a:ext cx="5712431" cy="2188395"/>
          </a:xfrm>
        </p:spPr>
        <p:txBody>
          <a:bodyPr/>
          <a:lstStyle/>
          <a:p>
            <a:r>
              <a:rPr lang="en-US" sz="2200" dirty="0"/>
              <a:t>That first day (and the six which followed it) have been the subject of intense debate over the years.  Are they really 24-hr style days?  Or do they represent millennia of gradual change and evolution?  How can we reconcile what we know of science with the Genesis creation account?  </a:t>
            </a:r>
          </a:p>
        </p:txBody>
      </p:sp>
    </p:spTree>
    <p:extLst>
      <p:ext uri="{BB962C8B-B14F-4D97-AF65-F5344CB8AC3E}">
        <p14:creationId xmlns:p14="http://schemas.microsoft.com/office/powerpoint/2010/main" val="3662364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Genesis 1:3-5</a:t>
            </a:r>
            <a:r>
              <a:rPr lang="en-US" dirty="0"/>
              <a:t/>
            </a:r>
            <a:br>
              <a:rPr lang="en-US" dirty="0"/>
            </a:br>
            <a:r>
              <a:rPr lang="en-US" dirty="0"/>
              <a:t> </a:t>
            </a:r>
          </a:p>
        </p:txBody>
      </p:sp>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485637" y="1198776"/>
            <a:ext cx="5231625" cy="4955444"/>
          </a:xfrm>
        </p:spPr>
        <p:txBody>
          <a:bodyPr/>
          <a:lstStyle/>
          <a:p>
            <a:r>
              <a:rPr lang="en-US" sz="2800" baseline="30000" dirty="0" smtClean="0"/>
              <a:t>3 </a:t>
            </a:r>
            <a:r>
              <a:rPr lang="en-US" sz="2800" dirty="0" smtClean="0"/>
              <a:t>And God said, Let there be light: and there was light.</a:t>
            </a:r>
          </a:p>
          <a:p>
            <a:r>
              <a:rPr lang="en-US" sz="2800" baseline="30000" dirty="0" smtClean="0"/>
              <a:t>4 </a:t>
            </a:r>
            <a:r>
              <a:rPr lang="en-US" sz="2800" dirty="0" smtClean="0"/>
              <a:t>And God saw the light, that it was good: and God divided the light from the darkness.</a:t>
            </a:r>
          </a:p>
          <a:p>
            <a:r>
              <a:rPr lang="en-US" sz="2800" baseline="30000" dirty="0" smtClean="0"/>
              <a:t>5 </a:t>
            </a:r>
            <a:r>
              <a:rPr lang="en-US" sz="2800" dirty="0" smtClean="0"/>
              <a:t>And God called the light Day, and the darkness he called Night. And the evening and the morning were the first day.</a:t>
            </a:r>
            <a:endParaRPr lang="en-US" sz="2800" dirty="0"/>
          </a:p>
        </p:txBody>
      </p:sp>
      <p:pic>
        <p:nvPicPr>
          <p:cNvPr id="23" name="Picture Placeholder 22" descr="Right side image placeholder">
            <a:extLst>
              <a:ext uri="{FF2B5EF4-FFF2-40B4-BE49-F238E27FC236}">
                <a16:creationId xmlns="" xmlns:a16="http://schemas.microsoft.com/office/drawing/2014/main" id="{DC389449-072E-4155-BA3B-C45AA950BF2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7" name="Rectangle 6">
            <a:extLst>
              <a:ext uri="{FF2B5EF4-FFF2-40B4-BE49-F238E27FC236}">
                <a16:creationId xmlns="" xmlns:a16="http://schemas.microsoft.com/office/drawing/2014/main" id="{61E397FF-5106-4C31-8E91-796AEA20258E}"/>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8" name="Slide Number Placeholder 5">
            <a:extLst>
              <a:ext uri="{FF2B5EF4-FFF2-40B4-BE49-F238E27FC236}">
                <a16:creationId xmlns="" xmlns:a16="http://schemas.microsoft.com/office/drawing/2014/main" id="{D7DDE5B7-93F1-4010-85B1-8F63FD5044C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12</a:t>
            </a:fld>
            <a:endParaRPr lang="en-US" b="1" dirty="0">
              <a:solidFill>
                <a:schemeClr val="bg1"/>
              </a:solidFill>
            </a:endParaRPr>
          </a:p>
        </p:txBody>
      </p:sp>
    </p:spTree>
    <p:extLst>
      <p:ext uri="{BB962C8B-B14F-4D97-AF65-F5344CB8AC3E}">
        <p14:creationId xmlns:p14="http://schemas.microsoft.com/office/powerpoint/2010/main" val="366512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31D4E439-7AFE-41C2-9561-67F5879CAB86}"/>
              </a:ext>
            </a:extLst>
          </p:cNvPr>
          <p:cNvSpPr>
            <a:spLocks noGrp="1"/>
          </p:cNvSpPr>
          <p:nvPr>
            <p:ph type="title"/>
          </p:nvPr>
        </p:nvSpPr>
        <p:spPr/>
        <p:txBody>
          <a:bodyPr/>
          <a:lstStyle/>
          <a:p>
            <a:r>
              <a:rPr lang="en-US" dirty="0" smtClean="0"/>
              <a:t>The First Day:  The Translation</a:t>
            </a:r>
            <a:endParaRPr lang="en-US" dirty="0"/>
          </a:p>
        </p:txBody>
      </p:sp>
      <p:sp>
        <p:nvSpPr>
          <p:cNvPr id="4" name="Text Placeholder 3">
            <a:extLst>
              <a:ext uri="{FF2B5EF4-FFF2-40B4-BE49-F238E27FC236}">
                <a16:creationId xmlns="" xmlns:a16="http://schemas.microsoft.com/office/drawing/2014/main" id="{B2C7B128-5866-4067-9B7F-0E73E6CBFB2F}"/>
              </a:ext>
            </a:extLst>
          </p:cNvPr>
          <p:cNvSpPr>
            <a:spLocks noGrp="1"/>
          </p:cNvSpPr>
          <p:nvPr>
            <p:ph type="body" idx="1"/>
          </p:nvPr>
        </p:nvSpPr>
        <p:spPr>
          <a:xfrm>
            <a:off x="696685" y="2464424"/>
            <a:ext cx="10999239" cy="1551194"/>
          </a:xfrm>
        </p:spPr>
        <p:txBody>
          <a:bodyPr/>
          <a:lstStyle/>
          <a:p>
            <a:r>
              <a:rPr lang="en-US" sz="2800" b="1" dirty="0" smtClean="0"/>
              <a:t>The </a:t>
            </a:r>
            <a:r>
              <a:rPr lang="en-US" sz="2800" b="1" dirty="0" smtClean="0"/>
              <a:t>KJV</a:t>
            </a:r>
            <a:r>
              <a:rPr lang="en-US" sz="2800" b="1" dirty="0" smtClean="0"/>
              <a:t> tells us that “the evening and the morning wer</a:t>
            </a:r>
            <a:r>
              <a:rPr lang="en-US" sz="2800" b="1" dirty="0" smtClean="0"/>
              <a:t>e the first day.”  Literally, that is, “</a:t>
            </a:r>
            <a:r>
              <a:rPr lang="en-US" sz="2800" b="1" i="1" dirty="0" smtClean="0"/>
              <a:t>evening was, morning was, day one</a:t>
            </a:r>
            <a:r>
              <a:rPr lang="en-US" sz="2800" b="1" dirty="0" smtClean="0"/>
              <a:t>.”  Thus the cryptic description of the first momentous day of God’s creation week closes.  </a:t>
            </a:r>
            <a:endParaRPr lang="en-US" sz="2800" b="1" dirty="0"/>
          </a:p>
        </p:txBody>
      </p:sp>
      <p:pic>
        <p:nvPicPr>
          <p:cNvPr id="11" name="Picture Placeholder 10" descr="Divider slide accent image">
            <a:extLst>
              <a:ext uri="{FF2B5EF4-FFF2-40B4-BE49-F238E27FC236}">
                <a16:creationId xmlns="" xmlns:a16="http://schemas.microsoft.com/office/drawing/2014/main" id="{E8D5AD70-28A1-4A01-AE97-1F4CBFF4990F}"/>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p:pic>
      <p:sp>
        <p:nvSpPr>
          <p:cNvPr id="16" name="Rectangle 15">
            <a:extLst>
              <a:ext uri="{FF2B5EF4-FFF2-40B4-BE49-F238E27FC236}">
                <a16:creationId xmlns="" xmlns:a16="http://schemas.microsoft.com/office/drawing/2014/main" id="{4EB8303B-9502-480C-9C51-6EF9094D5E4F}"/>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13</a:t>
            </a:fld>
            <a:endParaRPr lang="en-US" b="1" dirty="0">
              <a:solidFill>
                <a:schemeClr val="bg1"/>
              </a:solidFill>
            </a:endParaRPr>
          </a:p>
        </p:txBody>
      </p:sp>
    </p:spTree>
    <p:extLst>
      <p:ext uri="{BB962C8B-B14F-4D97-AF65-F5344CB8AC3E}">
        <p14:creationId xmlns:p14="http://schemas.microsoft.com/office/powerpoint/2010/main" val="3159085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Large background image placeholder">
            <a:extLst>
              <a:ext uri="{FF2B5EF4-FFF2-40B4-BE49-F238E27FC236}">
                <a16:creationId xmlns="" xmlns:a16="http://schemas.microsoft.com/office/drawing/2014/main" id="{786A19C6-E002-4933-863A-594D051F37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26" name="Text Placeholder 25">
            <a:extLst>
              <a:ext uri="{FF2B5EF4-FFF2-40B4-BE49-F238E27FC236}">
                <a16:creationId xmlns="" xmlns:a16="http://schemas.microsoft.com/office/drawing/2014/main" id="{C945F022-8812-45B5-933D-19A4B9A35A81}"/>
              </a:ext>
            </a:extLst>
          </p:cNvPr>
          <p:cNvSpPr>
            <a:spLocks noGrp="1"/>
          </p:cNvSpPr>
          <p:nvPr>
            <p:ph type="body" sz="quarter" idx="15"/>
          </p:nvPr>
        </p:nvSpPr>
        <p:spPr/>
        <p:txBody>
          <a:bodyPr/>
          <a:lstStyle/>
          <a:p>
            <a:r>
              <a:rPr lang="en-US" dirty="0"/>
              <a:t>“</a:t>
            </a:r>
          </a:p>
        </p:txBody>
      </p:sp>
      <p:sp>
        <p:nvSpPr>
          <p:cNvPr id="20" name="Text Placeholder 19">
            <a:extLst>
              <a:ext uri="{FF2B5EF4-FFF2-40B4-BE49-F238E27FC236}">
                <a16:creationId xmlns="" xmlns:a16="http://schemas.microsoft.com/office/drawing/2014/main" id="{54BE0E0A-A560-4455-A59B-C7C534771261}"/>
              </a:ext>
            </a:extLst>
          </p:cNvPr>
          <p:cNvSpPr>
            <a:spLocks noGrp="1"/>
          </p:cNvSpPr>
          <p:nvPr>
            <p:ph type="body" sz="quarter" idx="14"/>
          </p:nvPr>
        </p:nvSpPr>
        <p:spPr>
          <a:xfrm>
            <a:off x="1662925" y="3383744"/>
            <a:ext cx="10033000" cy="3175228"/>
          </a:xfrm>
        </p:spPr>
        <p:txBody>
          <a:bodyPr/>
          <a:lstStyle/>
          <a:p>
            <a:r>
              <a:rPr lang="en-US" sz="2400" dirty="0" smtClean="0"/>
              <a:t>Many scholars have taken this expression to mean a long, indefinite period of time, believing that some of the divine activities of the following days, as for instance the creation of the plants and animals, could not have been accomplished within a literal day.  They think they find a justification for this interpretation in the words of Peter in 2 Peter 3:8.  </a:t>
            </a:r>
            <a:r>
              <a:rPr lang="en-US" dirty="0" smtClean="0"/>
              <a:t>	</a:t>
            </a:r>
            <a:endParaRPr lang="en-US" dirty="0" smtClean="0"/>
          </a:p>
          <a:p>
            <a:pPr algn="r"/>
            <a:r>
              <a:rPr lang="en-US" dirty="0" smtClean="0"/>
              <a:t>SDA Commentaries Vol. 1 pg. 210</a:t>
            </a:r>
            <a:r>
              <a:rPr lang="en-US" dirty="0" smtClean="0"/>
              <a:t>	</a:t>
            </a:r>
            <a:endParaRPr lang="en-US" dirty="0"/>
          </a:p>
        </p:txBody>
      </p:sp>
      <p:sp>
        <p:nvSpPr>
          <p:cNvPr id="6" name="Title 5" hidden="1">
            <a:extLst>
              <a:ext uri="{FF2B5EF4-FFF2-40B4-BE49-F238E27FC236}">
                <a16:creationId xmlns="" xmlns:a16="http://schemas.microsoft.com/office/drawing/2014/main" id="{0FA90190-EBCB-443F-BFD6-79BA1A836363}"/>
              </a:ext>
            </a:extLst>
          </p:cNvPr>
          <p:cNvSpPr>
            <a:spLocks noGrp="1"/>
          </p:cNvSpPr>
          <p:nvPr>
            <p:ph type="title"/>
          </p:nvPr>
        </p:nvSpPr>
        <p:spPr/>
        <p:txBody>
          <a:bodyPr/>
          <a:lstStyle/>
          <a:p>
            <a:r>
              <a:rPr lang="en-US" dirty="0"/>
              <a:t>Quote and Image Slide</a:t>
            </a:r>
          </a:p>
        </p:txBody>
      </p:sp>
      <p:sp>
        <p:nvSpPr>
          <p:cNvPr id="5" name="Rectangle 4">
            <a:extLst>
              <a:ext uri="{FF2B5EF4-FFF2-40B4-BE49-F238E27FC236}">
                <a16:creationId xmlns="" xmlns:a16="http://schemas.microsoft.com/office/drawing/2014/main" id="{4D2D947A-5BA8-423D-A1CE-1ABB26F5937B}"/>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7" name="Slide Number Placeholder 5">
            <a:extLst>
              <a:ext uri="{FF2B5EF4-FFF2-40B4-BE49-F238E27FC236}">
                <a16:creationId xmlns="" xmlns:a16="http://schemas.microsoft.com/office/drawing/2014/main" id="{3C7EED59-10A2-45B8-ACF5-4D37A39076F2}"/>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14</a:t>
            </a:fld>
            <a:endParaRPr lang="en-US" b="1" dirty="0">
              <a:solidFill>
                <a:schemeClr val="bg1"/>
              </a:solidFill>
            </a:endParaRPr>
          </a:p>
        </p:txBody>
      </p:sp>
    </p:spTree>
    <p:extLst>
      <p:ext uri="{BB962C8B-B14F-4D97-AF65-F5344CB8AC3E}">
        <p14:creationId xmlns:p14="http://schemas.microsoft.com/office/powerpoint/2010/main" val="328425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a:xfrm>
            <a:off x="634091" y="408029"/>
            <a:ext cx="5170715" cy="1089529"/>
          </a:xfrm>
        </p:spPr>
        <p:txBody>
          <a:bodyPr/>
          <a:lstStyle/>
          <a:p>
            <a:r>
              <a:rPr lang="en-US" dirty="0" smtClean="0"/>
              <a:t>2 Peter 3:8-9</a:t>
            </a:r>
            <a:r>
              <a:rPr lang="en-US" dirty="0"/>
              <a:t/>
            </a:r>
            <a:br>
              <a:rPr lang="en-US" dirty="0"/>
            </a:br>
            <a:r>
              <a:rPr lang="en-US" dirty="0"/>
              <a:t> </a:t>
            </a:r>
          </a:p>
        </p:txBody>
      </p:sp>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634091" y="1130156"/>
            <a:ext cx="5045529" cy="4417887"/>
          </a:xfrm>
        </p:spPr>
        <p:txBody>
          <a:bodyPr/>
          <a:lstStyle/>
          <a:p>
            <a:r>
              <a:rPr lang="en-US" sz="2800" baseline="30000" dirty="0"/>
              <a:t>8 </a:t>
            </a:r>
            <a:r>
              <a:rPr lang="en-US" sz="2800" dirty="0"/>
              <a:t>But, beloved, be not ignorant of this one thing, that one day is with the Lord as a thousand years, and a thousand years as one day.</a:t>
            </a:r>
          </a:p>
          <a:p>
            <a:r>
              <a:rPr lang="en-US" sz="2800" baseline="30000" dirty="0"/>
              <a:t>9 </a:t>
            </a:r>
            <a:r>
              <a:rPr lang="en-US" sz="2800" dirty="0"/>
              <a:t>The Lord is not slack concerning his promise, as some men count slackness; but is longsuffering to us-ward, not willing that any should perish, but that all should come to repentance.</a:t>
            </a:r>
          </a:p>
        </p:txBody>
      </p:sp>
      <p:pic>
        <p:nvPicPr>
          <p:cNvPr id="23" name="Picture Placeholder 22" descr="Right side image placeholder">
            <a:extLst>
              <a:ext uri="{FF2B5EF4-FFF2-40B4-BE49-F238E27FC236}">
                <a16:creationId xmlns="" xmlns:a16="http://schemas.microsoft.com/office/drawing/2014/main" id="{DC389449-072E-4155-BA3B-C45AA950BF2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7" name="Rectangle 6">
            <a:extLst>
              <a:ext uri="{FF2B5EF4-FFF2-40B4-BE49-F238E27FC236}">
                <a16:creationId xmlns="" xmlns:a16="http://schemas.microsoft.com/office/drawing/2014/main" id="{61E397FF-5106-4C31-8E91-796AEA20258E}"/>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8" name="Slide Number Placeholder 5">
            <a:extLst>
              <a:ext uri="{FF2B5EF4-FFF2-40B4-BE49-F238E27FC236}">
                <a16:creationId xmlns="" xmlns:a16="http://schemas.microsoft.com/office/drawing/2014/main" id="{D7DDE5B7-93F1-4010-85B1-8F63FD5044C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15</a:t>
            </a:fld>
            <a:endParaRPr lang="en-US" b="1" dirty="0">
              <a:solidFill>
                <a:schemeClr val="bg1"/>
              </a:solidFill>
            </a:endParaRPr>
          </a:p>
        </p:txBody>
      </p:sp>
    </p:spTree>
    <p:extLst>
      <p:ext uri="{BB962C8B-B14F-4D97-AF65-F5344CB8AC3E}">
        <p14:creationId xmlns:p14="http://schemas.microsoft.com/office/powerpoint/2010/main" val="3727818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Large full slide image">
            <a:extLst>
              <a:ext uri="{FF2B5EF4-FFF2-40B4-BE49-F238E27FC236}">
                <a16:creationId xmlns="" xmlns:a16="http://schemas.microsoft.com/office/drawing/2014/main" id="{04651C38-FC54-400F-A9F3-B49EC4829A8A}"/>
              </a:ext>
            </a:extLst>
          </p:cNvPr>
          <p:cNvPicPr>
            <a:picLocks noGrp="1" noChangeAspect="1"/>
          </p:cNvPicPr>
          <p:nvPr>
            <p:ph type="pic" sz="quarter" idx="1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a:xfrm>
            <a:off x="0" y="0"/>
            <a:ext cx="12191999" cy="6858000"/>
          </a:xfrm>
        </p:spPr>
      </p:pic>
      <p:sp>
        <p:nvSpPr>
          <p:cNvPr id="11" name="Rectangle 10">
            <a:extLst>
              <a:ext uri="{FF2B5EF4-FFF2-40B4-BE49-F238E27FC236}">
                <a16:creationId xmlns="" xmlns:a16="http://schemas.microsoft.com/office/drawing/2014/main" id="{DF754616-DC65-1841-9419-6C0DCBEB6DFB}"/>
              </a:ext>
              <a:ext uri="{C183D7F6-B498-43B3-948B-1728B52AA6E4}">
                <adec:decorative xmlns="" xmlns:adec="http://schemas.microsoft.com/office/drawing/2017/decorative" val="1"/>
              </a:ext>
            </a:extLst>
          </p:cNvPr>
          <p:cNvSpPr/>
          <p:nvPr/>
        </p:nvSpPr>
        <p:spPr>
          <a:xfrm>
            <a:off x="517622" y="2959297"/>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31D4E439-7AFE-41C2-9561-67F5879CAB86}"/>
              </a:ext>
            </a:extLst>
          </p:cNvPr>
          <p:cNvSpPr>
            <a:spLocks noGrp="1"/>
          </p:cNvSpPr>
          <p:nvPr>
            <p:ph type="title"/>
          </p:nvPr>
        </p:nvSpPr>
        <p:spPr/>
        <p:txBody>
          <a:bodyPr/>
          <a:lstStyle/>
          <a:p>
            <a:r>
              <a:rPr lang="en-US" dirty="0" smtClean="0"/>
              <a:t>How would you respond to someone who </a:t>
            </a:r>
            <a:r>
              <a:rPr lang="en-US" dirty="0" smtClean="0"/>
              <a:t>advocates for the belief in an extended timeline for creation, that is, that each day represents an millennia of time?    </a:t>
            </a:r>
            <a:endParaRPr lang="en-US" dirty="0"/>
          </a:p>
        </p:txBody>
      </p:sp>
      <p:sp>
        <p:nvSpPr>
          <p:cNvPr id="9" name="Rectangle 8">
            <a:extLst>
              <a:ext uri="{FF2B5EF4-FFF2-40B4-BE49-F238E27FC236}">
                <a16:creationId xmlns="" xmlns:a16="http://schemas.microsoft.com/office/drawing/2014/main" id="{AC2B5667-FA20-49C2-A3CD-B275BB41F618}"/>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0" name="Slide Number Placeholder 5">
            <a:extLst>
              <a:ext uri="{FF2B5EF4-FFF2-40B4-BE49-F238E27FC236}">
                <a16:creationId xmlns="" xmlns:a16="http://schemas.microsoft.com/office/drawing/2014/main" id="{C1F153D4-F9C1-4295-8CB0-BFC0E94D4C64}"/>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16</a:t>
            </a:fld>
            <a:endParaRPr lang="en-US" b="1" dirty="0">
              <a:solidFill>
                <a:schemeClr val="bg1"/>
              </a:solidFill>
            </a:endParaRPr>
          </a:p>
        </p:txBody>
      </p:sp>
    </p:spTree>
    <p:extLst>
      <p:ext uri="{BB962C8B-B14F-4D97-AF65-F5344CB8AC3E}">
        <p14:creationId xmlns:p14="http://schemas.microsoft.com/office/powerpoint/2010/main" val="1981660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1:  Understanding 2 Peter 3:8</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678148"/>
            <a:ext cx="10885260" cy="2353515"/>
          </a:xfrm>
        </p:spPr>
        <p:txBody>
          <a:bodyPr/>
          <a:lstStyle/>
          <a:p>
            <a:r>
              <a:rPr lang="en-US" sz="2400" dirty="0" smtClean="0"/>
              <a:t>2 Peter 3:8 does mention that “one day is with the Lord as a thousand years,” but this text could hardly be used to extend the days of creation due to the rest of the verse!  That is, “and a thousand years is one day.”  The context of Peter’s words makes it clear that he wishes to stress the timelessness of God.  The Creator can do in a day the work of a thousand years, and a period of a thousand years, a long time for those waiting for His judgements to be fulfilled, may be considered by Him to be only one day.  </a:t>
            </a:r>
            <a:endParaRPr lang="en-US" sz="2400" dirty="0"/>
          </a:p>
          <a:p>
            <a:endParaRPr lang="en-US" dirty="0"/>
          </a:p>
        </p:txBody>
      </p:sp>
    </p:spTree>
    <p:extLst>
      <p:ext uri="{BB962C8B-B14F-4D97-AF65-F5344CB8AC3E}">
        <p14:creationId xmlns:p14="http://schemas.microsoft.com/office/powerpoint/2010/main" val="1759011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a:xfrm>
            <a:off x="634091" y="408029"/>
            <a:ext cx="5170715" cy="1089529"/>
          </a:xfrm>
        </p:spPr>
        <p:txBody>
          <a:bodyPr/>
          <a:lstStyle/>
          <a:p>
            <a:r>
              <a:rPr lang="en-US" dirty="0" smtClean="0"/>
              <a:t>Psalm 90:4</a:t>
            </a:r>
            <a:r>
              <a:rPr lang="en-US" dirty="0"/>
              <a:t/>
            </a:r>
            <a:br>
              <a:rPr lang="en-US" dirty="0"/>
            </a:br>
            <a:r>
              <a:rPr lang="en-US" dirty="0"/>
              <a:t> </a:t>
            </a:r>
          </a:p>
        </p:txBody>
      </p:sp>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634091" y="1130157"/>
            <a:ext cx="5045529" cy="2034284"/>
          </a:xfrm>
        </p:spPr>
        <p:txBody>
          <a:bodyPr/>
          <a:lstStyle/>
          <a:p>
            <a:r>
              <a:rPr lang="en-US" sz="2800" baseline="30000" dirty="0"/>
              <a:t>4 </a:t>
            </a:r>
            <a:r>
              <a:rPr lang="en-US" sz="2800" dirty="0"/>
              <a:t>For a thousand years in thy sight are but as yesterday when it is past, and as a watch in the night.</a:t>
            </a:r>
          </a:p>
        </p:txBody>
      </p:sp>
      <p:pic>
        <p:nvPicPr>
          <p:cNvPr id="23" name="Picture Placeholder 22" descr="Right side image placeholder">
            <a:extLst>
              <a:ext uri="{FF2B5EF4-FFF2-40B4-BE49-F238E27FC236}">
                <a16:creationId xmlns="" xmlns:a16="http://schemas.microsoft.com/office/drawing/2014/main" id="{DC389449-072E-4155-BA3B-C45AA950BF2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7" name="Rectangle 6">
            <a:extLst>
              <a:ext uri="{FF2B5EF4-FFF2-40B4-BE49-F238E27FC236}">
                <a16:creationId xmlns="" xmlns:a16="http://schemas.microsoft.com/office/drawing/2014/main" id="{61E397FF-5106-4C31-8E91-796AEA20258E}"/>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8" name="Slide Number Placeholder 5">
            <a:extLst>
              <a:ext uri="{FF2B5EF4-FFF2-40B4-BE49-F238E27FC236}">
                <a16:creationId xmlns="" xmlns:a16="http://schemas.microsoft.com/office/drawing/2014/main" id="{D7DDE5B7-93F1-4010-85B1-8F63FD5044C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18</a:t>
            </a:fld>
            <a:endParaRPr lang="en-US" b="1" dirty="0">
              <a:solidFill>
                <a:schemeClr val="bg1"/>
              </a:solidFill>
            </a:endParaRPr>
          </a:p>
        </p:txBody>
      </p:sp>
      <p:sp>
        <p:nvSpPr>
          <p:cNvPr id="9"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571499" y="3020602"/>
            <a:ext cx="5045529" cy="3249568"/>
          </a:xfrm>
        </p:spPr>
        <p:txBody>
          <a:bodyPr/>
          <a:lstStyle/>
          <a:p>
            <a:r>
              <a:rPr lang="en-US" sz="2400" dirty="0" smtClean="0"/>
              <a:t>It’s clear from these verses that God’s understanding and possibly experience of time is quite a lot broader than our own.  Of course, that’s what we’d expect for th</a:t>
            </a:r>
            <a:r>
              <a:rPr lang="en-US" sz="2400" dirty="0" smtClean="0"/>
              <a:t>e eternal and omnipotent God!  </a:t>
            </a:r>
            <a:endParaRPr lang="en-US" sz="2400" dirty="0"/>
          </a:p>
        </p:txBody>
      </p:sp>
    </p:spTree>
    <p:extLst>
      <p:ext uri="{BB962C8B-B14F-4D97-AF65-F5344CB8AC3E}">
        <p14:creationId xmlns:p14="http://schemas.microsoft.com/office/powerpoint/2010/main" val="1568888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2: Understanding “evening and morning” </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678148"/>
            <a:ext cx="10885260" cy="2353515"/>
          </a:xfrm>
        </p:spPr>
        <p:txBody>
          <a:bodyPr/>
          <a:lstStyle/>
          <a:p>
            <a:r>
              <a:rPr lang="en-US" sz="2400" dirty="0" smtClean="0"/>
              <a:t>The literal statement “evening was [with the following hours of the night], and morning was [with the succeeding hours of the day], day one” is clearly a description of an astronomical day, that is, a day of 24 hours’ duration.  Thus the Hebrews, who were never in doubt about the meaning of this expression, began the day with sunset and ended it with the following sunset.  </a:t>
            </a:r>
            <a:endParaRPr lang="en-US" sz="2400" dirty="0"/>
          </a:p>
          <a:p>
            <a:endParaRPr lang="en-US" dirty="0"/>
          </a:p>
        </p:txBody>
      </p:sp>
    </p:spTree>
    <p:extLst>
      <p:ext uri="{BB962C8B-B14F-4D97-AF65-F5344CB8AC3E}">
        <p14:creationId xmlns:p14="http://schemas.microsoft.com/office/powerpoint/2010/main" val="426705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Discussion Questions</a:t>
            </a:r>
            <a:endParaRPr lang="en-GB" dirty="0"/>
          </a:p>
        </p:txBody>
      </p:sp>
      <p:pic>
        <p:nvPicPr>
          <p:cNvPr id="9" name="Picture Placeholder 8" descr="Slide image placeholder">
            <a:extLst>
              <a:ext uri="{FF2B5EF4-FFF2-40B4-BE49-F238E27FC236}">
                <a16:creationId xmlns="" xmlns:a16="http://schemas.microsoft.com/office/drawing/2014/main" id="{95460251-A0B7-4016-89A0-4C8BCED07B6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8" name="Text Placeholder 37">
            <a:extLst>
              <a:ext uri="{FF2B5EF4-FFF2-40B4-BE49-F238E27FC236}">
                <a16:creationId xmlns="" xmlns:a16="http://schemas.microsoft.com/office/drawing/2014/main" id="{AC4CB2C1-7DE3-44DC-A4F5-55C9466AE9FE}"/>
              </a:ext>
            </a:extLst>
          </p:cNvPr>
          <p:cNvSpPr>
            <a:spLocks noGrp="1"/>
          </p:cNvSpPr>
          <p:nvPr>
            <p:ph type="body" sz="quarter" idx="14"/>
          </p:nvPr>
        </p:nvSpPr>
        <p:spPr>
          <a:xfrm>
            <a:off x="416913" y="3414571"/>
            <a:ext cx="5521722" cy="492237"/>
          </a:xfrm>
        </p:spPr>
        <p:txBody>
          <a:bodyPr/>
          <a:lstStyle/>
          <a:p>
            <a:r>
              <a:rPr lang="en-US" sz="2400" dirty="0" smtClean="0"/>
              <a:t>And the earth was without form and void…</a:t>
            </a:r>
            <a:endParaRPr lang="en-GB" sz="2400" dirty="0"/>
          </a:p>
        </p:txBody>
      </p:sp>
      <p:sp>
        <p:nvSpPr>
          <p:cNvPr id="41" name="Text Placeholder 40">
            <a:extLst>
              <a:ext uri="{FF2B5EF4-FFF2-40B4-BE49-F238E27FC236}">
                <a16:creationId xmlns="" xmlns:a16="http://schemas.microsoft.com/office/drawing/2014/main" id="{DFFB9D38-CDF6-45F7-A615-007F303B1A03}"/>
              </a:ext>
            </a:extLst>
          </p:cNvPr>
          <p:cNvSpPr>
            <a:spLocks noGrp="1"/>
          </p:cNvSpPr>
          <p:nvPr>
            <p:ph type="body" sz="quarter" idx="17"/>
          </p:nvPr>
        </p:nvSpPr>
        <p:spPr>
          <a:xfrm>
            <a:off x="327095" y="4191856"/>
            <a:ext cx="5706312" cy="2188395"/>
          </a:xfrm>
        </p:spPr>
        <p:txBody>
          <a:bodyPr/>
          <a:lstStyle/>
          <a:p>
            <a:r>
              <a:rPr lang="en-US" sz="2400" dirty="0" smtClean="0"/>
              <a:t>What does it mean that the earth was “void”?  Why was it in this state?  Does this verse suggest that God’s work of creation is in some way indebted to pre-existing matter, that is, that the planet was already there prior to God’s interest in it?  </a:t>
            </a:r>
          </a:p>
        </p:txBody>
      </p:sp>
      <p:sp>
        <p:nvSpPr>
          <p:cNvPr id="39" name="Text Placeholder 38">
            <a:extLst>
              <a:ext uri="{FF2B5EF4-FFF2-40B4-BE49-F238E27FC236}">
                <a16:creationId xmlns="" xmlns:a16="http://schemas.microsoft.com/office/drawing/2014/main" id="{78932DB0-2733-4BAD-BB5D-9536D20E0907}"/>
              </a:ext>
            </a:extLst>
          </p:cNvPr>
          <p:cNvSpPr>
            <a:spLocks noGrp="1"/>
          </p:cNvSpPr>
          <p:nvPr>
            <p:ph type="body" sz="quarter" idx="15"/>
          </p:nvPr>
        </p:nvSpPr>
        <p:spPr>
          <a:xfrm>
            <a:off x="6421175" y="3414571"/>
            <a:ext cx="5384003" cy="194582"/>
          </a:xfrm>
        </p:spPr>
        <p:txBody>
          <a:bodyPr/>
          <a:lstStyle/>
          <a:p>
            <a:r>
              <a:rPr lang="en-US" sz="2400" dirty="0"/>
              <a:t>And evening and morning were the first day…</a:t>
            </a:r>
            <a:endParaRPr lang="en-GB" sz="2400" dirty="0"/>
          </a:p>
        </p:txBody>
      </p:sp>
      <p:sp>
        <p:nvSpPr>
          <p:cNvPr id="42" name="Text Placeholder 41">
            <a:extLst>
              <a:ext uri="{FF2B5EF4-FFF2-40B4-BE49-F238E27FC236}">
                <a16:creationId xmlns="" xmlns:a16="http://schemas.microsoft.com/office/drawing/2014/main" id="{6FB540F0-2ABD-4D9C-AA51-A68864DD7851}"/>
              </a:ext>
            </a:extLst>
          </p:cNvPr>
          <p:cNvSpPr>
            <a:spLocks noGrp="1"/>
          </p:cNvSpPr>
          <p:nvPr>
            <p:ph type="body" sz="quarter" idx="18"/>
          </p:nvPr>
        </p:nvSpPr>
        <p:spPr>
          <a:xfrm>
            <a:off x="6256962" y="4191856"/>
            <a:ext cx="5712431" cy="2188395"/>
          </a:xfrm>
        </p:spPr>
        <p:txBody>
          <a:bodyPr/>
          <a:lstStyle/>
          <a:p>
            <a:r>
              <a:rPr lang="en-US" sz="2200" dirty="0"/>
              <a:t>That first day (and the six which followed it) have been the subject of intense debate over the years.  Are they really 24-hr style days?  Or do they represent millennia of gradual change and evolution?  How can we reconcile what we know of science with the Genesis creation account?  </a:t>
            </a:r>
          </a:p>
        </p:txBody>
      </p:sp>
    </p:spTree>
    <p:extLst>
      <p:ext uri="{BB962C8B-B14F-4D97-AF65-F5344CB8AC3E}">
        <p14:creationId xmlns:p14="http://schemas.microsoft.com/office/powerpoint/2010/main" val="1746265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a:xfrm>
            <a:off x="634091" y="408029"/>
            <a:ext cx="5170715" cy="1089529"/>
          </a:xfrm>
        </p:spPr>
        <p:txBody>
          <a:bodyPr/>
          <a:lstStyle/>
          <a:p>
            <a:r>
              <a:rPr lang="en-US" dirty="0" smtClean="0"/>
              <a:t>Exodus 20:8-11</a:t>
            </a:r>
            <a:r>
              <a:rPr lang="en-US" dirty="0"/>
              <a:t/>
            </a:r>
            <a:br>
              <a:rPr lang="en-US" dirty="0"/>
            </a:br>
            <a:r>
              <a:rPr lang="en-US" dirty="0"/>
              <a:t> </a:t>
            </a:r>
          </a:p>
        </p:txBody>
      </p:sp>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184935" y="1130157"/>
            <a:ext cx="5897366" cy="5604018"/>
          </a:xfrm>
        </p:spPr>
        <p:txBody>
          <a:bodyPr/>
          <a:lstStyle/>
          <a:p>
            <a:r>
              <a:rPr lang="en-US" sz="2400" baseline="30000" dirty="0"/>
              <a:t>8 </a:t>
            </a:r>
            <a:r>
              <a:rPr lang="en-US" sz="2400" dirty="0"/>
              <a:t>Remember the </a:t>
            </a:r>
            <a:r>
              <a:rPr lang="en-US" sz="2400" dirty="0" err="1"/>
              <a:t>sabbath</a:t>
            </a:r>
            <a:r>
              <a:rPr lang="en-US" sz="2400" dirty="0"/>
              <a:t> day, to keep it holy.</a:t>
            </a:r>
          </a:p>
          <a:p>
            <a:r>
              <a:rPr lang="en-US" sz="2400" baseline="30000" dirty="0"/>
              <a:t>9 </a:t>
            </a:r>
            <a:r>
              <a:rPr lang="en-US" sz="2400" dirty="0"/>
              <a:t>Six days shalt thou </a:t>
            </a:r>
            <a:r>
              <a:rPr lang="en-US" sz="2400" dirty="0" err="1"/>
              <a:t>labour</a:t>
            </a:r>
            <a:r>
              <a:rPr lang="en-US" sz="2400" dirty="0"/>
              <a:t>, and do all thy work:</a:t>
            </a:r>
          </a:p>
          <a:p>
            <a:r>
              <a:rPr lang="en-US" sz="2400" baseline="30000" dirty="0"/>
              <a:t>10 </a:t>
            </a:r>
            <a:r>
              <a:rPr lang="en-US" sz="2400" dirty="0"/>
              <a:t>But the seventh day is the </a:t>
            </a:r>
            <a:r>
              <a:rPr lang="en-US" sz="2400" dirty="0" err="1"/>
              <a:t>sabbath</a:t>
            </a:r>
            <a:r>
              <a:rPr lang="en-US" sz="2400" dirty="0"/>
              <a:t> of the </a:t>
            </a:r>
            <a:r>
              <a:rPr lang="en-US" sz="2400" cap="small" dirty="0"/>
              <a:t>Lord</a:t>
            </a:r>
            <a:r>
              <a:rPr lang="en-US" sz="2400" dirty="0"/>
              <a:t> thy God: in it thou shalt not do any work, thou, nor thy son, nor thy daughter, thy manservant, nor thy maidservant, nor thy cattle, nor thy stranger that is within thy gates:</a:t>
            </a:r>
          </a:p>
          <a:p>
            <a:r>
              <a:rPr lang="en-US" sz="2400" baseline="30000" dirty="0"/>
              <a:t>11 </a:t>
            </a:r>
            <a:r>
              <a:rPr lang="en-US" sz="2400" dirty="0"/>
              <a:t>For in six days the </a:t>
            </a:r>
            <a:r>
              <a:rPr lang="en-US" sz="2400" cap="small" dirty="0"/>
              <a:t>Lord</a:t>
            </a:r>
            <a:r>
              <a:rPr lang="en-US" sz="2400" dirty="0"/>
              <a:t> made heaven and earth, the sea, and all that in them is, and rested the seventh day: wherefore the </a:t>
            </a:r>
            <a:r>
              <a:rPr lang="en-US" sz="2400" cap="small" dirty="0"/>
              <a:t>Lord</a:t>
            </a:r>
            <a:r>
              <a:rPr lang="en-US" sz="2400" dirty="0"/>
              <a:t> blessed the </a:t>
            </a:r>
            <a:r>
              <a:rPr lang="en-US" sz="2400" dirty="0" err="1"/>
              <a:t>sabbath</a:t>
            </a:r>
            <a:r>
              <a:rPr lang="en-US" sz="2400" dirty="0"/>
              <a:t> day, and hallowed it.</a:t>
            </a:r>
          </a:p>
        </p:txBody>
      </p:sp>
      <p:pic>
        <p:nvPicPr>
          <p:cNvPr id="23" name="Picture Placeholder 22" descr="Right side image placeholder">
            <a:extLst>
              <a:ext uri="{FF2B5EF4-FFF2-40B4-BE49-F238E27FC236}">
                <a16:creationId xmlns="" xmlns:a16="http://schemas.microsoft.com/office/drawing/2014/main" id="{DC389449-072E-4155-BA3B-C45AA950BF2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7" name="Rectangle 6">
            <a:extLst>
              <a:ext uri="{FF2B5EF4-FFF2-40B4-BE49-F238E27FC236}">
                <a16:creationId xmlns="" xmlns:a16="http://schemas.microsoft.com/office/drawing/2014/main" id="{61E397FF-5106-4C31-8E91-796AEA20258E}"/>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8" name="Slide Number Placeholder 5">
            <a:extLst>
              <a:ext uri="{FF2B5EF4-FFF2-40B4-BE49-F238E27FC236}">
                <a16:creationId xmlns="" xmlns:a16="http://schemas.microsoft.com/office/drawing/2014/main" id="{D7DDE5B7-93F1-4010-85B1-8F63FD5044C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20</a:t>
            </a:fld>
            <a:endParaRPr lang="en-US" b="1" dirty="0">
              <a:solidFill>
                <a:schemeClr val="bg1"/>
              </a:solidFill>
            </a:endParaRPr>
          </a:p>
        </p:txBody>
      </p:sp>
    </p:spTree>
    <p:extLst>
      <p:ext uri="{BB962C8B-B14F-4D97-AF65-F5344CB8AC3E}">
        <p14:creationId xmlns:p14="http://schemas.microsoft.com/office/powerpoint/2010/main" val="369747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2: Compare with Scripture (Exodus 20:8-11)</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485636"/>
            <a:ext cx="10885260" cy="2546028"/>
          </a:xfrm>
        </p:spPr>
        <p:txBody>
          <a:bodyPr/>
          <a:lstStyle/>
          <a:p>
            <a:r>
              <a:rPr lang="en-US" sz="2400" dirty="0" smtClean="0"/>
              <a:t>The language of the fourth commandment leaves no doubt that the evening and morning of the creation record are the component sections of an earthly day.  This commandment, referring in unmistakable words to the week of creation, declares that God created the earth in six days and that we are obliged to spend a seventh in rest.  It seems unlikely that God expects us to spend an epoch in rest.  How would we know when it began or ended?  In whose lifetimes might it fall?  Instead, like the rest of the days of creation, the Sabbath is a single astronomical day that occurs every week in typical 24-hour fashion.    </a:t>
            </a:r>
            <a:endParaRPr lang="en-US" sz="2400" dirty="0"/>
          </a:p>
          <a:p>
            <a:endParaRPr lang="en-US" dirty="0"/>
          </a:p>
        </p:txBody>
      </p:sp>
    </p:spTree>
    <p:extLst>
      <p:ext uri="{BB962C8B-B14F-4D97-AF65-F5344CB8AC3E}">
        <p14:creationId xmlns:p14="http://schemas.microsoft.com/office/powerpoint/2010/main" val="434388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3:  Motivations</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485636"/>
            <a:ext cx="10885260" cy="2546028"/>
          </a:xfrm>
        </p:spPr>
        <p:txBody>
          <a:bodyPr/>
          <a:lstStyle/>
          <a:p>
            <a:r>
              <a:rPr lang="en-US" sz="2400" dirty="0" smtClean="0"/>
              <a:t>The tenacity with which so many commentators cling to the idea that the days of creation were long periods of time, even thousands of years, largely finds its explanation in the fact that they attempt to make the inspired creation record agree with the theory of evolution.  Geologists and biologists have taught men to believe that earth’s early history covers millions of years, in which the geological formations were slowly taking shape and living species were evolving. Throughout its sacred pages the Bible contradicts this evolution theory.  </a:t>
            </a:r>
            <a:endParaRPr lang="en-US" sz="2400" dirty="0"/>
          </a:p>
          <a:p>
            <a:endParaRPr lang="en-US" dirty="0"/>
          </a:p>
        </p:txBody>
      </p:sp>
    </p:spTree>
    <p:extLst>
      <p:ext uri="{BB962C8B-B14F-4D97-AF65-F5344CB8AC3E}">
        <p14:creationId xmlns:p14="http://schemas.microsoft.com/office/powerpoint/2010/main" val="3926455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3:  Motivations</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485636"/>
            <a:ext cx="10885260" cy="2546028"/>
          </a:xfrm>
        </p:spPr>
        <p:txBody>
          <a:bodyPr/>
          <a:lstStyle/>
          <a:p>
            <a:r>
              <a:rPr lang="en-US" sz="2400" dirty="0" smtClean="0"/>
              <a:t>The belief in a divine and instantaneous creation as a result of the words spoken by God stands in complete opposition to the theory held by the majority of scientists and many theologians today that the world and all upon it came into being through a slow process lasting untold ages.  </a:t>
            </a:r>
            <a:endParaRPr lang="en-US" sz="2400" dirty="0"/>
          </a:p>
          <a:p>
            <a:endParaRPr lang="en-US" dirty="0"/>
          </a:p>
        </p:txBody>
      </p:sp>
    </p:spTree>
    <p:extLst>
      <p:ext uri="{BB962C8B-B14F-4D97-AF65-F5344CB8AC3E}">
        <p14:creationId xmlns:p14="http://schemas.microsoft.com/office/powerpoint/2010/main" val="4105032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4:  Sabbath Truth and Circular Arguments</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485636"/>
            <a:ext cx="10885260" cy="2546028"/>
          </a:xfrm>
        </p:spPr>
        <p:txBody>
          <a:bodyPr/>
          <a:lstStyle/>
          <a:p>
            <a:r>
              <a:rPr lang="en-US" sz="2400" dirty="0" smtClean="0"/>
              <a:t>Another reason why many commentators declare that the days of creation were long periods of time is that they reject the seventh-day Sabbath.  A famous commentary expresses this thought </a:t>
            </a:r>
            <a:r>
              <a:rPr lang="en-US" sz="2400" i="1" dirty="0" smtClean="0"/>
              <a:t>“The duration of the seventh day of necessity determines the length of the other six… God’s </a:t>
            </a:r>
            <a:r>
              <a:rPr lang="en-US" sz="2400" i="1" dirty="0" err="1" smtClean="0"/>
              <a:t>sabbatic</a:t>
            </a:r>
            <a:r>
              <a:rPr lang="en-US" sz="2400" i="1" dirty="0" smtClean="0"/>
              <a:t> rest is understood by the best interpreters of Scripture to have continued from creation’s close until the present hour; so that consistency demands the previous six days to be considered as not of short but of indefinite, duration.” </a:t>
            </a:r>
            <a:r>
              <a:rPr lang="en-US" sz="2400" dirty="0" smtClean="0"/>
              <a:t> (Pulpit)</a:t>
            </a:r>
            <a:endParaRPr lang="en-US" sz="2400" dirty="0"/>
          </a:p>
          <a:p>
            <a:endParaRPr lang="en-US" dirty="0"/>
          </a:p>
        </p:txBody>
      </p:sp>
    </p:spTree>
    <p:extLst>
      <p:ext uri="{BB962C8B-B14F-4D97-AF65-F5344CB8AC3E}">
        <p14:creationId xmlns:p14="http://schemas.microsoft.com/office/powerpoint/2010/main" val="2717778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a:t>4:  Sabbath Truth and Circular Arguments</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485636"/>
            <a:ext cx="10885260" cy="2546028"/>
          </a:xfrm>
        </p:spPr>
        <p:txBody>
          <a:bodyPr/>
          <a:lstStyle/>
          <a:p>
            <a:r>
              <a:rPr lang="en-US" sz="2400" dirty="0" smtClean="0"/>
              <a:t>This kind of reasoning moves in a circle.  Because the seventh-day Sabbath, so clearly defined in the Scripture as a weekly recurring day of rest, is rejected as such, the seventh day of the creation week is declared to have lasted to the present time.  On the basis of this non-scriptural explanation the duration of all other creation days is also expanded.  Sound Scriptural interpretation has no sympathy with this kind of reasoning, but insists on giving a literal meaning to the text, following the example of Jesus, who parried every attack of the adversary by declaring, “it is written.”  </a:t>
            </a:r>
            <a:endParaRPr lang="en-US" dirty="0"/>
          </a:p>
        </p:txBody>
      </p:sp>
    </p:spTree>
    <p:extLst>
      <p:ext uri="{BB962C8B-B14F-4D97-AF65-F5344CB8AC3E}">
        <p14:creationId xmlns:p14="http://schemas.microsoft.com/office/powerpoint/2010/main" val="3487263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EXTENDED CREATION TIMELINE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158679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735240" y="2993397"/>
            <a:ext cx="9784080" cy="334508"/>
          </a:xfrm>
        </p:spPr>
        <p:txBody>
          <a:bodyPr/>
          <a:lstStyle/>
          <a:p>
            <a:r>
              <a:rPr lang="en-US" sz="2800" dirty="0" smtClean="0"/>
              <a:t>5:  Observations</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485636"/>
            <a:ext cx="10885260" cy="2546028"/>
          </a:xfrm>
        </p:spPr>
        <p:txBody>
          <a:bodyPr/>
          <a:lstStyle/>
          <a:p>
            <a:r>
              <a:rPr lang="en-US" sz="2400" dirty="0" smtClean="0"/>
              <a:t>The Scriptures speak plainly and clearly of seven days of creation and not of periods of undefined duration.  We are therefore bound to declare emphatically that the first day of creation, indicated by the expression in Hebrew, “evening was, morning was, day one” was a 24-hour day!</a:t>
            </a:r>
            <a:endParaRPr lang="en-US" dirty="0"/>
          </a:p>
        </p:txBody>
      </p:sp>
    </p:spTree>
    <p:extLst>
      <p:ext uri="{BB962C8B-B14F-4D97-AF65-F5344CB8AC3E}">
        <p14:creationId xmlns:p14="http://schemas.microsoft.com/office/powerpoint/2010/main" val="4153094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turtle in ocean">
            <a:extLst>
              <a:ext uri="{FF2B5EF4-FFF2-40B4-BE49-F238E27FC236}">
                <a16:creationId xmlns="" xmlns:a16="http://schemas.microsoft.com/office/drawing/2014/main" id="{C7A54B61-8541-AB40-BD1C-F80E8A424061}"/>
              </a:ext>
            </a:extLst>
          </p:cNvPr>
          <p:cNvPicPr>
            <a:picLocks noGrp="1" noChangeAspect="1"/>
          </p:cNvPicPr>
          <p:nvPr>
            <p:ph type="pic" sz="quarter" idx="13"/>
          </p:nvPr>
        </p:nvPicPr>
        <p:blipFill rotWithShape="1">
          <a:blip r:embed="rId2"/>
          <a:srcRect t="20921" b="4079"/>
          <a:stretch/>
        </p:blipFill>
        <p:spPr>
          <a:xfrm>
            <a:off x="0" y="0"/>
            <a:ext cx="12192000" cy="6858000"/>
          </a:xfrm>
        </p:spPr>
      </p:pic>
      <p:sp>
        <p:nvSpPr>
          <p:cNvPr id="32" name="Picture Placeholder 13">
            <a:extLst>
              <a:ext uri="{FF2B5EF4-FFF2-40B4-BE49-F238E27FC236}">
                <a16:creationId xmlns="" xmlns:a16="http://schemas.microsoft.com/office/drawing/2014/main" id="{8DBDD9F7-3B84-F743-95F4-C9FA74DA597F}"/>
              </a:ext>
            </a:extLst>
          </p:cNvPr>
          <p:cNvSpPr txBox="1">
            <a:spLocks/>
          </p:cNvSpPr>
          <p:nvPr/>
        </p:nvSpPr>
        <p:spPr>
          <a:xfrm flipH="1">
            <a:off x="0" y="3895249"/>
            <a:ext cx="12192000" cy="2962751"/>
          </a:xfrm>
          <a:custGeom>
            <a:avLst/>
            <a:gdLst>
              <a:gd name="connsiteX0" fmla="*/ 12486732 w 13339868"/>
              <a:gd name="connsiteY0" fmla="*/ 1914 h 2962751"/>
              <a:gd name="connsiteX1" fmla="*/ 6703529 w 13339868"/>
              <a:gd name="connsiteY1" fmla="*/ 827870 h 2962751"/>
              <a:gd name="connsiteX2" fmla="*/ 704617 w 13339868"/>
              <a:gd name="connsiteY2" fmla="*/ 1735152 h 2962751"/>
              <a:gd name="connsiteX3" fmla="*/ 0 w 13339868"/>
              <a:gd name="connsiteY3" fmla="*/ 1775657 h 2962751"/>
              <a:gd name="connsiteX4" fmla="*/ 0 w 13339868"/>
              <a:gd name="connsiteY4" fmla="*/ 2962751 h 2962751"/>
              <a:gd name="connsiteX5" fmla="*/ 13339868 w 13339868"/>
              <a:gd name="connsiteY5" fmla="*/ 2962751 h 2962751"/>
              <a:gd name="connsiteX6" fmla="*/ 13339868 w 13339868"/>
              <a:gd name="connsiteY6" fmla="*/ 13763 h 2962751"/>
              <a:gd name="connsiteX7" fmla="*/ 12991874 w 13339868"/>
              <a:gd name="connsiteY7" fmla="*/ 2211 h 2962751"/>
              <a:gd name="connsiteX8" fmla="*/ 12486732 w 13339868"/>
              <a:gd name="connsiteY8" fmla="*/ 1914 h 296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9868" h="2962751">
                <a:moveTo>
                  <a:pt x="12486732" y="1914"/>
                </a:moveTo>
                <a:cubicBezTo>
                  <a:pt x="11089145" y="23578"/>
                  <a:pt x="9273241" y="233112"/>
                  <a:pt x="6703529" y="827870"/>
                </a:cubicBezTo>
                <a:cubicBezTo>
                  <a:pt x="4500510" y="1337758"/>
                  <a:pt x="2693772" y="1601336"/>
                  <a:pt x="704617" y="1735152"/>
                </a:cubicBezTo>
                <a:lnTo>
                  <a:pt x="0" y="1775657"/>
                </a:lnTo>
                <a:lnTo>
                  <a:pt x="0" y="2962751"/>
                </a:lnTo>
                <a:lnTo>
                  <a:pt x="13339868" y="2962751"/>
                </a:lnTo>
                <a:lnTo>
                  <a:pt x="13339868" y="13763"/>
                </a:lnTo>
                <a:lnTo>
                  <a:pt x="12991874" y="2211"/>
                </a:lnTo>
                <a:cubicBezTo>
                  <a:pt x="12829592" y="-567"/>
                  <a:pt x="12661430" y="-794"/>
                  <a:pt x="12486732" y="1914"/>
                </a:cubicBezTo>
                <a:close/>
              </a:path>
            </a:pathLst>
          </a:custGeom>
          <a:solidFill>
            <a:schemeClr val="tx1">
              <a:alpha val="62000"/>
            </a:schemeClr>
          </a:solidFill>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1800" b="0" kern="1200" dirty="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Insert Image</a:t>
            </a:r>
          </a:p>
        </p:txBody>
      </p:sp>
      <p:sp>
        <p:nvSpPr>
          <p:cNvPr id="12" name="Rectangle 11">
            <a:extLst>
              <a:ext uri="{FF2B5EF4-FFF2-40B4-BE49-F238E27FC236}">
                <a16:creationId xmlns="" xmlns:a16="http://schemas.microsoft.com/office/drawing/2014/main" id="{D7F67FDF-D697-3249-AD21-75F6353FFBA5}"/>
              </a:ext>
              <a:ext uri="{C183D7F6-B498-43B3-948B-1728B52AA6E4}">
                <adec:decorative xmlns="" xmlns:adec="http://schemas.microsoft.com/office/drawing/2017/decorative" val="1"/>
              </a:ext>
            </a:extLst>
          </p:cNvPr>
          <p:cNvSpPr/>
          <p:nvPr/>
        </p:nvSpPr>
        <p:spPr>
          <a:xfrm>
            <a:off x="438912" y="4690872"/>
            <a:ext cx="73152" cy="11887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51" name="Title 50">
            <a:extLst>
              <a:ext uri="{FF2B5EF4-FFF2-40B4-BE49-F238E27FC236}">
                <a16:creationId xmlns="" xmlns:a16="http://schemas.microsoft.com/office/drawing/2014/main" id="{D8694222-4D81-4A9A-93A2-23C89102F234}"/>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308218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Large background image placeholder">
            <a:extLst>
              <a:ext uri="{FF2B5EF4-FFF2-40B4-BE49-F238E27FC236}">
                <a16:creationId xmlns="" xmlns:a16="http://schemas.microsoft.com/office/drawing/2014/main" id="{786A19C6-E002-4933-863A-594D051F37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26" name="Text Placeholder 25">
            <a:extLst>
              <a:ext uri="{FF2B5EF4-FFF2-40B4-BE49-F238E27FC236}">
                <a16:creationId xmlns="" xmlns:a16="http://schemas.microsoft.com/office/drawing/2014/main" id="{C945F022-8812-45B5-933D-19A4B9A35A81}"/>
              </a:ext>
            </a:extLst>
          </p:cNvPr>
          <p:cNvSpPr>
            <a:spLocks noGrp="1"/>
          </p:cNvSpPr>
          <p:nvPr>
            <p:ph type="body" sz="quarter" idx="15"/>
          </p:nvPr>
        </p:nvSpPr>
        <p:spPr/>
        <p:txBody>
          <a:bodyPr/>
          <a:lstStyle/>
          <a:p>
            <a:r>
              <a:rPr lang="en-US" dirty="0"/>
              <a:t>“</a:t>
            </a:r>
          </a:p>
        </p:txBody>
      </p:sp>
      <p:sp>
        <p:nvSpPr>
          <p:cNvPr id="20" name="Text Placeholder 19">
            <a:extLst>
              <a:ext uri="{FF2B5EF4-FFF2-40B4-BE49-F238E27FC236}">
                <a16:creationId xmlns="" xmlns:a16="http://schemas.microsoft.com/office/drawing/2014/main" id="{54BE0E0A-A560-4455-A59B-C7C534771261}"/>
              </a:ext>
            </a:extLst>
          </p:cNvPr>
          <p:cNvSpPr>
            <a:spLocks noGrp="1"/>
          </p:cNvSpPr>
          <p:nvPr>
            <p:ph type="body" sz="quarter" idx="14"/>
          </p:nvPr>
        </p:nvSpPr>
        <p:spPr>
          <a:xfrm>
            <a:off x="1491916" y="582851"/>
            <a:ext cx="10033000" cy="5786199"/>
          </a:xfrm>
        </p:spPr>
        <p:txBody>
          <a:bodyPr/>
          <a:lstStyle/>
          <a:p>
            <a:r>
              <a:rPr lang="en-US" sz="2000" dirty="0" smtClean="0"/>
              <a:t>The opening verse of Genesis 1 has been the subject of much discussion in theological circles throughout the Christian Era.  Some have held that the verse refers to a creation of this physical world and all life upon it at a moment of time long before the seven days of creation week.  This view is known as the ruin and restoration theory.  It has been held by speculative theologians who have read into the Hebrew expression </a:t>
            </a:r>
            <a:r>
              <a:rPr lang="en-US" sz="2000" i="1" dirty="0" err="1" smtClean="0"/>
              <a:t>tohu</a:t>
            </a:r>
            <a:r>
              <a:rPr lang="en-US" sz="2000" i="1" dirty="0" smtClean="0"/>
              <a:t> </a:t>
            </a:r>
            <a:r>
              <a:rPr lang="en-US" sz="2000" i="1" dirty="0" err="1" smtClean="0"/>
              <a:t>wabohu</a:t>
            </a:r>
            <a:r>
              <a:rPr lang="en-US" sz="2000" dirty="0" smtClean="0"/>
              <a:t>,”without form and void,” the idea that a time interval—one of great duration, in fact—separates v. 1 from v. 2.  </a:t>
            </a:r>
            <a:r>
              <a:rPr lang="en-US" sz="2000" i="1" dirty="0" err="1" smtClean="0"/>
              <a:t>Tohu</a:t>
            </a:r>
            <a:r>
              <a:rPr lang="en-US" sz="2000" i="1" dirty="0" smtClean="0"/>
              <a:t> </a:t>
            </a:r>
            <a:r>
              <a:rPr lang="en-US" sz="2000" i="1" dirty="0" err="1" smtClean="0"/>
              <a:t>wabohu</a:t>
            </a:r>
            <a:r>
              <a:rPr lang="en-US" sz="2000" i="1" dirty="0" smtClean="0"/>
              <a:t> </a:t>
            </a:r>
            <a:r>
              <a:rPr lang="en-US" sz="2000" dirty="0" smtClean="0"/>
              <a:t>has been made to read “the earth was </a:t>
            </a:r>
            <a:r>
              <a:rPr lang="en-US" sz="2000" u="sng" dirty="0" smtClean="0"/>
              <a:t>caused to be </a:t>
            </a:r>
            <a:r>
              <a:rPr lang="en-US" sz="2000" dirty="0" smtClean="0"/>
              <a:t>without form and void.”  Upon this reading of the text they rest the view that the world was created perfect at some moment in the remote past (v. 1), cut that an appalling cataclysm obliterated every trace of life upon it and reduced its surface to a state which might be described as “without form and void.”  Many who hold to this view believe there were repeated creations, each followed by a worldwide cataclysm.  Finally, after untold eons, God proceeded once more to bring order out of the chaos and to fill the earth with life, as recorded in vs. 2-31.  </a:t>
            </a:r>
            <a:r>
              <a:rPr lang="en-US" dirty="0" smtClean="0"/>
              <a:t>				</a:t>
            </a:r>
            <a:endParaRPr lang="en-US" dirty="0"/>
          </a:p>
        </p:txBody>
      </p:sp>
      <p:sp>
        <p:nvSpPr>
          <p:cNvPr id="6" name="Title 5" hidden="1">
            <a:extLst>
              <a:ext uri="{FF2B5EF4-FFF2-40B4-BE49-F238E27FC236}">
                <a16:creationId xmlns="" xmlns:a16="http://schemas.microsoft.com/office/drawing/2014/main" id="{0FA90190-EBCB-443F-BFD6-79BA1A836363}"/>
              </a:ext>
            </a:extLst>
          </p:cNvPr>
          <p:cNvSpPr>
            <a:spLocks noGrp="1"/>
          </p:cNvSpPr>
          <p:nvPr>
            <p:ph type="title"/>
          </p:nvPr>
        </p:nvSpPr>
        <p:spPr/>
        <p:txBody>
          <a:bodyPr/>
          <a:lstStyle/>
          <a:p>
            <a:r>
              <a:rPr lang="en-US" dirty="0"/>
              <a:t>Quote and Image Slide</a:t>
            </a:r>
          </a:p>
        </p:txBody>
      </p:sp>
      <p:sp>
        <p:nvSpPr>
          <p:cNvPr id="5" name="Rectangle 4">
            <a:extLst>
              <a:ext uri="{FF2B5EF4-FFF2-40B4-BE49-F238E27FC236}">
                <a16:creationId xmlns="" xmlns:a16="http://schemas.microsoft.com/office/drawing/2014/main" id="{4D2D947A-5BA8-423D-A1CE-1ABB26F5937B}"/>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7" name="Slide Number Placeholder 5">
            <a:extLst>
              <a:ext uri="{FF2B5EF4-FFF2-40B4-BE49-F238E27FC236}">
                <a16:creationId xmlns="" xmlns:a16="http://schemas.microsoft.com/office/drawing/2014/main" id="{3C7EED59-10A2-45B8-ACF5-4D37A39076F2}"/>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3</a:t>
            </a:fld>
            <a:endParaRPr lang="en-US" b="1" dirty="0">
              <a:solidFill>
                <a:schemeClr val="bg1"/>
              </a:solidFill>
            </a:endParaRPr>
          </a:p>
        </p:txBody>
      </p:sp>
    </p:spTree>
    <p:extLst>
      <p:ext uri="{BB962C8B-B14F-4D97-AF65-F5344CB8AC3E}">
        <p14:creationId xmlns:p14="http://schemas.microsoft.com/office/powerpoint/2010/main" val="3788758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Large background image placeholder">
            <a:extLst>
              <a:ext uri="{FF2B5EF4-FFF2-40B4-BE49-F238E27FC236}">
                <a16:creationId xmlns="" xmlns:a16="http://schemas.microsoft.com/office/drawing/2014/main" id="{786A19C6-E002-4933-863A-594D051F37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26" name="Text Placeholder 25">
            <a:extLst>
              <a:ext uri="{FF2B5EF4-FFF2-40B4-BE49-F238E27FC236}">
                <a16:creationId xmlns="" xmlns:a16="http://schemas.microsoft.com/office/drawing/2014/main" id="{C945F022-8812-45B5-933D-19A4B9A35A81}"/>
              </a:ext>
            </a:extLst>
          </p:cNvPr>
          <p:cNvSpPr>
            <a:spLocks noGrp="1"/>
          </p:cNvSpPr>
          <p:nvPr>
            <p:ph type="body" sz="quarter" idx="15"/>
          </p:nvPr>
        </p:nvSpPr>
        <p:spPr/>
        <p:txBody>
          <a:bodyPr/>
          <a:lstStyle/>
          <a:p>
            <a:r>
              <a:rPr lang="en-US" dirty="0"/>
              <a:t>“</a:t>
            </a:r>
          </a:p>
        </p:txBody>
      </p:sp>
      <p:sp>
        <p:nvSpPr>
          <p:cNvPr id="20" name="Text Placeholder 19">
            <a:extLst>
              <a:ext uri="{FF2B5EF4-FFF2-40B4-BE49-F238E27FC236}">
                <a16:creationId xmlns="" xmlns:a16="http://schemas.microsoft.com/office/drawing/2014/main" id="{54BE0E0A-A560-4455-A59B-C7C534771261}"/>
              </a:ext>
            </a:extLst>
          </p:cNvPr>
          <p:cNvSpPr>
            <a:spLocks noGrp="1"/>
          </p:cNvSpPr>
          <p:nvPr>
            <p:ph type="body" sz="quarter" idx="14"/>
          </p:nvPr>
        </p:nvSpPr>
        <p:spPr>
          <a:xfrm>
            <a:off x="1662925" y="3045063"/>
            <a:ext cx="10033000" cy="3323987"/>
          </a:xfrm>
        </p:spPr>
        <p:txBody>
          <a:bodyPr/>
          <a:lstStyle/>
          <a:p>
            <a:r>
              <a:rPr lang="en-US" sz="2000" dirty="0" smtClean="0"/>
              <a:t>More than a century ago, various Protestant divines took hold of this view, thinking that they had found a means of harmonizing the Mosaic account of creation with the idea then being advanced by certain scientific men, that the earth had passed through long ages of geological change.  This view is popular among certain Fundamentalists.  According to that view, the stratified layers of rock that compose much of the earth’s surface</a:t>
            </a:r>
            <a:r>
              <a:rPr lang="en-US" sz="2000" dirty="0"/>
              <a:t> </a:t>
            </a:r>
            <a:r>
              <a:rPr lang="en-US" sz="2000" dirty="0" smtClean="0"/>
              <a:t>were deposited during the course of the supposed cataclysms, and the fossils buried in them are presumed to be the remains of life that existed on earth prior to that time.  			--SDA Commentaries V. 1 pg. 218</a:t>
            </a:r>
            <a:endParaRPr lang="en-US" sz="2000" dirty="0"/>
          </a:p>
        </p:txBody>
      </p:sp>
      <p:sp>
        <p:nvSpPr>
          <p:cNvPr id="6" name="Title 5" hidden="1">
            <a:extLst>
              <a:ext uri="{FF2B5EF4-FFF2-40B4-BE49-F238E27FC236}">
                <a16:creationId xmlns="" xmlns:a16="http://schemas.microsoft.com/office/drawing/2014/main" id="{0FA90190-EBCB-443F-BFD6-79BA1A836363}"/>
              </a:ext>
            </a:extLst>
          </p:cNvPr>
          <p:cNvSpPr>
            <a:spLocks noGrp="1"/>
          </p:cNvSpPr>
          <p:nvPr>
            <p:ph type="title"/>
          </p:nvPr>
        </p:nvSpPr>
        <p:spPr/>
        <p:txBody>
          <a:bodyPr/>
          <a:lstStyle/>
          <a:p>
            <a:r>
              <a:rPr lang="en-US" dirty="0"/>
              <a:t>Quote and Image Slide</a:t>
            </a:r>
          </a:p>
        </p:txBody>
      </p:sp>
      <p:sp>
        <p:nvSpPr>
          <p:cNvPr id="5" name="Rectangle 4">
            <a:extLst>
              <a:ext uri="{FF2B5EF4-FFF2-40B4-BE49-F238E27FC236}">
                <a16:creationId xmlns="" xmlns:a16="http://schemas.microsoft.com/office/drawing/2014/main" id="{4D2D947A-5BA8-423D-A1CE-1ABB26F5937B}"/>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7" name="Slide Number Placeholder 5">
            <a:extLst>
              <a:ext uri="{FF2B5EF4-FFF2-40B4-BE49-F238E27FC236}">
                <a16:creationId xmlns="" xmlns:a16="http://schemas.microsoft.com/office/drawing/2014/main" id="{3C7EED59-10A2-45B8-ACF5-4D37A39076F2}"/>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4</a:t>
            </a:fld>
            <a:endParaRPr lang="en-US" b="1" dirty="0">
              <a:solidFill>
                <a:schemeClr val="bg1"/>
              </a:solidFill>
            </a:endParaRPr>
          </a:p>
        </p:txBody>
      </p:sp>
    </p:spTree>
    <p:extLst>
      <p:ext uri="{BB962C8B-B14F-4D97-AF65-F5344CB8AC3E}">
        <p14:creationId xmlns:p14="http://schemas.microsoft.com/office/powerpoint/2010/main" val="1212435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Large full slide image">
            <a:extLst>
              <a:ext uri="{FF2B5EF4-FFF2-40B4-BE49-F238E27FC236}">
                <a16:creationId xmlns="" xmlns:a16="http://schemas.microsoft.com/office/drawing/2014/main" id="{04651C38-FC54-400F-A9F3-B49EC4829A8A}"/>
              </a:ext>
            </a:extLst>
          </p:cNvPr>
          <p:cNvPicPr>
            <a:picLocks noGrp="1" noChangeAspect="1"/>
          </p:cNvPicPr>
          <p:nvPr>
            <p:ph type="pic" sz="quarter" idx="1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a:xfrm>
            <a:off x="0" y="0"/>
            <a:ext cx="12191999" cy="6858000"/>
          </a:xfrm>
        </p:spPr>
      </p:pic>
      <p:sp>
        <p:nvSpPr>
          <p:cNvPr id="11" name="Rectangle 10">
            <a:extLst>
              <a:ext uri="{FF2B5EF4-FFF2-40B4-BE49-F238E27FC236}">
                <a16:creationId xmlns="" xmlns:a16="http://schemas.microsoft.com/office/drawing/2014/main" id="{DF754616-DC65-1841-9419-6C0DCBEB6DFB}"/>
              </a:ext>
              <a:ext uri="{C183D7F6-B498-43B3-948B-1728B52AA6E4}">
                <adec:decorative xmlns="" xmlns:adec="http://schemas.microsoft.com/office/drawing/2017/decorative" val="1"/>
              </a:ext>
            </a:extLst>
          </p:cNvPr>
          <p:cNvSpPr/>
          <p:nvPr/>
        </p:nvSpPr>
        <p:spPr>
          <a:xfrm>
            <a:off x="517622" y="2959297"/>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 xmlns:a16="http://schemas.microsoft.com/office/drawing/2014/main" id="{31D4E439-7AFE-41C2-9561-67F5879CAB86}"/>
              </a:ext>
            </a:extLst>
          </p:cNvPr>
          <p:cNvSpPr>
            <a:spLocks noGrp="1"/>
          </p:cNvSpPr>
          <p:nvPr>
            <p:ph type="title"/>
          </p:nvPr>
        </p:nvSpPr>
        <p:spPr/>
        <p:txBody>
          <a:bodyPr/>
          <a:lstStyle/>
          <a:p>
            <a:r>
              <a:rPr lang="en-US" dirty="0" smtClean="0"/>
              <a:t>How would you respond to someone who held a ruin-and-restoration view of the creation of the world?  </a:t>
            </a:r>
            <a:endParaRPr lang="en-US" dirty="0"/>
          </a:p>
        </p:txBody>
      </p:sp>
      <p:sp>
        <p:nvSpPr>
          <p:cNvPr id="9" name="Rectangle 8">
            <a:extLst>
              <a:ext uri="{FF2B5EF4-FFF2-40B4-BE49-F238E27FC236}">
                <a16:creationId xmlns="" xmlns:a16="http://schemas.microsoft.com/office/drawing/2014/main" id="{AC2B5667-FA20-49C2-A3CD-B275BB41F618}"/>
              </a:ext>
              <a:ext uri="{C183D7F6-B498-43B3-948B-1728B52AA6E4}">
                <adec:decorative xmlns=""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0" name="Slide Number Placeholder 5">
            <a:extLst>
              <a:ext uri="{FF2B5EF4-FFF2-40B4-BE49-F238E27FC236}">
                <a16:creationId xmlns="" xmlns:a16="http://schemas.microsoft.com/office/drawing/2014/main" id="{C1F153D4-F9C1-4295-8CB0-BFC0E94D4C64}"/>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5</a:t>
            </a:fld>
            <a:endParaRPr lang="en-US" b="1" dirty="0">
              <a:solidFill>
                <a:schemeClr val="bg1"/>
              </a:solidFill>
            </a:endParaRPr>
          </a:p>
        </p:txBody>
      </p:sp>
    </p:spTree>
    <p:extLst>
      <p:ext uri="{BB962C8B-B14F-4D97-AF65-F5344CB8AC3E}">
        <p14:creationId xmlns:p14="http://schemas.microsoft.com/office/powerpoint/2010/main" val="2190611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RUIN-AND-RESTORATION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p:txBody>
          <a:bodyPr/>
          <a:lstStyle/>
          <a:p>
            <a:r>
              <a:rPr lang="en-US" sz="2800" dirty="0" smtClean="0"/>
              <a:t>1.  Understanding “without form and void”</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p:txBody>
          <a:bodyPr/>
          <a:lstStyle/>
          <a:p>
            <a:r>
              <a:rPr lang="en-US" sz="2000" dirty="0" smtClean="0"/>
              <a:t>The Hebrew words </a:t>
            </a:r>
            <a:r>
              <a:rPr lang="en-US" sz="2000" i="1" dirty="0" err="1" smtClean="0"/>
              <a:t>tohu</a:t>
            </a:r>
            <a:r>
              <a:rPr lang="en-US" sz="2000" i="1" dirty="0" smtClean="0"/>
              <a:t> </a:t>
            </a:r>
            <a:r>
              <a:rPr lang="en-US" sz="2000" i="1" dirty="0" err="1" smtClean="0"/>
              <a:t>wabohu</a:t>
            </a:r>
            <a:r>
              <a:rPr lang="en-US" sz="2000" i="1" dirty="0" smtClean="0"/>
              <a:t> </a:t>
            </a:r>
            <a:r>
              <a:rPr lang="en-US" sz="2000" dirty="0" smtClean="0"/>
              <a:t>do not carry the sense of being </a:t>
            </a:r>
            <a:r>
              <a:rPr lang="en-US" sz="2000" u="sng" dirty="0" smtClean="0"/>
              <a:t>laid</a:t>
            </a:r>
            <a:r>
              <a:rPr lang="en-US" sz="2000" dirty="0" smtClean="0"/>
              <a:t> waste, but describe rather the unorganized and lifeless </a:t>
            </a:r>
            <a:r>
              <a:rPr lang="en-US" sz="2000" u="sng" dirty="0" smtClean="0"/>
              <a:t>state</a:t>
            </a:r>
            <a:r>
              <a:rPr lang="en-US" sz="2000" dirty="0" smtClean="0"/>
              <a:t> of matter.   The interpretation given to these words is therefore wholly unwarranted.  </a:t>
            </a:r>
            <a:endParaRPr lang="en-US" sz="2000" dirty="0"/>
          </a:p>
          <a:p>
            <a:endParaRPr lang="en-US" dirty="0"/>
          </a:p>
        </p:txBody>
      </p:sp>
    </p:spTree>
    <p:extLst>
      <p:ext uri="{BB962C8B-B14F-4D97-AF65-F5344CB8AC3E}">
        <p14:creationId xmlns:p14="http://schemas.microsoft.com/office/powerpoint/2010/main" val="3450254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RUIN-AND-RESTORATION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201704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446314" y="3372142"/>
            <a:ext cx="9784080" cy="334508"/>
          </a:xfrm>
        </p:spPr>
        <p:txBody>
          <a:bodyPr/>
          <a:lstStyle/>
          <a:p>
            <a:r>
              <a:rPr lang="en-US" sz="2800" dirty="0" smtClean="0"/>
              <a:t>2.  Compare with other Scripture</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812875"/>
            <a:ext cx="9784080" cy="2218788"/>
          </a:xfrm>
        </p:spPr>
        <p:txBody>
          <a:bodyPr/>
          <a:lstStyle/>
          <a:p>
            <a:pPr algn="ctr"/>
            <a:r>
              <a:rPr lang="en-US" sz="2400" b="1" dirty="0" smtClean="0"/>
              <a:t>Hebrews 4:3</a:t>
            </a:r>
          </a:p>
          <a:p>
            <a:r>
              <a:rPr lang="en-US" sz="2400" b="1" baseline="30000" dirty="0"/>
              <a:t>3 </a:t>
            </a:r>
            <a:r>
              <a:rPr lang="en-US" sz="2400" b="1" dirty="0"/>
              <a:t>For we which have believed do enter into rest, as he said, As I have sworn in my wrath, if they shall enter into my rest: although the works were finished from the foundation of the world</a:t>
            </a:r>
            <a:r>
              <a:rPr lang="en-US" sz="2400" b="1" dirty="0" smtClean="0"/>
              <a:t>.</a:t>
            </a:r>
          </a:p>
          <a:p>
            <a:r>
              <a:rPr lang="en-US" sz="2000" dirty="0" smtClean="0"/>
              <a:t>The Bible plainly teaches that God’s work of creation was finished “from the foundation of the world.”  </a:t>
            </a:r>
            <a:endParaRPr lang="en-US" sz="2000" dirty="0"/>
          </a:p>
          <a:p>
            <a:endParaRPr lang="en-US" dirty="0"/>
          </a:p>
        </p:txBody>
      </p:sp>
    </p:spTree>
    <p:extLst>
      <p:ext uri="{BB962C8B-B14F-4D97-AF65-F5344CB8AC3E}">
        <p14:creationId xmlns:p14="http://schemas.microsoft.com/office/powerpoint/2010/main" val="3673608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RUIN-AND-RESTORATION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a:xfrm>
            <a:off x="0" y="1248876"/>
            <a:ext cx="12192000" cy="2017041"/>
          </a:xfrm>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a:xfrm>
            <a:off x="446314" y="3372142"/>
            <a:ext cx="9784080" cy="334508"/>
          </a:xfrm>
        </p:spPr>
        <p:txBody>
          <a:bodyPr/>
          <a:lstStyle/>
          <a:p>
            <a:r>
              <a:rPr lang="en-US" sz="2800" dirty="0" smtClean="0"/>
              <a:t>2.  Compare with other Scripture</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a:xfrm>
            <a:off x="735240" y="3812875"/>
            <a:ext cx="9784080" cy="2218788"/>
          </a:xfrm>
        </p:spPr>
        <p:txBody>
          <a:bodyPr/>
          <a:lstStyle/>
          <a:p>
            <a:pPr algn="ctr"/>
            <a:r>
              <a:rPr lang="en-US" sz="2000" b="1" dirty="0" smtClean="0"/>
              <a:t>Genesis 1:31</a:t>
            </a:r>
          </a:p>
          <a:p>
            <a:r>
              <a:rPr lang="en-US" sz="2000" b="1" baseline="30000" dirty="0"/>
              <a:t>31 </a:t>
            </a:r>
            <a:r>
              <a:rPr lang="en-US" sz="2000" b="1" dirty="0"/>
              <a:t>And God saw every thing that he had made, and, behold, it was very good. And the evening and the morning were the sixth day</a:t>
            </a:r>
            <a:r>
              <a:rPr lang="en-US" sz="2000" b="1" dirty="0" smtClean="0"/>
              <a:t>.</a:t>
            </a:r>
          </a:p>
          <a:p>
            <a:r>
              <a:rPr lang="en-US" sz="2000" dirty="0" smtClean="0"/>
              <a:t>According to Genesis 1, God frequently reviewed His work and pronounced it good.  The repeated application of this word to everything God made, with the emphasis “very good” in this verse, indicate that nothing imperfect had come forth from God’s hand.  According to Scripture, we have a flawless Creator who made everything to function together with precision.  Any other view is potentially blasphemous speculation.  </a:t>
            </a:r>
            <a:endParaRPr lang="en-US" dirty="0"/>
          </a:p>
        </p:txBody>
      </p:sp>
    </p:spTree>
    <p:extLst>
      <p:ext uri="{BB962C8B-B14F-4D97-AF65-F5344CB8AC3E}">
        <p14:creationId xmlns:p14="http://schemas.microsoft.com/office/powerpoint/2010/main" val="3177141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24FAFA63-EF73-4268-8107-6CD20923D700}"/>
              </a:ext>
            </a:extLst>
          </p:cNvPr>
          <p:cNvSpPr>
            <a:spLocks noGrp="1"/>
          </p:cNvSpPr>
          <p:nvPr>
            <p:ph type="title"/>
          </p:nvPr>
        </p:nvSpPr>
        <p:spPr/>
        <p:txBody>
          <a:bodyPr/>
          <a:lstStyle/>
          <a:p>
            <a:r>
              <a:rPr lang="en-US" dirty="0" smtClean="0"/>
              <a:t>RUIN-AND-RESTORATION Response</a:t>
            </a:r>
            <a:endParaRPr lang="en-US" dirty="0"/>
          </a:p>
        </p:txBody>
      </p:sp>
      <p:pic>
        <p:nvPicPr>
          <p:cNvPr id="9" name="Picture Placeholder 8" descr="Slide image placeholder">
            <a:extLst>
              <a:ext uri="{FF2B5EF4-FFF2-40B4-BE49-F238E27FC236}">
                <a16:creationId xmlns="" xmlns:a16="http://schemas.microsoft.com/office/drawing/2014/main" id="{835F76E2-8EF3-449E-99A0-D5A9EF26A73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a:stretch/>
        </p:blipFill>
        <p:spPr/>
      </p:pic>
      <p:sp>
        <p:nvSpPr>
          <p:cNvPr id="21" name="Text Placeholder 20">
            <a:extLst>
              <a:ext uri="{FF2B5EF4-FFF2-40B4-BE49-F238E27FC236}">
                <a16:creationId xmlns="" xmlns:a16="http://schemas.microsoft.com/office/drawing/2014/main" id="{67FDC6DC-D5D3-413E-A73C-6CC86E9646BC}"/>
              </a:ext>
            </a:extLst>
          </p:cNvPr>
          <p:cNvSpPr>
            <a:spLocks noGrp="1"/>
          </p:cNvSpPr>
          <p:nvPr>
            <p:ph type="body" sz="quarter" idx="14"/>
          </p:nvPr>
        </p:nvSpPr>
        <p:spPr/>
        <p:txBody>
          <a:bodyPr/>
          <a:lstStyle/>
          <a:p>
            <a:r>
              <a:rPr lang="en-US" sz="2800" dirty="0" smtClean="0"/>
              <a:t>3. Implications</a:t>
            </a:r>
            <a:endParaRPr lang="en-US" sz="2800" dirty="0"/>
          </a:p>
        </p:txBody>
      </p:sp>
      <p:sp>
        <p:nvSpPr>
          <p:cNvPr id="17" name="Text Placeholder 16">
            <a:extLst>
              <a:ext uri="{FF2B5EF4-FFF2-40B4-BE49-F238E27FC236}">
                <a16:creationId xmlns="" xmlns:a16="http://schemas.microsoft.com/office/drawing/2014/main" id="{BB40F080-6054-425B-9E1C-1DDC9260832D}"/>
              </a:ext>
            </a:extLst>
          </p:cNvPr>
          <p:cNvSpPr>
            <a:spLocks noGrp="1"/>
          </p:cNvSpPr>
          <p:nvPr>
            <p:ph type="body" sz="quarter" idx="17"/>
          </p:nvPr>
        </p:nvSpPr>
        <p:spPr/>
        <p:txBody>
          <a:bodyPr/>
          <a:lstStyle/>
          <a:p>
            <a:r>
              <a:rPr lang="en-US" sz="2000" dirty="0" smtClean="0"/>
              <a:t>The ruin-and-restoration view implies the blasphemous doctrine that God’s previous attempts at creation, very particularly of man, were imperfect and unsuccessful, because of the operation of forces over which He had only limited control.  Followed through to its logical conclusion, the view really denies the inspiration and authority of the Scriptures as a whole, by limiting the Creator to the use of pre-existing matter in the work of creation week and subjecting Him to the laws of nature.  </a:t>
            </a:r>
            <a:endParaRPr lang="en-US" sz="2000" dirty="0"/>
          </a:p>
          <a:p>
            <a:endParaRPr lang="en-US" dirty="0"/>
          </a:p>
        </p:txBody>
      </p:sp>
    </p:spTree>
    <p:extLst>
      <p:ext uri="{BB962C8B-B14F-4D97-AF65-F5344CB8AC3E}">
        <p14:creationId xmlns:p14="http://schemas.microsoft.com/office/powerpoint/2010/main" val="3043399843"/>
      </p:ext>
    </p:extLst>
  </p:cSld>
  <p:clrMapOvr>
    <a:masterClrMapping/>
  </p:clrMapOvr>
</p:sld>
</file>

<file path=ppt/theme/theme1.xml><?xml version="1.0" encoding="utf-8"?>
<a:theme xmlns:a="http://schemas.openxmlformats.org/drawingml/2006/main" name="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715846_Ocean presentation_RVA_v4.potx" id="{354FE8D4-E883-4E79-A422-6A1915D44872}" vid="{AAC9F203-D7BC-4B95-936D-67F55828A5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3D7A05-DE9A-4773-A113-AAE964924F7A}">
  <ds:schemaRefs>
    <ds:schemaRef ds:uri="http://schemas.microsoft.com/sharepoint/v3/contenttype/forms"/>
  </ds:schemaRefs>
</ds:datastoreItem>
</file>

<file path=customXml/itemProps2.xml><?xml version="1.0" encoding="utf-8"?>
<ds:datastoreItem xmlns:ds="http://schemas.openxmlformats.org/officeDocument/2006/customXml" ds:itemID="{599B7651-08C1-49A1-AFE9-4E4CD342176D}">
  <ds:schemaRefs>
    <ds:schemaRef ds:uri="http://schemas.microsoft.com/office/2006/metadata/properties"/>
    <ds:schemaRef ds:uri="http://purl.org/dc/elements/1.1/"/>
    <ds:schemaRef ds:uri="http://schemas.microsoft.com/office/2006/documentManagement/types"/>
    <ds:schemaRef ds:uri="http://purl.org/dc/dcmitype/"/>
    <ds:schemaRef ds:uri="http://www.w3.org/XML/1998/namespace"/>
    <ds:schemaRef ds:uri="http://schemas.microsoft.com/office/infopath/2007/PartnerControls"/>
    <ds:schemaRef ds:uri="http://purl.org/dc/terms/"/>
    <ds:schemaRef ds:uri="http://schemas.openxmlformats.org/package/2006/metadata/core-properties"/>
    <ds:schemaRef ds:uri="16c05727-aa75-4e4a-9b5f-8a80a1165891"/>
    <ds:schemaRef ds:uri="71af3243-3dd4-4a8d-8c0d-dd76da1f02a5"/>
  </ds:schemaRefs>
</ds:datastoreItem>
</file>

<file path=customXml/itemProps3.xml><?xml version="1.0" encoding="utf-8"?>
<ds:datastoreItem xmlns:ds="http://schemas.openxmlformats.org/officeDocument/2006/customXml" ds:itemID="{B8E2C315-492F-482C-BE04-955377E16A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Ocean presentation</Template>
  <TotalTime>0</TotalTime>
  <Words>1909</Words>
  <Application>Microsoft Office PowerPoint</Application>
  <PresentationFormat>Widescreen</PresentationFormat>
  <Paragraphs>96</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Century Gothic</vt:lpstr>
      <vt:lpstr>Office Theme</vt:lpstr>
      <vt:lpstr>Genesis 1 &amp; 2 </vt:lpstr>
      <vt:lpstr>Discussion Questions</vt:lpstr>
      <vt:lpstr>Quote and Image Slide</vt:lpstr>
      <vt:lpstr>Quote and Image Slide</vt:lpstr>
      <vt:lpstr>How would you respond to someone who held a ruin-and-restoration view of the creation of the world?  </vt:lpstr>
      <vt:lpstr>RUIN-AND-RESTORATION Response</vt:lpstr>
      <vt:lpstr>RUIN-AND-RESTORATION Response</vt:lpstr>
      <vt:lpstr>RUIN-AND-RESTORATION Response</vt:lpstr>
      <vt:lpstr>RUIN-AND-RESTORATION Response</vt:lpstr>
      <vt:lpstr>RUIN-AND-RESTORATION Response</vt:lpstr>
      <vt:lpstr>Discussion Questions</vt:lpstr>
      <vt:lpstr>Genesis 1:3-5  </vt:lpstr>
      <vt:lpstr>The First Day:  The Translation</vt:lpstr>
      <vt:lpstr>Quote and Image Slide</vt:lpstr>
      <vt:lpstr>2 Peter 3:8-9  </vt:lpstr>
      <vt:lpstr>How would you respond to someone who advocates for the belief in an extended timeline for creation, that is, that each day represents an millennia of time?    </vt:lpstr>
      <vt:lpstr>EXTENDED CREATION TIMELINE Response</vt:lpstr>
      <vt:lpstr>Psalm 90:4  </vt:lpstr>
      <vt:lpstr>EXTENDED CREATION TIMELINE Response</vt:lpstr>
      <vt:lpstr>Exodus 20:8-11  </vt:lpstr>
      <vt:lpstr>EXTENDED CREATION TIMELINE Response</vt:lpstr>
      <vt:lpstr>EXTENDED CREATION TIMELINE Response</vt:lpstr>
      <vt:lpstr>EXTENDED CREATION TIMELINE Response</vt:lpstr>
      <vt:lpstr>EXTENDED CREATION TIMELINE Response</vt:lpstr>
      <vt:lpstr>EXTENDED CREATION TIMELINE Response</vt:lpstr>
      <vt:lpstr>EXTENDED CREATION TIMELINE Response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2022-04-02T04:47:50Z</dcterms:created>
  <dcterms:modified xsi:type="dcterms:W3CDTF">2022-04-02T13:46:39Z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