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54"/>
  </p:notesMasterIdLst>
  <p:handoutMasterIdLst>
    <p:handoutMasterId r:id="rId55"/>
  </p:handoutMasterIdLst>
  <p:sldIdLst>
    <p:sldId id="263" r:id="rId2"/>
    <p:sldId id="264" r:id="rId3"/>
    <p:sldId id="269" r:id="rId4"/>
    <p:sldId id="270" r:id="rId5"/>
    <p:sldId id="271" r:id="rId6"/>
    <p:sldId id="272" r:id="rId7"/>
    <p:sldId id="273" r:id="rId8"/>
    <p:sldId id="274" r:id="rId9"/>
    <p:sldId id="277" r:id="rId10"/>
    <p:sldId id="276" r:id="rId11"/>
    <p:sldId id="275" r:id="rId12"/>
    <p:sldId id="278" r:id="rId13"/>
    <p:sldId id="279" r:id="rId14"/>
    <p:sldId id="280" r:id="rId15"/>
    <p:sldId id="282" r:id="rId16"/>
    <p:sldId id="284" r:id="rId17"/>
    <p:sldId id="285" r:id="rId18"/>
    <p:sldId id="286" r:id="rId19"/>
    <p:sldId id="288" r:id="rId20"/>
    <p:sldId id="289" r:id="rId21"/>
    <p:sldId id="287" r:id="rId22"/>
    <p:sldId id="268" r:id="rId23"/>
    <p:sldId id="281" r:id="rId24"/>
    <p:sldId id="283"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10" r:id="rId44"/>
    <p:sldId id="311" r:id="rId45"/>
    <p:sldId id="312" r:id="rId46"/>
    <p:sldId id="313" r:id="rId47"/>
    <p:sldId id="308" r:id="rId48"/>
    <p:sldId id="314" r:id="rId49"/>
    <p:sldId id="315" r:id="rId50"/>
    <p:sldId id="316" r:id="rId51"/>
    <p:sldId id="309" r:id="rId52"/>
    <p:sldId id="31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BE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40" autoAdjust="0"/>
    <p:restoredTop sz="94660"/>
  </p:normalViewPr>
  <p:slideViewPr>
    <p:cSldViewPr snapToGrid="0">
      <p:cViewPr varScale="1">
        <p:scale>
          <a:sx n="62" d="100"/>
          <a:sy n="62" d="100"/>
        </p:scale>
        <p:origin x="656" y="48"/>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442EA2-39BA-4C9A-AD59-755D4917D532}"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US"/>
        </a:p>
      </dgm:t>
    </dgm:pt>
    <dgm:pt modelId="{60CDF8D0-D4FC-4467-A51E-79C5A58B0B2C}">
      <dgm:prSet phldrT="[Text]"/>
      <dgm:spPr/>
      <dgm:t>
        <a:bodyPr/>
        <a:lstStyle/>
        <a:p>
          <a:r>
            <a:rPr lang="en-US" dirty="0" smtClean="0"/>
            <a:t>Gnostic Ideas</a:t>
          </a:r>
          <a:endParaRPr lang="en-US" dirty="0"/>
        </a:p>
      </dgm:t>
      <dgm:extLst>
        <a:ext uri="{E40237B7-FDA0-4F09-8148-C483321AD2D9}">
          <dgm14:cNvPr xmlns:dgm14="http://schemas.microsoft.com/office/drawing/2010/diagram" id="0" name="" title="Group C and its tasks"/>
        </a:ext>
      </dgm:extLst>
    </dgm:pt>
    <dgm:pt modelId="{E12A269F-AB82-486A-9077-80F2BBBE48C2}" type="parTrans" cxnId="{2BA65DEC-E719-4ED3-8135-48349D42DD04}">
      <dgm:prSet/>
      <dgm:spPr/>
      <dgm:t>
        <a:bodyPr/>
        <a:lstStyle/>
        <a:p>
          <a:endParaRPr lang="en-US"/>
        </a:p>
      </dgm:t>
    </dgm:pt>
    <dgm:pt modelId="{3F7FD59D-A716-4310-A89A-AB6F740D9FFF}" type="sibTrans" cxnId="{2BA65DEC-E719-4ED3-8135-48349D42DD04}">
      <dgm:prSet/>
      <dgm:spPr/>
      <dgm:t>
        <a:bodyPr/>
        <a:lstStyle/>
        <a:p>
          <a:endParaRPr lang="en-US" dirty="0"/>
        </a:p>
      </dgm:t>
    </dgm:pt>
    <dgm:pt modelId="{057CA11F-7FE6-4332-85FE-234F493F4CC3}">
      <dgm:prSet/>
      <dgm:spPr/>
      <dgm:t>
        <a:bodyPr/>
        <a:lstStyle/>
        <a:p>
          <a:r>
            <a:rPr lang="en-US" dirty="0" smtClean="0"/>
            <a:t>Historical</a:t>
          </a:r>
          <a:r>
            <a:rPr lang="en-US" baseline="0" dirty="0" smtClean="0"/>
            <a:t> Human</a:t>
          </a:r>
          <a:endParaRPr lang="en-US" dirty="0"/>
        </a:p>
      </dgm:t>
    </dgm:pt>
    <dgm:pt modelId="{41B0A9D8-EA45-4549-9FB1-378EA157BD4E}" type="parTrans" cxnId="{4ADA4638-DEE3-43F4-A7C6-15AA3658B6D8}">
      <dgm:prSet/>
      <dgm:spPr/>
      <dgm:t>
        <a:bodyPr/>
        <a:lstStyle/>
        <a:p>
          <a:endParaRPr lang="en-US"/>
        </a:p>
      </dgm:t>
    </dgm:pt>
    <dgm:pt modelId="{E1AE347A-3865-4E92-919B-A520065EFBE6}" type="sibTrans" cxnId="{4ADA4638-DEE3-43F4-A7C6-15AA3658B6D8}">
      <dgm:prSet/>
      <dgm:spPr/>
      <dgm:t>
        <a:bodyPr/>
        <a:lstStyle/>
        <a:p>
          <a:endParaRPr lang="en-US"/>
        </a:p>
      </dgm:t>
    </dgm:pt>
    <dgm:pt modelId="{3929B1E1-4BC4-4C73-ABE8-27CEF96A3652}">
      <dgm:prSet phldrT="[Text]"/>
      <dgm:spPr/>
      <dgm:t>
        <a:bodyPr/>
        <a:lstStyle/>
        <a:p>
          <a:r>
            <a:rPr lang="en-US" dirty="0" smtClean="0"/>
            <a:t>Hellenistic Jewish Interpretations</a:t>
          </a:r>
          <a:endParaRPr lang="en-US" dirty="0"/>
        </a:p>
      </dgm:t>
      <dgm:extLst>
        <a:ext uri="{E40237B7-FDA0-4F09-8148-C483321AD2D9}">
          <dgm14:cNvPr xmlns:dgm14="http://schemas.microsoft.com/office/drawing/2010/diagram" id="0" name="" title="Group B and its tasks"/>
        </a:ext>
      </dgm:extLst>
    </dgm:pt>
    <dgm:pt modelId="{19BA0C22-38BB-4E9F-89D5-0FF5FF9F12CE}" type="sibTrans" cxnId="{1339090C-9A95-4C05-841C-FA3AF987601B}">
      <dgm:prSet/>
      <dgm:spPr/>
      <dgm:t>
        <a:bodyPr/>
        <a:lstStyle/>
        <a:p>
          <a:endParaRPr lang="en-US" dirty="0"/>
        </a:p>
      </dgm:t>
    </dgm:pt>
    <dgm:pt modelId="{F356CC76-9117-4B79-A270-BBBAFD3E9C79}" type="parTrans" cxnId="{1339090C-9A95-4C05-841C-FA3AF987601B}">
      <dgm:prSet/>
      <dgm:spPr/>
      <dgm:t>
        <a:bodyPr/>
        <a:lstStyle/>
        <a:p>
          <a:endParaRPr lang="en-US"/>
        </a:p>
      </dgm:t>
    </dgm:pt>
    <dgm:pt modelId="{F2D6E5A0-EA00-4A16-8C38-E0C04F8F63AD}">
      <dgm:prSet/>
      <dgm:spPr/>
      <dgm:t>
        <a:bodyPr/>
        <a:lstStyle/>
        <a:p>
          <a:r>
            <a:rPr lang="en-US" dirty="0" smtClean="0"/>
            <a:t>A Heathen Priest</a:t>
          </a:r>
          <a:endParaRPr lang="en-US" dirty="0"/>
        </a:p>
      </dgm:t>
    </dgm:pt>
    <dgm:pt modelId="{B091DAFC-9390-47CB-9F4B-DD9515C79D19}" type="sibTrans" cxnId="{5438468D-3CB1-4AEC-B6B4-300C7B035946}">
      <dgm:prSet/>
      <dgm:spPr/>
      <dgm:t>
        <a:bodyPr/>
        <a:lstStyle/>
        <a:p>
          <a:endParaRPr lang="en-US"/>
        </a:p>
      </dgm:t>
    </dgm:pt>
    <dgm:pt modelId="{42AA6F3F-F9F9-4E01-A4D1-287BC70B743C}" type="parTrans" cxnId="{5438468D-3CB1-4AEC-B6B4-300C7B035946}">
      <dgm:prSet/>
      <dgm:spPr/>
      <dgm:t>
        <a:bodyPr/>
        <a:lstStyle/>
        <a:p>
          <a:endParaRPr lang="en-US"/>
        </a:p>
      </dgm:t>
    </dgm:pt>
    <dgm:pt modelId="{952430E9-80ED-415D-9777-A42F1CBEBA01}">
      <dgm:prSet/>
      <dgm:spPr/>
      <dgm:t>
        <a:bodyPr/>
        <a:lstStyle/>
        <a:p>
          <a:r>
            <a:rPr lang="en-US" dirty="0" smtClean="0"/>
            <a:t>Shem</a:t>
          </a:r>
          <a:endParaRPr lang="en-US" dirty="0"/>
        </a:p>
      </dgm:t>
    </dgm:pt>
    <dgm:pt modelId="{C962EFFD-BDF8-4FF2-B597-388DFC2B4D6F}" type="parTrans" cxnId="{35BCA39B-3A0D-4AD3-841E-33E488E154B4}">
      <dgm:prSet/>
      <dgm:spPr/>
      <dgm:t>
        <a:bodyPr/>
        <a:lstStyle/>
        <a:p>
          <a:endParaRPr lang="en-US"/>
        </a:p>
      </dgm:t>
    </dgm:pt>
    <dgm:pt modelId="{69C913F9-93FD-4258-81F0-DB4EFDA7B4CF}" type="sibTrans" cxnId="{35BCA39B-3A0D-4AD3-841E-33E488E154B4}">
      <dgm:prSet/>
      <dgm:spPr/>
      <dgm:t>
        <a:bodyPr/>
        <a:lstStyle/>
        <a:p>
          <a:endParaRPr lang="en-US"/>
        </a:p>
      </dgm:t>
    </dgm:pt>
    <dgm:pt modelId="{A846E5C8-1D98-4EAD-8EC4-36E7547C17C3}" type="pres">
      <dgm:prSet presAssocID="{3F442EA2-39BA-4C9A-AD59-755D4917D532}" presName="Name0" presStyleCnt="0">
        <dgm:presLayoutVars>
          <dgm:chMax val="7"/>
          <dgm:chPref val="7"/>
          <dgm:dir/>
        </dgm:presLayoutVars>
      </dgm:prSet>
      <dgm:spPr/>
      <dgm:t>
        <a:bodyPr/>
        <a:lstStyle/>
        <a:p>
          <a:endParaRPr lang="en-US"/>
        </a:p>
      </dgm:t>
    </dgm:pt>
    <dgm:pt modelId="{5BDD579F-4038-4CF7-8EC9-994CDEFC9480}" type="pres">
      <dgm:prSet presAssocID="{3F442EA2-39BA-4C9A-AD59-755D4917D532}" presName="Name1" presStyleCnt="0"/>
      <dgm:spPr/>
      <dgm:t>
        <a:bodyPr/>
        <a:lstStyle/>
        <a:p>
          <a:endParaRPr lang="en-US"/>
        </a:p>
      </dgm:t>
    </dgm:pt>
    <dgm:pt modelId="{805830B2-66E4-445D-81A8-B846A9699638}" type="pres">
      <dgm:prSet presAssocID="{3F442EA2-39BA-4C9A-AD59-755D4917D532}" presName="cycle" presStyleCnt="0"/>
      <dgm:spPr/>
      <dgm:t>
        <a:bodyPr/>
        <a:lstStyle/>
        <a:p>
          <a:endParaRPr lang="en-US"/>
        </a:p>
      </dgm:t>
    </dgm:pt>
    <dgm:pt modelId="{CE3AD522-9535-4F4C-95CD-B87FB94F993E}" type="pres">
      <dgm:prSet presAssocID="{3F442EA2-39BA-4C9A-AD59-755D4917D532}" presName="srcNode" presStyleLbl="node1" presStyleIdx="0" presStyleCnt="5"/>
      <dgm:spPr/>
      <dgm:t>
        <a:bodyPr/>
        <a:lstStyle/>
        <a:p>
          <a:endParaRPr lang="en-US"/>
        </a:p>
      </dgm:t>
    </dgm:pt>
    <dgm:pt modelId="{D8455D4B-ABD7-4D7E-92EE-68F5248F13AB}" type="pres">
      <dgm:prSet presAssocID="{3F442EA2-39BA-4C9A-AD59-755D4917D532}" presName="conn" presStyleLbl="parChTrans1D2" presStyleIdx="0" presStyleCnt="1"/>
      <dgm:spPr/>
      <dgm:t>
        <a:bodyPr/>
        <a:lstStyle/>
        <a:p>
          <a:endParaRPr lang="en-US"/>
        </a:p>
      </dgm:t>
    </dgm:pt>
    <dgm:pt modelId="{8252FB90-F706-4A1D-B0A3-B9CCFD3F1696}" type="pres">
      <dgm:prSet presAssocID="{3F442EA2-39BA-4C9A-AD59-755D4917D532}" presName="extraNode" presStyleLbl="node1" presStyleIdx="0" presStyleCnt="5"/>
      <dgm:spPr/>
      <dgm:t>
        <a:bodyPr/>
        <a:lstStyle/>
        <a:p>
          <a:endParaRPr lang="en-US"/>
        </a:p>
      </dgm:t>
    </dgm:pt>
    <dgm:pt modelId="{B87FFC44-79C1-448B-91D9-D5F8B90ABE87}" type="pres">
      <dgm:prSet presAssocID="{3F442EA2-39BA-4C9A-AD59-755D4917D532}" presName="dstNode" presStyleLbl="node1" presStyleIdx="0" presStyleCnt="5"/>
      <dgm:spPr/>
      <dgm:t>
        <a:bodyPr/>
        <a:lstStyle/>
        <a:p>
          <a:endParaRPr lang="en-US"/>
        </a:p>
      </dgm:t>
    </dgm:pt>
    <dgm:pt modelId="{D1A6B9F1-0D57-44BD-963D-871BBC377792}" type="pres">
      <dgm:prSet presAssocID="{F2D6E5A0-EA00-4A16-8C38-E0C04F8F63AD}" presName="text_1" presStyleLbl="node1" presStyleIdx="0" presStyleCnt="5">
        <dgm:presLayoutVars>
          <dgm:bulletEnabled val="1"/>
        </dgm:presLayoutVars>
      </dgm:prSet>
      <dgm:spPr/>
      <dgm:t>
        <a:bodyPr/>
        <a:lstStyle/>
        <a:p>
          <a:endParaRPr lang="en-US"/>
        </a:p>
      </dgm:t>
    </dgm:pt>
    <dgm:pt modelId="{0E3AA4D1-AB11-4F36-A86A-F9A6F8BAAC09}" type="pres">
      <dgm:prSet presAssocID="{F2D6E5A0-EA00-4A16-8C38-E0C04F8F63AD}" presName="accent_1" presStyleCnt="0"/>
      <dgm:spPr/>
    </dgm:pt>
    <dgm:pt modelId="{AEC0AC44-BAE8-43A1-9E9A-1E2C9C04F3D3}" type="pres">
      <dgm:prSet presAssocID="{F2D6E5A0-EA00-4A16-8C38-E0C04F8F63AD}" presName="accentRepeatNode" presStyleLbl="solidFgAcc1" presStyleIdx="0" presStyleCnt="5"/>
      <dgm:spPr/>
    </dgm:pt>
    <dgm:pt modelId="{875A36C7-6178-4AD2-B090-D30E4A338ACF}" type="pres">
      <dgm:prSet presAssocID="{952430E9-80ED-415D-9777-A42F1CBEBA01}" presName="text_2" presStyleLbl="node1" presStyleIdx="1" presStyleCnt="5">
        <dgm:presLayoutVars>
          <dgm:bulletEnabled val="1"/>
        </dgm:presLayoutVars>
      </dgm:prSet>
      <dgm:spPr/>
      <dgm:t>
        <a:bodyPr/>
        <a:lstStyle/>
        <a:p>
          <a:endParaRPr lang="en-US"/>
        </a:p>
      </dgm:t>
    </dgm:pt>
    <dgm:pt modelId="{128CDB3E-B572-4A72-BC94-B02CD1237796}" type="pres">
      <dgm:prSet presAssocID="{952430E9-80ED-415D-9777-A42F1CBEBA01}" presName="accent_2" presStyleCnt="0"/>
      <dgm:spPr/>
    </dgm:pt>
    <dgm:pt modelId="{B6F0A2A2-9FBC-4E39-B6FB-E5FFFF2B8416}" type="pres">
      <dgm:prSet presAssocID="{952430E9-80ED-415D-9777-A42F1CBEBA01}" presName="accentRepeatNode" presStyleLbl="solidFgAcc1" presStyleIdx="1" presStyleCnt="5"/>
      <dgm:spPr/>
    </dgm:pt>
    <dgm:pt modelId="{EA02CE74-4DA7-4510-96F5-8D3A9BD8A2F2}" type="pres">
      <dgm:prSet presAssocID="{3929B1E1-4BC4-4C73-ABE8-27CEF96A3652}" presName="text_3" presStyleLbl="node1" presStyleIdx="2" presStyleCnt="5">
        <dgm:presLayoutVars>
          <dgm:bulletEnabled val="1"/>
        </dgm:presLayoutVars>
      </dgm:prSet>
      <dgm:spPr/>
      <dgm:t>
        <a:bodyPr/>
        <a:lstStyle/>
        <a:p>
          <a:endParaRPr lang="en-US"/>
        </a:p>
      </dgm:t>
    </dgm:pt>
    <dgm:pt modelId="{799D0CDD-563D-4D56-AFCA-085C780D3C73}" type="pres">
      <dgm:prSet presAssocID="{3929B1E1-4BC4-4C73-ABE8-27CEF96A3652}" presName="accent_3" presStyleCnt="0"/>
      <dgm:spPr/>
    </dgm:pt>
    <dgm:pt modelId="{68773B19-9C2D-4A0D-B7C3-3C6E9B7D728B}" type="pres">
      <dgm:prSet presAssocID="{3929B1E1-4BC4-4C73-ABE8-27CEF96A3652}" presName="accentRepeatNode" presStyleLbl="solidFgAcc1" presStyleIdx="2" presStyleCnt="5"/>
      <dgm:spPr/>
      <dgm:t>
        <a:bodyPr/>
        <a:lstStyle/>
        <a:p>
          <a:endParaRPr lang="en-US"/>
        </a:p>
      </dgm:t>
      <dgm:extLst>
        <a:ext uri="{E40237B7-FDA0-4F09-8148-C483321AD2D9}">
          <dgm14:cNvPr xmlns:dgm14="http://schemas.microsoft.com/office/drawing/2010/diagram" id="0" name="" title="Circle for Group B"/>
        </a:ext>
      </dgm:extLst>
    </dgm:pt>
    <dgm:pt modelId="{486EB494-14AC-4DFE-8D40-20877286E724}" type="pres">
      <dgm:prSet presAssocID="{60CDF8D0-D4FC-4467-A51E-79C5A58B0B2C}" presName="text_4" presStyleLbl="node1" presStyleIdx="3" presStyleCnt="5">
        <dgm:presLayoutVars>
          <dgm:bulletEnabled val="1"/>
        </dgm:presLayoutVars>
      </dgm:prSet>
      <dgm:spPr/>
      <dgm:t>
        <a:bodyPr/>
        <a:lstStyle/>
        <a:p>
          <a:endParaRPr lang="en-US"/>
        </a:p>
      </dgm:t>
    </dgm:pt>
    <dgm:pt modelId="{43591C92-6322-47AC-AE25-967B4D5F57AF}" type="pres">
      <dgm:prSet presAssocID="{60CDF8D0-D4FC-4467-A51E-79C5A58B0B2C}" presName="accent_4" presStyleCnt="0"/>
      <dgm:spPr/>
    </dgm:pt>
    <dgm:pt modelId="{59AD99D9-FEA2-4AC1-9D10-3A8088510406}" type="pres">
      <dgm:prSet presAssocID="{60CDF8D0-D4FC-4467-A51E-79C5A58B0B2C}" presName="accentRepeatNode" presStyleLbl="solidFgAcc1" presStyleIdx="3" presStyleCnt="5"/>
      <dgm:spPr/>
      <dgm:t>
        <a:bodyPr/>
        <a:lstStyle/>
        <a:p>
          <a:endParaRPr lang="en-US"/>
        </a:p>
      </dgm:t>
      <dgm:extLst>
        <a:ext uri="{E40237B7-FDA0-4F09-8148-C483321AD2D9}">
          <dgm14:cNvPr xmlns:dgm14="http://schemas.microsoft.com/office/drawing/2010/diagram" id="0" name="" title="Circle for Group C"/>
        </a:ext>
      </dgm:extLst>
    </dgm:pt>
    <dgm:pt modelId="{79B465A1-B3A5-4837-A0A7-561452C16F57}" type="pres">
      <dgm:prSet presAssocID="{057CA11F-7FE6-4332-85FE-234F493F4CC3}" presName="text_5" presStyleLbl="node1" presStyleIdx="4" presStyleCnt="5">
        <dgm:presLayoutVars>
          <dgm:bulletEnabled val="1"/>
        </dgm:presLayoutVars>
      </dgm:prSet>
      <dgm:spPr/>
      <dgm:t>
        <a:bodyPr/>
        <a:lstStyle/>
        <a:p>
          <a:endParaRPr lang="en-US"/>
        </a:p>
      </dgm:t>
    </dgm:pt>
    <dgm:pt modelId="{12AEB113-9A0A-44D1-AE9C-19D6E086DFC3}" type="pres">
      <dgm:prSet presAssocID="{057CA11F-7FE6-4332-85FE-234F493F4CC3}" presName="accent_5" presStyleCnt="0"/>
      <dgm:spPr/>
    </dgm:pt>
    <dgm:pt modelId="{2FB2FF46-5578-4A80-9102-EF69EDE4C0A3}" type="pres">
      <dgm:prSet presAssocID="{057CA11F-7FE6-4332-85FE-234F493F4CC3}" presName="accentRepeatNode" presStyleLbl="solidFgAcc1" presStyleIdx="4" presStyleCnt="5"/>
      <dgm:spPr/>
    </dgm:pt>
  </dgm:ptLst>
  <dgm:cxnLst>
    <dgm:cxn modelId="{1339090C-9A95-4C05-841C-FA3AF987601B}" srcId="{3F442EA2-39BA-4C9A-AD59-755D4917D532}" destId="{3929B1E1-4BC4-4C73-ABE8-27CEF96A3652}" srcOrd="2" destOrd="0" parTransId="{F356CC76-9117-4B79-A270-BBBAFD3E9C79}" sibTransId="{19BA0C22-38BB-4E9F-89D5-0FF5FF9F12CE}"/>
    <dgm:cxn modelId="{35BCA39B-3A0D-4AD3-841E-33E488E154B4}" srcId="{3F442EA2-39BA-4C9A-AD59-755D4917D532}" destId="{952430E9-80ED-415D-9777-A42F1CBEBA01}" srcOrd="1" destOrd="0" parTransId="{C962EFFD-BDF8-4FF2-B597-388DFC2B4D6F}" sibTransId="{69C913F9-93FD-4258-81F0-DB4EFDA7B4CF}"/>
    <dgm:cxn modelId="{4ADA4638-DEE3-43F4-A7C6-15AA3658B6D8}" srcId="{3F442EA2-39BA-4C9A-AD59-755D4917D532}" destId="{057CA11F-7FE6-4332-85FE-234F493F4CC3}" srcOrd="4" destOrd="0" parTransId="{41B0A9D8-EA45-4549-9FB1-378EA157BD4E}" sibTransId="{E1AE347A-3865-4E92-919B-A520065EFBE6}"/>
    <dgm:cxn modelId="{5A3247BF-3B8B-4B12-85E8-AE641BCD63B2}" type="presOf" srcId="{F2D6E5A0-EA00-4A16-8C38-E0C04F8F63AD}" destId="{D1A6B9F1-0D57-44BD-963D-871BBC377792}" srcOrd="0" destOrd="0" presId="urn:microsoft.com/office/officeart/2008/layout/VerticalCurvedList"/>
    <dgm:cxn modelId="{A4B00B7C-F640-407A-B763-B27D87A71767}" type="presOf" srcId="{3F442EA2-39BA-4C9A-AD59-755D4917D532}" destId="{A846E5C8-1D98-4EAD-8EC4-36E7547C17C3}" srcOrd="0" destOrd="0" presId="urn:microsoft.com/office/officeart/2008/layout/VerticalCurvedList"/>
    <dgm:cxn modelId="{CDC4F6E7-FDFC-4FFB-9AF2-458A6C5B1266}" type="presOf" srcId="{B091DAFC-9390-47CB-9F4B-DD9515C79D19}" destId="{D8455D4B-ABD7-4D7E-92EE-68F5248F13AB}" srcOrd="0" destOrd="0" presId="urn:microsoft.com/office/officeart/2008/layout/VerticalCurvedList"/>
    <dgm:cxn modelId="{5438468D-3CB1-4AEC-B6B4-300C7B035946}" srcId="{3F442EA2-39BA-4C9A-AD59-755D4917D532}" destId="{F2D6E5A0-EA00-4A16-8C38-E0C04F8F63AD}" srcOrd="0" destOrd="0" parTransId="{42AA6F3F-F9F9-4E01-A4D1-287BC70B743C}" sibTransId="{B091DAFC-9390-47CB-9F4B-DD9515C79D19}"/>
    <dgm:cxn modelId="{2BA65DEC-E719-4ED3-8135-48349D42DD04}" srcId="{3F442EA2-39BA-4C9A-AD59-755D4917D532}" destId="{60CDF8D0-D4FC-4467-A51E-79C5A58B0B2C}" srcOrd="3" destOrd="0" parTransId="{E12A269F-AB82-486A-9077-80F2BBBE48C2}" sibTransId="{3F7FD59D-A716-4310-A89A-AB6F740D9FFF}"/>
    <dgm:cxn modelId="{CE89BE0B-D4FE-4ABE-9F4A-0774595C6829}" type="presOf" srcId="{057CA11F-7FE6-4332-85FE-234F493F4CC3}" destId="{79B465A1-B3A5-4837-A0A7-561452C16F57}" srcOrd="0" destOrd="0" presId="urn:microsoft.com/office/officeart/2008/layout/VerticalCurvedList"/>
    <dgm:cxn modelId="{BA673433-436A-4292-A8C1-979E417109B4}" type="presOf" srcId="{3929B1E1-4BC4-4C73-ABE8-27CEF96A3652}" destId="{EA02CE74-4DA7-4510-96F5-8D3A9BD8A2F2}" srcOrd="0" destOrd="0" presId="urn:microsoft.com/office/officeart/2008/layout/VerticalCurvedList"/>
    <dgm:cxn modelId="{C7D17C0F-4809-4BB1-B9BB-6657E8DEC743}" type="presOf" srcId="{952430E9-80ED-415D-9777-A42F1CBEBA01}" destId="{875A36C7-6178-4AD2-B090-D30E4A338ACF}" srcOrd="0" destOrd="0" presId="urn:microsoft.com/office/officeart/2008/layout/VerticalCurvedList"/>
    <dgm:cxn modelId="{6A028CF2-EF73-4F93-AD86-59C6B69AB744}" type="presOf" srcId="{60CDF8D0-D4FC-4467-A51E-79C5A58B0B2C}" destId="{486EB494-14AC-4DFE-8D40-20877286E724}" srcOrd="0" destOrd="0" presId="urn:microsoft.com/office/officeart/2008/layout/VerticalCurvedList"/>
    <dgm:cxn modelId="{26CC4EB1-F285-4DE0-9E0F-11D97EA12619}" type="presParOf" srcId="{A846E5C8-1D98-4EAD-8EC4-36E7547C17C3}" destId="{5BDD579F-4038-4CF7-8EC9-994CDEFC9480}" srcOrd="0" destOrd="0" presId="urn:microsoft.com/office/officeart/2008/layout/VerticalCurvedList"/>
    <dgm:cxn modelId="{90710A5F-0443-46C4-BA6A-83BAF6CF73A4}" type="presParOf" srcId="{5BDD579F-4038-4CF7-8EC9-994CDEFC9480}" destId="{805830B2-66E4-445D-81A8-B846A9699638}" srcOrd="0" destOrd="0" presId="urn:microsoft.com/office/officeart/2008/layout/VerticalCurvedList"/>
    <dgm:cxn modelId="{BD8A626E-992C-49D7-AE68-63D9ADC438BC}" type="presParOf" srcId="{805830B2-66E4-445D-81A8-B846A9699638}" destId="{CE3AD522-9535-4F4C-95CD-B87FB94F993E}" srcOrd="0" destOrd="0" presId="urn:microsoft.com/office/officeart/2008/layout/VerticalCurvedList"/>
    <dgm:cxn modelId="{3713F14E-E2F5-4434-ADAA-CD3DF31F0C77}" type="presParOf" srcId="{805830B2-66E4-445D-81A8-B846A9699638}" destId="{D8455D4B-ABD7-4D7E-92EE-68F5248F13AB}" srcOrd="1" destOrd="0" presId="urn:microsoft.com/office/officeart/2008/layout/VerticalCurvedList"/>
    <dgm:cxn modelId="{F168D0D3-3E0A-472C-8D80-2D09C1696CD0}" type="presParOf" srcId="{805830B2-66E4-445D-81A8-B846A9699638}" destId="{8252FB90-F706-4A1D-B0A3-B9CCFD3F1696}" srcOrd="2" destOrd="0" presId="urn:microsoft.com/office/officeart/2008/layout/VerticalCurvedList"/>
    <dgm:cxn modelId="{21531045-F142-4273-B988-D99203E1D29C}" type="presParOf" srcId="{805830B2-66E4-445D-81A8-B846A9699638}" destId="{B87FFC44-79C1-448B-91D9-D5F8B90ABE87}" srcOrd="3" destOrd="0" presId="urn:microsoft.com/office/officeart/2008/layout/VerticalCurvedList"/>
    <dgm:cxn modelId="{8EB673B0-C825-4276-BBFB-57A9F04FA17B}" type="presParOf" srcId="{5BDD579F-4038-4CF7-8EC9-994CDEFC9480}" destId="{D1A6B9F1-0D57-44BD-963D-871BBC377792}" srcOrd="1" destOrd="0" presId="urn:microsoft.com/office/officeart/2008/layout/VerticalCurvedList"/>
    <dgm:cxn modelId="{F984D115-B6BD-40DD-9617-46FCD3F52884}" type="presParOf" srcId="{5BDD579F-4038-4CF7-8EC9-994CDEFC9480}" destId="{0E3AA4D1-AB11-4F36-A86A-F9A6F8BAAC09}" srcOrd="2" destOrd="0" presId="urn:microsoft.com/office/officeart/2008/layout/VerticalCurvedList"/>
    <dgm:cxn modelId="{5DFBD80A-1CB0-4F00-A593-9710431BB18B}" type="presParOf" srcId="{0E3AA4D1-AB11-4F36-A86A-F9A6F8BAAC09}" destId="{AEC0AC44-BAE8-43A1-9E9A-1E2C9C04F3D3}" srcOrd="0" destOrd="0" presId="urn:microsoft.com/office/officeart/2008/layout/VerticalCurvedList"/>
    <dgm:cxn modelId="{6E7EDCFC-6E85-4F34-8673-9353E7F4901C}" type="presParOf" srcId="{5BDD579F-4038-4CF7-8EC9-994CDEFC9480}" destId="{875A36C7-6178-4AD2-B090-D30E4A338ACF}" srcOrd="3" destOrd="0" presId="urn:microsoft.com/office/officeart/2008/layout/VerticalCurvedList"/>
    <dgm:cxn modelId="{2B3C1093-0BE6-43D3-9CC7-C35456247277}" type="presParOf" srcId="{5BDD579F-4038-4CF7-8EC9-994CDEFC9480}" destId="{128CDB3E-B572-4A72-BC94-B02CD1237796}" srcOrd="4" destOrd="0" presId="urn:microsoft.com/office/officeart/2008/layout/VerticalCurvedList"/>
    <dgm:cxn modelId="{6DD1DFAD-27AA-4B7E-9005-B8D000CCF54B}" type="presParOf" srcId="{128CDB3E-B572-4A72-BC94-B02CD1237796}" destId="{B6F0A2A2-9FBC-4E39-B6FB-E5FFFF2B8416}" srcOrd="0" destOrd="0" presId="urn:microsoft.com/office/officeart/2008/layout/VerticalCurvedList"/>
    <dgm:cxn modelId="{39C52493-F9FD-4530-9B42-A6441A4BD3A6}" type="presParOf" srcId="{5BDD579F-4038-4CF7-8EC9-994CDEFC9480}" destId="{EA02CE74-4DA7-4510-96F5-8D3A9BD8A2F2}" srcOrd="5" destOrd="0" presId="urn:microsoft.com/office/officeart/2008/layout/VerticalCurvedList"/>
    <dgm:cxn modelId="{A1F5C3A5-32DB-4291-8DDE-A025289A4912}" type="presParOf" srcId="{5BDD579F-4038-4CF7-8EC9-994CDEFC9480}" destId="{799D0CDD-563D-4D56-AFCA-085C780D3C73}" srcOrd="6" destOrd="0" presId="urn:microsoft.com/office/officeart/2008/layout/VerticalCurvedList"/>
    <dgm:cxn modelId="{AD3630BB-3C4D-4480-BCF4-E06BCC439F3A}" type="presParOf" srcId="{799D0CDD-563D-4D56-AFCA-085C780D3C73}" destId="{68773B19-9C2D-4A0D-B7C3-3C6E9B7D728B}" srcOrd="0" destOrd="0" presId="urn:microsoft.com/office/officeart/2008/layout/VerticalCurvedList"/>
    <dgm:cxn modelId="{1969D863-64FC-44FC-9627-9FDEF0069995}" type="presParOf" srcId="{5BDD579F-4038-4CF7-8EC9-994CDEFC9480}" destId="{486EB494-14AC-4DFE-8D40-20877286E724}" srcOrd="7" destOrd="0" presId="urn:microsoft.com/office/officeart/2008/layout/VerticalCurvedList"/>
    <dgm:cxn modelId="{A2C4C465-19C3-4904-95B3-6CAE26BED88A}" type="presParOf" srcId="{5BDD579F-4038-4CF7-8EC9-994CDEFC9480}" destId="{43591C92-6322-47AC-AE25-967B4D5F57AF}" srcOrd="8" destOrd="0" presId="urn:microsoft.com/office/officeart/2008/layout/VerticalCurvedList"/>
    <dgm:cxn modelId="{5DB855FE-3C6B-49C6-8D12-C80B3383E2E7}" type="presParOf" srcId="{43591C92-6322-47AC-AE25-967B4D5F57AF}" destId="{59AD99D9-FEA2-4AC1-9D10-3A8088510406}" srcOrd="0" destOrd="0" presId="urn:microsoft.com/office/officeart/2008/layout/VerticalCurvedList"/>
    <dgm:cxn modelId="{D348DB67-0C33-41D6-BBBA-1CC07FA59180}" type="presParOf" srcId="{5BDD579F-4038-4CF7-8EC9-994CDEFC9480}" destId="{79B465A1-B3A5-4837-A0A7-561452C16F57}" srcOrd="9" destOrd="0" presId="urn:microsoft.com/office/officeart/2008/layout/VerticalCurvedList"/>
    <dgm:cxn modelId="{92CF0D6C-3961-4151-AC44-8E3A680ECA02}" type="presParOf" srcId="{5BDD579F-4038-4CF7-8EC9-994CDEFC9480}" destId="{12AEB113-9A0A-44D1-AE9C-19D6E086DFC3}" srcOrd="10" destOrd="0" presId="urn:microsoft.com/office/officeart/2008/layout/VerticalCurvedList"/>
    <dgm:cxn modelId="{F18EC884-4248-4070-9708-5A926AB96B54}" type="presParOf" srcId="{12AEB113-9A0A-44D1-AE9C-19D6E086DFC3}" destId="{2FB2FF46-5578-4A80-9102-EF69EDE4C0A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442EA2-39BA-4C9A-AD59-755D4917D532}"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US"/>
        </a:p>
      </dgm:t>
    </dgm:pt>
    <dgm:pt modelId="{60CDF8D0-D4FC-4467-A51E-79C5A58B0B2C}">
      <dgm:prSet phldrT="[Text]"/>
      <dgm:spPr/>
      <dgm:t>
        <a:bodyPr/>
        <a:lstStyle/>
        <a:p>
          <a:r>
            <a:rPr lang="en-US" dirty="0" smtClean="0"/>
            <a:t>Gnostic Ideas</a:t>
          </a:r>
          <a:endParaRPr lang="en-US" dirty="0"/>
        </a:p>
      </dgm:t>
      <dgm:extLst>
        <a:ext uri="{E40237B7-FDA0-4F09-8148-C483321AD2D9}">
          <dgm14:cNvPr xmlns:dgm14="http://schemas.microsoft.com/office/drawing/2010/diagram" id="0" name="" title="Group C and its tasks"/>
        </a:ext>
      </dgm:extLst>
    </dgm:pt>
    <dgm:pt modelId="{E12A269F-AB82-486A-9077-80F2BBBE48C2}" type="parTrans" cxnId="{2BA65DEC-E719-4ED3-8135-48349D42DD04}">
      <dgm:prSet/>
      <dgm:spPr/>
      <dgm:t>
        <a:bodyPr/>
        <a:lstStyle/>
        <a:p>
          <a:endParaRPr lang="en-US"/>
        </a:p>
      </dgm:t>
    </dgm:pt>
    <dgm:pt modelId="{3F7FD59D-A716-4310-A89A-AB6F740D9FFF}" type="sibTrans" cxnId="{2BA65DEC-E719-4ED3-8135-48349D42DD04}">
      <dgm:prSet/>
      <dgm:spPr/>
      <dgm:t>
        <a:bodyPr/>
        <a:lstStyle/>
        <a:p>
          <a:endParaRPr lang="en-US" dirty="0"/>
        </a:p>
      </dgm:t>
    </dgm:pt>
    <dgm:pt modelId="{057CA11F-7FE6-4332-85FE-234F493F4CC3}">
      <dgm:prSet/>
      <dgm:spPr/>
      <dgm:t>
        <a:bodyPr/>
        <a:lstStyle/>
        <a:p>
          <a:r>
            <a:rPr lang="en-US" dirty="0" smtClean="0"/>
            <a:t>Historical</a:t>
          </a:r>
          <a:r>
            <a:rPr lang="en-US" baseline="0" dirty="0" smtClean="0"/>
            <a:t> Human</a:t>
          </a:r>
          <a:endParaRPr lang="en-US" dirty="0"/>
        </a:p>
      </dgm:t>
    </dgm:pt>
    <dgm:pt modelId="{41B0A9D8-EA45-4549-9FB1-378EA157BD4E}" type="parTrans" cxnId="{4ADA4638-DEE3-43F4-A7C6-15AA3658B6D8}">
      <dgm:prSet/>
      <dgm:spPr/>
      <dgm:t>
        <a:bodyPr/>
        <a:lstStyle/>
        <a:p>
          <a:endParaRPr lang="en-US"/>
        </a:p>
      </dgm:t>
    </dgm:pt>
    <dgm:pt modelId="{E1AE347A-3865-4E92-919B-A520065EFBE6}" type="sibTrans" cxnId="{4ADA4638-DEE3-43F4-A7C6-15AA3658B6D8}">
      <dgm:prSet/>
      <dgm:spPr/>
      <dgm:t>
        <a:bodyPr/>
        <a:lstStyle/>
        <a:p>
          <a:endParaRPr lang="en-US"/>
        </a:p>
      </dgm:t>
    </dgm:pt>
    <dgm:pt modelId="{3929B1E1-4BC4-4C73-ABE8-27CEF96A3652}">
      <dgm:prSet phldrT="[Text]"/>
      <dgm:spPr/>
      <dgm:t>
        <a:bodyPr/>
        <a:lstStyle/>
        <a:p>
          <a:r>
            <a:rPr lang="en-US" dirty="0" smtClean="0"/>
            <a:t>Hellenistic Jewish Interpretations</a:t>
          </a:r>
          <a:endParaRPr lang="en-US" dirty="0"/>
        </a:p>
      </dgm:t>
      <dgm:extLst>
        <a:ext uri="{E40237B7-FDA0-4F09-8148-C483321AD2D9}">
          <dgm14:cNvPr xmlns:dgm14="http://schemas.microsoft.com/office/drawing/2010/diagram" id="0" name="" title="Group B and its tasks"/>
        </a:ext>
      </dgm:extLst>
    </dgm:pt>
    <dgm:pt modelId="{19BA0C22-38BB-4E9F-89D5-0FF5FF9F12CE}" type="sibTrans" cxnId="{1339090C-9A95-4C05-841C-FA3AF987601B}">
      <dgm:prSet/>
      <dgm:spPr/>
      <dgm:t>
        <a:bodyPr/>
        <a:lstStyle/>
        <a:p>
          <a:endParaRPr lang="en-US" dirty="0"/>
        </a:p>
      </dgm:t>
    </dgm:pt>
    <dgm:pt modelId="{F356CC76-9117-4B79-A270-BBBAFD3E9C79}" type="parTrans" cxnId="{1339090C-9A95-4C05-841C-FA3AF987601B}">
      <dgm:prSet/>
      <dgm:spPr/>
      <dgm:t>
        <a:bodyPr/>
        <a:lstStyle/>
        <a:p>
          <a:endParaRPr lang="en-US"/>
        </a:p>
      </dgm:t>
    </dgm:pt>
    <dgm:pt modelId="{952430E9-80ED-415D-9777-A42F1CBEBA01}">
      <dgm:prSet/>
      <dgm:spPr/>
      <dgm:t>
        <a:bodyPr/>
        <a:lstStyle/>
        <a:p>
          <a:r>
            <a:rPr lang="en-US" dirty="0" smtClean="0"/>
            <a:t>Shem</a:t>
          </a:r>
          <a:endParaRPr lang="en-US" dirty="0"/>
        </a:p>
      </dgm:t>
    </dgm:pt>
    <dgm:pt modelId="{C962EFFD-BDF8-4FF2-B597-388DFC2B4D6F}" type="parTrans" cxnId="{35BCA39B-3A0D-4AD3-841E-33E488E154B4}">
      <dgm:prSet/>
      <dgm:spPr/>
      <dgm:t>
        <a:bodyPr/>
        <a:lstStyle/>
        <a:p>
          <a:endParaRPr lang="en-US"/>
        </a:p>
      </dgm:t>
    </dgm:pt>
    <dgm:pt modelId="{69C913F9-93FD-4258-81F0-DB4EFDA7B4CF}" type="sibTrans" cxnId="{35BCA39B-3A0D-4AD3-841E-33E488E154B4}">
      <dgm:prSet/>
      <dgm:spPr/>
      <dgm:t>
        <a:bodyPr/>
        <a:lstStyle/>
        <a:p>
          <a:endParaRPr lang="en-US"/>
        </a:p>
      </dgm:t>
    </dgm:pt>
    <dgm:pt modelId="{A846E5C8-1D98-4EAD-8EC4-36E7547C17C3}" type="pres">
      <dgm:prSet presAssocID="{3F442EA2-39BA-4C9A-AD59-755D4917D532}" presName="Name0" presStyleCnt="0">
        <dgm:presLayoutVars>
          <dgm:chMax val="7"/>
          <dgm:chPref val="7"/>
          <dgm:dir/>
        </dgm:presLayoutVars>
      </dgm:prSet>
      <dgm:spPr/>
      <dgm:t>
        <a:bodyPr/>
        <a:lstStyle/>
        <a:p>
          <a:endParaRPr lang="en-US"/>
        </a:p>
      </dgm:t>
    </dgm:pt>
    <dgm:pt modelId="{5BDD579F-4038-4CF7-8EC9-994CDEFC9480}" type="pres">
      <dgm:prSet presAssocID="{3F442EA2-39BA-4C9A-AD59-755D4917D532}" presName="Name1" presStyleCnt="0"/>
      <dgm:spPr/>
      <dgm:t>
        <a:bodyPr/>
        <a:lstStyle/>
        <a:p>
          <a:endParaRPr lang="en-US"/>
        </a:p>
      </dgm:t>
    </dgm:pt>
    <dgm:pt modelId="{805830B2-66E4-445D-81A8-B846A9699638}" type="pres">
      <dgm:prSet presAssocID="{3F442EA2-39BA-4C9A-AD59-755D4917D532}" presName="cycle" presStyleCnt="0"/>
      <dgm:spPr/>
      <dgm:t>
        <a:bodyPr/>
        <a:lstStyle/>
        <a:p>
          <a:endParaRPr lang="en-US"/>
        </a:p>
      </dgm:t>
    </dgm:pt>
    <dgm:pt modelId="{CE3AD522-9535-4F4C-95CD-B87FB94F993E}" type="pres">
      <dgm:prSet presAssocID="{3F442EA2-39BA-4C9A-AD59-755D4917D532}" presName="srcNode" presStyleLbl="node1" presStyleIdx="0" presStyleCnt="4"/>
      <dgm:spPr/>
      <dgm:t>
        <a:bodyPr/>
        <a:lstStyle/>
        <a:p>
          <a:endParaRPr lang="en-US"/>
        </a:p>
      </dgm:t>
    </dgm:pt>
    <dgm:pt modelId="{D8455D4B-ABD7-4D7E-92EE-68F5248F13AB}" type="pres">
      <dgm:prSet presAssocID="{3F442EA2-39BA-4C9A-AD59-755D4917D532}" presName="conn" presStyleLbl="parChTrans1D2" presStyleIdx="0" presStyleCnt="1"/>
      <dgm:spPr/>
      <dgm:t>
        <a:bodyPr/>
        <a:lstStyle/>
        <a:p>
          <a:endParaRPr lang="en-US"/>
        </a:p>
      </dgm:t>
    </dgm:pt>
    <dgm:pt modelId="{8252FB90-F706-4A1D-B0A3-B9CCFD3F1696}" type="pres">
      <dgm:prSet presAssocID="{3F442EA2-39BA-4C9A-AD59-755D4917D532}" presName="extraNode" presStyleLbl="node1" presStyleIdx="0" presStyleCnt="4"/>
      <dgm:spPr/>
      <dgm:t>
        <a:bodyPr/>
        <a:lstStyle/>
        <a:p>
          <a:endParaRPr lang="en-US"/>
        </a:p>
      </dgm:t>
    </dgm:pt>
    <dgm:pt modelId="{B87FFC44-79C1-448B-91D9-D5F8B90ABE87}" type="pres">
      <dgm:prSet presAssocID="{3F442EA2-39BA-4C9A-AD59-755D4917D532}" presName="dstNode" presStyleLbl="node1" presStyleIdx="0" presStyleCnt="4"/>
      <dgm:spPr/>
      <dgm:t>
        <a:bodyPr/>
        <a:lstStyle/>
        <a:p>
          <a:endParaRPr lang="en-US"/>
        </a:p>
      </dgm:t>
    </dgm:pt>
    <dgm:pt modelId="{0B942E0D-22C3-4279-914A-4C048CA807EC}" type="pres">
      <dgm:prSet presAssocID="{952430E9-80ED-415D-9777-A42F1CBEBA01}" presName="text_1" presStyleLbl="node1" presStyleIdx="0" presStyleCnt="4">
        <dgm:presLayoutVars>
          <dgm:bulletEnabled val="1"/>
        </dgm:presLayoutVars>
      </dgm:prSet>
      <dgm:spPr/>
    </dgm:pt>
    <dgm:pt modelId="{A9F51AA0-E7B2-4E67-A5E0-0F3312A0ED48}" type="pres">
      <dgm:prSet presAssocID="{952430E9-80ED-415D-9777-A42F1CBEBA01}" presName="accent_1" presStyleCnt="0"/>
      <dgm:spPr/>
    </dgm:pt>
    <dgm:pt modelId="{B6F0A2A2-9FBC-4E39-B6FB-E5FFFF2B8416}" type="pres">
      <dgm:prSet presAssocID="{952430E9-80ED-415D-9777-A42F1CBEBA01}" presName="accentRepeatNode" presStyleLbl="solidFgAcc1" presStyleIdx="0" presStyleCnt="4"/>
      <dgm:spPr/>
    </dgm:pt>
    <dgm:pt modelId="{F8289C79-4DEF-418D-8141-E53818C26B06}" type="pres">
      <dgm:prSet presAssocID="{3929B1E1-4BC4-4C73-ABE8-27CEF96A3652}" presName="text_2" presStyleLbl="node1" presStyleIdx="1" presStyleCnt="4">
        <dgm:presLayoutVars>
          <dgm:bulletEnabled val="1"/>
        </dgm:presLayoutVars>
      </dgm:prSet>
      <dgm:spPr/>
      <dgm:t>
        <a:bodyPr/>
        <a:lstStyle/>
        <a:p>
          <a:endParaRPr lang="en-US"/>
        </a:p>
      </dgm:t>
    </dgm:pt>
    <dgm:pt modelId="{2CB9DA42-661B-48BE-A2AC-4426B99AF13A}" type="pres">
      <dgm:prSet presAssocID="{3929B1E1-4BC4-4C73-ABE8-27CEF96A3652}" presName="accent_2" presStyleCnt="0"/>
      <dgm:spPr/>
      <dgm:t>
        <a:bodyPr/>
        <a:lstStyle/>
        <a:p>
          <a:endParaRPr lang="en-US"/>
        </a:p>
      </dgm:t>
    </dgm:pt>
    <dgm:pt modelId="{68773B19-9C2D-4A0D-B7C3-3C6E9B7D728B}" type="pres">
      <dgm:prSet presAssocID="{3929B1E1-4BC4-4C73-ABE8-27CEF96A3652}" presName="accentRepeatNode" presStyleLbl="solidFgAcc1" presStyleIdx="1" presStyleCnt="4"/>
      <dgm:spPr/>
      <dgm:t>
        <a:bodyPr/>
        <a:lstStyle/>
        <a:p>
          <a:endParaRPr lang="en-US"/>
        </a:p>
      </dgm:t>
      <dgm:extLst>
        <a:ext uri="{E40237B7-FDA0-4F09-8148-C483321AD2D9}">
          <dgm14:cNvPr xmlns:dgm14="http://schemas.microsoft.com/office/drawing/2010/diagram" id="0" name="" title="Circle for Group B"/>
        </a:ext>
      </dgm:extLst>
    </dgm:pt>
    <dgm:pt modelId="{D31517C7-F7E3-4921-A122-02A68292D5C1}" type="pres">
      <dgm:prSet presAssocID="{60CDF8D0-D4FC-4467-A51E-79C5A58B0B2C}" presName="text_3" presStyleLbl="node1" presStyleIdx="2" presStyleCnt="4">
        <dgm:presLayoutVars>
          <dgm:bulletEnabled val="1"/>
        </dgm:presLayoutVars>
      </dgm:prSet>
      <dgm:spPr/>
      <dgm:t>
        <a:bodyPr/>
        <a:lstStyle/>
        <a:p>
          <a:endParaRPr lang="en-US"/>
        </a:p>
      </dgm:t>
    </dgm:pt>
    <dgm:pt modelId="{2F317D29-FDE1-4B7A-8B26-F42E0ECA796E}" type="pres">
      <dgm:prSet presAssocID="{60CDF8D0-D4FC-4467-A51E-79C5A58B0B2C}" presName="accent_3" presStyleCnt="0"/>
      <dgm:spPr/>
      <dgm:t>
        <a:bodyPr/>
        <a:lstStyle/>
        <a:p>
          <a:endParaRPr lang="en-US"/>
        </a:p>
      </dgm:t>
    </dgm:pt>
    <dgm:pt modelId="{59AD99D9-FEA2-4AC1-9D10-3A8088510406}" type="pres">
      <dgm:prSet presAssocID="{60CDF8D0-D4FC-4467-A51E-79C5A58B0B2C}" presName="accentRepeatNode" presStyleLbl="solidFgAcc1" presStyleIdx="2" presStyleCnt="4"/>
      <dgm:spPr/>
      <dgm:t>
        <a:bodyPr/>
        <a:lstStyle/>
        <a:p>
          <a:endParaRPr lang="en-US"/>
        </a:p>
      </dgm:t>
      <dgm:extLst>
        <a:ext uri="{E40237B7-FDA0-4F09-8148-C483321AD2D9}">
          <dgm14:cNvPr xmlns:dgm14="http://schemas.microsoft.com/office/drawing/2010/diagram" id="0" name="" title="Circle for Group C"/>
        </a:ext>
      </dgm:extLst>
    </dgm:pt>
    <dgm:pt modelId="{C6C927F5-D6E5-4307-A039-D42B70CF8C77}" type="pres">
      <dgm:prSet presAssocID="{057CA11F-7FE6-4332-85FE-234F493F4CC3}" presName="text_4" presStyleLbl="node1" presStyleIdx="3" presStyleCnt="4">
        <dgm:presLayoutVars>
          <dgm:bulletEnabled val="1"/>
        </dgm:presLayoutVars>
      </dgm:prSet>
      <dgm:spPr/>
      <dgm:t>
        <a:bodyPr/>
        <a:lstStyle/>
        <a:p>
          <a:endParaRPr lang="en-US"/>
        </a:p>
      </dgm:t>
    </dgm:pt>
    <dgm:pt modelId="{0FDDD9A4-BEB8-4509-9A62-B9D2B59E02B8}" type="pres">
      <dgm:prSet presAssocID="{057CA11F-7FE6-4332-85FE-234F493F4CC3}" presName="accent_4" presStyleCnt="0"/>
      <dgm:spPr/>
    </dgm:pt>
    <dgm:pt modelId="{2FB2FF46-5578-4A80-9102-EF69EDE4C0A3}" type="pres">
      <dgm:prSet presAssocID="{057CA11F-7FE6-4332-85FE-234F493F4CC3}" presName="accentRepeatNode" presStyleLbl="solidFgAcc1" presStyleIdx="3" presStyleCnt="4"/>
      <dgm:spPr/>
    </dgm:pt>
  </dgm:ptLst>
  <dgm:cxnLst>
    <dgm:cxn modelId="{FDF4579A-7332-4BFA-B1E3-A2562292D351}" type="presOf" srcId="{057CA11F-7FE6-4332-85FE-234F493F4CC3}" destId="{C6C927F5-D6E5-4307-A039-D42B70CF8C77}" srcOrd="0" destOrd="0" presId="urn:microsoft.com/office/officeart/2008/layout/VerticalCurvedList"/>
    <dgm:cxn modelId="{A3E0743B-3EB0-4BC1-AE42-2EB3B8FC5267}" type="presOf" srcId="{3F442EA2-39BA-4C9A-AD59-755D4917D532}" destId="{A846E5C8-1D98-4EAD-8EC4-36E7547C17C3}" srcOrd="0" destOrd="0" presId="urn:microsoft.com/office/officeart/2008/layout/VerticalCurvedList"/>
    <dgm:cxn modelId="{4ADA4638-DEE3-43F4-A7C6-15AA3658B6D8}" srcId="{3F442EA2-39BA-4C9A-AD59-755D4917D532}" destId="{057CA11F-7FE6-4332-85FE-234F493F4CC3}" srcOrd="3" destOrd="0" parTransId="{41B0A9D8-EA45-4549-9FB1-378EA157BD4E}" sibTransId="{E1AE347A-3865-4E92-919B-A520065EFBE6}"/>
    <dgm:cxn modelId="{2BA65DEC-E719-4ED3-8135-48349D42DD04}" srcId="{3F442EA2-39BA-4C9A-AD59-755D4917D532}" destId="{60CDF8D0-D4FC-4467-A51E-79C5A58B0B2C}" srcOrd="2" destOrd="0" parTransId="{E12A269F-AB82-486A-9077-80F2BBBE48C2}" sibTransId="{3F7FD59D-A716-4310-A89A-AB6F740D9FFF}"/>
    <dgm:cxn modelId="{1339090C-9A95-4C05-841C-FA3AF987601B}" srcId="{3F442EA2-39BA-4C9A-AD59-755D4917D532}" destId="{3929B1E1-4BC4-4C73-ABE8-27CEF96A3652}" srcOrd="1" destOrd="0" parTransId="{F356CC76-9117-4B79-A270-BBBAFD3E9C79}" sibTransId="{19BA0C22-38BB-4E9F-89D5-0FF5FF9F12CE}"/>
    <dgm:cxn modelId="{4BE3A154-3269-4FFE-A637-5C3E93B61C62}" type="presOf" srcId="{952430E9-80ED-415D-9777-A42F1CBEBA01}" destId="{0B942E0D-22C3-4279-914A-4C048CA807EC}" srcOrd="0" destOrd="0" presId="urn:microsoft.com/office/officeart/2008/layout/VerticalCurvedList"/>
    <dgm:cxn modelId="{35BCA39B-3A0D-4AD3-841E-33E488E154B4}" srcId="{3F442EA2-39BA-4C9A-AD59-755D4917D532}" destId="{952430E9-80ED-415D-9777-A42F1CBEBA01}" srcOrd="0" destOrd="0" parTransId="{C962EFFD-BDF8-4FF2-B597-388DFC2B4D6F}" sibTransId="{69C913F9-93FD-4258-81F0-DB4EFDA7B4CF}"/>
    <dgm:cxn modelId="{D0033BFE-F6E8-4819-AC00-BC6925EBD959}" type="presOf" srcId="{69C913F9-93FD-4258-81F0-DB4EFDA7B4CF}" destId="{D8455D4B-ABD7-4D7E-92EE-68F5248F13AB}" srcOrd="0" destOrd="0" presId="urn:microsoft.com/office/officeart/2008/layout/VerticalCurvedList"/>
    <dgm:cxn modelId="{529BF0CF-5E9E-4B94-8715-3A660CFF7E71}" type="presOf" srcId="{60CDF8D0-D4FC-4467-A51E-79C5A58B0B2C}" destId="{D31517C7-F7E3-4921-A122-02A68292D5C1}" srcOrd="0" destOrd="0" presId="urn:microsoft.com/office/officeart/2008/layout/VerticalCurvedList"/>
    <dgm:cxn modelId="{35CE8448-9086-46EB-85E6-5F01D3DC9E90}" type="presOf" srcId="{3929B1E1-4BC4-4C73-ABE8-27CEF96A3652}" destId="{F8289C79-4DEF-418D-8141-E53818C26B06}" srcOrd="0" destOrd="0" presId="urn:microsoft.com/office/officeart/2008/layout/VerticalCurvedList"/>
    <dgm:cxn modelId="{75E80132-B97C-45DA-8CC4-1EC9118CC60E}" type="presParOf" srcId="{A846E5C8-1D98-4EAD-8EC4-36E7547C17C3}" destId="{5BDD579F-4038-4CF7-8EC9-994CDEFC9480}" srcOrd="0" destOrd="0" presId="urn:microsoft.com/office/officeart/2008/layout/VerticalCurvedList"/>
    <dgm:cxn modelId="{F6FB0330-3765-468A-8949-C30EF8914744}" type="presParOf" srcId="{5BDD579F-4038-4CF7-8EC9-994CDEFC9480}" destId="{805830B2-66E4-445D-81A8-B846A9699638}" srcOrd="0" destOrd="0" presId="urn:microsoft.com/office/officeart/2008/layout/VerticalCurvedList"/>
    <dgm:cxn modelId="{6391FDDD-A26D-4763-80D8-531235816DAF}" type="presParOf" srcId="{805830B2-66E4-445D-81A8-B846A9699638}" destId="{CE3AD522-9535-4F4C-95CD-B87FB94F993E}" srcOrd="0" destOrd="0" presId="urn:microsoft.com/office/officeart/2008/layout/VerticalCurvedList"/>
    <dgm:cxn modelId="{EBB630AF-5CF3-4BE5-A87D-F10274FC234D}" type="presParOf" srcId="{805830B2-66E4-445D-81A8-B846A9699638}" destId="{D8455D4B-ABD7-4D7E-92EE-68F5248F13AB}" srcOrd="1" destOrd="0" presId="urn:microsoft.com/office/officeart/2008/layout/VerticalCurvedList"/>
    <dgm:cxn modelId="{5D66AC5A-72A3-4F03-A254-C88F62C9AAE6}" type="presParOf" srcId="{805830B2-66E4-445D-81A8-B846A9699638}" destId="{8252FB90-F706-4A1D-B0A3-B9CCFD3F1696}" srcOrd="2" destOrd="0" presId="urn:microsoft.com/office/officeart/2008/layout/VerticalCurvedList"/>
    <dgm:cxn modelId="{E6C14645-AB32-49C5-9863-256D3A31F826}" type="presParOf" srcId="{805830B2-66E4-445D-81A8-B846A9699638}" destId="{B87FFC44-79C1-448B-91D9-D5F8B90ABE87}" srcOrd="3" destOrd="0" presId="urn:microsoft.com/office/officeart/2008/layout/VerticalCurvedList"/>
    <dgm:cxn modelId="{B81D65D5-929C-4FFC-A7DA-971C7FBA7C5F}" type="presParOf" srcId="{5BDD579F-4038-4CF7-8EC9-994CDEFC9480}" destId="{0B942E0D-22C3-4279-914A-4C048CA807EC}" srcOrd="1" destOrd="0" presId="urn:microsoft.com/office/officeart/2008/layout/VerticalCurvedList"/>
    <dgm:cxn modelId="{0A9E04E4-4558-4BE5-82F6-303846FC72C3}" type="presParOf" srcId="{5BDD579F-4038-4CF7-8EC9-994CDEFC9480}" destId="{A9F51AA0-E7B2-4E67-A5E0-0F3312A0ED48}" srcOrd="2" destOrd="0" presId="urn:microsoft.com/office/officeart/2008/layout/VerticalCurvedList"/>
    <dgm:cxn modelId="{58232499-F29C-4854-A8C7-8AA291CD3F21}" type="presParOf" srcId="{A9F51AA0-E7B2-4E67-A5E0-0F3312A0ED48}" destId="{B6F0A2A2-9FBC-4E39-B6FB-E5FFFF2B8416}" srcOrd="0" destOrd="0" presId="urn:microsoft.com/office/officeart/2008/layout/VerticalCurvedList"/>
    <dgm:cxn modelId="{A8E84CA5-94F5-4AA9-AD1A-DB3B734383F9}" type="presParOf" srcId="{5BDD579F-4038-4CF7-8EC9-994CDEFC9480}" destId="{F8289C79-4DEF-418D-8141-E53818C26B06}" srcOrd="3" destOrd="0" presId="urn:microsoft.com/office/officeart/2008/layout/VerticalCurvedList"/>
    <dgm:cxn modelId="{F82AF202-B210-4EB7-B429-73C7A4330CCF}" type="presParOf" srcId="{5BDD579F-4038-4CF7-8EC9-994CDEFC9480}" destId="{2CB9DA42-661B-48BE-A2AC-4426B99AF13A}" srcOrd="4" destOrd="0" presId="urn:microsoft.com/office/officeart/2008/layout/VerticalCurvedList"/>
    <dgm:cxn modelId="{5FE91692-8156-4E68-828A-0E2E46F1A699}" type="presParOf" srcId="{2CB9DA42-661B-48BE-A2AC-4426B99AF13A}" destId="{68773B19-9C2D-4A0D-B7C3-3C6E9B7D728B}" srcOrd="0" destOrd="0" presId="urn:microsoft.com/office/officeart/2008/layout/VerticalCurvedList"/>
    <dgm:cxn modelId="{1B8E4892-56EB-4671-9604-B6AD8B0ACA97}" type="presParOf" srcId="{5BDD579F-4038-4CF7-8EC9-994CDEFC9480}" destId="{D31517C7-F7E3-4921-A122-02A68292D5C1}" srcOrd="5" destOrd="0" presId="urn:microsoft.com/office/officeart/2008/layout/VerticalCurvedList"/>
    <dgm:cxn modelId="{1469BCCF-4F75-416B-8EF6-2425AB61855F}" type="presParOf" srcId="{5BDD579F-4038-4CF7-8EC9-994CDEFC9480}" destId="{2F317D29-FDE1-4B7A-8B26-F42E0ECA796E}" srcOrd="6" destOrd="0" presId="urn:microsoft.com/office/officeart/2008/layout/VerticalCurvedList"/>
    <dgm:cxn modelId="{24AC065B-7F91-41B5-8265-5FD3CD69287B}" type="presParOf" srcId="{2F317D29-FDE1-4B7A-8B26-F42E0ECA796E}" destId="{59AD99D9-FEA2-4AC1-9D10-3A8088510406}" srcOrd="0" destOrd="0" presId="urn:microsoft.com/office/officeart/2008/layout/VerticalCurvedList"/>
    <dgm:cxn modelId="{4A882761-AA93-436E-9B2E-EF915C926BF8}" type="presParOf" srcId="{5BDD579F-4038-4CF7-8EC9-994CDEFC9480}" destId="{C6C927F5-D6E5-4307-A039-D42B70CF8C77}" srcOrd="7" destOrd="0" presId="urn:microsoft.com/office/officeart/2008/layout/VerticalCurvedList"/>
    <dgm:cxn modelId="{796D7173-6EDB-4C51-8032-70B948C8115E}" type="presParOf" srcId="{5BDD579F-4038-4CF7-8EC9-994CDEFC9480}" destId="{0FDDD9A4-BEB8-4509-9A62-B9D2B59E02B8}" srcOrd="8" destOrd="0" presId="urn:microsoft.com/office/officeart/2008/layout/VerticalCurvedList"/>
    <dgm:cxn modelId="{B632836F-B9E3-45AE-A240-4C8D0DEFC622}" type="presParOf" srcId="{0FDDD9A4-BEB8-4509-9A62-B9D2B59E02B8}" destId="{2FB2FF46-5578-4A80-9102-EF69EDE4C0A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442EA2-39BA-4C9A-AD59-755D4917D532}"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US"/>
        </a:p>
      </dgm:t>
    </dgm:pt>
    <dgm:pt modelId="{60CDF8D0-D4FC-4467-A51E-79C5A58B0B2C}">
      <dgm:prSet phldrT="[Text]"/>
      <dgm:spPr/>
      <dgm:t>
        <a:bodyPr/>
        <a:lstStyle/>
        <a:p>
          <a:r>
            <a:rPr lang="en-US" dirty="0" smtClean="0"/>
            <a:t>Gnostic Ideas</a:t>
          </a:r>
          <a:endParaRPr lang="en-US" dirty="0"/>
        </a:p>
      </dgm:t>
      <dgm:extLst>
        <a:ext uri="{E40237B7-FDA0-4F09-8148-C483321AD2D9}">
          <dgm14:cNvPr xmlns:dgm14="http://schemas.microsoft.com/office/drawing/2010/diagram" id="0" name="" title="Group C and its tasks"/>
        </a:ext>
      </dgm:extLst>
    </dgm:pt>
    <dgm:pt modelId="{E12A269F-AB82-486A-9077-80F2BBBE48C2}" type="parTrans" cxnId="{2BA65DEC-E719-4ED3-8135-48349D42DD04}">
      <dgm:prSet/>
      <dgm:spPr/>
      <dgm:t>
        <a:bodyPr/>
        <a:lstStyle/>
        <a:p>
          <a:endParaRPr lang="en-US"/>
        </a:p>
      </dgm:t>
    </dgm:pt>
    <dgm:pt modelId="{3F7FD59D-A716-4310-A89A-AB6F740D9FFF}" type="sibTrans" cxnId="{2BA65DEC-E719-4ED3-8135-48349D42DD04}">
      <dgm:prSet/>
      <dgm:spPr/>
      <dgm:t>
        <a:bodyPr/>
        <a:lstStyle/>
        <a:p>
          <a:endParaRPr lang="en-US" dirty="0"/>
        </a:p>
      </dgm:t>
    </dgm:pt>
    <dgm:pt modelId="{057CA11F-7FE6-4332-85FE-234F493F4CC3}">
      <dgm:prSet/>
      <dgm:spPr/>
      <dgm:t>
        <a:bodyPr/>
        <a:lstStyle/>
        <a:p>
          <a:r>
            <a:rPr lang="en-US" dirty="0" smtClean="0"/>
            <a:t>Historical</a:t>
          </a:r>
          <a:r>
            <a:rPr lang="en-US" baseline="0" dirty="0" smtClean="0"/>
            <a:t> Human</a:t>
          </a:r>
          <a:endParaRPr lang="en-US" dirty="0"/>
        </a:p>
      </dgm:t>
    </dgm:pt>
    <dgm:pt modelId="{41B0A9D8-EA45-4549-9FB1-378EA157BD4E}" type="parTrans" cxnId="{4ADA4638-DEE3-43F4-A7C6-15AA3658B6D8}">
      <dgm:prSet/>
      <dgm:spPr/>
      <dgm:t>
        <a:bodyPr/>
        <a:lstStyle/>
        <a:p>
          <a:endParaRPr lang="en-US"/>
        </a:p>
      </dgm:t>
    </dgm:pt>
    <dgm:pt modelId="{E1AE347A-3865-4E92-919B-A520065EFBE6}" type="sibTrans" cxnId="{4ADA4638-DEE3-43F4-A7C6-15AA3658B6D8}">
      <dgm:prSet/>
      <dgm:spPr/>
      <dgm:t>
        <a:bodyPr/>
        <a:lstStyle/>
        <a:p>
          <a:endParaRPr lang="en-US"/>
        </a:p>
      </dgm:t>
    </dgm:pt>
    <dgm:pt modelId="{3929B1E1-4BC4-4C73-ABE8-27CEF96A3652}">
      <dgm:prSet phldrT="[Text]"/>
      <dgm:spPr/>
      <dgm:t>
        <a:bodyPr/>
        <a:lstStyle/>
        <a:p>
          <a:r>
            <a:rPr lang="en-US" dirty="0" smtClean="0"/>
            <a:t>Hellenistic Jewish Interpretations</a:t>
          </a:r>
          <a:endParaRPr lang="en-US" dirty="0"/>
        </a:p>
      </dgm:t>
      <dgm:extLst>
        <a:ext uri="{E40237B7-FDA0-4F09-8148-C483321AD2D9}">
          <dgm14:cNvPr xmlns:dgm14="http://schemas.microsoft.com/office/drawing/2010/diagram" id="0" name="" title="Group B and its tasks"/>
        </a:ext>
      </dgm:extLst>
    </dgm:pt>
    <dgm:pt modelId="{19BA0C22-38BB-4E9F-89D5-0FF5FF9F12CE}" type="sibTrans" cxnId="{1339090C-9A95-4C05-841C-FA3AF987601B}">
      <dgm:prSet/>
      <dgm:spPr/>
      <dgm:t>
        <a:bodyPr/>
        <a:lstStyle/>
        <a:p>
          <a:endParaRPr lang="en-US" dirty="0"/>
        </a:p>
      </dgm:t>
    </dgm:pt>
    <dgm:pt modelId="{F356CC76-9117-4B79-A270-BBBAFD3E9C79}" type="parTrans" cxnId="{1339090C-9A95-4C05-841C-FA3AF987601B}">
      <dgm:prSet/>
      <dgm:spPr/>
      <dgm:t>
        <a:bodyPr/>
        <a:lstStyle/>
        <a:p>
          <a:endParaRPr lang="en-US"/>
        </a:p>
      </dgm:t>
    </dgm:pt>
    <dgm:pt modelId="{A846E5C8-1D98-4EAD-8EC4-36E7547C17C3}" type="pres">
      <dgm:prSet presAssocID="{3F442EA2-39BA-4C9A-AD59-755D4917D532}" presName="Name0" presStyleCnt="0">
        <dgm:presLayoutVars>
          <dgm:chMax val="7"/>
          <dgm:chPref val="7"/>
          <dgm:dir/>
        </dgm:presLayoutVars>
      </dgm:prSet>
      <dgm:spPr/>
      <dgm:t>
        <a:bodyPr/>
        <a:lstStyle/>
        <a:p>
          <a:endParaRPr lang="en-US"/>
        </a:p>
      </dgm:t>
    </dgm:pt>
    <dgm:pt modelId="{5BDD579F-4038-4CF7-8EC9-994CDEFC9480}" type="pres">
      <dgm:prSet presAssocID="{3F442EA2-39BA-4C9A-AD59-755D4917D532}" presName="Name1" presStyleCnt="0"/>
      <dgm:spPr/>
      <dgm:t>
        <a:bodyPr/>
        <a:lstStyle/>
        <a:p>
          <a:endParaRPr lang="en-US"/>
        </a:p>
      </dgm:t>
    </dgm:pt>
    <dgm:pt modelId="{805830B2-66E4-445D-81A8-B846A9699638}" type="pres">
      <dgm:prSet presAssocID="{3F442EA2-39BA-4C9A-AD59-755D4917D532}" presName="cycle" presStyleCnt="0"/>
      <dgm:spPr/>
      <dgm:t>
        <a:bodyPr/>
        <a:lstStyle/>
        <a:p>
          <a:endParaRPr lang="en-US"/>
        </a:p>
      </dgm:t>
    </dgm:pt>
    <dgm:pt modelId="{CE3AD522-9535-4F4C-95CD-B87FB94F993E}" type="pres">
      <dgm:prSet presAssocID="{3F442EA2-39BA-4C9A-AD59-755D4917D532}" presName="srcNode" presStyleLbl="node1" presStyleIdx="0" presStyleCnt="3"/>
      <dgm:spPr/>
      <dgm:t>
        <a:bodyPr/>
        <a:lstStyle/>
        <a:p>
          <a:endParaRPr lang="en-US"/>
        </a:p>
      </dgm:t>
    </dgm:pt>
    <dgm:pt modelId="{D8455D4B-ABD7-4D7E-92EE-68F5248F13AB}" type="pres">
      <dgm:prSet presAssocID="{3F442EA2-39BA-4C9A-AD59-755D4917D532}" presName="conn" presStyleLbl="parChTrans1D2" presStyleIdx="0" presStyleCnt="1"/>
      <dgm:spPr/>
      <dgm:t>
        <a:bodyPr/>
        <a:lstStyle/>
        <a:p>
          <a:endParaRPr lang="en-US"/>
        </a:p>
      </dgm:t>
    </dgm:pt>
    <dgm:pt modelId="{8252FB90-F706-4A1D-B0A3-B9CCFD3F1696}" type="pres">
      <dgm:prSet presAssocID="{3F442EA2-39BA-4C9A-AD59-755D4917D532}" presName="extraNode" presStyleLbl="node1" presStyleIdx="0" presStyleCnt="3"/>
      <dgm:spPr/>
      <dgm:t>
        <a:bodyPr/>
        <a:lstStyle/>
        <a:p>
          <a:endParaRPr lang="en-US"/>
        </a:p>
      </dgm:t>
    </dgm:pt>
    <dgm:pt modelId="{B87FFC44-79C1-448B-91D9-D5F8B90ABE87}" type="pres">
      <dgm:prSet presAssocID="{3F442EA2-39BA-4C9A-AD59-755D4917D532}" presName="dstNode" presStyleLbl="node1" presStyleIdx="0" presStyleCnt="3"/>
      <dgm:spPr/>
      <dgm:t>
        <a:bodyPr/>
        <a:lstStyle/>
        <a:p>
          <a:endParaRPr lang="en-US"/>
        </a:p>
      </dgm:t>
    </dgm:pt>
    <dgm:pt modelId="{522B849D-2031-4F56-9A4F-91E37E65ACB4}" type="pres">
      <dgm:prSet presAssocID="{3929B1E1-4BC4-4C73-ABE8-27CEF96A3652}" presName="text_1" presStyleLbl="node1" presStyleIdx="0" presStyleCnt="3">
        <dgm:presLayoutVars>
          <dgm:bulletEnabled val="1"/>
        </dgm:presLayoutVars>
      </dgm:prSet>
      <dgm:spPr/>
      <dgm:t>
        <a:bodyPr/>
        <a:lstStyle/>
        <a:p>
          <a:endParaRPr lang="en-US"/>
        </a:p>
      </dgm:t>
    </dgm:pt>
    <dgm:pt modelId="{72ECB8D4-9FB8-4FFF-9FD3-C500AD956BDE}" type="pres">
      <dgm:prSet presAssocID="{3929B1E1-4BC4-4C73-ABE8-27CEF96A3652}" presName="accent_1" presStyleCnt="0"/>
      <dgm:spPr/>
    </dgm:pt>
    <dgm:pt modelId="{68773B19-9C2D-4A0D-B7C3-3C6E9B7D728B}" type="pres">
      <dgm:prSet presAssocID="{3929B1E1-4BC4-4C73-ABE8-27CEF96A3652}" presName="accentRepeatNode" presStyleLbl="solidFgAcc1" presStyleIdx="0" presStyleCnt="3"/>
      <dgm:spPr/>
      <dgm:t>
        <a:bodyPr/>
        <a:lstStyle/>
        <a:p>
          <a:endParaRPr lang="en-US"/>
        </a:p>
      </dgm:t>
      <dgm:extLst>
        <a:ext uri="{E40237B7-FDA0-4F09-8148-C483321AD2D9}">
          <dgm14:cNvPr xmlns:dgm14="http://schemas.microsoft.com/office/drawing/2010/diagram" id="0" name="" title="Circle for Group B"/>
        </a:ext>
      </dgm:extLst>
    </dgm:pt>
    <dgm:pt modelId="{E6D1C3E9-AFB9-4F05-AF2C-7D2F0026DF8E}" type="pres">
      <dgm:prSet presAssocID="{60CDF8D0-D4FC-4467-A51E-79C5A58B0B2C}" presName="text_2" presStyleLbl="node1" presStyleIdx="1" presStyleCnt="3">
        <dgm:presLayoutVars>
          <dgm:bulletEnabled val="1"/>
        </dgm:presLayoutVars>
      </dgm:prSet>
      <dgm:spPr/>
      <dgm:t>
        <a:bodyPr/>
        <a:lstStyle/>
        <a:p>
          <a:endParaRPr lang="en-US"/>
        </a:p>
      </dgm:t>
    </dgm:pt>
    <dgm:pt modelId="{91B2AEE5-D31E-426E-B14A-C2EADEFCBDCD}" type="pres">
      <dgm:prSet presAssocID="{60CDF8D0-D4FC-4467-A51E-79C5A58B0B2C}" presName="accent_2" presStyleCnt="0"/>
      <dgm:spPr/>
    </dgm:pt>
    <dgm:pt modelId="{59AD99D9-FEA2-4AC1-9D10-3A8088510406}" type="pres">
      <dgm:prSet presAssocID="{60CDF8D0-D4FC-4467-A51E-79C5A58B0B2C}" presName="accentRepeatNode" presStyleLbl="solidFgAcc1" presStyleIdx="1" presStyleCnt="3"/>
      <dgm:spPr/>
      <dgm:t>
        <a:bodyPr/>
        <a:lstStyle/>
        <a:p>
          <a:endParaRPr lang="en-US"/>
        </a:p>
      </dgm:t>
      <dgm:extLst>
        <a:ext uri="{E40237B7-FDA0-4F09-8148-C483321AD2D9}">
          <dgm14:cNvPr xmlns:dgm14="http://schemas.microsoft.com/office/drawing/2010/diagram" id="0" name="" title="Circle for Group C"/>
        </a:ext>
      </dgm:extLst>
    </dgm:pt>
    <dgm:pt modelId="{6CAC33F2-C6F8-4BA4-860D-53B76697E2B7}" type="pres">
      <dgm:prSet presAssocID="{057CA11F-7FE6-4332-85FE-234F493F4CC3}" presName="text_3" presStyleLbl="node1" presStyleIdx="2" presStyleCnt="3" custLinFactNeighborX="1559" custLinFactNeighborY="-1101">
        <dgm:presLayoutVars>
          <dgm:bulletEnabled val="1"/>
        </dgm:presLayoutVars>
      </dgm:prSet>
      <dgm:spPr/>
      <dgm:t>
        <a:bodyPr/>
        <a:lstStyle/>
        <a:p>
          <a:endParaRPr lang="en-US"/>
        </a:p>
      </dgm:t>
    </dgm:pt>
    <dgm:pt modelId="{0E151E3A-B4ED-4542-B955-62B014D46901}" type="pres">
      <dgm:prSet presAssocID="{057CA11F-7FE6-4332-85FE-234F493F4CC3}" presName="accent_3" presStyleCnt="0"/>
      <dgm:spPr/>
    </dgm:pt>
    <dgm:pt modelId="{2FB2FF46-5578-4A80-9102-EF69EDE4C0A3}" type="pres">
      <dgm:prSet presAssocID="{057CA11F-7FE6-4332-85FE-234F493F4CC3}" presName="accentRepeatNode" presStyleLbl="solidFgAcc1" presStyleIdx="2" presStyleCnt="3"/>
      <dgm:spPr/>
    </dgm:pt>
  </dgm:ptLst>
  <dgm:cxnLst>
    <dgm:cxn modelId="{180A253E-627C-4CDE-BBE0-8058CF2E412E}" type="presOf" srcId="{3F442EA2-39BA-4C9A-AD59-755D4917D532}" destId="{A846E5C8-1D98-4EAD-8EC4-36E7547C17C3}" srcOrd="0" destOrd="0" presId="urn:microsoft.com/office/officeart/2008/layout/VerticalCurvedList"/>
    <dgm:cxn modelId="{583CE9F2-1BBB-4255-9936-669BAC6C3271}" type="presOf" srcId="{60CDF8D0-D4FC-4467-A51E-79C5A58B0B2C}" destId="{E6D1C3E9-AFB9-4F05-AF2C-7D2F0026DF8E}" srcOrd="0" destOrd="0" presId="urn:microsoft.com/office/officeart/2008/layout/VerticalCurvedList"/>
    <dgm:cxn modelId="{B1EA13BE-19E7-49EE-8601-B4C189481A80}" type="presOf" srcId="{3929B1E1-4BC4-4C73-ABE8-27CEF96A3652}" destId="{522B849D-2031-4F56-9A4F-91E37E65ACB4}" srcOrd="0" destOrd="0" presId="urn:microsoft.com/office/officeart/2008/layout/VerticalCurvedList"/>
    <dgm:cxn modelId="{1339090C-9A95-4C05-841C-FA3AF987601B}" srcId="{3F442EA2-39BA-4C9A-AD59-755D4917D532}" destId="{3929B1E1-4BC4-4C73-ABE8-27CEF96A3652}" srcOrd="0" destOrd="0" parTransId="{F356CC76-9117-4B79-A270-BBBAFD3E9C79}" sibTransId="{19BA0C22-38BB-4E9F-89D5-0FF5FF9F12CE}"/>
    <dgm:cxn modelId="{4ADA4638-DEE3-43F4-A7C6-15AA3658B6D8}" srcId="{3F442EA2-39BA-4C9A-AD59-755D4917D532}" destId="{057CA11F-7FE6-4332-85FE-234F493F4CC3}" srcOrd="2" destOrd="0" parTransId="{41B0A9D8-EA45-4549-9FB1-378EA157BD4E}" sibTransId="{E1AE347A-3865-4E92-919B-A520065EFBE6}"/>
    <dgm:cxn modelId="{BA8F9EA8-5D94-4D45-8545-5F9A537BC703}" type="presOf" srcId="{19BA0C22-38BB-4E9F-89D5-0FF5FF9F12CE}" destId="{D8455D4B-ABD7-4D7E-92EE-68F5248F13AB}" srcOrd="0" destOrd="0" presId="urn:microsoft.com/office/officeart/2008/layout/VerticalCurvedList"/>
    <dgm:cxn modelId="{064AA50D-D34A-46DF-8B3F-F7F54EFDF6DB}" type="presOf" srcId="{057CA11F-7FE6-4332-85FE-234F493F4CC3}" destId="{6CAC33F2-C6F8-4BA4-860D-53B76697E2B7}" srcOrd="0" destOrd="0" presId="urn:microsoft.com/office/officeart/2008/layout/VerticalCurvedList"/>
    <dgm:cxn modelId="{2BA65DEC-E719-4ED3-8135-48349D42DD04}" srcId="{3F442EA2-39BA-4C9A-AD59-755D4917D532}" destId="{60CDF8D0-D4FC-4467-A51E-79C5A58B0B2C}" srcOrd="1" destOrd="0" parTransId="{E12A269F-AB82-486A-9077-80F2BBBE48C2}" sibTransId="{3F7FD59D-A716-4310-A89A-AB6F740D9FFF}"/>
    <dgm:cxn modelId="{96F65DF3-686F-4E0E-8B77-1C27D695DFBD}" type="presParOf" srcId="{A846E5C8-1D98-4EAD-8EC4-36E7547C17C3}" destId="{5BDD579F-4038-4CF7-8EC9-994CDEFC9480}" srcOrd="0" destOrd="0" presId="urn:microsoft.com/office/officeart/2008/layout/VerticalCurvedList"/>
    <dgm:cxn modelId="{EDE57399-F6B4-4C0D-BB33-8F413D1C03A5}" type="presParOf" srcId="{5BDD579F-4038-4CF7-8EC9-994CDEFC9480}" destId="{805830B2-66E4-445D-81A8-B846A9699638}" srcOrd="0" destOrd="0" presId="urn:microsoft.com/office/officeart/2008/layout/VerticalCurvedList"/>
    <dgm:cxn modelId="{346B9425-B863-4034-A389-2D0669CFB672}" type="presParOf" srcId="{805830B2-66E4-445D-81A8-B846A9699638}" destId="{CE3AD522-9535-4F4C-95CD-B87FB94F993E}" srcOrd="0" destOrd="0" presId="urn:microsoft.com/office/officeart/2008/layout/VerticalCurvedList"/>
    <dgm:cxn modelId="{490B779F-7CE4-46FE-B287-42DD2A42CF97}" type="presParOf" srcId="{805830B2-66E4-445D-81A8-B846A9699638}" destId="{D8455D4B-ABD7-4D7E-92EE-68F5248F13AB}" srcOrd="1" destOrd="0" presId="urn:microsoft.com/office/officeart/2008/layout/VerticalCurvedList"/>
    <dgm:cxn modelId="{460C1DEE-612D-404A-9E7F-50D395A28A33}" type="presParOf" srcId="{805830B2-66E4-445D-81A8-B846A9699638}" destId="{8252FB90-F706-4A1D-B0A3-B9CCFD3F1696}" srcOrd="2" destOrd="0" presId="urn:microsoft.com/office/officeart/2008/layout/VerticalCurvedList"/>
    <dgm:cxn modelId="{3279921F-7E39-4715-BC0C-0A52ECC7EF54}" type="presParOf" srcId="{805830B2-66E4-445D-81A8-B846A9699638}" destId="{B87FFC44-79C1-448B-91D9-D5F8B90ABE87}" srcOrd="3" destOrd="0" presId="urn:microsoft.com/office/officeart/2008/layout/VerticalCurvedList"/>
    <dgm:cxn modelId="{C66DB03E-11D3-4A95-A018-7FF2DC4ADFD6}" type="presParOf" srcId="{5BDD579F-4038-4CF7-8EC9-994CDEFC9480}" destId="{522B849D-2031-4F56-9A4F-91E37E65ACB4}" srcOrd="1" destOrd="0" presId="urn:microsoft.com/office/officeart/2008/layout/VerticalCurvedList"/>
    <dgm:cxn modelId="{39383822-2F0C-4561-8866-D7485C58EBF1}" type="presParOf" srcId="{5BDD579F-4038-4CF7-8EC9-994CDEFC9480}" destId="{72ECB8D4-9FB8-4FFF-9FD3-C500AD956BDE}" srcOrd="2" destOrd="0" presId="urn:microsoft.com/office/officeart/2008/layout/VerticalCurvedList"/>
    <dgm:cxn modelId="{FB60531E-3B7D-4E7D-AA52-D05406AB50EF}" type="presParOf" srcId="{72ECB8D4-9FB8-4FFF-9FD3-C500AD956BDE}" destId="{68773B19-9C2D-4A0D-B7C3-3C6E9B7D728B}" srcOrd="0" destOrd="0" presId="urn:microsoft.com/office/officeart/2008/layout/VerticalCurvedList"/>
    <dgm:cxn modelId="{EE45B667-3520-4DA6-B43C-32F071D4B8A6}" type="presParOf" srcId="{5BDD579F-4038-4CF7-8EC9-994CDEFC9480}" destId="{E6D1C3E9-AFB9-4F05-AF2C-7D2F0026DF8E}" srcOrd="3" destOrd="0" presId="urn:microsoft.com/office/officeart/2008/layout/VerticalCurvedList"/>
    <dgm:cxn modelId="{9B8B5F8E-7B3C-46E5-8FE9-A5ACC17A0887}" type="presParOf" srcId="{5BDD579F-4038-4CF7-8EC9-994CDEFC9480}" destId="{91B2AEE5-D31E-426E-B14A-C2EADEFCBDCD}" srcOrd="4" destOrd="0" presId="urn:microsoft.com/office/officeart/2008/layout/VerticalCurvedList"/>
    <dgm:cxn modelId="{0CC8512A-3966-430B-927D-CE773461CD70}" type="presParOf" srcId="{91B2AEE5-D31E-426E-B14A-C2EADEFCBDCD}" destId="{59AD99D9-FEA2-4AC1-9D10-3A8088510406}" srcOrd="0" destOrd="0" presId="urn:microsoft.com/office/officeart/2008/layout/VerticalCurvedList"/>
    <dgm:cxn modelId="{4247794B-764E-43E1-9726-93941F85C06E}" type="presParOf" srcId="{5BDD579F-4038-4CF7-8EC9-994CDEFC9480}" destId="{6CAC33F2-C6F8-4BA4-860D-53B76697E2B7}" srcOrd="5" destOrd="0" presId="urn:microsoft.com/office/officeart/2008/layout/VerticalCurvedList"/>
    <dgm:cxn modelId="{78A4412C-5F35-460B-A00B-80D1D6538159}" type="presParOf" srcId="{5BDD579F-4038-4CF7-8EC9-994CDEFC9480}" destId="{0E151E3A-B4ED-4542-B955-62B014D46901}" srcOrd="6" destOrd="0" presId="urn:microsoft.com/office/officeart/2008/layout/VerticalCurvedList"/>
    <dgm:cxn modelId="{A02AA11F-8F75-4C41-A504-19ADF8D9F5CB}" type="presParOf" srcId="{0E151E3A-B4ED-4542-B955-62B014D46901}" destId="{2FB2FF46-5578-4A80-9102-EF69EDE4C0A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442EA2-39BA-4C9A-AD59-755D4917D532}" type="doc">
      <dgm:prSet loTypeId="urn:microsoft.com/office/officeart/2008/layout/VerticalCurvedList" loCatId="list" qsTypeId="urn:microsoft.com/office/officeart/2005/8/quickstyle/simple4" qsCatId="simple" csTypeId="urn:microsoft.com/office/officeart/2005/8/colors/accent1_2" csCatId="accent1" phldr="1"/>
      <dgm:spPr/>
      <dgm:t>
        <a:bodyPr/>
        <a:lstStyle/>
        <a:p>
          <a:endParaRPr lang="en-US"/>
        </a:p>
      </dgm:t>
    </dgm:pt>
    <dgm:pt modelId="{60CDF8D0-D4FC-4467-A51E-79C5A58B0B2C}">
      <dgm:prSet phldrT="[Text]"/>
      <dgm:spPr/>
      <dgm:t>
        <a:bodyPr/>
        <a:lstStyle/>
        <a:p>
          <a:r>
            <a:rPr lang="en-US" dirty="0" smtClean="0"/>
            <a:t>Gnostic Ideas</a:t>
          </a:r>
          <a:endParaRPr lang="en-US" dirty="0"/>
        </a:p>
      </dgm:t>
      <dgm:extLst>
        <a:ext uri="{E40237B7-FDA0-4F09-8148-C483321AD2D9}">
          <dgm14:cNvPr xmlns:dgm14="http://schemas.microsoft.com/office/drawing/2010/diagram" id="0" name="" title="Group C and its tasks"/>
        </a:ext>
      </dgm:extLst>
    </dgm:pt>
    <dgm:pt modelId="{E12A269F-AB82-486A-9077-80F2BBBE48C2}" type="parTrans" cxnId="{2BA65DEC-E719-4ED3-8135-48349D42DD04}">
      <dgm:prSet/>
      <dgm:spPr/>
      <dgm:t>
        <a:bodyPr/>
        <a:lstStyle/>
        <a:p>
          <a:endParaRPr lang="en-US"/>
        </a:p>
      </dgm:t>
    </dgm:pt>
    <dgm:pt modelId="{3F7FD59D-A716-4310-A89A-AB6F740D9FFF}" type="sibTrans" cxnId="{2BA65DEC-E719-4ED3-8135-48349D42DD04}">
      <dgm:prSet/>
      <dgm:spPr/>
      <dgm:t>
        <a:bodyPr/>
        <a:lstStyle/>
        <a:p>
          <a:endParaRPr lang="en-US" dirty="0"/>
        </a:p>
      </dgm:t>
    </dgm:pt>
    <dgm:pt modelId="{057CA11F-7FE6-4332-85FE-234F493F4CC3}">
      <dgm:prSet/>
      <dgm:spPr/>
      <dgm:t>
        <a:bodyPr/>
        <a:lstStyle/>
        <a:p>
          <a:r>
            <a:rPr lang="en-US" dirty="0" smtClean="0"/>
            <a:t>Historical</a:t>
          </a:r>
          <a:r>
            <a:rPr lang="en-US" baseline="0" dirty="0" smtClean="0"/>
            <a:t> Human</a:t>
          </a:r>
          <a:endParaRPr lang="en-US" dirty="0"/>
        </a:p>
      </dgm:t>
    </dgm:pt>
    <dgm:pt modelId="{41B0A9D8-EA45-4549-9FB1-378EA157BD4E}" type="parTrans" cxnId="{4ADA4638-DEE3-43F4-A7C6-15AA3658B6D8}">
      <dgm:prSet/>
      <dgm:spPr/>
      <dgm:t>
        <a:bodyPr/>
        <a:lstStyle/>
        <a:p>
          <a:endParaRPr lang="en-US"/>
        </a:p>
      </dgm:t>
    </dgm:pt>
    <dgm:pt modelId="{E1AE347A-3865-4E92-919B-A520065EFBE6}" type="sibTrans" cxnId="{4ADA4638-DEE3-43F4-A7C6-15AA3658B6D8}">
      <dgm:prSet/>
      <dgm:spPr/>
      <dgm:t>
        <a:bodyPr/>
        <a:lstStyle/>
        <a:p>
          <a:endParaRPr lang="en-US"/>
        </a:p>
      </dgm:t>
    </dgm:pt>
    <dgm:pt modelId="{A846E5C8-1D98-4EAD-8EC4-36E7547C17C3}" type="pres">
      <dgm:prSet presAssocID="{3F442EA2-39BA-4C9A-AD59-755D4917D532}" presName="Name0" presStyleCnt="0">
        <dgm:presLayoutVars>
          <dgm:chMax val="7"/>
          <dgm:chPref val="7"/>
          <dgm:dir/>
        </dgm:presLayoutVars>
      </dgm:prSet>
      <dgm:spPr/>
      <dgm:t>
        <a:bodyPr/>
        <a:lstStyle/>
        <a:p>
          <a:endParaRPr lang="en-US"/>
        </a:p>
      </dgm:t>
    </dgm:pt>
    <dgm:pt modelId="{5BDD579F-4038-4CF7-8EC9-994CDEFC9480}" type="pres">
      <dgm:prSet presAssocID="{3F442EA2-39BA-4C9A-AD59-755D4917D532}" presName="Name1" presStyleCnt="0"/>
      <dgm:spPr/>
      <dgm:t>
        <a:bodyPr/>
        <a:lstStyle/>
        <a:p>
          <a:endParaRPr lang="en-US"/>
        </a:p>
      </dgm:t>
    </dgm:pt>
    <dgm:pt modelId="{805830B2-66E4-445D-81A8-B846A9699638}" type="pres">
      <dgm:prSet presAssocID="{3F442EA2-39BA-4C9A-AD59-755D4917D532}" presName="cycle" presStyleCnt="0"/>
      <dgm:spPr/>
      <dgm:t>
        <a:bodyPr/>
        <a:lstStyle/>
        <a:p>
          <a:endParaRPr lang="en-US"/>
        </a:p>
      </dgm:t>
    </dgm:pt>
    <dgm:pt modelId="{CE3AD522-9535-4F4C-95CD-B87FB94F993E}" type="pres">
      <dgm:prSet presAssocID="{3F442EA2-39BA-4C9A-AD59-755D4917D532}" presName="srcNode" presStyleLbl="node1" presStyleIdx="0" presStyleCnt="2"/>
      <dgm:spPr/>
      <dgm:t>
        <a:bodyPr/>
        <a:lstStyle/>
        <a:p>
          <a:endParaRPr lang="en-US"/>
        </a:p>
      </dgm:t>
    </dgm:pt>
    <dgm:pt modelId="{D8455D4B-ABD7-4D7E-92EE-68F5248F13AB}" type="pres">
      <dgm:prSet presAssocID="{3F442EA2-39BA-4C9A-AD59-755D4917D532}" presName="conn" presStyleLbl="parChTrans1D2" presStyleIdx="0" presStyleCnt="1"/>
      <dgm:spPr/>
      <dgm:t>
        <a:bodyPr/>
        <a:lstStyle/>
        <a:p>
          <a:endParaRPr lang="en-US"/>
        </a:p>
      </dgm:t>
    </dgm:pt>
    <dgm:pt modelId="{8252FB90-F706-4A1D-B0A3-B9CCFD3F1696}" type="pres">
      <dgm:prSet presAssocID="{3F442EA2-39BA-4C9A-AD59-755D4917D532}" presName="extraNode" presStyleLbl="node1" presStyleIdx="0" presStyleCnt="2"/>
      <dgm:spPr/>
      <dgm:t>
        <a:bodyPr/>
        <a:lstStyle/>
        <a:p>
          <a:endParaRPr lang="en-US"/>
        </a:p>
      </dgm:t>
    </dgm:pt>
    <dgm:pt modelId="{B87FFC44-79C1-448B-91D9-D5F8B90ABE87}" type="pres">
      <dgm:prSet presAssocID="{3F442EA2-39BA-4C9A-AD59-755D4917D532}" presName="dstNode" presStyleLbl="node1" presStyleIdx="0" presStyleCnt="2"/>
      <dgm:spPr/>
      <dgm:t>
        <a:bodyPr/>
        <a:lstStyle/>
        <a:p>
          <a:endParaRPr lang="en-US"/>
        </a:p>
      </dgm:t>
    </dgm:pt>
    <dgm:pt modelId="{AC7EFAC4-9EFE-46C5-BD7A-D5F13571A68D}" type="pres">
      <dgm:prSet presAssocID="{60CDF8D0-D4FC-4467-A51E-79C5A58B0B2C}" presName="text_1" presStyleLbl="node1" presStyleIdx="0" presStyleCnt="2">
        <dgm:presLayoutVars>
          <dgm:bulletEnabled val="1"/>
        </dgm:presLayoutVars>
      </dgm:prSet>
      <dgm:spPr/>
      <dgm:t>
        <a:bodyPr/>
        <a:lstStyle/>
        <a:p>
          <a:endParaRPr lang="en-US"/>
        </a:p>
      </dgm:t>
    </dgm:pt>
    <dgm:pt modelId="{A9E5CBF2-1678-48C3-A1B2-4983A202A6C9}" type="pres">
      <dgm:prSet presAssocID="{60CDF8D0-D4FC-4467-A51E-79C5A58B0B2C}" presName="accent_1" presStyleCnt="0"/>
      <dgm:spPr/>
    </dgm:pt>
    <dgm:pt modelId="{59AD99D9-FEA2-4AC1-9D10-3A8088510406}" type="pres">
      <dgm:prSet presAssocID="{60CDF8D0-D4FC-4467-A51E-79C5A58B0B2C}" presName="accentRepeatNode" presStyleLbl="solidFgAcc1" presStyleIdx="0" presStyleCnt="2"/>
      <dgm:spPr/>
      <dgm:t>
        <a:bodyPr/>
        <a:lstStyle/>
        <a:p>
          <a:endParaRPr lang="en-US"/>
        </a:p>
      </dgm:t>
      <dgm:extLst>
        <a:ext uri="{E40237B7-FDA0-4F09-8148-C483321AD2D9}">
          <dgm14:cNvPr xmlns:dgm14="http://schemas.microsoft.com/office/drawing/2010/diagram" id="0" name="" title="Circle for Group C"/>
        </a:ext>
      </dgm:extLst>
    </dgm:pt>
    <dgm:pt modelId="{23EE53D4-B389-492B-A7A9-FB3874CE8FA9}" type="pres">
      <dgm:prSet presAssocID="{057CA11F-7FE6-4332-85FE-234F493F4CC3}" presName="text_2" presStyleLbl="node1" presStyleIdx="1" presStyleCnt="2">
        <dgm:presLayoutVars>
          <dgm:bulletEnabled val="1"/>
        </dgm:presLayoutVars>
      </dgm:prSet>
      <dgm:spPr/>
    </dgm:pt>
    <dgm:pt modelId="{4051A8D6-80C1-4ADB-8BC7-4FA477179DE2}" type="pres">
      <dgm:prSet presAssocID="{057CA11F-7FE6-4332-85FE-234F493F4CC3}" presName="accent_2" presStyleCnt="0"/>
      <dgm:spPr/>
    </dgm:pt>
    <dgm:pt modelId="{2FB2FF46-5578-4A80-9102-EF69EDE4C0A3}" type="pres">
      <dgm:prSet presAssocID="{057CA11F-7FE6-4332-85FE-234F493F4CC3}" presName="accentRepeatNode" presStyleLbl="solidFgAcc1" presStyleIdx="1" presStyleCnt="2"/>
      <dgm:spPr/>
    </dgm:pt>
  </dgm:ptLst>
  <dgm:cxnLst>
    <dgm:cxn modelId="{ED5C76C2-03C1-4CB9-9E5C-49F6351889FF}" type="presOf" srcId="{3F7FD59D-A716-4310-A89A-AB6F740D9FFF}" destId="{D8455D4B-ABD7-4D7E-92EE-68F5248F13AB}" srcOrd="0" destOrd="0" presId="urn:microsoft.com/office/officeart/2008/layout/VerticalCurvedList"/>
    <dgm:cxn modelId="{0A2384E3-497B-4584-9B18-7A7B37E3604A}" type="presOf" srcId="{057CA11F-7FE6-4332-85FE-234F493F4CC3}" destId="{23EE53D4-B389-492B-A7A9-FB3874CE8FA9}" srcOrd="0" destOrd="0" presId="urn:microsoft.com/office/officeart/2008/layout/VerticalCurvedList"/>
    <dgm:cxn modelId="{17B7EE15-003A-4FC3-8541-DE640C1DEA7E}" type="presOf" srcId="{3F442EA2-39BA-4C9A-AD59-755D4917D532}" destId="{A846E5C8-1D98-4EAD-8EC4-36E7547C17C3}" srcOrd="0" destOrd="0" presId="urn:microsoft.com/office/officeart/2008/layout/VerticalCurvedList"/>
    <dgm:cxn modelId="{4ADA4638-DEE3-43F4-A7C6-15AA3658B6D8}" srcId="{3F442EA2-39BA-4C9A-AD59-755D4917D532}" destId="{057CA11F-7FE6-4332-85FE-234F493F4CC3}" srcOrd="1" destOrd="0" parTransId="{41B0A9D8-EA45-4549-9FB1-378EA157BD4E}" sibTransId="{E1AE347A-3865-4E92-919B-A520065EFBE6}"/>
    <dgm:cxn modelId="{2BA65DEC-E719-4ED3-8135-48349D42DD04}" srcId="{3F442EA2-39BA-4C9A-AD59-755D4917D532}" destId="{60CDF8D0-D4FC-4467-A51E-79C5A58B0B2C}" srcOrd="0" destOrd="0" parTransId="{E12A269F-AB82-486A-9077-80F2BBBE48C2}" sibTransId="{3F7FD59D-A716-4310-A89A-AB6F740D9FFF}"/>
    <dgm:cxn modelId="{F9331D9F-DCC2-4F13-9A7C-26F427F9E11D}" type="presOf" srcId="{60CDF8D0-D4FC-4467-A51E-79C5A58B0B2C}" destId="{AC7EFAC4-9EFE-46C5-BD7A-D5F13571A68D}" srcOrd="0" destOrd="0" presId="urn:microsoft.com/office/officeart/2008/layout/VerticalCurvedList"/>
    <dgm:cxn modelId="{F5F52678-C8EE-40C4-B692-F17694B9E721}" type="presParOf" srcId="{A846E5C8-1D98-4EAD-8EC4-36E7547C17C3}" destId="{5BDD579F-4038-4CF7-8EC9-994CDEFC9480}" srcOrd="0" destOrd="0" presId="urn:microsoft.com/office/officeart/2008/layout/VerticalCurvedList"/>
    <dgm:cxn modelId="{4C8ACF2D-ADCD-467B-A0B0-13858CA5665B}" type="presParOf" srcId="{5BDD579F-4038-4CF7-8EC9-994CDEFC9480}" destId="{805830B2-66E4-445D-81A8-B846A9699638}" srcOrd="0" destOrd="0" presId="urn:microsoft.com/office/officeart/2008/layout/VerticalCurvedList"/>
    <dgm:cxn modelId="{D7C1FCF0-67A5-4DB0-BF6D-887C88D83399}" type="presParOf" srcId="{805830B2-66E4-445D-81A8-B846A9699638}" destId="{CE3AD522-9535-4F4C-95CD-B87FB94F993E}" srcOrd="0" destOrd="0" presId="urn:microsoft.com/office/officeart/2008/layout/VerticalCurvedList"/>
    <dgm:cxn modelId="{842285CD-79A9-4B90-9608-70373FE7AB6F}" type="presParOf" srcId="{805830B2-66E4-445D-81A8-B846A9699638}" destId="{D8455D4B-ABD7-4D7E-92EE-68F5248F13AB}" srcOrd="1" destOrd="0" presId="urn:microsoft.com/office/officeart/2008/layout/VerticalCurvedList"/>
    <dgm:cxn modelId="{9D290838-0086-418F-A75E-342854EE78B3}" type="presParOf" srcId="{805830B2-66E4-445D-81A8-B846A9699638}" destId="{8252FB90-F706-4A1D-B0A3-B9CCFD3F1696}" srcOrd="2" destOrd="0" presId="urn:microsoft.com/office/officeart/2008/layout/VerticalCurvedList"/>
    <dgm:cxn modelId="{689432F1-201D-4ECA-AA27-6B6CAEFB772B}" type="presParOf" srcId="{805830B2-66E4-445D-81A8-B846A9699638}" destId="{B87FFC44-79C1-448B-91D9-D5F8B90ABE87}" srcOrd="3" destOrd="0" presId="urn:microsoft.com/office/officeart/2008/layout/VerticalCurvedList"/>
    <dgm:cxn modelId="{F2CCC45A-9968-4119-98BD-982937B373D2}" type="presParOf" srcId="{5BDD579F-4038-4CF7-8EC9-994CDEFC9480}" destId="{AC7EFAC4-9EFE-46C5-BD7A-D5F13571A68D}" srcOrd="1" destOrd="0" presId="urn:microsoft.com/office/officeart/2008/layout/VerticalCurvedList"/>
    <dgm:cxn modelId="{5C1D46B9-1438-4235-97E1-1E36C81B0688}" type="presParOf" srcId="{5BDD579F-4038-4CF7-8EC9-994CDEFC9480}" destId="{A9E5CBF2-1678-48C3-A1B2-4983A202A6C9}" srcOrd="2" destOrd="0" presId="urn:microsoft.com/office/officeart/2008/layout/VerticalCurvedList"/>
    <dgm:cxn modelId="{7279CDF3-F5A6-481D-A902-9D0E847F3970}" type="presParOf" srcId="{A9E5CBF2-1678-48C3-A1B2-4983A202A6C9}" destId="{59AD99D9-FEA2-4AC1-9D10-3A8088510406}" srcOrd="0" destOrd="0" presId="urn:microsoft.com/office/officeart/2008/layout/VerticalCurvedList"/>
    <dgm:cxn modelId="{81A4479B-5961-4112-A463-97B18F8D9587}" type="presParOf" srcId="{5BDD579F-4038-4CF7-8EC9-994CDEFC9480}" destId="{23EE53D4-B389-492B-A7A9-FB3874CE8FA9}" srcOrd="3" destOrd="0" presId="urn:microsoft.com/office/officeart/2008/layout/VerticalCurvedList"/>
    <dgm:cxn modelId="{CBBB2FD0-3C93-4154-AA35-5FC0CD760F78}" type="presParOf" srcId="{5BDD579F-4038-4CF7-8EC9-994CDEFC9480}" destId="{4051A8D6-80C1-4ADB-8BC7-4FA477179DE2}" srcOrd="4" destOrd="0" presId="urn:microsoft.com/office/officeart/2008/layout/VerticalCurvedList"/>
    <dgm:cxn modelId="{5EB3286A-03FC-488A-85D2-5D52C618CA7C}" type="presParOf" srcId="{4051A8D6-80C1-4ADB-8BC7-4FA477179DE2}" destId="{2FB2FF46-5578-4A80-9102-EF69EDE4C0A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55D4B-ABD7-4D7E-92EE-68F5248F13AB}">
      <dsp:nvSpPr>
        <dsp:cNvPr id="0" name=""/>
        <dsp:cNvSpPr/>
      </dsp:nvSpPr>
      <dsp:spPr>
        <a:xfrm>
          <a:off x="-5273249" y="-807620"/>
          <a:ext cx="6279316" cy="6279316"/>
        </a:xfrm>
        <a:prstGeom prst="blockArc">
          <a:avLst>
            <a:gd name="adj1" fmla="val 18900000"/>
            <a:gd name="adj2" fmla="val 2700000"/>
            <a:gd name="adj3" fmla="val 344"/>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1A6B9F1-0D57-44BD-963D-871BBC377792}">
      <dsp:nvSpPr>
        <dsp:cNvPr id="0" name=""/>
        <dsp:cNvSpPr/>
      </dsp:nvSpPr>
      <dsp:spPr>
        <a:xfrm>
          <a:off x="439988" y="291411"/>
          <a:ext cx="4372147" cy="58319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62912"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t>A Heathen Priest</a:t>
          </a:r>
          <a:endParaRPr lang="en-US" sz="1700" kern="1200" dirty="0"/>
        </a:p>
      </dsp:txBody>
      <dsp:txXfrm>
        <a:off x="439988" y="291411"/>
        <a:ext cx="4372147" cy="583195"/>
      </dsp:txXfrm>
    </dsp:sp>
    <dsp:sp modelId="{AEC0AC44-BAE8-43A1-9E9A-1E2C9C04F3D3}">
      <dsp:nvSpPr>
        <dsp:cNvPr id="0" name=""/>
        <dsp:cNvSpPr/>
      </dsp:nvSpPr>
      <dsp:spPr>
        <a:xfrm>
          <a:off x="75491" y="218511"/>
          <a:ext cx="728994" cy="72899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75A36C7-6178-4AD2-B090-D30E4A338ACF}">
      <dsp:nvSpPr>
        <dsp:cNvPr id="0" name=""/>
        <dsp:cNvSpPr/>
      </dsp:nvSpPr>
      <dsp:spPr>
        <a:xfrm>
          <a:off x="857889" y="1165925"/>
          <a:ext cx="3954245" cy="58319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62912"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t>Shem</a:t>
          </a:r>
          <a:endParaRPr lang="en-US" sz="1700" kern="1200" dirty="0"/>
        </a:p>
      </dsp:txBody>
      <dsp:txXfrm>
        <a:off x="857889" y="1165925"/>
        <a:ext cx="3954245" cy="583195"/>
      </dsp:txXfrm>
    </dsp:sp>
    <dsp:sp modelId="{B6F0A2A2-9FBC-4E39-B6FB-E5FFFF2B8416}">
      <dsp:nvSpPr>
        <dsp:cNvPr id="0" name=""/>
        <dsp:cNvSpPr/>
      </dsp:nvSpPr>
      <dsp:spPr>
        <a:xfrm>
          <a:off x="493392" y="1093025"/>
          <a:ext cx="728994" cy="72899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A02CE74-4DA7-4510-96F5-8D3A9BD8A2F2}">
      <dsp:nvSpPr>
        <dsp:cNvPr id="0" name=""/>
        <dsp:cNvSpPr/>
      </dsp:nvSpPr>
      <dsp:spPr>
        <a:xfrm>
          <a:off x="986151" y="2040439"/>
          <a:ext cx="3825983" cy="58319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62912"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t>Hellenistic Jewish Interpretations</a:t>
          </a:r>
          <a:endParaRPr lang="en-US" sz="1700" kern="1200" dirty="0"/>
        </a:p>
      </dsp:txBody>
      <dsp:txXfrm>
        <a:off x="986151" y="2040439"/>
        <a:ext cx="3825983" cy="583195"/>
      </dsp:txXfrm>
    </dsp:sp>
    <dsp:sp modelId="{68773B19-9C2D-4A0D-B7C3-3C6E9B7D728B}">
      <dsp:nvSpPr>
        <dsp:cNvPr id="0" name=""/>
        <dsp:cNvSpPr/>
      </dsp:nvSpPr>
      <dsp:spPr>
        <a:xfrm>
          <a:off x="621654" y="1967540"/>
          <a:ext cx="728994" cy="72899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86EB494-14AC-4DFE-8D40-20877286E724}">
      <dsp:nvSpPr>
        <dsp:cNvPr id="0" name=""/>
        <dsp:cNvSpPr/>
      </dsp:nvSpPr>
      <dsp:spPr>
        <a:xfrm>
          <a:off x="857889" y="2914953"/>
          <a:ext cx="3954245" cy="58319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62912"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t>Gnostic Ideas</a:t>
          </a:r>
          <a:endParaRPr lang="en-US" sz="1700" kern="1200" dirty="0"/>
        </a:p>
      </dsp:txBody>
      <dsp:txXfrm>
        <a:off x="857889" y="2914953"/>
        <a:ext cx="3954245" cy="583195"/>
      </dsp:txXfrm>
    </dsp:sp>
    <dsp:sp modelId="{59AD99D9-FEA2-4AC1-9D10-3A8088510406}">
      <dsp:nvSpPr>
        <dsp:cNvPr id="0" name=""/>
        <dsp:cNvSpPr/>
      </dsp:nvSpPr>
      <dsp:spPr>
        <a:xfrm>
          <a:off x="493392" y="2842054"/>
          <a:ext cx="728994" cy="72899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9B465A1-B3A5-4837-A0A7-561452C16F57}">
      <dsp:nvSpPr>
        <dsp:cNvPr id="0" name=""/>
        <dsp:cNvSpPr/>
      </dsp:nvSpPr>
      <dsp:spPr>
        <a:xfrm>
          <a:off x="439988" y="3789467"/>
          <a:ext cx="4372147" cy="58319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62912" tIns="43180" rIns="43180" bIns="43180" numCol="1" spcCol="1270" anchor="ctr" anchorCtr="0">
          <a:noAutofit/>
        </a:bodyPr>
        <a:lstStyle/>
        <a:p>
          <a:pPr lvl="0" algn="l" defTabSz="755650">
            <a:lnSpc>
              <a:spcPct val="90000"/>
            </a:lnSpc>
            <a:spcBef>
              <a:spcPct val="0"/>
            </a:spcBef>
            <a:spcAft>
              <a:spcPct val="35000"/>
            </a:spcAft>
          </a:pPr>
          <a:r>
            <a:rPr lang="en-US" sz="1700" kern="1200" dirty="0" smtClean="0"/>
            <a:t>Historical</a:t>
          </a:r>
          <a:r>
            <a:rPr lang="en-US" sz="1700" kern="1200" baseline="0" dirty="0" smtClean="0"/>
            <a:t> Human</a:t>
          </a:r>
          <a:endParaRPr lang="en-US" sz="1700" kern="1200" dirty="0"/>
        </a:p>
      </dsp:txBody>
      <dsp:txXfrm>
        <a:off x="439988" y="3789467"/>
        <a:ext cx="4372147" cy="583195"/>
      </dsp:txXfrm>
    </dsp:sp>
    <dsp:sp modelId="{2FB2FF46-5578-4A80-9102-EF69EDE4C0A3}">
      <dsp:nvSpPr>
        <dsp:cNvPr id="0" name=""/>
        <dsp:cNvSpPr/>
      </dsp:nvSpPr>
      <dsp:spPr>
        <a:xfrm>
          <a:off x="75491" y="3716568"/>
          <a:ext cx="728994" cy="72899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55D4B-ABD7-4D7E-92EE-68F5248F13AB}">
      <dsp:nvSpPr>
        <dsp:cNvPr id="0" name=""/>
        <dsp:cNvSpPr/>
      </dsp:nvSpPr>
      <dsp:spPr>
        <a:xfrm>
          <a:off x="-5273249" y="-807620"/>
          <a:ext cx="6279316" cy="6279316"/>
        </a:xfrm>
        <a:prstGeom prst="blockArc">
          <a:avLst>
            <a:gd name="adj1" fmla="val 18900000"/>
            <a:gd name="adj2" fmla="val 2700000"/>
            <a:gd name="adj3" fmla="val 344"/>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B942E0D-22C3-4279-914A-4C048CA807EC}">
      <dsp:nvSpPr>
        <dsp:cNvPr id="0" name=""/>
        <dsp:cNvSpPr/>
      </dsp:nvSpPr>
      <dsp:spPr>
        <a:xfrm>
          <a:off x="526740" y="358574"/>
          <a:ext cx="4285395" cy="717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69533" tIns="53340" rIns="53340" bIns="53340" numCol="1" spcCol="1270" anchor="ctr" anchorCtr="0">
          <a:noAutofit/>
        </a:bodyPr>
        <a:lstStyle/>
        <a:p>
          <a:pPr lvl="0" algn="l" defTabSz="933450">
            <a:lnSpc>
              <a:spcPct val="90000"/>
            </a:lnSpc>
            <a:spcBef>
              <a:spcPct val="0"/>
            </a:spcBef>
            <a:spcAft>
              <a:spcPct val="35000"/>
            </a:spcAft>
          </a:pPr>
          <a:r>
            <a:rPr lang="en-US" sz="2100" kern="1200" dirty="0" smtClean="0"/>
            <a:t>Shem</a:t>
          </a:r>
          <a:endParaRPr lang="en-US" sz="2100" kern="1200" dirty="0"/>
        </a:p>
      </dsp:txBody>
      <dsp:txXfrm>
        <a:off x="526740" y="358574"/>
        <a:ext cx="4285395" cy="717521"/>
      </dsp:txXfrm>
    </dsp:sp>
    <dsp:sp modelId="{B6F0A2A2-9FBC-4E39-B6FB-E5FFFF2B8416}">
      <dsp:nvSpPr>
        <dsp:cNvPr id="0" name=""/>
        <dsp:cNvSpPr/>
      </dsp:nvSpPr>
      <dsp:spPr>
        <a:xfrm>
          <a:off x="78289" y="268883"/>
          <a:ext cx="896901" cy="89690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8289C79-4DEF-418D-8141-E53818C26B06}">
      <dsp:nvSpPr>
        <dsp:cNvPr id="0" name=""/>
        <dsp:cNvSpPr/>
      </dsp:nvSpPr>
      <dsp:spPr>
        <a:xfrm>
          <a:off x="938112" y="1435042"/>
          <a:ext cx="3874023" cy="717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69533" tIns="53340" rIns="53340" bIns="53340" numCol="1" spcCol="1270" anchor="ctr" anchorCtr="0">
          <a:noAutofit/>
        </a:bodyPr>
        <a:lstStyle/>
        <a:p>
          <a:pPr lvl="0" algn="l" defTabSz="933450">
            <a:lnSpc>
              <a:spcPct val="90000"/>
            </a:lnSpc>
            <a:spcBef>
              <a:spcPct val="0"/>
            </a:spcBef>
            <a:spcAft>
              <a:spcPct val="35000"/>
            </a:spcAft>
          </a:pPr>
          <a:r>
            <a:rPr lang="en-US" sz="2100" kern="1200" dirty="0" smtClean="0"/>
            <a:t>Hellenistic Jewish Interpretations</a:t>
          </a:r>
          <a:endParaRPr lang="en-US" sz="2100" kern="1200" dirty="0"/>
        </a:p>
      </dsp:txBody>
      <dsp:txXfrm>
        <a:off x="938112" y="1435042"/>
        <a:ext cx="3874023" cy="717521"/>
      </dsp:txXfrm>
    </dsp:sp>
    <dsp:sp modelId="{68773B19-9C2D-4A0D-B7C3-3C6E9B7D728B}">
      <dsp:nvSpPr>
        <dsp:cNvPr id="0" name=""/>
        <dsp:cNvSpPr/>
      </dsp:nvSpPr>
      <dsp:spPr>
        <a:xfrm>
          <a:off x="489661" y="1345352"/>
          <a:ext cx="896901" cy="89690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31517C7-F7E3-4921-A122-02A68292D5C1}">
      <dsp:nvSpPr>
        <dsp:cNvPr id="0" name=""/>
        <dsp:cNvSpPr/>
      </dsp:nvSpPr>
      <dsp:spPr>
        <a:xfrm>
          <a:off x="938112" y="2511511"/>
          <a:ext cx="3874023" cy="717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69533" tIns="53340" rIns="53340" bIns="53340" numCol="1" spcCol="1270" anchor="ctr" anchorCtr="0">
          <a:noAutofit/>
        </a:bodyPr>
        <a:lstStyle/>
        <a:p>
          <a:pPr lvl="0" algn="l" defTabSz="933450">
            <a:lnSpc>
              <a:spcPct val="90000"/>
            </a:lnSpc>
            <a:spcBef>
              <a:spcPct val="0"/>
            </a:spcBef>
            <a:spcAft>
              <a:spcPct val="35000"/>
            </a:spcAft>
          </a:pPr>
          <a:r>
            <a:rPr lang="en-US" sz="2100" kern="1200" dirty="0" smtClean="0"/>
            <a:t>Gnostic Ideas</a:t>
          </a:r>
          <a:endParaRPr lang="en-US" sz="2100" kern="1200" dirty="0"/>
        </a:p>
      </dsp:txBody>
      <dsp:txXfrm>
        <a:off x="938112" y="2511511"/>
        <a:ext cx="3874023" cy="717521"/>
      </dsp:txXfrm>
    </dsp:sp>
    <dsp:sp modelId="{59AD99D9-FEA2-4AC1-9D10-3A8088510406}">
      <dsp:nvSpPr>
        <dsp:cNvPr id="0" name=""/>
        <dsp:cNvSpPr/>
      </dsp:nvSpPr>
      <dsp:spPr>
        <a:xfrm>
          <a:off x="489661" y="2421820"/>
          <a:ext cx="896901" cy="89690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6C927F5-D6E5-4307-A039-D42B70CF8C77}">
      <dsp:nvSpPr>
        <dsp:cNvPr id="0" name=""/>
        <dsp:cNvSpPr/>
      </dsp:nvSpPr>
      <dsp:spPr>
        <a:xfrm>
          <a:off x="526740" y="3587979"/>
          <a:ext cx="4285395" cy="71752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69533" tIns="53340" rIns="53340" bIns="53340" numCol="1" spcCol="1270" anchor="ctr" anchorCtr="0">
          <a:noAutofit/>
        </a:bodyPr>
        <a:lstStyle/>
        <a:p>
          <a:pPr lvl="0" algn="l" defTabSz="933450">
            <a:lnSpc>
              <a:spcPct val="90000"/>
            </a:lnSpc>
            <a:spcBef>
              <a:spcPct val="0"/>
            </a:spcBef>
            <a:spcAft>
              <a:spcPct val="35000"/>
            </a:spcAft>
          </a:pPr>
          <a:r>
            <a:rPr lang="en-US" sz="2100" kern="1200" dirty="0" smtClean="0"/>
            <a:t>Historical</a:t>
          </a:r>
          <a:r>
            <a:rPr lang="en-US" sz="2100" kern="1200" baseline="0" dirty="0" smtClean="0"/>
            <a:t> Human</a:t>
          </a:r>
          <a:endParaRPr lang="en-US" sz="2100" kern="1200" dirty="0"/>
        </a:p>
      </dsp:txBody>
      <dsp:txXfrm>
        <a:off x="526740" y="3587979"/>
        <a:ext cx="4285395" cy="717521"/>
      </dsp:txXfrm>
    </dsp:sp>
    <dsp:sp modelId="{2FB2FF46-5578-4A80-9102-EF69EDE4C0A3}">
      <dsp:nvSpPr>
        <dsp:cNvPr id="0" name=""/>
        <dsp:cNvSpPr/>
      </dsp:nvSpPr>
      <dsp:spPr>
        <a:xfrm>
          <a:off x="78289" y="3498289"/>
          <a:ext cx="896901" cy="89690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55D4B-ABD7-4D7E-92EE-68F5248F13AB}">
      <dsp:nvSpPr>
        <dsp:cNvPr id="0" name=""/>
        <dsp:cNvSpPr/>
      </dsp:nvSpPr>
      <dsp:spPr>
        <a:xfrm>
          <a:off x="-5272949" y="-807620"/>
          <a:ext cx="6279316" cy="6279316"/>
        </a:xfrm>
        <a:prstGeom prst="blockArc">
          <a:avLst>
            <a:gd name="adj1" fmla="val 18900000"/>
            <a:gd name="adj2" fmla="val 2700000"/>
            <a:gd name="adj3" fmla="val 344"/>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2B849D-2031-4F56-9A4F-91E37E65ACB4}">
      <dsp:nvSpPr>
        <dsp:cNvPr id="0" name=""/>
        <dsp:cNvSpPr/>
      </dsp:nvSpPr>
      <dsp:spPr>
        <a:xfrm>
          <a:off x="647373" y="466407"/>
          <a:ext cx="4165062" cy="93281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4042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Hellenistic Jewish Interpretations</a:t>
          </a:r>
          <a:endParaRPr lang="en-US" sz="2800" kern="1200" dirty="0"/>
        </a:p>
      </dsp:txBody>
      <dsp:txXfrm>
        <a:off x="647373" y="466407"/>
        <a:ext cx="4165062" cy="932815"/>
      </dsp:txXfrm>
    </dsp:sp>
    <dsp:sp modelId="{68773B19-9C2D-4A0D-B7C3-3C6E9B7D728B}">
      <dsp:nvSpPr>
        <dsp:cNvPr id="0" name=""/>
        <dsp:cNvSpPr/>
      </dsp:nvSpPr>
      <dsp:spPr>
        <a:xfrm>
          <a:off x="64364" y="349805"/>
          <a:ext cx="1166018" cy="116601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6D1C3E9-AFB9-4F05-AF2C-7D2F0026DF8E}">
      <dsp:nvSpPr>
        <dsp:cNvPr id="0" name=""/>
        <dsp:cNvSpPr/>
      </dsp:nvSpPr>
      <dsp:spPr>
        <a:xfrm>
          <a:off x="986451" y="1865630"/>
          <a:ext cx="3825983" cy="93281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4042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Gnostic Ideas</a:t>
          </a:r>
          <a:endParaRPr lang="en-US" sz="2800" kern="1200" dirty="0"/>
        </a:p>
      </dsp:txBody>
      <dsp:txXfrm>
        <a:off x="986451" y="1865630"/>
        <a:ext cx="3825983" cy="932815"/>
      </dsp:txXfrm>
    </dsp:sp>
    <dsp:sp modelId="{59AD99D9-FEA2-4AC1-9D10-3A8088510406}">
      <dsp:nvSpPr>
        <dsp:cNvPr id="0" name=""/>
        <dsp:cNvSpPr/>
      </dsp:nvSpPr>
      <dsp:spPr>
        <a:xfrm>
          <a:off x="403442" y="1749028"/>
          <a:ext cx="1166018" cy="116601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CAC33F2-C6F8-4BA4-860D-53B76697E2B7}">
      <dsp:nvSpPr>
        <dsp:cNvPr id="0" name=""/>
        <dsp:cNvSpPr/>
      </dsp:nvSpPr>
      <dsp:spPr>
        <a:xfrm>
          <a:off x="711737" y="3254582"/>
          <a:ext cx="4165062" cy="93281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4042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Historical</a:t>
          </a:r>
          <a:r>
            <a:rPr lang="en-US" sz="2800" kern="1200" baseline="0" dirty="0" smtClean="0"/>
            <a:t> Human</a:t>
          </a:r>
          <a:endParaRPr lang="en-US" sz="2800" kern="1200" dirty="0"/>
        </a:p>
      </dsp:txBody>
      <dsp:txXfrm>
        <a:off x="711737" y="3254582"/>
        <a:ext cx="4165062" cy="932815"/>
      </dsp:txXfrm>
    </dsp:sp>
    <dsp:sp modelId="{2FB2FF46-5578-4A80-9102-EF69EDE4C0A3}">
      <dsp:nvSpPr>
        <dsp:cNvPr id="0" name=""/>
        <dsp:cNvSpPr/>
      </dsp:nvSpPr>
      <dsp:spPr>
        <a:xfrm>
          <a:off x="64364" y="3148250"/>
          <a:ext cx="1166018" cy="116601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55D4B-ABD7-4D7E-92EE-68F5248F13AB}">
      <dsp:nvSpPr>
        <dsp:cNvPr id="0" name=""/>
        <dsp:cNvSpPr/>
      </dsp:nvSpPr>
      <dsp:spPr>
        <a:xfrm>
          <a:off x="-5233188" y="-807620"/>
          <a:ext cx="6279316" cy="6279316"/>
        </a:xfrm>
        <a:prstGeom prst="blockArc">
          <a:avLst>
            <a:gd name="adj1" fmla="val 18900000"/>
            <a:gd name="adj2" fmla="val 2700000"/>
            <a:gd name="adj3" fmla="val 344"/>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C7EFAC4-9EFE-46C5-BD7A-D5F13571A68D}">
      <dsp:nvSpPr>
        <dsp:cNvPr id="0" name=""/>
        <dsp:cNvSpPr/>
      </dsp:nvSpPr>
      <dsp:spPr>
        <a:xfrm>
          <a:off x="857373" y="666309"/>
          <a:ext cx="3994823" cy="133243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57619"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Gnostic Ideas</a:t>
          </a:r>
          <a:endParaRPr lang="en-US" sz="4000" kern="1200" dirty="0"/>
        </a:p>
      </dsp:txBody>
      <dsp:txXfrm>
        <a:off x="857373" y="666309"/>
        <a:ext cx="3994823" cy="1332432"/>
      </dsp:txXfrm>
    </dsp:sp>
    <dsp:sp modelId="{59AD99D9-FEA2-4AC1-9D10-3A8088510406}">
      <dsp:nvSpPr>
        <dsp:cNvPr id="0" name=""/>
        <dsp:cNvSpPr/>
      </dsp:nvSpPr>
      <dsp:spPr>
        <a:xfrm>
          <a:off x="24602" y="499755"/>
          <a:ext cx="1665541" cy="166554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3EE53D4-B389-492B-A7A9-FB3874CE8FA9}">
      <dsp:nvSpPr>
        <dsp:cNvPr id="0" name=""/>
        <dsp:cNvSpPr/>
      </dsp:nvSpPr>
      <dsp:spPr>
        <a:xfrm>
          <a:off x="857373" y="2665332"/>
          <a:ext cx="3994823" cy="133243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57619"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Historical</a:t>
          </a:r>
          <a:r>
            <a:rPr lang="en-US" sz="4000" kern="1200" baseline="0" dirty="0" smtClean="0"/>
            <a:t> Human</a:t>
          </a:r>
          <a:endParaRPr lang="en-US" sz="4000" kern="1200" dirty="0"/>
        </a:p>
      </dsp:txBody>
      <dsp:txXfrm>
        <a:off x="857373" y="2665332"/>
        <a:ext cx="3994823" cy="1332432"/>
      </dsp:txXfrm>
    </dsp:sp>
    <dsp:sp modelId="{2FB2FF46-5578-4A80-9102-EF69EDE4C0A3}">
      <dsp:nvSpPr>
        <dsp:cNvPr id="0" name=""/>
        <dsp:cNvSpPr/>
      </dsp:nvSpPr>
      <dsp:spPr>
        <a:xfrm>
          <a:off x="24602" y="2498778"/>
          <a:ext cx="1665541" cy="166554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5/6/2022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577267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52</a:t>
            </a:fld>
            <a:endParaRPr lang="en-US" dirty="0"/>
          </a:p>
        </p:txBody>
      </p:sp>
    </p:spTree>
    <p:extLst>
      <p:ext uri="{BB962C8B-B14F-4D97-AF65-F5344CB8AC3E}">
        <p14:creationId xmlns:p14="http://schemas.microsoft.com/office/powerpoint/2010/main" val="90494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smtClean="0"/>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7F03E7ED-526C-43D7-BA41-7DEE51FD568E}" type="datetime1">
              <a:rPr lang="en-US" smtClean="0"/>
              <a:t>5/6/2022</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5/6/2022</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5/6/2022</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5/6/2022</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5/6/2022</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5/6/2022</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5/6/2022</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2542F08-6BA5-45A1-80AB-C11AC921B6C6}" type="datetime1">
              <a:rPr lang="en-US" smtClean="0"/>
              <a:t>5/6/2022</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5/6/2022</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5/6/2022</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5/6/2022</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smtClean="0"/>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5/6/2022</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jpe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12180" y="359897"/>
            <a:ext cx="5773420" cy="1743223"/>
          </a:xfrm>
        </p:spPr>
        <p:txBody>
          <a:bodyPr>
            <a:normAutofit/>
          </a:bodyPr>
          <a:lstStyle/>
          <a:p>
            <a:r>
              <a:rPr lang="en-US" dirty="0" smtClean="0"/>
              <a:t>Genesis 12-14:</a:t>
            </a:r>
            <a:br>
              <a:rPr lang="en-US" dirty="0" smtClean="0"/>
            </a:br>
            <a:r>
              <a:rPr lang="en-US" dirty="0" smtClean="0"/>
              <a:t>The </a:t>
            </a:r>
            <a:r>
              <a:rPr lang="en-US" dirty="0" err="1" smtClean="0"/>
              <a:t>Toledot</a:t>
            </a:r>
            <a:r>
              <a:rPr lang="en-US" dirty="0" smtClean="0"/>
              <a:t> of </a:t>
            </a:r>
            <a:r>
              <a:rPr lang="en-US" dirty="0" err="1" smtClean="0"/>
              <a:t>Terah</a:t>
            </a:r>
            <a:r>
              <a:rPr lang="en-US" dirty="0" smtClean="0"/>
              <a:t> </a:t>
            </a:r>
            <a:endParaRPr lang="en-US" dirty="0"/>
          </a:p>
        </p:txBody>
      </p:sp>
      <p:sp>
        <p:nvSpPr>
          <p:cNvPr id="3" name="Subtitle 2"/>
          <p:cNvSpPr>
            <a:spLocks noGrp="1"/>
          </p:cNvSpPr>
          <p:nvPr>
            <p:ph type="subTitle" idx="1"/>
          </p:nvPr>
        </p:nvSpPr>
        <p:spPr>
          <a:xfrm>
            <a:off x="6012180" y="2270252"/>
            <a:ext cx="5773420" cy="1752600"/>
          </a:xfrm>
        </p:spPr>
        <p:txBody>
          <a:bodyPr/>
          <a:lstStyle/>
          <a:p>
            <a:r>
              <a:rPr lang="en-US" dirty="0" smtClean="0"/>
              <a:t>Lesson 6</a:t>
            </a:r>
            <a:endParaRPr lang="en-US" dirty="0"/>
          </a:p>
        </p:txBody>
      </p:sp>
    </p:spTree>
    <p:extLst>
      <p:ext uri="{BB962C8B-B14F-4D97-AF65-F5344CB8AC3E}">
        <p14:creationId xmlns:p14="http://schemas.microsoft.com/office/powerpoint/2010/main" val="279058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Melchizedek?  </a:t>
            </a:r>
            <a:endParaRPr lang="en-US" dirty="0"/>
          </a:p>
        </p:txBody>
      </p:sp>
      <p:graphicFrame>
        <p:nvGraphicFramePr>
          <p:cNvPr id="9" name="Content Placeholder 8" descr="Vertical Curved List diagram showing 3 groups arranged one below the other with bullet points under each group"/>
          <p:cNvGraphicFramePr>
            <a:graphicFrameLocks noGrp="1"/>
          </p:cNvGraphicFramePr>
          <p:nvPr>
            <p:ph sz="half" idx="2"/>
            <p:extLst>
              <p:ext uri="{D42A27DB-BD31-4B8C-83A1-F6EECF244321}">
                <p14:modId xmlns:p14="http://schemas.microsoft.com/office/powerpoint/2010/main" val="82250602"/>
              </p:ext>
            </p:extLst>
          </p:nvPr>
        </p:nvGraphicFramePr>
        <p:xfrm>
          <a:off x="7034213" y="1524000"/>
          <a:ext cx="4876800" cy="466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Meeting of abraham and melchizadek.jpg"/>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2475638" y="1149353"/>
            <a:ext cx="4558575" cy="5808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82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Whose Priest?</a:t>
            </a:r>
            <a:endParaRPr lang="en-US" dirty="0"/>
          </a:p>
        </p:txBody>
      </p:sp>
      <p:sp>
        <p:nvSpPr>
          <p:cNvPr id="14" name="Content Placeholder 13"/>
          <p:cNvSpPr>
            <a:spLocks noGrp="1"/>
          </p:cNvSpPr>
          <p:nvPr>
            <p:ph idx="1"/>
          </p:nvPr>
        </p:nvSpPr>
        <p:spPr>
          <a:solidFill>
            <a:schemeClr val="accent2">
              <a:lumMod val="60000"/>
              <a:lumOff val="40000"/>
            </a:schemeClr>
          </a:solidFill>
        </p:spPr>
        <p:txBody>
          <a:bodyPr>
            <a:normAutofit lnSpcReduction="10000"/>
          </a:bodyPr>
          <a:lstStyle/>
          <a:p>
            <a:pPr marL="82296" lvl="0" indent="0">
              <a:buNone/>
            </a:pPr>
            <a:r>
              <a:rPr lang="en-US" dirty="0" smtClean="0"/>
              <a:t>The occurrence of the term “priest” (Kohen) occurs in Genesis 14:18 for the very first time.  The word itself implies the existence of a regularly constituted form of sacrificial worship.  But the institution of the Levite priesthood was yet hundreds of years in the future.  </a:t>
            </a:r>
          </a:p>
          <a:p>
            <a:pPr marL="82296" lvl="0" indent="0">
              <a:buNone/>
            </a:pPr>
            <a:r>
              <a:rPr lang="en-US" dirty="0" smtClean="0"/>
              <a:t>There have been many suggestions for resolving this situation!  One of the easiest is simply the suggestion that Melchizedek was a priest of some other God.  </a:t>
            </a:r>
            <a:endParaRPr lang="en-US" dirty="0"/>
          </a:p>
        </p:txBody>
      </p:sp>
    </p:spTree>
    <p:extLst>
      <p:ext uri="{BB962C8B-B14F-4D97-AF65-F5344CB8AC3E}">
        <p14:creationId xmlns:p14="http://schemas.microsoft.com/office/powerpoint/2010/main" val="3280090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Whose Priest?</a:t>
            </a:r>
            <a:endParaRPr lang="en-US" dirty="0"/>
          </a:p>
        </p:txBody>
      </p:sp>
      <p:sp>
        <p:nvSpPr>
          <p:cNvPr id="14" name="Content Placeholder 13"/>
          <p:cNvSpPr>
            <a:spLocks noGrp="1"/>
          </p:cNvSpPr>
          <p:nvPr>
            <p:ph idx="1"/>
          </p:nvPr>
        </p:nvSpPr>
        <p:spPr>
          <a:xfrm>
            <a:off x="1914144" y="1199605"/>
            <a:ext cx="9997440" cy="5462452"/>
          </a:xfrm>
        </p:spPr>
        <p:txBody>
          <a:bodyPr>
            <a:normAutofit/>
          </a:bodyPr>
          <a:lstStyle/>
          <a:p>
            <a:pPr marL="82296" lvl="0" indent="0">
              <a:buNone/>
            </a:pPr>
            <a:r>
              <a:rPr lang="en-US" dirty="0"/>
              <a:t>The name is composed from the two elements: </a:t>
            </a:r>
            <a:r>
              <a:rPr lang="en-US" i="1" dirty="0" err="1"/>
              <a:t>melek</a:t>
            </a:r>
            <a:r>
              <a:rPr lang="en-US" i="1" dirty="0"/>
              <a:t>(h)</a:t>
            </a:r>
            <a:r>
              <a:rPr lang="en-US" dirty="0"/>
              <a:t>, "king", and </a:t>
            </a:r>
            <a:r>
              <a:rPr lang="en-US" i="1" dirty="0" err="1"/>
              <a:t>ṣedeq</a:t>
            </a:r>
            <a:r>
              <a:rPr lang="en-US" dirty="0"/>
              <a:t>, which means either "righteousness</a:t>
            </a:r>
            <a:r>
              <a:rPr lang="en-US" dirty="0" smtClean="0"/>
              <a:t>"</a:t>
            </a:r>
            <a:r>
              <a:rPr lang="en-US" dirty="0"/>
              <a:t> or the proper name "</a:t>
            </a:r>
            <a:r>
              <a:rPr lang="en-US" dirty="0" err="1" smtClean="0"/>
              <a:t>Zedek</a:t>
            </a:r>
            <a:r>
              <a:rPr lang="en-US" dirty="0" smtClean="0"/>
              <a:t>” …so </a:t>
            </a:r>
            <a:r>
              <a:rPr lang="en-US" dirty="0"/>
              <a:t>that the name literally translates to "king of righteousness</a:t>
            </a:r>
            <a:r>
              <a:rPr lang="en-US" dirty="0" smtClean="0"/>
              <a:t>"</a:t>
            </a:r>
            <a:r>
              <a:rPr lang="en-US" dirty="0"/>
              <a:t> or "my king is </a:t>
            </a:r>
            <a:r>
              <a:rPr lang="en-US" dirty="0" err="1"/>
              <a:t>Zedek</a:t>
            </a:r>
            <a:r>
              <a:rPr lang="en-US" dirty="0" smtClean="0"/>
              <a:t>",</a:t>
            </a:r>
            <a:r>
              <a:rPr lang="en-US" baseline="30000" dirty="0"/>
              <a:t> </a:t>
            </a:r>
            <a:r>
              <a:rPr lang="en-US" dirty="0" smtClean="0"/>
              <a:t>indicating </a:t>
            </a:r>
            <a:r>
              <a:rPr lang="en-US" dirty="0"/>
              <a:t>that he worshipped </a:t>
            </a:r>
            <a:r>
              <a:rPr lang="en-US" dirty="0" err="1"/>
              <a:t>Zedek</a:t>
            </a:r>
            <a:r>
              <a:rPr lang="en-US" dirty="0"/>
              <a:t>, a Canaanite deity worshipped in pre-Israelite Jerusalem</a:t>
            </a:r>
            <a:r>
              <a:rPr lang="en-US" dirty="0" smtClean="0"/>
              <a:t>. </a:t>
            </a:r>
          </a:p>
          <a:p>
            <a:pPr marL="82296" lvl="0" indent="0">
              <a:buNone/>
            </a:pPr>
            <a:r>
              <a:rPr lang="en-US" dirty="0" smtClean="0">
                <a:solidFill>
                  <a:schemeClr val="accent6">
                    <a:lumMod val="75000"/>
                  </a:schemeClr>
                </a:solidFill>
              </a:rPr>
              <a:t>(Thus making Melchizedek a worshiper of a Canaanite god, </a:t>
            </a:r>
            <a:r>
              <a:rPr lang="en-US" dirty="0" err="1" smtClean="0">
                <a:solidFill>
                  <a:schemeClr val="accent6">
                    <a:lumMod val="75000"/>
                  </a:schemeClr>
                </a:solidFill>
              </a:rPr>
              <a:t>Zedek</a:t>
            </a:r>
            <a:r>
              <a:rPr lang="en-US" dirty="0" smtClean="0">
                <a:solidFill>
                  <a:schemeClr val="accent6">
                    <a:lumMod val="75000"/>
                  </a:schemeClr>
                </a:solidFill>
              </a:rPr>
              <a:t>.)</a:t>
            </a:r>
            <a:endParaRPr lang="en-US" dirty="0">
              <a:solidFill>
                <a:schemeClr val="accent6">
                  <a:lumMod val="75000"/>
                </a:schemeClr>
              </a:solidFill>
            </a:endParaRPr>
          </a:p>
        </p:txBody>
      </p:sp>
      <p:sp>
        <p:nvSpPr>
          <p:cNvPr id="2" name="TextBox 1"/>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128195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Whose Priest?</a:t>
            </a:r>
            <a:endParaRPr lang="en-US" dirty="0"/>
          </a:p>
        </p:txBody>
      </p:sp>
      <p:sp>
        <p:nvSpPr>
          <p:cNvPr id="14" name="Content Placeholder 13"/>
          <p:cNvSpPr>
            <a:spLocks noGrp="1"/>
          </p:cNvSpPr>
          <p:nvPr>
            <p:ph idx="1"/>
          </p:nvPr>
        </p:nvSpPr>
        <p:spPr>
          <a:xfrm>
            <a:off x="1914144" y="1199605"/>
            <a:ext cx="9997440" cy="5462452"/>
          </a:xfrm>
        </p:spPr>
        <p:txBody>
          <a:bodyPr>
            <a:normAutofit/>
          </a:bodyPr>
          <a:lstStyle/>
          <a:p>
            <a:pPr marL="82296" lvl="0" indent="0">
              <a:buNone/>
            </a:pPr>
            <a:r>
              <a:rPr lang="en-US" dirty="0"/>
              <a:t>Genesis 14:18 introduces Melchizedek a "Priest of the Most High God" (</a:t>
            </a:r>
            <a:r>
              <a:rPr lang="en-US" i="1" dirty="0"/>
              <a:t>El </a:t>
            </a:r>
            <a:r>
              <a:rPr lang="en-US" i="1" dirty="0" err="1"/>
              <a:t>Elyon</a:t>
            </a:r>
            <a:r>
              <a:rPr lang="en-US" dirty="0"/>
              <a:t>), a term which is re-used in 14:19, 20, 22. </a:t>
            </a:r>
            <a:r>
              <a:rPr lang="en-US" dirty="0" smtClean="0"/>
              <a:t> Joseph </a:t>
            </a:r>
            <a:r>
              <a:rPr lang="en-US" dirty="0" err="1"/>
              <a:t>Fitzmyer</a:t>
            </a:r>
            <a:r>
              <a:rPr lang="en-US" dirty="0"/>
              <a:t> (1962) connects Genesis 14 with the mention of a god called "Most High," who may appear according to one of three possible translations of a 750 BC inscription found at Al-</a:t>
            </a:r>
            <a:r>
              <a:rPr lang="en-US" dirty="0" err="1"/>
              <a:t>Safirah</a:t>
            </a:r>
            <a:r>
              <a:rPr lang="en-US" dirty="0"/>
              <a:t> in Syria</a:t>
            </a:r>
            <a:r>
              <a:rPr lang="en-US" dirty="0" smtClean="0"/>
              <a:t>.</a:t>
            </a:r>
            <a:r>
              <a:rPr lang="en-US" dirty="0"/>
              <a:t> </a:t>
            </a:r>
            <a:endParaRPr lang="en-US" dirty="0" smtClean="0"/>
          </a:p>
          <a:p>
            <a:pPr marL="82296" lvl="0" indent="0">
              <a:buNone/>
            </a:pPr>
            <a:r>
              <a:rPr lang="en-US" dirty="0" smtClean="0">
                <a:solidFill>
                  <a:schemeClr val="accent6">
                    <a:lumMod val="75000"/>
                  </a:schemeClr>
                </a:solidFill>
              </a:rPr>
              <a:t>(Thus making Melchizedek a priest of some barely known heathen Syrian god whose epithet was “most high”.)</a:t>
            </a:r>
            <a:endParaRPr lang="en-US" dirty="0">
              <a:solidFill>
                <a:schemeClr val="accent6">
                  <a:lumMod val="75000"/>
                </a:schemeClr>
              </a:solidFill>
            </a:endParaRPr>
          </a:p>
        </p:txBody>
      </p:sp>
      <p:sp>
        <p:nvSpPr>
          <p:cNvPr id="2" name="TextBox 1"/>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988848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God’s Priest</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a:bodyPr>
          <a:lstStyle/>
          <a:p>
            <a:pPr marL="82296" lvl="0" indent="0">
              <a:buNone/>
            </a:pPr>
            <a:r>
              <a:rPr lang="en-US" dirty="0" smtClean="0"/>
              <a:t>The trouble with identifying Melchizedek as a heathen priest is that Abram appears to accept his blessing.  Abram also seems to accept Melchizedek’s commentary that “the most high God” (</a:t>
            </a:r>
            <a:r>
              <a:rPr lang="en-US" i="1" dirty="0" smtClean="0"/>
              <a:t>El </a:t>
            </a:r>
            <a:r>
              <a:rPr lang="en-US" i="1" dirty="0" err="1" smtClean="0"/>
              <a:t>Elyon</a:t>
            </a:r>
            <a:r>
              <a:rPr lang="en-US" i="1" dirty="0" smtClean="0"/>
              <a:t>) </a:t>
            </a:r>
            <a:r>
              <a:rPr lang="en-US" dirty="0" smtClean="0"/>
              <a:t>is responsible for his victory over the kings of the east.  Surely, given Abram’s comments to the king of Sodom, Abram would have objected to the attribution of this victory to any one but the Lord God.  It seems unlikely also that Abram would give tithe to a heathen priest.  </a:t>
            </a:r>
          </a:p>
        </p:txBody>
      </p:sp>
    </p:spTree>
    <p:extLst>
      <p:ext uri="{BB962C8B-B14F-4D97-AF65-F5344CB8AC3E}">
        <p14:creationId xmlns:p14="http://schemas.microsoft.com/office/powerpoint/2010/main" val="204339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Melchizedek?  </a:t>
            </a:r>
            <a:endParaRPr lang="en-US" dirty="0"/>
          </a:p>
        </p:txBody>
      </p:sp>
      <p:graphicFrame>
        <p:nvGraphicFramePr>
          <p:cNvPr id="9" name="Content Placeholder 8" descr="Vertical Curved List diagram showing 3 groups arranged one below the other with bullet points under each group"/>
          <p:cNvGraphicFramePr>
            <a:graphicFrameLocks noGrp="1"/>
          </p:cNvGraphicFramePr>
          <p:nvPr>
            <p:ph sz="half" idx="2"/>
            <p:extLst>
              <p:ext uri="{D42A27DB-BD31-4B8C-83A1-F6EECF244321}">
                <p14:modId xmlns:p14="http://schemas.microsoft.com/office/powerpoint/2010/main" val="1293728162"/>
              </p:ext>
            </p:extLst>
          </p:nvPr>
        </p:nvGraphicFramePr>
        <p:xfrm>
          <a:off x="7034213" y="1524000"/>
          <a:ext cx="4876800" cy="466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Melchizedek's Banquet | Portions Library | Torah Portions"/>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1795055" y="1285103"/>
            <a:ext cx="5330598" cy="5330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00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Identifying Melchizedek:  Shem</a:t>
            </a:r>
            <a:endParaRPr lang="en-US" dirty="0"/>
          </a:p>
        </p:txBody>
      </p:sp>
      <p:sp>
        <p:nvSpPr>
          <p:cNvPr id="14" name="Content Placeholder 13"/>
          <p:cNvSpPr>
            <a:spLocks noGrp="1"/>
          </p:cNvSpPr>
          <p:nvPr>
            <p:ph idx="1"/>
          </p:nvPr>
        </p:nvSpPr>
        <p:spPr>
          <a:xfrm>
            <a:off x="1914144" y="1199605"/>
            <a:ext cx="9997440" cy="5462452"/>
          </a:xfrm>
        </p:spPr>
        <p:txBody>
          <a:bodyPr>
            <a:normAutofit/>
          </a:bodyPr>
          <a:lstStyle/>
          <a:p>
            <a:pPr marL="82296" lvl="0" indent="0">
              <a:buNone/>
            </a:pPr>
            <a:r>
              <a:rPr lang="en-US" dirty="0" err="1"/>
              <a:t>Chazalic</a:t>
            </a:r>
            <a:r>
              <a:rPr lang="en-US" dirty="0"/>
              <a:t> literature unanimously identify Melchizedek as Shem son of </a:t>
            </a:r>
            <a:r>
              <a:rPr lang="en-US" dirty="0" smtClean="0"/>
              <a:t>Noah(Targum </a:t>
            </a:r>
            <a:r>
              <a:rPr lang="en-US" dirty="0" err="1" smtClean="0"/>
              <a:t>Yonathan</a:t>
            </a:r>
            <a:r>
              <a:rPr lang="en-US" dirty="0"/>
              <a:t> to Genesis chap. 14, Genesis </a:t>
            </a:r>
            <a:r>
              <a:rPr lang="en-US" dirty="0" err="1"/>
              <a:t>Rabbah</a:t>
            </a:r>
            <a:r>
              <a:rPr lang="en-US" dirty="0"/>
              <a:t> 46:7, Babylonian Talmud to Tractate </a:t>
            </a:r>
            <a:r>
              <a:rPr lang="en-US" dirty="0" err="1"/>
              <a:t>Nedarim</a:t>
            </a:r>
            <a:r>
              <a:rPr lang="en-US" dirty="0"/>
              <a:t> 32b). The Talmud </a:t>
            </a:r>
            <a:r>
              <a:rPr lang="en-US" dirty="0" err="1" smtClean="0"/>
              <a:t>Bavli</a:t>
            </a:r>
            <a:r>
              <a:rPr lang="en-US" dirty="0"/>
              <a:t> </a:t>
            </a:r>
            <a:r>
              <a:rPr lang="en-US" dirty="0" smtClean="0"/>
              <a:t>attributes </a:t>
            </a:r>
            <a:r>
              <a:rPr lang="en-US" dirty="0"/>
              <a:t>him (Shem and his </a:t>
            </a:r>
            <a:r>
              <a:rPr lang="en-US" dirty="0" err="1"/>
              <a:t>beth</a:t>
            </a:r>
            <a:r>
              <a:rPr lang="en-US" dirty="0"/>
              <a:t> din court of justice) as pioneers in banning prostitution (</a:t>
            </a:r>
            <a:r>
              <a:rPr lang="en-US" dirty="0" err="1"/>
              <a:t>Avodah</a:t>
            </a:r>
            <a:r>
              <a:rPr lang="en-US" dirty="0"/>
              <a:t> </a:t>
            </a:r>
            <a:r>
              <a:rPr lang="en-US" dirty="0" err="1"/>
              <a:t>Zarah</a:t>
            </a:r>
            <a:r>
              <a:rPr lang="en-US" dirty="0"/>
              <a:t> p. 36a</a:t>
            </a:r>
            <a:r>
              <a:rPr lang="en-US" dirty="0" smtClean="0"/>
              <a:t>).</a:t>
            </a:r>
            <a:r>
              <a:rPr lang="en-US" dirty="0">
                <a:solidFill>
                  <a:schemeClr val="accent6">
                    <a:lumMod val="75000"/>
                  </a:schemeClr>
                </a:solidFill>
              </a:rPr>
              <a:t> </a:t>
            </a:r>
            <a:r>
              <a:rPr lang="en-US" dirty="0" smtClean="0">
                <a:solidFill>
                  <a:schemeClr val="accent6">
                    <a:lumMod val="75000"/>
                  </a:schemeClr>
                </a:solidFill>
              </a:rPr>
              <a:t> </a:t>
            </a:r>
            <a:endParaRPr lang="en-US" dirty="0">
              <a:solidFill>
                <a:schemeClr val="accent6">
                  <a:lumMod val="75000"/>
                </a:schemeClr>
              </a:solidFill>
            </a:endParaRPr>
          </a:p>
        </p:txBody>
      </p:sp>
      <p:sp>
        <p:nvSpPr>
          <p:cNvPr id="2" name="TextBox 1"/>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85388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Identifying Melchizedek:  Shem</a:t>
            </a:r>
            <a:endParaRPr lang="en-US" dirty="0"/>
          </a:p>
        </p:txBody>
      </p:sp>
      <p:sp>
        <p:nvSpPr>
          <p:cNvPr id="14" name="Content Placeholder 13"/>
          <p:cNvSpPr>
            <a:spLocks noGrp="1"/>
          </p:cNvSpPr>
          <p:nvPr>
            <p:ph idx="1"/>
          </p:nvPr>
        </p:nvSpPr>
        <p:spPr>
          <a:xfrm>
            <a:off x="1914144" y="1199605"/>
            <a:ext cx="9997440" cy="5462452"/>
          </a:xfrm>
        </p:spPr>
        <p:txBody>
          <a:bodyPr>
            <a:normAutofit fontScale="92500" lnSpcReduction="20000"/>
          </a:bodyPr>
          <a:lstStyle/>
          <a:p>
            <a:pPr marL="82296" lvl="0" indent="0">
              <a:buNone/>
            </a:pPr>
            <a:r>
              <a:rPr lang="en-US" dirty="0"/>
              <a:t>There is, however, disagreement amongst </a:t>
            </a:r>
            <a:r>
              <a:rPr lang="en-US" dirty="0" err="1"/>
              <a:t>Rishonim</a:t>
            </a:r>
            <a:r>
              <a:rPr lang="en-US" dirty="0"/>
              <a:t> as to whether Salem was Melchizedek/Shem's allocated residence by his father Noah or whether he was a foreigner in Salem which was considered the rightful land of his brother Cham. The </a:t>
            </a:r>
            <a:r>
              <a:rPr lang="en-US" dirty="0" err="1"/>
              <a:t>Ramban</a:t>
            </a:r>
            <a:r>
              <a:rPr lang="en-US" dirty="0"/>
              <a:t> is of the opinion that the land was rightfully owned and governed by the offspring of Cham, and explains that Melchizedek/Shem left his home country and came to Salem as a foreigner wishing to serve God as a </a:t>
            </a:r>
            <a:r>
              <a:rPr lang="en-US" i="1" dirty="0"/>
              <a:t>Kohen</a:t>
            </a:r>
            <a:r>
              <a:rPr lang="en-US" dirty="0" smtClean="0"/>
              <a:t>.</a:t>
            </a:r>
            <a:r>
              <a:rPr lang="en-US" dirty="0"/>
              <a:t> However, </a:t>
            </a:r>
            <a:r>
              <a:rPr lang="en-US" dirty="0" err="1" smtClean="0"/>
              <a:t>Rashi</a:t>
            </a:r>
            <a:r>
              <a:rPr lang="en-US" dirty="0"/>
              <a:t> </a:t>
            </a:r>
            <a:r>
              <a:rPr lang="en-US" dirty="0" smtClean="0"/>
              <a:t>maintains </a:t>
            </a:r>
            <a:r>
              <a:rPr lang="en-US" dirty="0"/>
              <a:t>that the land of Canaan was initially allotted to Shem, by Noah his father, and the offspring of Cham conquered the land by forced expansion</a:t>
            </a:r>
            <a:r>
              <a:rPr lang="en-US" dirty="0" smtClean="0"/>
              <a:t>.</a:t>
            </a:r>
            <a:endParaRPr lang="en-US" dirty="0">
              <a:solidFill>
                <a:schemeClr val="accent6">
                  <a:lumMod val="75000"/>
                </a:schemeClr>
              </a:solidFill>
            </a:endParaRPr>
          </a:p>
        </p:txBody>
      </p:sp>
      <p:sp>
        <p:nvSpPr>
          <p:cNvPr id="2" name="TextBox 1"/>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107618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Identifying Melchizedek:  Shem</a:t>
            </a:r>
            <a:endParaRPr lang="en-US" dirty="0"/>
          </a:p>
        </p:txBody>
      </p:sp>
      <p:pic>
        <p:nvPicPr>
          <p:cNvPr id="4098" name="Picture 2" descr="https://upload.wikimedia.org/wikipedia/commons/thumb/1/15/Middle_East_Shem-Ham.jpg/800px-Middle_East_Shem-Ha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4303" y="1240741"/>
            <a:ext cx="6276267" cy="5617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55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Who is Melchizedek? (bibletruthonline.com)</a:t>
            </a:r>
            <a:endParaRPr lang="en-US" dirty="0"/>
          </a:p>
        </p:txBody>
      </p:sp>
      <p:pic>
        <p:nvPicPr>
          <p:cNvPr id="5" name="Picture 4"/>
          <p:cNvPicPr>
            <a:picLocks noChangeAspect="1"/>
          </p:cNvPicPr>
          <p:nvPr/>
        </p:nvPicPr>
        <p:blipFill>
          <a:blip r:embed="rId2"/>
          <a:stretch>
            <a:fillRect/>
          </a:stretch>
        </p:blipFill>
        <p:spPr>
          <a:xfrm>
            <a:off x="2691384" y="0"/>
            <a:ext cx="8536142" cy="6141995"/>
          </a:xfrm>
          <a:prstGeom prst="rect">
            <a:avLst/>
          </a:prstGeom>
        </p:spPr>
      </p:pic>
    </p:spTree>
    <p:extLst>
      <p:ext uri="{BB962C8B-B14F-4D97-AF65-F5344CB8AC3E}">
        <p14:creationId xmlns:p14="http://schemas.microsoft.com/office/powerpoint/2010/main" val="64795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lnSpcReduction="10000"/>
          </a:bodyPr>
          <a:lstStyle/>
          <a:p>
            <a:pPr marL="82296" lvl="0" indent="0">
              <a:buNone/>
            </a:pPr>
            <a:r>
              <a:rPr lang="en-US" dirty="0" smtClean="0"/>
              <a:t>God called to Abram and said to him, </a:t>
            </a:r>
            <a:r>
              <a:rPr lang="en-US" i="1" dirty="0" smtClean="0"/>
              <a:t>“Leave your home, your relatives, and your father’s house, and travel to a land that I will show you.  And I will make of you a great nation, and bless you.  I will make your name great and cause you to be a blessing to others.  And I will bless also those that bless you, and curse those that curse you.”  </a:t>
            </a:r>
            <a:r>
              <a:rPr lang="en-US" dirty="0" smtClean="0"/>
              <a:t>So Abram left Ur as God had instructed and headed toward Canaan.  With him was his father </a:t>
            </a:r>
            <a:r>
              <a:rPr lang="en-US" dirty="0" err="1" smtClean="0"/>
              <a:t>Terah</a:t>
            </a:r>
            <a:r>
              <a:rPr lang="en-US" dirty="0" smtClean="0"/>
              <a:t>, his wife Sarai, and his nephew Lot.  </a:t>
            </a:r>
            <a:endParaRPr lang="en-US" dirty="0"/>
          </a:p>
        </p:txBody>
      </p:sp>
    </p:spTree>
    <p:extLst>
      <p:ext uri="{BB962C8B-B14F-4D97-AF65-F5344CB8AC3E}">
        <p14:creationId xmlns:p14="http://schemas.microsoft.com/office/powerpoint/2010/main" val="88195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Who is Melchizedek? (bibletruthonline.com)</a:t>
            </a:r>
            <a:endParaRPr lang="en-US" dirty="0"/>
          </a:p>
        </p:txBody>
      </p:sp>
      <p:pic>
        <p:nvPicPr>
          <p:cNvPr id="3" name="Picture 2"/>
          <p:cNvPicPr>
            <a:picLocks noChangeAspect="1"/>
          </p:cNvPicPr>
          <p:nvPr/>
        </p:nvPicPr>
        <p:blipFill>
          <a:blip r:embed="rId2"/>
          <a:stretch>
            <a:fillRect/>
          </a:stretch>
        </p:blipFill>
        <p:spPr>
          <a:xfrm>
            <a:off x="3303134" y="790444"/>
            <a:ext cx="5893118" cy="4925781"/>
          </a:xfrm>
          <a:prstGeom prst="rect">
            <a:avLst/>
          </a:prstGeom>
        </p:spPr>
      </p:pic>
    </p:spTree>
    <p:extLst>
      <p:ext uri="{BB962C8B-B14F-4D97-AF65-F5344CB8AC3E}">
        <p14:creationId xmlns:p14="http://schemas.microsoft.com/office/powerpoint/2010/main" val="406802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14144" y="-6286"/>
            <a:ext cx="9997440" cy="1143000"/>
          </a:xfrm>
        </p:spPr>
        <p:txBody>
          <a:bodyPr>
            <a:normAutofit/>
          </a:bodyPr>
          <a:lstStyle/>
          <a:p>
            <a:r>
              <a:rPr lang="en-US" dirty="0" smtClean="0"/>
              <a:t>Identifying Melchizedek:  Shem</a:t>
            </a:r>
            <a:endParaRPr lang="en-US" dirty="0"/>
          </a:p>
        </p:txBody>
      </p:sp>
      <p:pic>
        <p:nvPicPr>
          <p:cNvPr id="4" name="Content Placeholder 3"/>
          <p:cNvPicPr>
            <a:picLocks noGrp="1" noChangeAspect="1"/>
          </p:cNvPicPr>
          <p:nvPr>
            <p:ph idx="1"/>
          </p:nvPr>
        </p:nvPicPr>
        <p:blipFill>
          <a:blip r:embed="rId2"/>
          <a:stretch>
            <a:fillRect/>
          </a:stretch>
        </p:blipFill>
        <p:spPr>
          <a:xfrm>
            <a:off x="993955" y="1045274"/>
            <a:ext cx="11048257" cy="5721286"/>
          </a:xfrm>
          <a:prstGeom prst="rect">
            <a:avLst/>
          </a:prstGeom>
        </p:spPr>
      </p:pic>
    </p:spTree>
    <p:extLst>
      <p:ext uri="{BB962C8B-B14F-4D97-AF65-F5344CB8AC3E}">
        <p14:creationId xmlns:p14="http://schemas.microsoft.com/office/powerpoint/2010/main" val="166787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a:t>Identifying Melchizedek:  </a:t>
            </a:r>
            <a:r>
              <a:rPr lang="en-US" dirty="0" smtClean="0"/>
              <a:t/>
            </a:r>
            <a:br>
              <a:rPr lang="en-US" dirty="0" smtClean="0"/>
            </a:br>
            <a:r>
              <a:rPr lang="en-US" dirty="0" smtClean="0"/>
              <a:t>Probably not Shem</a:t>
            </a:r>
            <a:endParaRPr lang="en-US" dirty="0"/>
          </a:p>
        </p:txBody>
      </p:sp>
      <p:sp>
        <p:nvSpPr>
          <p:cNvPr id="14" name="Content Placeholder 13"/>
          <p:cNvSpPr>
            <a:spLocks noGrp="1"/>
          </p:cNvSpPr>
          <p:nvPr>
            <p:ph idx="1"/>
          </p:nvPr>
        </p:nvSpPr>
        <p:spPr>
          <a:solidFill>
            <a:schemeClr val="accent2">
              <a:lumMod val="60000"/>
              <a:lumOff val="40000"/>
            </a:schemeClr>
          </a:solidFill>
        </p:spPr>
        <p:txBody>
          <a:bodyPr>
            <a:normAutofit lnSpcReduction="10000"/>
          </a:bodyPr>
          <a:lstStyle/>
          <a:p>
            <a:pPr marL="82296" lvl="0" indent="0">
              <a:buNone/>
            </a:pPr>
            <a:r>
              <a:rPr lang="en-US" dirty="0" smtClean="0"/>
              <a:t>It seems that Shem probably was still alive when Abram was freeing Lot.  But just because a Bible character was alive during Melchizedek’s time doesn’t make him Melchizedek!  That’s fabulously illogical.  There’s nothing connecting Shem and Melchizedek besides the coincidence of time.  </a:t>
            </a:r>
          </a:p>
          <a:p>
            <a:pPr marL="82296" lvl="0" indent="0">
              <a:buNone/>
            </a:pPr>
            <a:r>
              <a:rPr lang="en-US" dirty="0" smtClean="0"/>
              <a:t>It does emphasize, though, that there were followers of God existing at the time outside of Abram’s family group!  </a:t>
            </a:r>
            <a:endParaRPr lang="en-US" dirty="0"/>
          </a:p>
        </p:txBody>
      </p:sp>
    </p:spTree>
    <p:extLst>
      <p:ext uri="{BB962C8B-B14F-4D97-AF65-F5344CB8AC3E}">
        <p14:creationId xmlns:p14="http://schemas.microsoft.com/office/powerpoint/2010/main" val="342938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Melchizedek?  </a:t>
            </a:r>
            <a:endParaRPr lang="en-US" dirty="0"/>
          </a:p>
        </p:txBody>
      </p:sp>
      <p:graphicFrame>
        <p:nvGraphicFramePr>
          <p:cNvPr id="9" name="Content Placeholder 8" descr="Vertical Curved List diagram showing 3 groups arranged one below the other with bullet points under each group"/>
          <p:cNvGraphicFramePr>
            <a:graphicFrameLocks noGrp="1"/>
          </p:cNvGraphicFramePr>
          <p:nvPr>
            <p:ph sz="half" idx="2"/>
            <p:extLst>
              <p:ext uri="{D42A27DB-BD31-4B8C-83A1-F6EECF244321}">
                <p14:modId xmlns:p14="http://schemas.microsoft.com/office/powerpoint/2010/main" val="3968210230"/>
              </p:ext>
            </p:extLst>
          </p:nvPr>
        </p:nvGraphicFramePr>
        <p:xfrm>
          <a:off x="7034213" y="1524000"/>
          <a:ext cx="4876800" cy="466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1"/>
          </p:nvPr>
        </p:nvSpPr>
        <p:spPr/>
        <p:txBody>
          <a:bodyPr/>
          <a:lstStyle/>
          <a:p>
            <a:pPr marL="82296" indent="0">
              <a:buNone/>
            </a:pPr>
            <a:endParaRPr lang="en-US" dirty="0"/>
          </a:p>
        </p:txBody>
      </p:sp>
      <p:pic>
        <p:nvPicPr>
          <p:cNvPr id="3074" name="Picture 2" descr="The Priesthood of Melchizedek (30OB-18) | Fr. Samuel's Po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477" y="1524000"/>
            <a:ext cx="7059113" cy="4706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38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a:t>
            </a:r>
            <a:br>
              <a:rPr lang="en-US" dirty="0" smtClean="0"/>
            </a:br>
            <a:r>
              <a:rPr lang="en-US" dirty="0" smtClean="0"/>
              <a:t>Jewish Fairytales (in early centuries AD)</a:t>
            </a:r>
            <a:endParaRPr lang="en-US" dirty="0"/>
          </a:p>
        </p:txBody>
      </p:sp>
      <p:sp>
        <p:nvSpPr>
          <p:cNvPr id="14" name="Content Placeholder 13"/>
          <p:cNvSpPr>
            <a:spLocks noGrp="1"/>
          </p:cNvSpPr>
          <p:nvPr>
            <p:ph idx="1"/>
          </p:nvPr>
        </p:nvSpPr>
        <p:spPr>
          <a:xfrm>
            <a:off x="1914144" y="1447800"/>
            <a:ext cx="9997440" cy="4911904"/>
          </a:xfrm>
        </p:spPr>
        <p:txBody>
          <a:bodyPr>
            <a:normAutofit fontScale="85000" lnSpcReduction="10000"/>
          </a:bodyPr>
          <a:lstStyle/>
          <a:p>
            <a:pPr marL="82296" lvl="0" indent="0">
              <a:buNone/>
            </a:pPr>
            <a:r>
              <a:rPr lang="en-US" dirty="0"/>
              <a:t>The Second Book of Enoch (also called "Slavonic Enoch") is apparently a Jewish sectarian work of the 1st century AD</a:t>
            </a:r>
            <a:r>
              <a:rPr lang="en-US" dirty="0" smtClean="0"/>
              <a:t>.</a:t>
            </a:r>
            <a:r>
              <a:rPr lang="en-US" dirty="0"/>
              <a:t> The last section of the work, the Exaltation of Melchizedek, tells how Melchizedek was born of a virgin, </a:t>
            </a:r>
            <a:r>
              <a:rPr lang="en-US" dirty="0" err="1"/>
              <a:t>Sofonim</a:t>
            </a:r>
            <a:r>
              <a:rPr lang="en-US" dirty="0"/>
              <a:t> (or </a:t>
            </a:r>
            <a:r>
              <a:rPr lang="en-US" dirty="0" err="1"/>
              <a:t>Sopanima</a:t>
            </a:r>
            <a:r>
              <a:rPr lang="en-US" dirty="0"/>
              <a:t>), the wife of </a:t>
            </a:r>
            <a:r>
              <a:rPr lang="en-US" dirty="0" err="1"/>
              <a:t>Nir</a:t>
            </a:r>
            <a:r>
              <a:rPr lang="en-US" dirty="0"/>
              <a:t>, a brother of Noah. The child came out from his mother after she had died and sat on the bed beside her corpse, already physically developed, clothed, speaking and blessing the Lord, and marked with the badge of priesthood. Forty days later, Melchizedek was taken by </a:t>
            </a:r>
            <a:r>
              <a:rPr lang="en-US" dirty="0" smtClean="0"/>
              <a:t>the archangel</a:t>
            </a:r>
            <a:r>
              <a:rPr lang="en-US" dirty="0"/>
              <a:t> Gabriel (Michael in some manuscripts) to the Garden of Eden and was thus preserved from the Deluge without having to be in Noah's </a:t>
            </a:r>
            <a:r>
              <a:rPr lang="en-US" dirty="0" smtClean="0"/>
              <a:t>Ark.  </a:t>
            </a:r>
            <a:endParaRPr lang="en-US" dirty="0"/>
          </a:p>
        </p:txBody>
      </p:sp>
      <p:sp>
        <p:nvSpPr>
          <p:cNvPr id="4" name="TextBox 3"/>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218438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a:t>
            </a:r>
            <a:br>
              <a:rPr lang="en-US" dirty="0" smtClean="0"/>
            </a:br>
            <a:r>
              <a:rPr lang="en-US" dirty="0" smtClean="0"/>
              <a:t>Jewish Fairytales (in early centuries AD)</a:t>
            </a:r>
            <a:endParaRPr lang="en-US" dirty="0"/>
          </a:p>
        </p:txBody>
      </p:sp>
      <p:sp>
        <p:nvSpPr>
          <p:cNvPr id="14" name="Content Placeholder 13"/>
          <p:cNvSpPr>
            <a:spLocks noGrp="1"/>
          </p:cNvSpPr>
          <p:nvPr>
            <p:ph idx="1"/>
          </p:nvPr>
        </p:nvSpPr>
        <p:spPr>
          <a:xfrm>
            <a:off x="1914144" y="1447799"/>
            <a:ext cx="9997440" cy="5214258"/>
          </a:xfrm>
        </p:spPr>
        <p:txBody>
          <a:bodyPr>
            <a:normAutofit fontScale="85000" lnSpcReduction="20000"/>
          </a:bodyPr>
          <a:lstStyle/>
          <a:p>
            <a:pPr marL="82296" lvl="0" indent="0">
              <a:buNone/>
            </a:pPr>
            <a:r>
              <a:rPr lang="en-US" dirty="0" smtClean="0"/>
              <a:t>In the “Story of Melchizedek,” (roughly 3</a:t>
            </a:r>
            <a:r>
              <a:rPr lang="en-US" baseline="30000" dirty="0" smtClean="0"/>
              <a:t>rd</a:t>
            </a:r>
            <a:r>
              <a:rPr lang="en-US" dirty="0" smtClean="0"/>
              <a:t> century AD)  Melchizedek </a:t>
            </a:r>
            <a:r>
              <a:rPr lang="en-US" dirty="0"/>
              <a:t>and his brother </a:t>
            </a:r>
            <a:r>
              <a:rPr lang="en-US" dirty="0" err="1"/>
              <a:t>Melchi</a:t>
            </a:r>
            <a:r>
              <a:rPr lang="en-US" dirty="0"/>
              <a:t> are the only sons of the pagan king of Salem, </a:t>
            </a:r>
            <a:r>
              <a:rPr lang="en-US" dirty="0" err="1"/>
              <a:t>Melchi</a:t>
            </a:r>
            <a:r>
              <a:rPr lang="en-US" dirty="0"/>
              <a:t>, son of </a:t>
            </a:r>
            <a:r>
              <a:rPr lang="en-US" dirty="0" err="1"/>
              <a:t>Salaad</a:t>
            </a:r>
            <a:r>
              <a:rPr lang="en-US" dirty="0"/>
              <a:t> and grandson of Queen Salem. Their mother is also named Salem. One day, the king orders Melchizedek to fetch some cattle to sacrifice to idols in the temple of the Twelve Gods. While on his way, Melchizedek observes the sun and contemplates the moon and stars, concluding that the one who created them is the only one worthy of worship. He returns to his father without the cattle and tries to persuade his father to abandon paganism for monotheism. An enraged </a:t>
            </a:r>
            <a:r>
              <a:rPr lang="en-US" dirty="0" err="1"/>
              <a:t>Melchi</a:t>
            </a:r>
            <a:r>
              <a:rPr lang="en-US" dirty="0"/>
              <a:t> decides to sacrifice one of his sons instead. Through his mother's intervention, Melchizedek is spared and his brother is sacrificed (along with hundreds of other boys</a:t>
            </a:r>
            <a:r>
              <a:rPr lang="en-US" dirty="0" smtClean="0"/>
              <a:t>).  </a:t>
            </a:r>
            <a:endParaRPr lang="en-US" dirty="0"/>
          </a:p>
        </p:txBody>
      </p:sp>
      <p:sp>
        <p:nvSpPr>
          <p:cNvPr id="4" name="TextBox 3"/>
          <p:cNvSpPr txBox="1"/>
          <p:nvPr/>
        </p:nvSpPr>
        <p:spPr>
          <a:xfrm>
            <a:off x="1820962" y="6472645"/>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392622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a:t>
            </a:r>
            <a:br>
              <a:rPr lang="en-US" dirty="0" smtClean="0"/>
            </a:br>
            <a:r>
              <a:rPr lang="en-US" dirty="0" smtClean="0"/>
              <a:t>Jewish Fairytales (in early centuries AD)</a:t>
            </a:r>
            <a:endParaRPr lang="en-US" dirty="0"/>
          </a:p>
        </p:txBody>
      </p:sp>
      <p:sp>
        <p:nvSpPr>
          <p:cNvPr id="14" name="Content Placeholder 13"/>
          <p:cNvSpPr>
            <a:spLocks noGrp="1"/>
          </p:cNvSpPr>
          <p:nvPr>
            <p:ph idx="1"/>
          </p:nvPr>
        </p:nvSpPr>
        <p:spPr/>
        <p:txBody>
          <a:bodyPr>
            <a:normAutofit fontScale="85000" lnSpcReduction="10000"/>
          </a:bodyPr>
          <a:lstStyle/>
          <a:p>
            <a:pPr marL="82296" lvl="0" indent="0">
              <a:buNone/>
            </a:pPr>
            <a:r>
              <a:rPr lang="en-US" dirty="0"/>
              <a:t>Melchizedek flees Salem for Mount Tabor. As the sacrifice is ongoing, he prays that God would punish all those who take part. The city of Salem and everyone in it, including all of Melchizedek's family, is swallowed up. When he realizes what has happened, Melchizedek returns to Mount Tabor and spends the next seven years completely naked in the forest, living off of berries and dew. </a:t>
            </a:r>
            <a:r>
              <a:rPr lang="en-US" dirty="0" smtClean="0"/>
              <a:t>Abram</a:t>
            </a:r>
            <a:r>
              <a:rPr lang="en-US" dirty="0"/>
              <a:t> </a:t>
            </a:r>
            <a:r>
              <a:rPr lang="en-US" dirty="0" smtClean="0"/>
              <a:t>goes </a:t>
            </a:r>
            <a:r>
              <a:rPr lang="en-US" dirty="0"/>
              <a:t>to Mount Tabor, finds Melchizedek, shaves and clothes him, as God instructed. Three days later, Melchizedek blesses Abram and anoints him Abraham. The two offer sacrifices of bread and wine to </a:t>
            </a:r>
            <a:r>
              <a:rPr lang="en-US" dirty="0" smtClean="0"/>
              <a:t>God.  </a:t>
            </a:r>
            <a:endParaRPr lang="en-US" dirty="0"/>
          </a:p>
        </p:txBody>
      </p:sp>
      <p:sp>
        <p:nvSpPr>
          <p:cNvPr id="4" name="TextBox 3"/>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186692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a:t>
            </a:r>
            <a:br>
              <a:rPr lang="en-US" dirty="0" smtClean="0"/>
            </a:br>
            <a:r>
              <a:rPr lang="en-US" dirty="0" smtClean="0"/>
              <a:t>Jewish Fairytales (in early centuries AD)</a:t>
            </a:r>
            <a:endParaRPr lang="en-US" dirty="0"/>
          </a:p>
        </p:txBody>
      </p:sp>
      <p:sp>
        <p:nvSpPr>
          <p:cNvPr id="14" name="Content Placeholder 13"/>
          <p:cNvSpPr>
            <a:spLocks noGrp="1"/>
          </p:cNvSpPr>
          <p:nvPr>
            <p:ph idx="1"/>
          </p:nvPr>
        </p:nvSpPr>
        <p:spPr>
          <a:xfrm>
            <a:off x="1914144" y="1623316"/>
            <a:ext cx="9997440" cy="4625083"/>
          </a:xfrm>
          <a:solidFill>
            <a:schemeClr val="accent2">
              <a:lumMod val="60000"/>
              <a:lumOff val="40000"/>
            </a:schemeClr>
          </a:solidFill>
        </p:spPr>
        <p:txBody>
          <a:bodyPr>
            <a:normAutofit/>
          </a:bodyPr>
          <a:lstStyle/>
          <a:p>
            <a:pPr marL="82296" lvl="0" indent="0">
              <a:buNone/>
            </a:pPr>
            <a:r>
              <a:rPr lang="en-US" dirty="0" smtClean="0"/>
              <a:t>These stories are, of course, wildly creative and completely extra-Biblical.  You’ll notice they’re also part of the Apocrypha, meaning that they were written down long, long after the encounter between Abram and Melchizedek.  </a:t>
            </a:r>
          </a:p>
          <a:p>
            <a:pPr marL="82296" lvl="0" indent="0">
              <a:buNone/>
            </a:pPr>
            <a:r>
              <a:rPr lang="en-US" dirty="0" smtClean="0"/>
              <a:t>The timing of these writings alone, much less the content, makes these accounts extremely unlikely!  </a:t>
            </a:r>
            <a:endParaRPr lang="en-US" dirty="0"/>
          </a:p>
        </p:txBody>
      </p:sp>
      <p:sp>
        <p:nvSpPr>
          <p:cNvPr id="4" name="TextBox 3"/>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300733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Melchizedek?  </a:t>
            </a:r>
            <a:endParaRPr lang="en-US" dirty="0"/>
          </a:p>
        </p:txBody>
      </p:sp>
      <p:graphicFrame>
        <p:nvGraphicFramePr>
          <p:cNvPr id="9" name="Content Placeholder 8" descr="Vertical Curved List diagram showing 3 groups arranged one below the other with bullet points under each group"/>
          <p:cNvGraphicFramePr>
            <a:graphicFrameLocks noGrp="1"/>
          </p:cNvGraphicFramePr>
          <p:nvPr>
            <p:ph sz="half" idx="2"/>
            <p:extLst>
              <p:ext uri="{D42A27DB-BD31-4B8C-83A1-F6EECF244321}">
                <p14:modId xmlns:p14="http://schemas.microsoft.com/office/powerpoint/2010/main" val="3443761786"/>
              </p:ext>
            </p:extLst>
          </p:nvPr>
        </p:nvGraphicFramePr>
        <p:xfrm>
          <a:off x="7034213" y="1524000"/>
          <a:ext cx="4876800" cy="466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1"/>
          </p:nvPr>
        </p:nvSpPr>
        <p:spPr/>
        <p:txBody>
          <a:bodyPr/>
          <a:lstStyle/>
          <a:p>
            <a:endParaRPr lang="en-US"/>
          </a:p>
        </p:txBody>
      </p:sp>
      <p:pic>
        <p:nvPicPr>
          <p:cNvPr id="4" name="Picture 3"/>
          <p:cNvPicPr>
            <a:picLocks noChangeAspect="1"/>
          </p:cNvPicPr>
          <p:nvPr/>
        </p:nvPicPr>
        <p:blipFill>
          <a:blip r:embed="rId7"/>
          <a:stretch>
            <a:fillRect/>
          </a:stretch>
        </p:blipFill>
        <p:spPr>
          <a:xfrm>
            <a:off x="1556309" y="1185242"/>
            <a:ext cx="5477904" cy="5340956"/>
          </a:xfrm>
          <a:prstGeom prst="rect">
            <a:avLst/>
          </a:prstGeom>
        </p:spPr>
      </p:pic>
    </p:spTree>
    <p:extLst>
      <p:ext uri="{BB962C8B-B14F-4D97-AF65-F5344CB8AC3E}">
        <p14:creationId xmlns:p14="http://schemas.microsoft.com/office/powerpoint/2010/main" val="206637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Christ Himself</a:t>
            </a:r>
            <a:endParaRPr lang="en-US" dirty="0"/>
          </a:p>
        </p:txBody>
      </p:sp>
      <p:sp>
        <p:nvSpPr>
          <p:cNvPr id="14" name="Content Placeholder 13"/>
          <p:cNvSpPr>
            <a:spLocks noGrp="1"/>
          </p:cNvSpPr>
          <p:nvPr>
            <p:ph idx="1"/>
          </p:nvPr>
        </p:nvSpPr>
        <p:spPr/>
        <p:txBody>
          <a:bodyPr>
            <a:normAutofit fontScale="85000" lnSpcReduction="20000"/>
          </a:bodyPr>
          <a:lstStyle/>
          <a:p>
            <a:pPr marL="82296" indent="0">
              <a:buNone/>
            </a:pPr>
            <a:r>
              <a:rPr lang="en-US" dirty="0"/>
              <a:t>The association or identification of Melchizedek with the Messiah predates </a:t>
            </a:r>
            <a:r>
              <a:rPr lang="en-US" dirty="0" smtClean="0"/>
              <a:t>Christianity (and thus the discussion in Hebrews), </a:t>
            </a:r>
            <a:r>
              <a:rPr lang="en-US" dirty="0"/>
              <a:t>developing in Jewish </a:t>
            </a:r>
            <a:r>
              <a:rPr lang="en-US" dirty="0" err="1"/>
              <a:t>messianism</a:t>
            </a:r>
            <a:r>
              <a:rPr lang="en-US" dirty="0"/>
              <a:t> of the Second Temple period.</a:t>
            </a:r>
          </a:p>
          <a:p>
            <a:pPr marL="82296" indent="0">
              <a:buNone/>
            </a:pPr>
            <a:r>
              <a:rPr lang="en-US" dirty="0"/>
              <a:t>A collection of early </a:t>
            </a:r>
            <a:r>
              <a:rPr lang="en-US" dirty="0" smtClean="0"/>
              <a:t>Gnostic</a:t>
            </a:r>
            <a:r>
              <a:rPr lang="en-US" dirty="0"/>
              <a:t> </a:t>
            </a:r>
            <a:r>
              <a:rPr lang="en-US" dirty="0" smtClean="0"/>
              <a:t>scripts </a:t>
            </a:r>
            <a:r>
              <a:rPr lang="en-US" dirty="0"/>
              <a:t>dating on or before the 4th century, discovered in 1945 and known as the Nag </a:t>
            </a:r>
            <a:r>
              <a:rPr lang="en-US" dirty="0" err="1"/>
              <a:t>Hammadi</a:t>
            </a:r>
            <a:r>
              <a:rPr lang="en-US" dirty="0"/>
              <a:t> library, contains a tractate pertaining to Melchizedek. Here it is proposed that Melchizedek </a:t>
            </a:r>
            <a:r>
              <a:rPr lang="en-US" i="1" dirty="0"/>
              <a:t>is</a:t>
            </a:r>
            <a:r>
              <a:rPr lang="en-US" dirty="0"/>
              <a:t> Jesus Christ</a:t>
            </a:r>
            <a:r>
              <a:rPr lang="en-US" dirty="0" smtClean="0"/>
              <a:t>.</a:t>
            </a:r>
            <a:r>
              <a:rPr lang="en-US" dirty="0"/>
              <a:t> Melchizedek, as Jesus Christ, lives, preaches, dies and is resurrected, in a gnostic perspective. </a:t>
            </a:r>
            <a:r>
              <a:rPr lang="en-US" i="1" dirty="0"/>
              <a:t>The Coming of the Son of God </a:t>
            </a:r>
            <a:r>
              <a:rPr lang="en-US" i="1" dirty="0" smtClean="0"/>
              <a:t>Melchizedek,</a:t>
            </a:r>
            <a:r>
              <a:rPr lang="en-US" dirty="0"/>
              <a:t> </a:t>
            </a:r>
            <a:r>
              <a:rPr lang="en-US" dirty="0" smtClean="0"/>
              <a:t>the </a:t>
            </a:r>
            <a:r>
              <a:rPr lang="en-US" dirty="0"/>
              <a:t>first tractate from Codex IX of the Nag </a:t>
            </a:r>
            <a:r>
              <a:rPr lang="en-US" dirty="0" err="1"/>
              <a:t>Hammadi</a:t>
            </a:r>
            <a:r>
              <a:rPr lang="en-US" dirty="0"/>
              <a:t> </a:t>
            </a:r>
            <a:r>
              <a:rPr lang="en-US" dirty="0" smtClean="0"/>
              <a:t>Library, speaks </a:t>
            </a:r>
            <a:r>
              <a:rPr lang="en-US" dirty="0"/>
              <a:t>of his return to bring peace, supported by God, and he is a priest-king who dispenses justice</a:t>
            </a:r>
            <a:r>
              <a:rPr lang="en-US" dirty="0" smtClean="0"/>
              <a:t>.</a:t>
            </a:r>
            <a:endParaRPr lang="en-US" dirty="0"/>
          </a:p>
        </p:txBody>
      </p:sp>
      <p:sp>
        <p:nvSpPr>
          <p:cNvPr id="4" name="TextBox 3"/>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 Wikipedia</a:t>
            </a:r>
            <a:endParaRPr lang="en-US" dirty="0"/>
          </a:p>
        </p:txBody>
      </p:sp>
    </p:spTree>
    <p:extLst>
      <p:ext uri="{BB962C8B-B14F-4D97-AF65-F5344CB8AC3E}">
        <p14:creationId xmlns:p14="http://schemas.microsoft.com/office/powerpoint/2010/main" val="157832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a:bodyPr>
          <a:lstStyle/>
          <a:p>
            <a:pPr marL="82296" lvl="0" indent="0">
              <a:buNone/>
            </a:pPr>
            <a:r>
              <a:rPr lang="en-US" dirty="0" smtClean="0"/>
              <a:t>They paused in Haran, where </a:t>
            </a:r>
            <a:r>
              <a:rPr lang="en-US" dirty="0" err="1" smtClean="0"/>
              <a:t>Terah</a:t>
            </a:r>
            <a:r>
              <a:rPr lang="en-US" dirty="0" smtClean="0"/>
              <a:t> died.  Afterward, Abram gathered his family and moved to Canaan.  There God appeared to Abram again, and said that He would give the land of Canaan to Abram.  Abram settled nearby for a while, then there was a famine in the land.  Abram took his family south into Egypt.  While he was there, the Pharaoh admired Sarai.  </a:t>
            </a:r>
            <a:endParaRPr lang="en-US" dirty="0"/>
          </a:p>
        </p:txBody>
      </p:sp>
    </p:spTree>
    <p:extLst>
      <p:ext uri="{BB962C8B-B14F-4D97-AF65-F5344CB8AC3E}">
        <p14:creationId xmlns:p14="http://schemas.microsoft.com/office/powerpoint/2010/main" val="20057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Identifying Melchizedek:  Christ Himself</a:t>
            </a:r>
            <a:endParaRPr lang="en-US" dirty="0"/>
          </a:p>
        </p:txBody>
      </p:sp>
      <p:sp>
        <p:nvSpPr>
          <p:cNvPr id="14" name="Content Placeholder 13"/>
          <p:cNvSpPr>
            <a:spLocks noGrp="1"/>
          </p:cNvSpPr>
          <p:nvPr>
            <p:ph idx="1"/>
          </p:nvPr>
        </p:nvSpPr>
        <p:spPr/>
        <p:txBody>
          <a:bodyPr>
            <a:normAutofit lnSpcReduction="10000"/>
          </a:bodyPr>
          <a:lstStyle/>
          <a:p>
            <a:pPr marL="82296" indent="0">
              <a:buNone/>
            </a:pPr>
            <a:r>
              <a:rPr lang="en-US" dirty="0"/>
              <a:t>The text identifies Melchizedek with Jesus Christ; whether this was as a precursor or earlier equivalent, or as exactly the same entity, is disputed by scholars. Melchizedek, as Jesus, lives, preaches, dies, and experiences the resurrection over the </a:t>
            </a:r>
            <a:r>
              <a:rPr lang="en-US" dirty="0" err="1"/>
              <a:t>Aeons</a:t>
            </a:r>
            <a:r>
              <a:rPr lang="en-US" dirty="0"/>
              <a:t>, a Gnostic concept where different emanations of God appear at different stages of history. Melchizedek himself records a revelation given to him by the angel Gabriel, as well as a liturgical rite performed by </a:t>
            </a:r>
            <a:r>
              <a:rPr lang="en-US" dirty="0" smtClean="0"/>
              <a:t>Melchizedek.  </a:t>
            </a:r>
            <a:endParaRPr lang="en-US" dirty="0"/>
          </a:p>
        </p:txBody>
      </p:sp>
      <p:sp>
        <p:nvSpPr>
          <p:cNvPr id="4" name="TextBox 3"/>
          <p:cNvSpPr txBox="1"/>
          <p:nvPr/>
        </p:nvSpPr>
        <p:spPr>
          <a:xfrm>
            <a:off x="1914144" y="6283234"/>
            <a:ext cx="10090622" cy="378823"/>
          </a:xfrm>
          <a:prstGeom prst="rect">
            <a:avLst/>
          </a:prstGeom>
          <a:noFill/>
          <a:ln>
            <a:solidFill>
              <a:schemeClr val="bg2"/>
            </a:solidFill>
          </a:ln>
        </p:spPr>
        <p:txBody>
          <a:bodyPr wrap="square" rtlCol="0" anchor="ctr" anchorCtr="1">
            <a:spAutoFit/>
          </a:bodyPr>
          <a:lstStyle/>
          <a:p>
            <a:r>
              <a:rPr lang="en-US" dirty="0"/>
              <a:t>Melchizedek (text) - Wikipedia</a:t>
            </a:r>
            <a:endParaRPr lang="en-US" dirty="0"/>
          </a:p>
        </p:txBody>
      </p:sp>
    </p:spTree>
    <p:extLst>
      <p:ext uri="{BB962C8B-B14F-4D97-AF65-F5344CB8AC3E}">
        <p14:creationId xmlns:p14="http://schemas.microsoft.com/office/powerpoint/2010/main" val="258873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a:bodyPr>
          <a:lstStyle/>
          <a:p>
            <a:pPr marL="82296" lvl="0" indent="0">
              <a:buNone/>
            </a:pPr>
            <a:r>
              <a:rPr lang="en-US" dirty="0" smtClean="0"/>
              <a:t>There isn’t a lot of data for identifying Melchizedek.  He’s mentioned only a few places in the Bible!  We know from the Biblical record that</a:t>
            </a:r>
          </a:p>
          <a:p>
            <a:r>
              <a:rPr lang="en-US" dirty="0" smtClean="0"/>
              <a:t>Melchizedek was a “priest of the Most High God,” who was also king of a city-state called Salem (later called Jerusalem) from Genesis 14:18. </a:t>
            </a:r>
            <a:r>
              <a:rPr lang="en-US" b="1" i="1" baseline="30000" dirty="0"/>
              <a:t> </a:t>
            </a:r>
            <a:r>
              <a:rPr lang="en-US" b="1" i="1" baseline="30000" dirty="0" smtClean="0"/>
              <a:t>“</a:t>
            </a:r>
            <a:r>
              <a:rPr lang="en-US" i="1" dirty="0" smtClean="0"/>
              <a:t>And </a:t>
            </a:r>
            <a:r>
              <a:rPr lang="en-US" i="1" dirty="0"/>
              <a:t>Melchizedek king of Salem brought forth bread and wine: and he was the priest of the most high God</a:t>
            </a:r>
            <a:r>
              <a:rPr lang="en-US" i="1" dirty="0" smtClean="0"/>
              <a:t>.”</a:t>
            </a:r>
          </a:p>
        </p:txBody>
      </p:sp>
    </p:spTree>
    <p:extLst>
      <p:ext uri="{BB962C8B-B14F-4D97-AF65-F5344CB8AC3E}">
        <p14:creationId xmlns:p14="http://schemas.microsoft.com/office/powerpoint/2010/main" val="16250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a:bodyPr>
          <a:lstStyle/>
          <a:p>
            <a:r>
              <a:rPr lang="en-US" dirty="0" smtClean="0"/>
              <a:t>Melchizedek was a contemporary of Abram and blessed him, from Genesis 14:19. </a:t>
            </a:r>
            <a:r>
              <a:rPr lang="en-US" b="1" i="1" baseline="30000" dirty="0" smtClean="0"/>
              <a:t> “</a:t>
            </a:r>
            <a:r>
              <a:rPr lang="en-US" i="1" dirty="0"/>
              <a:t>And he blessed him, and said, Blessed be Abram of the most high God, possessor of heaven and earth</a:t>
            </a:r>
            <a:r>
              <a:rPr lang="en-US" i="1" dirty="0" smtClean="0"/>
              <a:t>:”</a:t>
            </a:r>
          </a:p>
          <a:p>
            <a:r>
              <a:rPr lang="en-US" dirty="0" smtClean="0"/>
              <a:t>Abram gave tithe to Melchizedek, from Genesis 14:20 and Hebrews 7:4:  “</a:t>
            </a:r>
            <a:r>
              <a:rPr lang="en-US" i="1" dirty="0"/>
              <a:t>And blessed be the most high God, which hath delivered thine enemies into thy hand. And he gave him tithes of all</a:t>
            </a:r>
            <a:r>
              <a:rPr lang="en-US" i="1" dirty="0" smtClean="0"/>
              <a:t>.”</a:t>
            </a:r>
          </a:p>
        </p:txBody>
      </p:sp>
    </p:spTree>
    <p:extLst>
      <p:ext uri="{BB962C8B-B14F-4D97-AF65-F5344CB8AC3E}">
        <p14:creationId xmlns:p14="http://schemas.microsoft.com/office/powerpoint/2010/main" val="2841035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bg2">
              <a:lumMod val="60000"/>
              <a:lumOff val="40000"/>
            </a:schemeClr>
          </a:solidFill>
        </p:spPr>
        <p:txBody>
          <a:bodyPr>
            <a:normAutofit fontScale="92500" lnSpcReduction="10000"/>
          </a:bodyPr>
          <a:lstStyle/>
          <a:p>
            <a:pPr marL="82296" indent="0">
              <a:buNone/>
            </a:pPr>
            <a:r>
              <a:rPr lang="en-US" dirty="0" smtClean="0"/>
              <a:t>The next mention of Melchizedek in Scripture comes from Psalm 110:  </a:t>
            </a:r>
          </a:p>
          <a:p>
            <a:r>
              <a:rPr lang="en-US" dirty="0"/>
              <a:t>The </a:t>
            </a:r>
            <a:r>
              <a:rPr lang="en-US" cap="small" dirty="0"/>
              <a:t>Lord</a:t>
            </a:r>
            <a:r>
              <a:rPr lang="en-US" dirty="0"/>
              <a:t> said unto my Lord, Sit thou at my right hand, until I make thine enemies thy footstool.</a:t>
            </a:r>
          </a:p>
          <a:p>
            <a:r>
              <a:rPr lang="en-US" b="1" baseline="30000" dirty="0"/>
              <a:t>2 </a:t>
            </a:r>
            <a:r>
              <a:rPr lang="en-US" dirty="0"/>
              <a:t>The </a:t>
            </a:r>
            <a:r>
              <a:rPr lang="en-US" cap="small" dirty="0"/>
              <a:t>Lord</a:t>
            </a:r>
            <a:r>
              <a:rPr lang="en-US" dirty="0"/>
              <a:t> shall send the rod of thy strength out of Zion: rule thou in the midst of thine enemies.</a:t>
            </a:r>
          </a:p>
          <a:p>
            <a:r>
              <a:rPr lang="en-US" b="1" baseline="30000" dirty="0"/>
              <a:t>3 </a:t>
            </a:r>
            <a:r>
              <a:rPr lang="en-US" dirty="0"/>
              <a:t>Thy people shall be willing in the day of thy power, in the beauties of holiness from the womb of the morning: thou hast the dew of thy youth.</a:t>
            </a:r>
          </a:p>
          <a:p>
            <a:r>
              <a:rPr lang="en-US" b="1" baseline="30000" dirty="0"/>
              <a:t>4 </a:t>
            </a:r>
            <a:r>
              <a:rPr lang="en-US" dirty="0"/>
              <a:t>The </a:t>
            </a:r>
            <a:r>
              <a:rPr lang="en-US" cap="small" dirty="0"/>
              <a:t>Lord</a:t>
            </a:r>
            <a:r>
              <a:rPr lang="en-US" dirty="0"/>
              <a:t> hath sworn, and will not repent, Thou art a priest for ever after the order of Melchizedek.</a:t>
            </a:r>
          </a:p>
          <a:p>
            <a:endParaRPr lang="en-US" dirty="0"/>
          </a:p>
        </p:txBody>
      </p:sp>
    </p:spTree>
    <p:extLst>
      <p:ext uri="{BB962C8B-B14F-4D97-AF65-F5344CB8AC3E}">
        <p14:creationId xmlns:p14="http://schemas.microsoft.com/office/powerpoint/2010/main" val="85556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bg2">
              <a:lumMod val="60000"/>
              <a:lumOff val="40000"/>
            </a:schemeClr>
          </a:solidFill>
        </p:spPr>
        <p:txBody>
          <a:bodyPr>
            <a:normAutofit fontScale="92500" lnSpcReduction="10000"/>
          </a:bodyPr>
          <a:lstStyle/>
          <a:p>
            <a:r>
              <a:rPr lang="en-US" b="1" baseline="30000" dirty="0"/>
              <a:t>5 </a:t>
            </a:r>
            <a:r>
              <a:rPr lang="en-US" dirty="0"/>
              <a:t>The Lord at thy right hand shall strike through kings in the day of his wrath.</a:t>
            </a:r>
          </a:p>
          <a:p>
            <a:r>
              <a:rPr lang="en-US" b="1" baseline="30000" dirty="0"/>
              <a:t>6 </a:t>
            </a:r>
            <a:r>
              <a:rPr lang="en-US" dirty="0"/>
              <a:t>He shall judge among the heathen, he shall fill the places with the dead bodies; he shall wound the heads over many countries.</a:t>
            </a:r>
          </a:p>
          <a:p>
            <a:r>
              <a:rPr lang="en-US" b="1" baseline="30000" dirty="0"/>
              <a:t>7 </a:t>
            </a:r>
            <a:r>
              <a:rPr lang="en-US" dirty="0"/>
              <a:t>He shall drink of the brook in the way: therefore shall he lift up the head.</a:t>
            </a:r>
          </a:p>
          <a:p>
            <a:pPr marL="82296" indent="0">
              <a:buNone/>
            </a:pPr>
            <a:r>
              <a:rPr lang="en-US" dirty="0" smtClean="0"/>
              <a:t>This psalm of David presents Christ as not only King and Ruler of this world, but also, by God’s solemn oath, as eternal Priest—after the order of Melchizedek.  </a:t>
            </a:r>
            <a:endParaRPr lang="en-US" dirty="0"/>
          </a:p>
        </p:txBody>
      </p:sp>
    </p:spTree>
    <p:extLst>
      <p:ext uri="{BB962C8B-B14F-4D97-AF65-F5344CB8AC3E}">
        <p14:creationId xmlns:p14="http://schemas.microsoft.com/office/powerpoint/2010/main" val="15580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bg2"/>
          </a:solidFill>
        </p:spPr>
        <p:txBody>
          <a:bodyPr>
            <a:normAutofit lnSpcReduction="10000"/>
          </a:bodyPr>
          <a:lstStyle/>
          <a:p>
            <a:pPr marL="82296" indent="0">
              <a:buNone/>
            </a:pPr>
            <a:r>
              <a:rPr lang="en-US" dirty="0" smtClean="0"/>
              <a:t>But Hebrews gives us much greater detail!  Check out Hebrews 7:1-2.  </a:t>
            </a:r>
          </a:p>
          <a:p>
            <a:r>
              <a:rPr lang="en-US" b="1" dirty="0"/>
              <a:t>7 </a:t>
            </a:r>
            <a:r>
              <a:rPr lang="en-US" dirty="0"/>
              <a:t>For this </a:t>
            </a:r>
            <a:r>
              <a:rPr lang="en-US" dirty="0" err="1"/>
              <a:t>Melchisedec</a:t>
            </a:r>
            <a:r>
              <a:rPr lang="en-US" dirty="0"/>
              <a:t>, king of Salem, priest of the most high God, who met Abraham returning from the slaughter of the kings, and blessed him;</a:t>
            </a:r>
          </a:p>
          <a:p>
            <a:r>
              <a:rPr lang="en-US" b="1" baseline="30000" dirty="0"/>
              <a:t>2 </a:t>
            </a:r>
            <a:r>
              <a:rPr lang="en-US" dirty="0"/>
              <a:t>To whom also Abraham gave a tenth part of all; first being by interpretation King of righteousness, and after that also King of Salem, which is, King of peace;</a:t>
            </a:r>
          </a:p>
          <a:p>
            <a:pPr marL="82296" indent="0">
              <a:buNone/>
            </a:pPr>
            <a:endParaRPr lang="en-US" dirty="0"/>
          </a:p>
        </p:txBody>
      </p:sp>
    </p:spTree>
    <p:extLst>
      <p:ext uri="{BB962C8B-B14F-4D97-AF65-F5344CB8AC3E}">
        <p14:creationId xmlns:p14="http://schemas.microsoft.com/office/powerpoint/2010/main" val="224507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a:bodyPr>
          <a:lstStyle/>
          <a:p>
            <a:pPr marL="82296" indent="0">
              <a:buNone/>
            </a:pPr>
            <a:r>
              <a:rPr lang="en-US" dirty="0" smtClean="0"/>
              <a:t>We see from these verses that:  </a:t>
            </a:r>
          </a:p>
          <a:p>
            <a:r>
              <a:rPr lang="en-US" dirty="0" smtClean="0"/>
              <a:t>Melchizedek was both king and priest.  </a:t>
            </a:r>
          </a:p>
          <a:p>
            <a:r>
              <a:rPr lang="en-US" dirty="0" smtClean="0"/>
              <a:t>His name, Melchizedek, may be translated as </a:t>
            </a:r>
            <a:br>
              <a:rPr lang="en-US" dirty="0" smtClean="0"/>
            </a:br>
            <a:r>
              <a:rPr lang="en-US" dirty="0" smtClean="0"/>
              <a:t>“King of Righteousness” or “my King is Righteousness.”  </a:t>
            </a:r>
          </a:p>
          <a:p>
            <a:r>
              <a:rPr lang="en-US" dirty="0" smtClean="0"/>
              <a:t>The word “Salem” means “peace,” so as “king of Salem,” Melchizedek might be properly called “king of peace.”  </a:t>
            </a:r>
          </a:p>
        </p:txBody>
      </p:sp>
    </p:spTree>
    <p:extLst>
      <p:ext uri="{BB962C8B-B14F-4D97-AF65-F5344CB8AC3E}">
        <p14:creationId xmlns:p14="http://schemas.microsoft.com/office/powerpoint/2010/main" val="331103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bg2"/>
          </a:solidFill>
        </p:spPr>
        <p:txBody>
          <a:bodyPr>
            <a:normAutofit/>
          </a:bodyPr>
          <a:lstStyle/>
          <a:p>
            <a:pPr marL="82296" indent="0">
              <a:buNone/>
            </a:pPr>
            <a:r>
              <a:rPr lang="en-US" dirty="0" smtClean="0"/>
              <a:t>We continue in Hebrews 7:3</a:t>
            </a:r>
          </a:p>
          <a:p>
            <a:r>
              <a:rPr lang="en-US" b="1" baseline="30000" dirty="0"/>
              <a:t>3 </a:t>
            </a:r>
            <a:r>
              <a:rPr lang="en-US" dirty="0"/>
              <a:t>Without father, without mother, without descent, having neither beginning of days, nor end of life; but made like unto the Son of God; </a:t>
            </a:r>
            <a:r>
              <a:rPr lang="en-US" dirty="0" err="1"/>
              <a:t>abideth</a:t>
            </a:r>
            <a:r>
              <a:rPr lang="en-US" dirty="0"/>
              <a:t> a priest continually.</a:t>
            </a:r>
          </a:p>
        </p:txBody>
      </p:sp>
    </p:spTree>
    <p:extLst>
      <p:ext uri="{BB962C8B-B14F-4D97-AF65-F5344CB8AC3E}">
        <p14:creationId xmlns:p14="http://schemas.microsoft.com/office/powerpoint/2010/main" val="107662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a:bodyPr>
          <a:lstStyle/>
          <a:p>
            <a:pPr marL="82296" indent="0">
              <a:buNone/>
            </a:pPr>
            <a:r>
              <a:rPr lang="en-US" dirty="0" smtClean="0"/>
              <a:t>This verse has encouraged people to think of Melchizedek as divine.  Melchizedek must have been some supernatural being if he were to be literally without parents, without beginning of days, and without end.  Such an assertion in its totality can be literally true only of the persons of the Godhead.  However, it is not necessary to take this view of the wording.  The author may simply mean that there is no record of Melchizedek’s parents, birth, or death.  </a:t>
            </a:r>
          </a:p>
        </p:txBody>
      </p:sp>
    </p:spTree>
    <p:extLst>
      <p:ext uri="{BB962C8B-B14F-4D97-AF65-F5344CB8AC3E}">
        <p14:creationId xmlns:p14="http://schemas.microsoft.com/office/powerpoint/2010/main" val="321190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lnSpcReduction="10000"/>
          </a:bodyPr>
          <a:lstStyle/>
          <a:p>
            <a:pPr marL="82296" indent="0">
              <a:buNone/>
            </a:pPr>
            <a:r>
              <a:rPr lang="en-US" dirty="0" smtClean="0"/>
              <a:t>The Jews were very careful to record and preserve their genealogies, and this was especially true concerning the priests.  No one could serve as priest unless he was a direct descendant of Aaron in the tribe of Levi, and this he must be able to prove without any doubt whatever.  If there was a break in the line somewhere, he would be counted out and lose the privileges accorded the priests.  For this reason, every Jew and particularly the priests carefully preserved their genealogical records.  </a:t>
            </a:r>
          </a:p>
        </p:txBody>
      </p:sp>
    </p:spTree>
    <p:extLst>
      <p:ext uri="{BB962C8B-B14F-4D97-AF65-F5344CB8AC3E}">
        <p14:creationId xmlns:p14="http://schemas.microsoft.com/office/powerpoint/2010/main" val="138064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lnSpcReduction="10000"/>
          </a:bodyPr>
          <a:lstStyle/>
          <a:p>
            <a:pPr marL="82296" lvl="0" indent="0">
              <a:buNone/>
            </a:pPr>
            <a:r>
              <a:rPr lang="en-US" dirty="0"/>
              <a:t>But Abram lied to the Pharaoh, saying that Sarai </a:t>
            </a:r>
            <a:r>
              <a:rPr lang="en-US" dirty="0" smtClean="0"/>
              <a:t>was his sister, rather than acknowledging her as his wife.  God sent a plague on Pharaoh because he wanted to take Sarai as a wife.  When Pharaoh discovered the cause of the plague—that he was about to make a married woman his wife—he sent Sarai back to Abram and asked him to take her and get out of the country.  So Abram, Sarai, and Lot traveled back north, toward Canaan.  </a:t>
            </a:r>
            <a:endParaRPr lang="en-US" dirty="0"/>
          </a:p>
        </p:txBody>
      </p:sp>
    </p:spTree>
    <p:extLst>
      <p:ext uri="{BB962C8B-B14F-4D97-AF65-F5344CB8AC3E}">
        <p14:creationId xmlns:p14="http://schemas.microsoft.com/office/powerpoint/2010/main" val="387705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a:bodyPr>
          <a:lstStyle/>
          <a:p>
            <a:pPr marL="82296" indent="0">
              <a:buNone/>
            </a:pPr>
            <a:r>
              <a:rPr lang="en-US" dirty="0" smtClean="0"/>
              <a:t>The priest Melchizedek, other than being briefly mentioned in the account in Genesis, is otherwise unknown.  No record of his parentage exists.  He stands completely outside the detailed record of the line of Aaron.  So possibly the author of Hebrews was simply contrasting this state of being genealogically unknown with the detailed genealogy of the Levitical priesthood.  </a:t>
            </a:r>
          </a:p>
        </p:txBody>
      </p:sp>
    </p:spTree>
    <p:extLst>
      <p:ext uri="{BB962C8B-B14F-4D97-AF65-F5344CB8AC3E}">
        <p14:creationId xmlns:p14="http://schemas.microsoft.com/office/powerpoint/2010/main" val="255183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417639"/>
            <a:ext cx="9997440" cy="5240016"/>
          </a:xfrm>
          <a:solidFill>
            <a:schemeClr val="bg2"/>
          </a:solidFill>
        </p:spPr>
        <p:txBody>
          <a:bodyPr>
            <a:normAutofit fontScale="92500" lnSpcReduction="20000"/>
          </a:bodyPr>
          <a:lstStyle/>
          <a:p>
            <a:r>
              <a:rPr lang="en-US" b="1" baseline="30000" dirty="0" smtClean="0"/>
              <a:t>4</a:t>
            </a:r>
            <a:r>
              <a:rPr lang="en-US" b="1" baseline="30000" dirty="0"/>
              <a:t> </a:t>
            </a:r>
            <a:r>
              <a:rPr lang="en-US" dirty="0"/>
              <a:t>Now consider how great this man was, unto whom even the patriarch Abraham gave the tenth of the spoils.</a:t>
            </a:r>
          </a:p>
          <a:p>
            <a:r>
              <a:rPr lang="en-US" b="1" baseline="30000" dirty="0"/>
              <a:t>5 </a:t>
            </a:r>
            <a:r>
              <a:rPr lang="en-US" dirty="0"/>
              <a:t>And verily they that are of the sons of Levi, who receive the office of the priesthood, have a commandment to take tithes of the people according to the law, that is, of their brethren, though they come out of the loins of Abraham:</a:t>
            </a:r>
          </a:p>
          <a:p>
            <a:r>
              <a:rPr lang="en-US" b="1" baseline="30000" dirty="0"/>
              <a:t>6 </a:t>
            </a:r>
            <a:r>
              <a:rPr lang="en-US" dirty="0"/>
              <a:t>But he whose descent is not counted from them received tithes of Abraham, and blessed him that had the promises.</a:t>
            </a:r>
          </a:p>
          <a:p>
            <a:r>
              <a:rPr lang="en-US" b="1" baseline="30000" dirty="0"/>
              <a:t>7 </a:t>
            </a:r>
            <a:r>
              <a:rPr lang="en-US" dirty="0"/>
              <a:t>And without all contradiction the less is blessed of the better.</a:t>
            </a:r>
          </a:p>
        </p:txBody>
      </p:sp>
    </p:spTree>
    <p:extLst>
      <p:ext uri="{BB962C8B-B14F-4D97-AF65-F5344CB8AC3E}">
        <p14:creationId xmlns:p14="http://schemas.microsoft.com/office/powerpoint/2010/main" val="349851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610571"/>
            <a:ext cx="9997440" cy="5047083"/>
          </a:xfrm>
          <a:solidFill>
            <a:schemeClr val="accent2">
              <a:lumMod val="60000"/>
              <a:lumOff val="40000"/>
            </a:schemeClr>
          </a:solidFill>
        </p:spPr>
        <p:txBody>
          <a:bodyPr>
            <a:normAutofit lnSpcReduction="10000"/>
          </a:bodyPr>
          <a:lstStyle/>
          <a:p>
            <a:pPr marL="82296" indent="0">
              <a:buNone/>
            </a:pPr>
            <a:r>
              <a:rPr lang="en-US" dirty="0" smtClean="0"/>
              <a:t>This passage goes on to describe the superiority of the priesthood of Melchizedek to the priesthood of the Levites.  The Levitical priesthood and the ceremonial law were provisional and shadowy, pointing forward to the work that Christ was to perform as our high priest.  The ceremonial system expired at the cross.  Christ assumed His high priestly office, figuratively after the order of Melchizedek, following the expiration of the law that regulated the Levitical priesthood.  </a:t>
            </a:r>
          </a:p>
        </p:txBody>
      </p:sp>
    </p:spTree>
    <p:extLst>
      <p:ext uri="{BB962C8B-B14F-4D97-AF65-F5344CB8AC3E}">
        <p14:creationId xmlns:p14="http://schemas.microsoft.com/office/powerpoint/2010/main" val="244788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2589088"/>
            <a:ext cx="9997440" cy="2445249"/>
          </a:xfrm>
          <a:solidFill>
            <a:schemeClr val="accent5">
              <a:lumMod val="60000"/>
              <a:lumOff val="40000"/>
            </a:schemeClr>
          </a:solidFill>
        </p:spPr>
        <p:txBody>
          <a:bodyPr>
            <a:normAutofit/>
          </a:bodyPr>
          <a:lstStyle/>
          <a:p>
            <a:pPr marL="82296" indent="0">
              <a:buNone/>
            </a:pPr>
            <a:r>
              <a:rPr lang="en-US" dirty="0" smtClean="0"/>
              <a:t>That’s all as far as Bible references to Melchizedek go.  There are some others in Hebrews 5 and 6, but they are similar in tone to those that we have already discussed.  </a:t>
            </a:r>
          </a:p>
        </p:txBody>
      </p:sp>
    </p:spTree>
    <p:extLst>
      <p:ext uri="{BB962C8B-B14F-4D97-AF65-F5344CB8AC3E}">
        <p14:creationId xmlns:p14="http://schemas.microsoft.com/office/powerpoint/2010/main" val="168578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pic>
        <p:nvPicPr>
          <p:cNvPr id="4" name="Picture 3"/>
          <p:cNvPicPr>
            <a:picLocks noChangeAspect="1"/>
          </p:cNvPicPr>
          <p:nvPr/>
        </p:nvPicPr>
        <p:blipFill>
          <a:blip r:embed="rId2"/>
          <a:stretch>
            <a:fillRect/>
          </a:stretch>
        </p:blipFill>
        <p:spPr>
          <a:xfrm>
            <a:off x="2048612" y="1417638"/>
            <a:ext cx="9728503" cy="5328678"/>
          </a:xfrm>
          <a:prstGeom prst="rect">
            <a:avLst/>
          </a:prstGeom>
        </p:spPr>
      </p:pic>
    </p:spTree>
    <p:extLst>
      <p:ext uri="{BB962C8B-B14F-4D97-AF65-F5344CB8AC3E}">
        <p14:creationId xmlns:p14="http://schemas.microsoft.com/office/powerpoint/2010/main" val="116484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pic>
        <p:nvPicPr>
          <p:cNvPr id="3" name="Content Placeholder 2"/>
          <p:cNvPicPr>
            <a:picLocks noGrp="1" noChangeAspect="1"/>
          </p:cNvPicPr>
          <p:nvPr>
            <p:ph idx="1"/>
          </p:nvPr>
        </p:nvPicPr>
        <p:blipFill>
          <a:blip r:embed="rId2"/>
          <a:stretch>
            <a:fillRect/>
          </a:stretch>
        </p:blipFill>
        <p:spPr>
          <a:xfrm>
            <a:off x="2515916" y="1447800"/>
            <a:ext cx="9581013" cy="5230402"/>
          </a:xfrm>
          <a:prstGeom prst="rect">
            <a:avLst/>
          </a:prstGeom>
        </p:spPr>
      </p:pic>
    </p:spTree>
    <p:extLst>
      <p:ext uri="{BB962C8B-B14F-4D97-AF65-F5344CB8AC3E}">
        <p14:creationId xmlns:p14="http://schemas.microsoft.com/office/powerpoint/2010/main" val="3705688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2434975"/>
            <a:ext cx="9997440" cy="2897313"/>
          </a:xfrm>
          <a:solidFill>
            <a:schemeClr val="accent5">
              <a:lumMod val="60000"/>
              <a:lumOff val="40000"/>
            </a:schemeClr>
          </a:solidFill>
        </p:spPr>
        <p:txBody>
          <a:bodyPr>
            <a:normAutofit/>
          </a:bodyPr>
          <a:lstStyle/>
          <a:p>
            <a:pPr marL="82296" indent="0">
              <a:buNone/>
            </a:pPr>
            <a:r>
              <a:rPr lang="en-US" dirty="0" smtClean="0"/>
              <a:t>There are only a couple of references to Melchizedek in Ellen White’s writings.  In the Desire of Ages, speaking of the triumphal entry of Jesus into </a:t>
            </a:r>
            <a:r>
              <a:rPr lang="en-US" dirty="0" err="1" smtClean="0"/>
              <a:t>Jeruslaem</a:t>
            </a:r>
            <a:r>
              <a:rPr lang="en-US" dirty="0" smtClean="0"/>
              <a:t>, she makes it clear that Melchizedek is a type of Christ.  </a:t>
            </a:r>
          </a:p>
        </p:txBody>
      </p:sp>
    </p:spTree>
    <p:extLst>
      <p:ext uri="{BB962C8B-B14F-4D97-AF65-F5344CB8AC3E}">
        <p14:creationId xmlns:p14="http://schemas.microsoft.com/office/powerpoint/2010/main" val="2839332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726057"/>
            <a:ext cx="9997440" cy="4931597"/>
          </a:xfrm>
          <a:solidFill>
            <a:srgbClr val="E7BE7B"/>
          </a:solidFill>
        </p:spPr>
        <p:txBody>
          <a:bodyPr>
            <a:normAutofit fontScale="92500" lnSpcReduction="20000"/>
          </a:bodyPr>
          <a:lstStyle/>
          <a:p>
            <a:pPr marL="82296" indent="0">
              <a:buNone/>
            </a:pPr>
            <a:r>
              <a:rPr lang="en-US" b="1" dirty="0" smtClean="0"/>
              <a:t>E. G. White, Desire of Ages, pg. 578:</a:t>
            </a:r>
          </a:p>
          <a:p>
            <a:pPr marL="82296" indent="0">
              <a:buNone/>
            </a:pPr>
            <a:r>
              <a:rPr lang="en-US" dirty="0" smtClean="0"/>
              <a:t>“Reports </a:t>
            </a:r>
            <a:r>
              <a:rPr lang="en-US" dirty="0"/>
              <a:t>have reached the rulers in Jerusalem that Jesus is approaching the city with a great concourse of people. But they have no welcome for the Son of God. In fear they go out to meet Him, hoping to disperse the throng. As the procession is about to descend the Mount of Olives, it is intercepted by the rulers. They inquire the cause of the tumultuous rejoicing. As they question, “Who is this?” the disciples, filled with the spirit of inspiration, answer this question. In eloquent strains they repeat the prophecies concerning Christ: </a:t>
            </a:r>
          </a:p>
        </p:txBody>
      </p:sp>
    </p:spTree>
    <p:extLst>
      <p:ext uri="{BB962C8B-B14F-4D97-AF65-F5344CB8AC3E}">
        <p14:creationId xmlns:p14="http://schemas.microsoft.com/office/powerpoint/2010/main" val="217415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726057"/>
            <a:ext cx="9997440" cy="4931597"/>
          </a:xfrm>
          <a:solidFill>
            <a:srgbClr val="E7BE7B"/>
          </a:solidFill>
        </p:spPr>
        <p:txBody>
          <a:bodyPr>
            <a:normAutofit fontScale="92500" lnSpcReduction="20000"/>
          </a:bodyPr>
          <a:lstStyle/>
          <a:p>
            <a:pPr marL="82296" indent="0">
              <a:buNone/>
            </a:pPr>
            <a:r>
              <a:rPr lang="en-US" b="1" dirty="0" smtClean="0"/>
              <a:t>E. G. White, Desire of Ages, pg. 578:</a:t>
            </a:r>
          </a:p>
          <a:p>
            <a:r>
              <a:rPr lang="en-US" dirty="0" smtClean="0"/>
              <a:t>Adam </a:t>
            </a:r>
            <a:r>
              <a:rPr lang="en-US" dirty="0"/>
              <a:t>will tell you, It is the seed of the woman that shall bruise the serpent's head. </a:t>
            </a:r>
          </a:p>
          <a:p>
            <a:r>
              <a:rPr lang="en-US" dirty="0"/>
              <a:t>Ask Abraham, he will tell you, It is “Melchizedek King of Salem,” King of Peace. Genesis </a:t>
            </a:r>
            <a:r>
              <a:rPr lang="en-US" dirty="0" smtClean="0"/>
              <a:t>14:18. </a:t>
            </a:r>
            <a:endParaRPr lang="en-US" dirty="0"/>
          </a:p>
          <a:p>
            <a:r>
              <a:rPr lang="en-US" dirty="0"/>
              <a:t>Jacob will tell you, He is Shiloh of the tribe of Judah</a:t>
            </a:r>
            <a:r>
              <a:rPr lang="en-US" dirty="0" smtClean="0"/>
              <a:t>.</a:t>
            </a:r>
            <a:endParaRPr lang="en-US" dirty="0"/>
          </a:p>
          <a:p>
            <a:r>
              <a:rPr lang="en-US" dirty="0"/>
              <a:t>Isaiah will tell you, “Immanuel,” “Wonderful, Counselor, The mighty God, The everlasting Father, The Prince of Peace.” Isaiah 7:14; </a:t>
            </a:r>
            <a:r>
              <a:rPr lang="en-US" dirty="0" smtClean="0"/>
              <a:t>9:6</a:t>
            </a:r>
            <a:r>
              <a:rPr lang="en-US" dirty="0"/>
              <a:t>.</a:t>
            </a:r>
            <a:endParaRPr lang="en-US" dirty="0"/>
          </a:p>
          <a:p>
            <a:r>
              <a:rPr lang="en-US" dirty="0"/>
              <a:t>Jeremiah will tell you, The Branch of David, “the Lord our Righteousness.” Jeremiah </a:t>
            </a:r>
            <a:r>
              <a:rPr lang="en-US" dirty="0" smtClean="0"/>
              <a:t>23:6. </a:t>
            </a:r>
          </a:p>
        </p:txBody>
      </p:sp>
    </p:spTree>
    <p:extLst>
      <p:ext uri="{BB962C8B-B14F-4D97-AF65-F5344CB8AC3E}">
        <p14:creationId xmlns:p14="http://schemas.microsoft.com/office/powerpoint/2010/main" val="3519702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726057"/>
            <a:ext cx="9997440" cy="4931597"/>
          </a:xfrm>
          <a:solidFill>
            <a:srgbClr val="E7BE7B"/>
          </a:solidFill>
        </p:spPr>
        <p:txBody>
          <a:bodyPr>
            <a:normAutofit fontScale="85000" lnSpcReduction="20000"/>
          </a:bodyPr>
          <a:lstStyle/>
          <a:p>
            <a:pPr marL="82296" indent="0">
              <a:buNone/>
            </a:pPr>
            <a:r>
              <a:rPr lang="en-US" b="1" dirty="0" smtClean="0"/>
              <a:t>E. G. White, Desire of Ages, pg. 578:</a:t>
            </a:r>
          </a:p>
          <a:p>
            <a:r>
              <a:rPr lang="en-US" dirty="0"/>
              <a:t>Daniel will tell you, He is the Messiah</a:t>
            </a:r>
            <a:r>
              <a:rPr lang="en-US" dirty="0" smtClean="0"/>
              <a:t>.</a:t>
            </a:r>
            <a:endParaRPr lang="en-US" dirty="0"/>
          </a:p>
          <a:p>
            <a:r>
              <a:rPr lang="en-US" dirty="0"/>
              <a:t>Hosea will tell you, He is “the Lord God of hosts; the Lord is His memorial.” Hosea </a:t>
            </a:r>
            <a:r>
              <a:rPr lang="en-US" dirty="0" smtClean="0"/>
              <a:t>12:5</a:t>
            </a:r>
            <a:r>
              <a:rPr lang="en-US" dirty="0"/>
              <a:t>.</a:t>
            </a:r>
          </a:p>
          <a:p>
            <a:r>
              <a:rPr lang="en-US" dirty="0"/>
              <a:t>John the Baptist will tell you, He is “the Lamb of God, which taketh away the sin of the world.” John </a:t>
            </a:r>
            <a:r>
              <a:rPr lang="en-US" dirty="0" smtClean="0"/>
              <a:t>1:29.  </a:t>
            </a:r>
            <a:endParaRPr lang="en-US" dirty="0"/>
          </a:p>
          <a:p>
            <a:r>
              <a:rPr lang="en-US" dirty="0"/>
              <a:t>The great Jehovah has proclaimed from His throne, “This is My beloved Son.” Matthew </a:t>
            </a:r>
            <a:r>
              <a:rPr lang="en-US" dirty="0" smtClean="0"/>
              <a:t>3:17.  </a:t>
            </a:r>
            <a:endParaRPr lang="en-US" dirty="0"/>
          </a:p>
          <a:p>
            <a:r>
              <a:rPr lang="en-US" dirty="0"/>
              <a:t>We, His disciples, declare, This is Jesus, the Messiah, the Prince of life, the Redeemer of the world</a:t>
            </a:r>
            <a:r>
              <a:rPr lang="en-US" dirty="0" smtClean="0"/>
              <a:t>.</a:t>
            </a:r>
            <a:endParaRPr lang="en-US" dirty="0"/>
          </a:p>
          <a:p>
            <a:r>
              <a:rPr lang="en-US" dirty="0"/>
              <a:t>And the prince of the powers of darkness acknowledges Him, saying, “I know Thee who Thou art, the Holy One of God.” Mark </a:t>
            </a:r>
            <a:r>
              <a:rPr lang="en-US" dirty="0" smtClean="0"/>
              <a:t>1:24.”  </a:t>
            </a:r>
            <a:endParaRPr lang="en-US" dirty="0"/>
          </a:p>
        </p:txBody>
      </p:sp>
    </p:spTree>
    <p:extLst>
      <p:ext uri="{BB962C8B-B14F-4D97-AF65-F5344CB8AC3E}">
        <p14:creationId xmlns:p14="http://schemas.microsoft.com/office/powerpoint/2010/main" val="1158305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a:bodyPr>
          <a:lstStyle/>
          <a:p>
            <a:pPr marL="82296" lvl="0" indent="0">
              <a:buNone/>
            </a:pPr>
            <a:r>
              <a:rPr lang="en-US" dirty="0" smtClean="0"/>
              <a:t>Now both Abram and Lot had been materially blessed by God, so that they both had vast herds of animals.  There were so many sheep that the land couldn’t support both of their flocks.  And there was fighting between Abram’s herdsmen and Lot’s herdsmen for access to the water and the best grazing.  So Abram and Lot decided to split up, and Abram gave Lot the choice of the lands that he wanted to inhabit.  </a:t>
            </a:r>
            <a:endParaRPr lang="en-US" dirty="0"/>
          </a:p>
        </p:txBody>
      </p:sp>
    </p:spTree>
    <p:extLst>
      <p:ext uri="{BB962C8B-B14F-4D97-AF65-F5344CB8AC3E}">
        <p14:creationId xmlns:p14="http://schemas.microsoft.com/office/powerpoint/2010/main" val="45638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2434976"/>
            <a:ext cx="9997440" cy="1952090"/>
          </a:xfrm>
          <a:solidFill>
            <a:schemeClr val="accent5">
              <a:lumMod val="60000"/>
              <a:lumOff val="40000"/>
            </a:schemeClr>
          </a:solidFill>
        </p:spPr>
        <p:txBody>
          <a:bodyPr>
            <a:normAutofit/>
          </a:bodyPr>
          <a:lstStyle/>
          <a:p>
            <a:pPr marL="82296" indent="0">
              <a:buNone/>
            </a:pPr>
            <a:r>
              <a:rPr lang="en-US" dirty="0" smtClean="0"/>
              <a:t>And there is one more reference, in which Ellen White makes Melchizedek’s identity clear.  It’s from the Review and Herald, February 18, 1980.  </a:t>
            </a:r>
          </a:p>
        </p:txBody>
      </p:sp>
    </p:spTree>
    <p:extLst>
      <p:ext uri="{BB962C8B-B14F-4D97-AF65-F5344CB8AC3E}">
        <p14:creationId xmlns:p14="http://schemas.microsoft.com/office/powerpoint/2010/main" val="308117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pPr algn="r"/>
            <a:r>
              <a:rPr lang="en-US" dirty="0" smtClean="0"/>
              <a:t>Identifying Melchizedek:  </a:t>
            </a:r>
            <a:br>
              <a:rPr lang="en-US" dirty="0" smtClean="0"/>
            </a:br>
            <a:r>
              <a:rPr lang="en-US" dirty="0" smtClean="0"/>
              <a:t>Things We Actually Know</a:t>
            </a:r>
            <a:endParaRPr lang="en-US" dirty="0"/>
          </a:p>
        </p:txBody>
      </p:sp>
      <p:sp>
        <p:nvSpPr>
          <p:cNvPr id="14" name="Content Placeholder 13"/>
          <p:cNvSpPr>
            <a:spLocks noGrp="1"/>
          </p:cNvSpPr>
          <p:nvPr>
            <p:ph idx="1"/>
          </p:nvPr>
        </p:nvSpPr>
        <p:spPr>
          <a:xfrm>
            <a:off x="1914144" y="1726057"/>
            <a:ext cx="9997440" cy="4931597"/>
          </a:xfrm>
          <a:solidFill>
            <a:srgbClr val="E7BE7B"/>
          </a:solidFill>
        </p:spPr>
        <p:txBody>
          <a:bodyPr>
            <a:normAutofit/>
          </a:bodyPr>
          <a:lstStyle/>
          <a:p>
            <a:pPr marL="82296" indent="0">
              <a:buNone/>
            </a:pPr>
            <a:r>
              <a:rPr lang="en-US" b="1" dirty="0" smtClean="0"/>
              <a:t>E. G. White, Review and Herald, Feb. 18, 1890, Paragraph 10:</a:t>
            </a:r>
          </a:p>
          <a:p>
            <a:pPr marL="82296" indent="0">
              <a:buNone/>
            </a:pPr>
            <a:r>
              <a:rPr lang="en-US" dirty="0" smtClean="0"/>
              <a:t>“It </a:t>
            </a:r>
            <a:r>
              <a:rPr lang="en-US" dirty="0"/>
              <a:t>was Christ that spoke through </a:t>
            </a:r>
            <a:r>
              <a:rPr lang="en-US" dirty="0" err="1"/>
              <a:t>Melchisedec</a:t>
            </a:r>
            <a:r>
              <a:rPr lang="en-US" dirty="0"/>
              <a:t>, the priest of the most high God. </a:t>
            </a:r>
            <a:r>
              <a:rPr lang="en-US" dirty="0" err="1"/>
              <a:t>Melchisedec</a:t>
            </a:r>
            <a:r>
              <a:rPr lang="en-US" dirty="0"/>
              <a:t> was not Christ, but he was the voice of God in the world, the representative of the Father</a:t>
            </a:r>
            <a:r>
              <a:rPr lang="en-US" dirty="0" smtClean="0"/>
              <a:t>.”  </a:t>
            </a:r>
            <a:endParaRPr lang="en-US" dirty="0"/>
          </a:p>
        </p:txBody>
      </p:sp>
    </p:spTree>
    <p:extLst>
      <p:ext uri="{BB962C8B-B14F-4D97-AF65-F5344CB8AC3E}">
        <p14:creationId xmlns:p14="http://schemas.microsoft.com/office/powerpoint/2010/main" val="185294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12180" y="359897"/>
            <a:ext cx="5773420" cy="1743223"/>
          </a:xfrm>
        </p:spPr>
        <p:txBody>
          <a:bodyPr>
            <a:normAutofit/>
          </a:bodyPr>
          <a:lstStyle/>
          <a:p>
            <a:r>
              <a:rPr lang="en-US" dirty="0" smtClean="0"/>
              <a:t>Thank you!</a:t>
            </a:r>
            <a:endParaRPr lang="en-US" dirty="0"/>
          </a:p>
        </p:txBody>
      </p:sp>
      <p:sp>
        <p:nvSpPr>
          <p:cNvPr id="3" name="Subtitle 2"/>
          <p:cNvSpPr>
            <a:spLocks noGrp="1"/>
          </p:cNvSpPr>
          <p:nvPr>
            <p:ph type="subTitle" idx="1"/>
          </p:nvPr>
        </p:nvSpPr>
        <p:spPr>
          <a:xfrm>
            <a:off x="6012180" y="2270252"/>
            <a:ext cx="5773420" cy="1752600"/>
          </a:xfrm>
        </p:spPr>
        <p:txBody>
          <a:bodyPr/>
          <a:lstStyle/>
          <a:p>
            <a:r>
              <a:rPr lang="en-US" smtClean="0"/>
              <a:t>Happy Sabbath</a:t>
            </a:r>
            <a:endParaRPr lang="en-US" dirty="0"/>
          </a:p>
        </p:txBody>
      </p:sp>
    </p:spTree>
    <p:extLst>
      <p:ext uri="{BB962C8B-B14F-4D97-AF65-F5344CB8AC3E}">
        <p14:creationId xmlns:p14="http://schemas.microsoft.com/office/powerpoint/2010/main" val="119993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a:bodyPr>
          <a:lstStyle/>
          <a:p>
            <a:pPr marL="82296" lvl="0" indent="0">
              <a:buNone/>
            </a:pPr>
            <a:r>
              <a:rPr lang="en-US" dirty="0" smtClean="0"/>
              <a:t>Lot chose the green, well-watered plain of Jordan, and chose to live in the wicked city of Sodom.  So Abram left the plain of Jordan to Lot and chose to live in the plain of </a:t>
            </a:r>
            <a:r>
              <a:rPr lang="en-US" dirty="0" err="1" smtClean="0"/>
              <a:t>Mamre</a:t>
            </a:r>
            <a:r>
              <a:rPr lang="en-US" dirty="0" smtClean="0"/>
              <a:t>, which is in Hebron.  </a:t>
            </a:r>
          </a:p>
          <a:p>
            <a:pPr marL="82296" lvl="0" indent="0">
              <a:buNone/>
            </a:pPr>
            <a:r>
              <a:rPr lang="en-US" dirty="0" smtClean="0"/>
              <a:t>Back in the plain of Jordan, a situation occurred in which four kings (led by </a:t>
            </a:r>
            <a:r>
              <a:rPr lang="en-US" dirty="0" err="1" smtClean="0"/>
              <a:t>Chedorlaomer</a:t>
            </a:r>
            <a:r>
              <a:rPr lang="en-US" dirty="0" smtClean="0"/>
              <a:t>) made war with five kings, including those of Sodom and Gomorrah.  </a:t>
            </a:r>
            <a:endParaRPr lang="en-US" dirty="0"/>
          </a:p>
        </p:txBody>
      </p:sp>
    </p:spTree>
    <p:extLst>
      <p:ext uri="{BB962C8B-B14F-4D97-AF65-F5344CB8AC3E}">
        <p14:creationId xmlns:p14="http://schemas.microsoft.com/office/powerpoint/2010/main" val="127827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a:bodyPr>
          <a:lstStyle/>
          <a:p>
            <a:pPr marL="82296" lvl="0" indent="0">
              <a:buNone/>
            </a:pPr>
            <a:r>
              <a:rPr lang="en-US" dirty="0" smtClean="0"/>
              <a:t>The four kings </a:t>
            </a:r>
            <a:r>
              <a:rPr lang="en-US" dirty="0" smtClean="0"/>
              <a:t>led by </a:t>
            </a:r>
            <a:r>
              <a:rPr lang="en-US" dirty="0" err="1" smtClean="0"/>
              <a:t>Chedorlaomer</a:t>
            </a:r>
            <a:r>
              <a:rPr lang="en-US" dirty="0" smtClean="0"/>
              <a:t> triumphed over the five kings, </a:t>
            </a:r>
            <a:r>
              <a:rPr lang="en-US" dirty="0" smtClean="0"/>
              <a:t>and they looted the cities of Sodom and Gomorrah.  They also took captives, including Lot and his family.  When Abram heard this, her armed his trained servants and pursued the four kings.  He attacked them by night and chased them to </a:t>
            </a:r>
            <a:r>
              <a:rPr lang="en-US" dirty="0" err="1" smtClean="0"/>
              <a:t>Hobah</a:t>
            </a:r>
            <a:r>
              <a:rPr lang="en-US" dirty="0" smtClean="0"/>
              <a:t>.  He reclaimed all the loot that had been taken and freed all the captives.  </a:t>
            </a:r>
            <a:endParaRPr lang="en-US" dirty="0"/>
          </a:p>
        </p:txBody>
      </p:sp>
    </p:spTree>
    <p:extLst>
      <p:ext uri="{BB962C8B-B14F-4D97-AF65-F5344CB8AC3E}">
        <p14:creationId xmlns:p14="http://schemas.microsoft.com/office/powerpoint/2010/main" val="1023653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lnSpcReduction="10000"/>
          </a:bodyPr>
          <a:lstStyle/>
          <a:p>
            <a:pPr marL="82296" lvl="0" indent="0">
              <a:buNone/>
            </a:pPr>
            <a:r>
              <a:rPr lang="en-US" dirty="0"/>
              <a:t>As Abram was returning from the battle with all the loot and the former captives, </a:t>
            </a:r>
            <a:r>
              <a:rPr lang="en-US" dirty="0" smtClean="0"/>
              <a:t>he was met by the king of Sodom.  </a:t>
            </a:r>
            <a:r>
              <a:rPr lang="en-US" b="1" dirty="0" smtClean="0"/>
              <a:t>“And Melchizedek king of Salem brought forth bread and wine: and he was the priest of the most high God.  And he blessed him, and said, Blessed be Abram of the most high God, possessor of heaven and earth: And blessed be the most high God, which hath delivered thine enemies into thy hand.  And he gave him tithes of all.”  -Genesis 14:18-20</a:t>
            </a:r>
            <a:endParaRPr lang="en-US" b="1" dirty="0"/>
          </a:p>
        </p:txBody>
      </p:sp>
    </p:spTree>
    <p:extLst>
      <p:ext uri="{BB962C8B-B14F-4D97-AF65-F5344CB8AC3E}">
        <p14:creationId xmlns:p14="http://schemas.microsoft.com/office/powerpoint/2010/main" val="130167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The </a:t>
            </a:r>
            <a:r>
              <a:rPr lang="en-US" dirty="0" err="1" smtClean="0"/>
              <a:t>Toledot</a:t>
            </a:r>
            <a:r>
              <a:rPr lang="en-US" dirty="0" smtClean="0"/>
              <a:t> of </a:t>
            </a:r>
            <a:r>
              <a:rPr lang="en-US" dirty="0" err="1" smtClean="0"/>
              <a:t>Terah</a:t>
            </a:r>
            <a:endParaRPr lang="en-US" dirty="0"/>
          </a:p>
        </p:txBody>
      </p:sp>
      <p:sp>
        <p:nvSpPr>
          <p:cNvPr id="14" name="Content Placeholder 13"/>
          <p:cNvSpPr>
            <a:spLocks noGrp="1"/>
          </p:cNvSpPr>
          <p:nvPr>
            <p:ph idx="1"/>
          </p:nvPr>
        </p:nvSpPr>
        <p:spPr/>
        <p:txBody>
          <a:bodyPr>
            <a:normAutofit/>
          </a:bodyPr>
          <a:lstStyle/>
          <a:p>
            <a:pPr marL="82296" lvl="0" indent="0">
              <a:buNone/>
            </a:pPr>
            <a:r>
              <a:rPr lang="en-US" dirty="0" smtClean="0"/>
              <a:t>Then the king of Sodom said to Abram, “You can take all the loot for yourself, please just release my captured people.”  But Abram told him that he had promised God that he would not take anything, even a shoelace, as loot for himself.  The only thing Abram could not return was that portion of the loot his retainers had used as food and what belonged to his confederates.  </a:t>
            </a:r>
            <a:endParaRPr lang="en-US" b="1" dirty="0"/>
          </a:p>
        </p:txBody>
      </p:sp>
    </p:spTree>
    <p:extLst>
      <p:ext uri="{BB962C8B-B14F-4D97-AF65-F5344CB8AC3E}">
        <p14:creationId xmlns:p14="http://schemas.microsoft.com/office/powerpoint/2010/main" val="2775650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Template>
  <TotalTime>826</TotalTime>
  <Words>2203</Words>
  <Application>Microsoft Office PowerPoint</Application>
  <PresentationFormat>Widescreen</PresentationFormat>
  <Paragraphs>158</Paragraphs>
  <Slides>52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Century Gothic</vt:lpstr>
      <vt:lpstr>Verdana</vt:lpstr>
      <vt:lpstr>Wingdings 2</vt:lpstr>
      <vt:lpstr>Idea design template</vt:lpstr>
      <vt:lpstr>Genesis 12-14: The Toledot of Terah </vt:lpstr>
      <vt:lpstr>The Toledot of Terah</vt:lpstr>
      <vt:lpstr>The Toledot of Terah</vt:lpstr>
      <vt:lpstr>The Toledot of Terah</vt:lpstr>
      <vt:lpstr>The Toledot of Terah</vt:lpstr>
      <vt:lpstr>The Toledot of Terah</vt:lpstr>
      <vt:lpstr>The Toledot of Terah</vt:lpstr>
      <vt:lpstr>The Toledot of Terah</vt:lpstr>
      <vt:lpstr>The Toledot of Terah</vt:lpstr>
      <vt:lpstr>Who is Melchizedek?  </vt:lpstr>
      <vt:lpstr>Identifying Melchizedek:  Whose Priest?</vt:lpstr>
      <vt:lpstr>Identifying Melchizedek:  Whose Priest?</vt:lpstr>
      <vt:lpstr>Identifying Melchizedek:  Whose Priest?</vt:lpstr>
      <vt:lpstr>Identifying Melchizedek:   God’s Priest</vt:lpstr>
      <vt:lpstr>Who is Melchizedek?  </vt:lpstr>
      <vt:lpstr>Identifying Melchizedek:  Shem</vt:lpstr>
      <vt:lpstr>Identifying Melchizedek:  Shem</vt:lpstr>
      <vt:lpstr>Identifying Melchizedek:  Shem</vt:lpstr>
      <vt:lpstr>PowerPoint Presentation</vt:lpstr>
      <vt:lpstr>PowerPoint Presentation</vt:lpstr>
      <vt:lpstr>Identifying Melchizedek:  Shem</vt:lpstr>
      <vt:lpstr>Identifying Melchizedek:   Probably not Shem</vt:lpstr>
      <vt:lpstr>Who is Melchizedek?  </vt:lpstr>
      <vt:lpstr>Identifying Melchizedek:   Jewish Fairytales (in early centuries AD)</vt:lpstr>
      <vt:lpstr>Identifying Melchizedek:   Jewish Fairytales (in early centuries AD)</vt:lpstr>
      <vt:lpstr>Identifying Melchizedek:   Jewish Fairytales (in early centuries AD)</vt:lpstr>
      <vt:lpstr>Identifying Melchizedek:   Jewish Fairytales (in early centuries AD)</vt:lpstr>
      <vt:lpstr>Who is Melchizedek?  </vt:lpstr>
      <vt:lpstr>Identifying Melchizedek:  Christ Himself</vt:lpstr>
      <vt:lpstr>Identifying Melchizedek:  Christ Himself</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Identifying Melchizedek:   Things We Actually Know</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12-14: The Toledot of Terah</dc:title>
  <dc:creator>gabby young</dc:creator>
  <cp:lastModifiedBy>gabby young</cp:lastModifiedBy>
  <cp:revision>29</cp:revision>
  <dcterms:created xsi:type="dcterms:W3CDTF">2022-05-06T23:55:40Z</dcterms:created>
  <dcterms:modified xsi:type="dcterms:W3CDTF">2022-05-07T13:42:22Z</dcterms:modified>
</cp:coreProperties>
</file>