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handoutMasterIdLst>
    <p:handoutMasterId r:id="rId50"/>
  </p:handoutMasterIdLst>
  <p:sldIdLst>
    <p:sldId id="265" r:id="rId2"/>
    <p:sldId id="310" r:id="rId3"/>
    <p:sldId id="322" r:id="rId4"/>
    <p:sldId id="323" r:id="rId5"/>
    <p:sldId id="324" r:id="rId6"/>
    <p:sldId id="325" r:id="rId7"/>
    <p:sldId id="327" r:id="rId8"/>
    <p:sldId id="326" r:id="rId9"/>
    <p:sldId id="328" r:id="rId10"/>
    <p:sldId id="329" r:id="rId11"/>
    <p:sldId id="346" r:id="rId12"/>
    <p:sldId id="347" r:id="rId13"/>
    <p:sldId id="345" r:id="rId14"/>
    <p:sldId id="336" r:id="rId15"/>
    <p:sldId id="335" r:id="rId16"/>
    <p:sldId id="334" r:id="rId17"/>
    <p:sldId id="330" r:id="rId18"/>
    <p:sldId id="333" r:id="rId19"/>
    <p:sldId id="331" r:id="rId20"/>
    <p:sldId id="332" r:id="rId21"/>
    <p:sldId id="337" r:id="rId22"/>
    <p:sldId id="338" r:id="rId23"/>
    <p:sldId id="339" r:id="rId24"/>
    <p:sldId id="340" r:id="rId25"/>
    <p:sldId id="341" r:id="rId26"/>
    <p:sldId id="342" r:id="rId27"/>
    <p:sldId id="343" r:id="rId28"/>
    <p:sldId id="344" r:id="rId29"/>
    <p:sldId id="348" r:id="rId30"/>
    <p:sldId id="350" r:id="rId31"/>
    <p:sldId id="351" r:id="rId32"/>
    <p:sldId id="357" r:id="rId33"/>
    <p:sldId id="358" r:id="rId34"/>
    <p:sldId id="352" r:id="rId35"/>
    <p:sldId id="320" r:id="rId36"/>
    <p:sldId id="353" r:id="rId37"/>
    <p:sldId id="354" r:id="rId38"/>
    <p:sldId id="355" r:id="rId39"/>
    <p:sldId id="356" r:id="rId40"/>
    <p:sldId id="360" r:id="rId41"/>
    <p:sldId id="362" r:id="rId42"/>
    <p:sldId id="359" r:id="rId43"/>
    <p:sldId id="361" r:id="rId44"/>
    <p:sldId id="363" r:id="rId45"/>
    <p:sldId id="364" r:id="rId46"/>
    <p:sldId id="365" r:id="rId47"/>
    <p:sldId id="366" r:id="rId48"/>
  </p:sldIdLst>
  <p:sldSz cx="12188825" cy="6858000"/>
  <p:notesSz cx="6858000" cy="9144000"/>
  <p:custDataLst>
    <p:tags r:id="rId5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166" autoAdjust="0"/>
    <p:restoredTop sz="94629" autoAdjust="0"/>
  </p:normalViewPr>
  <p:slideViewPr>
    <p:cSldViewPr showGuides="1">
      <p:cViewPr varScale="1">
        <p:scale>
          <a:sx n="62" d="100"/>
          <a:sy n="62" d="100"/>
        </p:scale>
        <p:origin x="900" y="48"/>
      </p:cViewPr>
      <p:guideLst>
        <p:guide pos="3839"/>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63" d="100"/>
          <a:sy n="63" d="100"/>
        </p:scale>
        <p:origin x="1986"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88EAF-6ECA-4616-85EF-35AA19C641F3}" type="datetimeFigureOut">
              <a:rPr lang="en-US"/>
              <a:t>5/13/2022</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9F912AB-2776-42F2-A957-313FC7EFEDB9}" type="slidenum">
              <a:rPr/>
              <a:t>‹#›</a:t>
            </a:fld>
            <a:endParaRPr/>
          </a:p>
        </p:txBody>
      </p:sp>
    </p:spTree>
    <p:extLst>
      <p:ext uri="{BB962C8B-B14F-4D97-AF65-F5344CB8AC3E}">
        <p14:creationId xmlns:p14="http://schemas.microsoft.com/office/powerpoint/2010/main" val="3932065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BD2D7A-D230-4F91-BD59-0A39C2703BA8}" type="datetimeFigureOut">
              <a:rPr lang="en-US"/>
              <a:t>5/13/2022</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199CD-3E1B-4AE6-990F-76F925F5EA9F}" type="slidenum">
              <a:rPr/>
              <a:t>‹#›</a:t>
            </a:fld>
            <a:endParaRPr/>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65214" y="1828800"/>
            <a:ext cx="8229600" cy="2895600"/>
          </a:xfrm>
        </p:spPr>
        <p:txBody>
          <a:bodyPr anchor="b">
            <a:normAutofit/>
          </a:bodyPr>
          <a:lstStyle>
            <a:lvl1pPr>
              <a:lnSpc>
                <a:spcPct val="80000"/>
              </a:lnSpc>
              <a:defRPr sz="6600">
                <a:solidFill>
                  <a:schemeClr val="tx1"/>
                </a:solidFill>
              </a:defRPr>
            </a:lvl1pPr>
          </a:lstStyle>
          <a:p>
            <a:r>
              <a:rPr lang="en-US" smtClean="0"/>
              <a:t>Click to edit Master title style</a:t>
            </a:r>
            <a:endParaRPr/>
          </a:p>
        </p:txBody>
      </p:sp>
      <p:sp>
        <p:nvSpPr>
          <p:cNvPr id="3" name="Subtitle 2"/>
          <p:cNvSpPr>
            <a:spLocks noGrp="1"/>
          </p:cNvSpPr>
          <p:nvPr>
            <p:ph type="subTitle" idx="1"/>
          </p:nvPr>
        </p:nvSpPr>
        <p:spPr>
          <a:xfrm>
            <a:off x="1065213" y="4800600"/>
            <a:ext cx="8229600" cy="1219200"/>
          </a:xfrm>
        </p:spPr>
        <p:txBody>
          <a:bodyPr>
            <a:normAutofit/>
          </a:bodyPr>
          <a:lstStyle>
            <a:lvl1pPr marL="0" indent="0" algn="l">
              <a:spcBef>
                <a:spcPts val="0"/>
              </a:spcBef>
              <a:buNone/>
              <a:defRPr sz="2000" cap="all" spc="200" baseline="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03F41C87-7AD9-4845-A077-840E4A0F3F06}" type="datetimeFigureOut">
              <a:rPr lang="en-US"/>
              <a:t>5/13/2022</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2412" y="381001"/>
            <a:ext cx="1524001" cy="56388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522412" y="381001"/>
            <a:ext cx="7391399"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03F41C87-7AD9-4845-A077-840E4A0F3F06}" type="datetimeFigureOut">
              <a:rPr lang="en-US"/>
              <a:t>5/13/2022</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5/13/2022</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9614" y="2514600"/>
            <a:ext cx="8692399" cy="2819400"/>
          </a:xfrm>
        </p:spPr>
        <p:txBody>
          <a:bodyPr anchor="b">
            <a:normAutofit/>
          </a:bodyPr>
          <a:lstStyle>
            <a:lvl1pPr algn="l">
              <a:lnSpc>
                <a:spcPct val="80000"/>
              </a:lnSpc>
              <a:defRPr sz="4800" b="0" cap="none" baseline="0"/>
            </a:lvl1pPr>
          </a:lstStyle>
          <a:p>
            <a:r>
              <a:rPr lang="en-US" smtClean="0"/>
              <a:t>Click to edit Master title style</a:t>
            </a:r>
            <a:endParaRPr/>
          </a:p>
        </p:txBody>
      </p:sp>
      <p:sp>
        <p:nvSpPr>
          <p:cNvPr id="3" name="Text Placeholder 2"/>
          <p:cNvSpPr>
            <a:spLocks noGrp="1"/>
          </p:cNvSpPr>
          <p:nvPr>
            <p:ph type="body" idx="1"/>
          </p:nvPr>
        </p:nvSpPr>
        <p:spPr>
          <a:xfrm>
            <a:off x="1065213" y="5410200"/>
            <a:ext cx="8687333" cy="609601"/>
          </a:xfrm>
        </p:spPr>
        <p:txBody>
          <a:bodyPr anchor="t">
            <a:normAutofit/>
          </a:bodyPr>
          <a:lstStyle>
            <a:lvl1pPr marL="0" indent="0">
              <a:spcBef>
                <a:spcPts val="0"/>
              </a:spcBef>
              <a:buNone/>
              <a:defRPr sz="2000" cap="all" spc="200" baseline="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03F41C87-7AD9-4845-A077-840E4A0F3F06}" type="datetimeFigureOut">
              <a:rPr lang="en-US"/>
              <a:t>5/13/2022</a:t>
            </a:fld>
            <a:endParaRPr/>
          </a:p>
        </p:txBody>
      </p:sp>
      <p:sp>
        <p:nvSpPr>
          <p:cNvPr id="6" name="Slide Number Placeholder 5"/>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504781" y="1905001"/>
            <a:ext cx="4419599"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29183" y="1905001"/>
            <a:ext cx="4419600" cy="41148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t>5/13/2022</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52241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52241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49861" y="1905000"/>
            <a:ext cx="4416552" cy="762000"/>
          </a:xfrm>
        </p:spPr>
        <p:txBody>
          <a:bodyPr anchor="ctr">
            <a:noAutofit/>
          </a:bodyPr>
          <a:lstStyle>
            <a:lvl1pPr marL="0" indent="0">
              <a:spcBef>
                <a:spcPts val="0"/>
              </a:spcBef>
              <a:buNone/>
              <a:defRPr sz="2000" b="0" cap="all" spc="200"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49861" y="2743201"/>
            <a:ext cx="4416552" cy="3276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Footer Placeholder 7"/>
          <p:cNvSpPr>
            <a:spLocks noGrp="1"/>
          </p:cNvSpPr>
          <p:nvPr>
            <p:ph type="ftr" sz="quarter" idx="11"/>
          </p:nvPr>
        </p:nvSpPr>
        <p:spPr/>
        <p:txBody>
          <a:bodyPr/>
          <a:lstStyle/>
          <a:p>
            <a:endParaRPr dirty="0"/>
          </a:p>
        </p:txBody>
      </p:sp>
      <p:sp>
        <p:nvSpPr>
          <p:cNvPr id="7" name="Date Placeholder 6"/>
          <p:cNvSpPr>
            <a:spLocks noGrp="1"/>
          </p:cNvSpPr>
          <p:nvPr>
            <p:ph type="dt" sz="half" idx="10"/>
          </p:nvPr>
        </p:nvSpPr>
        <p:spPr/>
        <p:txBody>
          <a:bodyPr/>
          <a:lstStyle/>
          <a:p>
            <a:fld id="{03F41C87-7AD9-4845-A077-840E4A0F3F06}" type="datetimeFigureOut">
              <a:rPr lang="en-US"/>
              <a:t>5/13/2022</a:t>
            </a:fld>
            <a:endParaRPr/>
          </a:p>
        </p:txBody>
      </p:sp>
      <p:sp>
        <p:nvSpPr>
          <p:cNvPr id="9" name="Slide Number Placeholder 8"/>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03F41C87-7AD9-4845-A077-840E4A0F3F06}" type="datetimeFigureOut">
              <a:rPr lang="en-US"/>
              <a:t>5/13/2022</a:t>
            </a:fld>
            <a:endParaRPr/>
          </a:p>
        </p:txBody>
      </p:sp>
      <p:sp>
        <p:nvSpPr>
          <p:cNvPr id="5" name="Slide Number Placeholder 4"/>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03F41C87-7AD9-4845-A077-840E4A0F3F06}" type="datetimeFigureOut">
              <a:rPr lang="en-US"/>
              <a:t>5/13/2022</a:t>
            </a:fld>
            <a:endParaRPr/>
          </a:p>
        </p:txBody>
      </p:sp>
      <p:sp>
        <p:nvSpPr>
          <p:cNvPr id="4" name="Slide Number Placeholder 3"/>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Autofit/>
          </a:bodyPr>
          <a:lstStyle>
            <a:lvl1pPr algn="l">
              <a:lnSpc>
                <a:spcPct val="90000"/>
              </a:lnSpc>
              <a:defRPr sz="3600" b="0" baseline="0">
                <a:solidFill>
                  <a:schemeClr val="tx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Content Placeholder 2"/>
          <p:cNvSpPr>
            <a:spLocks noGrp="1"/>
          </p:cNvSpPr>
          <p:nvPr>
            <p:ph idx="1"/>
          </p:nvPr>
        </p:nvSpPr>
        <p:spPr>
          <a:xfrm>
            <a:off x="4951414" y="685800"/>
            <a:ext cx="6400800" cy="53340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03F41C87-7AD9-4845-A077-840E4A0F3F06}" type="datetimeFigureOut">
              <a:rPr lang="en-US"/>
              <a:t>5/13/2022</a:t>
            </a:fld>
            <a:endParaRPr/>
          </a:p>
        </p:txBody>
      </p:sp>
      <p:sp>
        <p:nvSpPr>
          <p:cNvPr id="7" name="Slide Number Placeholder 6"/>
          <p:cNvSpPr>
            <a:spLocks noGrp="1"/>
          </p:cNvSpPr>
          <p:nvPr>
            <p:ph type="sldNum" sz="quarter" idx="12"/>
          </p:nvPr>
        </p:nvSpPr>
        <p:spPr/>
        <p:txBody>
          <a:bodyPr/>
          <a:lstStyle/>
          <a:p>
            <a:fld id="{2A013F82-EE5E-44EE-A61D-E31C6657F26F}" type="slidenum">
              <a:rPr/>
              <a:t>‹#›</a:t>
            </a:fld>
            <a:endParaRPr/>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55604" y="1905000"/>
            <a:ext cx="3596607" cy="2667000"/>
          </a:xfrm>
        </p:spPr>
        <p:txBody>
          <a:bodyPr anchor="b">
            <a:normAutofit/>
          </a:bodyPr>
          <a:lstStyle>
            <a:lvl1pPr algn="l">
              <a:lnSpc>
                <a:spcPct val="90000"/>
              </a:lnSpc>
              <a:defRPr sz="3600" b="0" i="0" baseline="0">
                <a:solidFill>
                  <a:schemeClr val="tx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1065213" y="4648200"/>
            <a:ext cx="3581399" cy="1371600"/>
          </a:xfrm>
        </p:spPr>
        <p:txBody>
          <a:bodyPr>
            <a:normAutofit/>
          </a:bodyPr>
          <a:lstStyle>
            <a:lvl1pPr marL="0" indent="0">
              <a:lnSpc>
                <a:spcPct val="9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951414" y="685800"/>
            <a:ext cx="6400799" cy="5334000"/>
          </a:xfrm>
          <a:solidFill>
            <a:schemeClr val="bg2"/>
          </a:solidFill>
          <a:ln w="76200">
            <a:solidFill>
              <a:schemeClr val="tx1"/>
            </a:solidFill>
            <a:miter lim="800000"/>
          </a:ln>
        </p:spPr>
        <p:txBody>
          <a:bodyP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6" name="Footer Placeholder 5"/>
          <p:cNvSpPr>
            <a:spLocks noGrp="1"/>
          </p:cNvSpPr>
          <p:nvPr>
            <p:ph type="ftr" sz="quarter" idx="11"/>
          </p:nvPr>
        </p:nvSpPr>
        <p:spPr/>
        <p:txBody>
          <a:bodyPr/>
          <a:lstStyle/>
          <a:p>
            <a:endParaRPr dirty="0"/>
          </a:p>
        </p:txBody>
      </p:sp>
      <p:sp>
        <p:nvSpPr>
          <p:cNvPr id="5" name="Date Placeholder 4"/>
          <p:cNvSpPr>
            <a:spLocks noGrp="1"/>
          </p:cNvSpPr>
          <p:nvPr>
            <p:ph type="dt" sz="half" idx="10"/>
          </p:nvPr>
        </p:nvSpPr>
        <p:spPr/>
        <p:txBody>
          <a:bodyPr/>
          <a:lstStyle/>
          <a:p>
            <a:fld id="{03F41C87-7AD9-4845-A077-840E4A0F3F06}" type="datetimeFigureOut">
              <a:rPr lang="en-US"/>
              <a:pPr/>
              <a:t>5/13/2022</a:t>
            </a:fld>
            <a:endParaRPr/>
          </a:p>
        </p:txBody>
      </p:sp>
      <p:sp>
        <p:nvSpPr>
          <p:cNvPr id="7" name="Slide Number Placeholder 6"/>
          <p:cNvSpPr>
            <a:spLocks noGrp="1"/>
          </p:cNvSpPr>
          <p:nvPr>
            <p:ph type="sldNum" sz="quarter" idx="12"/>
          </p:nvPr>
        </p:nvSpPr>
        <p:spPr/>
        <p:txBody>
          <a:bodyPr/>
          <a:lstStyle/>
          <a:p>
            <a:fld id="{2A013F82-EE5E-44EE-A61D-E31C6657F26F}" type="slidenum">
              <a:rPr/>
              <a:pPr/>
              <a:t>‹#›</a:t>
            </a:fld>
            <a:endParaRPr/>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3" y="381000"/>
            <a:ext cx="9144001" cy="1371600"/>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522413" y="1904999"/>
            <a:ext cx="9134391" cy="411480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3"/>
          </p:nvPr>
        </p:nvSpPr>
        <p:spPr>
          <a:xfrm>
            <a:off x="1522413" y="6400800"/>
            <a:ext cx="6553199" cy="276228"/>
          </a:xfrm>
          <a:prstGeom prst="rect">
            <a:avLst/>
          </a:prstGeom>
        </p:spPr>
        <p:txBody>
          <a:bodyPr vert="horz" lIns="91440" tIns="45720" rIns="91440" bIns="45720" rtlCol="0" anchor="ctr"/>
          <a:lstStyle>
            <a:lvl1pPr algn="l">
              <a:defRPr sz="11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226422" y="6400800"/>
            <a:ext cx="1449389"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03F41C87-7AD9-4845-A077-840E4A0F3F06}" type="datetimeFigureOut">
              <a:rPr lang="en-US" smtClean="0"/>
              <a:pPr/>
              <a:t>5/13/2022</a:t>
            </a:fld>
            <a:endParaRPr lang="en-US"/>
          </a:p>
        </p:txBody>
      </p:sp>
      <p:sp>
        <p:nvSpPr>
          <p:cNvPr id="6" name="Slide Number Placeholder 5"/>
          <p:cNvSpPr>
            <a:spLocks noGrp="1"/>
          </p:cNvSpPr>
          <p:nvPr>
            <p:ph type="sldNum" sz="quarter" idx="4"/>
          </p:nvPr>
        </p:nvSpPr>
        <p:spPr>
          <a:xfrm>
            <a:off x="9828211" y="6400800"/>
            <a:ext cx="838201" cy="276228"/>
          </a:xfrm>
          <a:prstGeom prst="rect">
            <a:avLst/>
          </a:prstGeom>
        </p:spPr>
        <p:txBody>
          <a:bodyPr vert="horz" lIns="91440" tIns="45720" rIns="91440" bIns="45720" rtlCol="0" anchor="ctr"/>
          <a:lstStyle>
            <a:lvl1pPr algn="r">
              <a:defRPr sz="1100">
                <a:solidFill>
                  <a:schemeClr val="tx1">
                    <a:tint val="75000"/>
                  </a:schemeClr>
                </a:solidFill>
              </a:defRPr>
            </a:lvl1pPr>
          </a:lstStyle>
          <a:p>
            <a:fld id="{2A013F82-EE5E-44EE-A61D-E31C6657F26F}" type="slidenum">
              <a:rPr lang="en-US" smtClean="0"/>
              <a:pPr/>
              <a:t>‹#›</a:t>
            </a:fld>
            <a:endParaRPr lang="en-US"/>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spc="100" baseline="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Clr>
          <a:schemeClr val="accent1"/>
        </a:buClr>
        <a:buSzPct val="100000"/>
        <a:buFont typeface="Arial" pitchFamily="34" charset="0"/>
        <a:buChar char="•"/>
        <a:defRPr sz="2400" kern="1200">
          <a:solidFill>
            <a:schemeClr val="tx1"/>
          </a:solidFill>
          <a:latin typeface="+mn-lt"/>
          <a:ea typeface="+mn-ea"/>
          <a:cs typeface="+mn-cs"/>
        </a:defRPr>
      </a:lvl1pPr>
      <a:lvl2pPr marL="463550" indent="-231775" algn="l" defTabSz="914400" rtl="0" eaLnBrk="1" latinLnBrk="0" hangingPunct="1">
        <a:lnSpc>
          <a:spcPct val="90000"/>
        </a:lnSpc>
        <a:spcBef>
          <a:spcPts val="1200"/>
        </a:spcBef>
        <a:buClr>
          <a:schemeClr val="accent1"/>
        </a:buClr>
        <a:buSzPct val="100000"/>
        <a:buFont typeface="Arial" pitchFamily="34" charset="0"/>
        <a:buChar char="•"/>
        <a:defRPr sz="2000" kern="1200">
          <a:solidFill>
            <a:schemeClr val="tx1"/>
          </a:solidFill>
          <a:latin typeface="+mn-lt"/>
          <a:ea typeface="+mn-ea"/>
          <a:cs typeface="+mn-cs"/>
        </a:defRPr>
      </a:lvl2pPr>
      <a:lvl3pPr marL="682625" indent="-219075" algn="l" defTabSz="914400" rtl="0" eaLnBrk="1" latinLnBrk="0" hangingPunct="1">
        <a:lnSpc>
          <a:spcPct val="90000"/>
        </a:lnSpc>
        <a:spcBef>
          <a:spcPts val="600"/>
        </a:spcBef>
        <a:buClr>
          <a:schemeClr val="accent1"/>
        </a:buClr>
        <a:buSzPct val="100000"/>
        <a:buFont typeface="Arial" pitchFamily="34" charset="0"/>
        <a:buChar char="•"/>
        <a:defRPr sz="1800" kern="1200">
          <a:solidFill>
            <a:schemeClr val="tx1"/>
          </a:solidFill>
          <a:latin typeface="+mn-lt"/>
          <a:ea typeface="+mn-ea"/>
          <a:cs typeface="+mn-cs"/>
        </a:defRPr>
      </a:lvl3pPr>
      <a:lvl4pPr marL="857250" indent="-174625"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4pPr>
      <a:lvl5pPr marL="1030288" indent="-173038" algn="l" defTabSz="914400" rtl="0" eaLnBrk="1" latinLnBrk="0" hangingPunct="1">
        <a:lnSpc>
          <a:spcPct val="90000"/>
        </a:lnSpc>
        <a:spcBef>
          <a:spcPts val="600"/>
        </a:spcBef>
        <a:buClr>
          <a:schemeClr val="accent1"/>
        </a:buClr>
        <a:buSzPct val="100000"/>
        <a:buFont typeface="Arial" pitchFamily="34" charset="0"/>
        <a:buChar char="•"/>
        <a:defRPr sz="1600" kern="1200">
          <a:solidFill>
            <a:schemeClr val="tx1"/>
          </a:solidFill>
          <a:latin typeface="+mn-lt"/>
          <a:ea typeface="+mn-ea"/>
          <a:cs typeface="+mn-cs"/>
        </a:defRPr>
      </a:lvl5pPr>
      <a:lvl6pPr marL="120700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38074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5544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72821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unknownboundaries.com/ancient-aliens-not-god-destroyed-sodom-and-gomorrah/" TargetMode="External"/><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afrikaiswoke.com/sodom-gomorrah-destruction-nuclear-war-anunnaki/"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answersingenesis.org/contradictions-in-the-bible/what-was-primary-sin-sodom-gomorrah/"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answersingenesis.org/contradictions-in-the-bible/what-was-primary-sin-sodom-gomorrah/"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reformationproject.org/case/sodom-and-gomorrah/"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Genesis 15-19:</a:t>
            </a:r>
            <a:br>
              <a:rPr lang="en-US" dirty="0" smtClean="0"/>
            </a:br>
            <a:r>
              <a:rPr lang="en-US" dirty="0" smtClean="0"/>
              <a:t>The Covenant </a:t>
            </a:r>
            <a:endParaRPr lang="en-US" dirty="0"/>
          </a:p>
        </p:txBody>
      </p:sp>
      <p:sp>
        <p:nvSpPr>
          <p:cNvPr id="4" name="Subtitle 3"/>
          <p:cNvSpPr>
            <a:spLocks noGrp="1"/>
          </p:cNvSpPr>
          <p:nvPr>
            <p:ph type="subTitle" idx="1"/>
          </p:nvPr>
        </p:nvSpPr>
        <p:spPr/>
        <p:txBody>
          <a:bodyPr/>
          <a:lstStyle/>
          <a:p>
            <a:r>
              <a:rPr lang="it-IT" dirty="0" smtClean="0"/>
              <a:t>Lesson 7</a:t>
            </a:r>
            <a:endParaRPr lang="it-IT" dirty="0"/>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Circumcision?  		       (The Crazies)</a:t>
            </a:r>
            <a:endParaRPr lang="en-US" dirty="0"/>
          </a:p>
        </p:txBody>
      </p:sp>
      <p:pic>
        <p:nvPicPr>
          <p:cNvPr id="2" name="Content Placeholder 1"/>
          <p:cNvPicPr>
            <a:picLocks noGrp="1" noChangeAspect="1"/>
          </p:cNvPicPr>
          <p:nvPr>
            <p:ph idx="1"/>
          </p:nvPr>
        </p:nvPicPr>
        <p:blipFill>
          <a:blip r:embed="rId2"/>
          <a:stretch>
            <a:fillRect/>
          </a:stretch>
        </p:blipFill>
        <p:spPr>
          <a:xfrm>
            <a:off x="296538" y="2057400"/>
            <a:ext cx="11595750" cy="3657600"/>
          </a:xfrm>
          <a:prstGeom prst="rect">
            <a:avLst/>
          </a:prstGeom>
        </p:spPr>
      </p:pic>
    </p:spTree>
    <p:extLst>
      <p:ext uri="{BB962C8B-B14F-4D97-AF65-F5344CB8AC3E}">
        <p14:creationId xmlns:p14="http://schemas.microsoft.com/office/powerpoint/2010/main" val="179008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Circumcision?  		       (The Crazies)</a:t>
            </a:r>
            <a:endParaRPr lang="en-US" dirty="0"/>
          </a:p>
        </p:txBody>
      </p:sp>
      <p:pic>
        <p:nvPicPr>
          <p:cNvPr id="5" name="Content Placeholder 4"/>
          <p:cNvPicPr>
            <a:picLocks noGrp="1" noChangeAspect="1"/>
          </p:cNvPicPr>
          <p:nvPr>
            <p:ph idx="1"/>
          </p:nvPr>
        </p:nvPicPr>
        <p:blipFill>
          <a:blip r:embed="rId2"/>
          <a:stretch>
            <a:fillRect/>
          </a:stretch>
        </p:blipFill>
        <p:spPr>
          <a:xfrm>
            <a:off x="0" y="2514600"/>
            <a:ext cx="12142642" cy="2286000"/>
          </a:xfrm>
          <a:prstGeom prst="rect">
            <a:avLst/>
          </a:prstGeom>
        </p:spPr>
      </p:pic>
    </p:spTree>
    <p:extLst>
      <p:ext uri="{BB962C8B-B14F-4D97-AF65-F5344CB8AC3E}">
        <p14:creationId xmlns:p14="http://schemas.microsoft.com/office/powerpoint/2010/main" val="27793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Circumcision?  		       (The Crazies)</a:t>
            </a:r>
            <a:endParaRPr lang="en-US" dirty="0"/>
          </a:p>
        </p:txBody>
      </p:sp>
      <p:pic>
        <p:nvPicPr>
          <p:cNvPr id="2" name="Picture 1"/>
          <p:cNvPicPr>
            <a:picLocks noChangeAspect="1"/>
          </p:cNvPicPr>
          <p:nvPr/>
        </p:nvPicPr>
        <p:blipFill>
          <a:blip r:embed="rId2"/>
          <a:stretch>
            <a:fillRect/>
          </a:stretch>
        </p:blipFill>
        <p:spPr>
          <a:xfrm>
            <a:off x="981" y="2286000"/>
            <a:ext cx="12188825" cy="3403018"/>
          </a:xfrm>
          <a:prstGeom prst="rect">
            <a:avLst/>
          </a:prstGeom>
        </p:spPr>
      </p:pic>
    </p:spTree>
    <p:extLst>
      <p:ext uri="{BB962C8B-B14F-4D97-AF65-F5344CB8AC3E}">
        <p14:creationId xmlns:p14="http://schemas.microsoft.com/office/powerpoint/2010/main" val="2773639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Circumcision?   </a:t>
            </a:r>
            <a:endParaRPr lang="en-US" dirty="0"/>
          </a:p>
        </p:txBody>
      </p:sp>
      <p:sp>
        <p:nvSpPr>
          <p:cNvPr id="14" name="Content Placeholder 13"/>
          <p:cNvSpPr>
            <a:spLocks noGrp="1"/>
          </p:cNvSpPr>
          <p:nvPr>
            <p:ph idx="1"/>
          </p:nvPr>
        </p:nvSpPr>
        <p:spPr/>
        <p:txBody>
          <a:bodyPr>
            <a:noAutofit/>
          </a:bodyPr>
          <a:lstStyle/>
          <a:p>
            <a:pPr marL="0" indent="0">
              <a:buNone/>
            </a:pPr>
            <a:r>
              <a:rPr lang="en-US" sz="2800" dirty="0" smtClean="0"/>
              <a:t>Surgery seems like a fairly bizarre way to mark the covenant between God and Abraham.  </a:t>
            </a:r>
          </a:p>
          <a:p>
            <a:r>
              <a:rPr lang="en-US" sz="2800" dirty="0"/>
              <a:t>Why would God create foreskins in the first place if He intended them to be removed anyway?  </a:t>
            </a:r>
          </a:p>
          <a:p>
            <a:r>
              <a:rPr lang="en-US" sz="2800" dirty="0"/>
              <a:t>Why should the mark that identifies someone as belonging to God’s people only be put on half the population (the male half)?  </a:t>
            </a:r>
          </a:p>
          <a:p>
            <a:r>
              <a:rPr lang="en-US" sz="2800" dirty="0" smtClean="0"/>
              <a:t>Why display the mark of belonging to God’s people in a place that should never be displayed?  </a:t>
            </a:r>
          </a:p>
        </p:txBody>
      </p:sp>
    </p:spTree>
    <p:extLst>
      <p:ext uri="{BB962C8B-B14F-4D97-AF65-F5344CB8AC3E}">
        <p14:creationId xmlns:p14="http://schemas.microsoft.com/office/powerpoint/2010/main" val="2113187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Circumcision?  </a:t>
            </a:r>
            <a:endParaRPr lang="en-US" dirty="0"/>
          </a:p>
        </p:txBody>
      </p:sp>
      <p:sp>
        <p:nvSpPr>
          <p:cNvPr id="14" name="Content Placeholder 13"/>
          <p:cNvSpPr>
            <a:spLocks noGrp="1"/>
          </p:cNvSpPr>
          <p:nvPr>
            <p:ph idx="1"/>
          </p:nvPr>
        </p:nvSpPr>
        <p:spPr/>
        <p:txBody>
          <a:bodyPr>
            <a:noAutofit/>
          </a:bodyPr>
          <a:lstStyle/>
          <a:p>
            <a:pPr marL="0" indent="0">
              <a:buNone/>
            </a:pPr>
            <a:r>
              <a:rPr lang="en-US" sz="2800" dirty="0" smtClean="0"/>
              <a:t>The truth is that we can only approach the answers to these questions in a limited way.  </a:t>
            </a:r>
          </a:p>
          <a:p>
            <a:pPr marL="0" indent="0">
              <a:buNone/>
            </a:pPr>
            <a:r>
              <a:rPr lang="en-US" sz="2800" dirty="0" smtClean="0"/>
              <a:t>God does not always provide a full explanation of His actions to us!  Mostly because we wouldn’t be able to understand it anyway.  </a:t>
            </a:r>
          </a:p>
          <a:p>
            <a:pPr marL="0" indent="0">
              <a:buNone/>
            </a:pPr>
            <a:r>
              <a:rPr lang="en-US" sz="2800" dirty="0" smtClean="0"/>
              <a:t>But there are some interesting things we can learn about this symbol of the covenant between God and man.  </a:t>
            </a:r>
            <a:endParaRPr lang="en-US" sz="2800" dirty="0"/>
          </a:p>
        </p:txBody>
      </p:sp>
    </p:spTree>
    <p:extLst>
      <p:ext uri="{BB962C8B-B14F-4D97-AF65-F5344CB8AC3E}">
        <p14:creationId xmlns:p14="http://schemas.microsoft.com/office/powerpoint/2010/main" val="818044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Circumcision?  </a:t>
            </a:r>
            <a:br>
              <a:rPr lang="en-US" dirty="0" smtClean="0"/>
            </a:br>
            <a:r>
              <a:rPr lang="en-US" dirty="0" smtClean="0"/>
              <a:t>Myth #1:  A Pagan Inheritance</a:t>
            </a:r>
            <a:endParaRPr lang="en-US" dirty="0"/>
          </a:p>
        </p:txBody>
      </p:sp>
      <p:sp>
        <p:nvSpPr>
          <p:cNvPr id="14" name="Content Placeholder 13"/>
          <p:cNvSpPr>
            <a:spLocks noGrp="1"/>
          </p:cNvSpPr>
          <p:nvPr>
            <p:ph idx="1"/>
          </p:nvPr>
        </p:nvSpPr>
        <p:spPr/>
        <p:txBody>
          <a:bodyPr>
            <a:noAutofit/>
          </a:bodyPr>
          <a:lstStyle/>
          <a:p>
            <a:r>
              <a:rPr lang="en-US" sz="2800" dirty="0"/>
              <a:t>“Evidence of circumcision from three statues of warriors in North Syria dated around 2800 B.C. provides the earliest evidence of circumcision in the ANE to date. These statues represent the full amputation of the prepuce similar to the operation, which the Hebrews would adopt about a millennium later</a:t>
            </a:r>
            <a:r>
              <a:rPr lang="en-US" sz="2800" dirty="0" smtClean="0"/>
              <a:t>.”</a:t>
            </a:r>
            <a:endParaRPr lang="en-US" sz="2800" baseline="30000" dirty="0" smtClean="0"/>
          </a:p>
          <a:p>
            <a:r>
              <a:rPr lang="en-US" sz="2800" dirty="0" smtClean="0"/>
              <a:t>Meade</a:t>
            </a:r>
            <a:r>
              <a:rPr lang="en-US" sz="2800" dirty="0"/>
              <a:t>, John D. “The Meaning of Circumcision in Israel: A Proposal for a Transfer of Rite from Egypt to Israel.” The Southern Baptist Journal of Theology 20, no. 1 (2016): 37.</a:t>
            </a:r>
          </a:p>
        </p:txBody>
      </p:sp>
    </p:spTree>
    <p:extLst>
      <p:ext uri="{BB962C8B-B14F-4D97-AF65-F5344CB8AC3E}">
        <p14:creationId xmlns:p14="http://schemas.microsoft.com/office/powerpoint/2010/main" val="1388257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11215" y="457200"/>
            <a:ext cx="9144001" cy="1143000"/>
          </a:xfrm>
        </p:spPr>
        <p:txBody>
          <a:bodyPr>
            <a:normAutofit/>
          </a:bodyPr>
          <a:lstStyle/>
          <a:p>
            <a:r>
              <a:rPr lang="en-US" dirty="0" smtClean="0"/>
              <a:t>Why Circumcision?  </a:t>
            </a:r>
            <a:br>
              <a:rPr lang="en-US" dirty="0" smtClean="0"/>
            </a:br>
            <a:r>
              <a:rPr lang="en-US" dirty="0" smtClean="0"/>
              <a:t>Myth #1:  A Pagan Inheritance</a:t>
            </a:r>
            <a:endParaRPr lang="en-US" dirty="0"/>
          </a:p>
        </p:txBody>
      </p:sp>
      <p:sp>
        <p:nvSpPr>
          <p:cNvPr id="14" name="Content Placeholder 13"/>
          <p:cNvSpPr>
            <a:spLocks noGrp="1"/>
          </p:cNvSpPr>
          <p:nvPr>
            <p:ph idx="1"/>
          </p:nvPr>
        </p:nvSpPr>
        <p:spPr>
          <a:xfrm>
            <a:off x="1522413" y="1752601"/>
            <a:ext cx="9829799" cy="4267200"/>
          </a:xfrm>
        </p:spPr>
        <p:txBody>
          <a:bodyPr>
            <a:noAutofit/>
          </a:bodyPr>
          <a:lstStyle/>
          <a:p>
            <a:pPr fontAlgn="base"/>
            <a:r>
              <a:rPr lang="en-US" sz="2800" dirty="0" smtClean="0"/>
              <a:t>Egypt </a:t>
            </a:r>
            <a:r>
              <a:rPr lang="en-US" sz="2800" dirty="0"/>
              <a:t>is not the only African culture that practiced or practices circumcision. It is common among east African peoples and the Bantu, usually as a rite of passage into manhood. Young males of the Xhosa and Zulu ethnic groups traditionally had an elaborate circumcision ritual where their bodies would be painted with whitewash before their circumcision</a:t>
            </a:r>
            <a:r>
              <a:rPr lang="en-US" sz="2800" dirty="0" smtClean="0"/>
              <a:t>.</a:t>
            </a:r>
            <a:endParaRPr lang="en-US" sz="2800" dirty="0"/>
          </a:p>
        </p:txBody>
      </p:sp>
    </p:spTree>
    <p:extLst>
      <p:ext uri="{BB962C8B-B14F-4D97-AF65-F5344CB8AC3E}">
        <p14:creationId xmlns:p14="http://schemas.microsoft.com/office/powerpoint/2010/main" val="212115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11215" y="457200"/>
            <a:ext cx="9144001" cy="1143000"/>
          </a:xfrm>
        </p:spPr>
        <p:txBody>
          <a:bodyPr>
            <a:normAutofit/>
          </a:bodyPr>
          <a:lstStyle/>
          <a:p>
            <a:r>
              <a:rPr lang="en-US" dirty="0" smtClean="0"/>
              <a:t>Why Circumcision?  </a:t>
            </a:r>
            <a:br>
              <a:rPr lang="en-US" dirty="0" smtClean="0"/>
            </a:br>
            <a:r>
              <a:rPr lang="en-US" dirty="0" smtClean="0"/>
              <a:t>Myth #1:  A Pagan Inheritance</a:t>
            </a:r>
            <a:endParaRPr lang="en-US" dirty="0"/>
          </a:p>
        </p:txBody>
      </p:sp>
      <p:sp>
        <p:nvSpPr>
          <p:cNvPr id="14" name="Content Placeholder 13"/>
          <p:cNvSpPr>
            <a:spLocks noGrp="1"/>
          </p:cNvSpPr>
          <p:nvPr>
            <p:ph idx="1"/>
          </p:nvPr>
        </p:nvSpPr>
        <p:spPr>
          <a:xfrm>
            <a:off x="1522413" y="1752601"/>
            <a:ext cx="9829799" cy="4267200"/>
          </a:xfrm>
        </p:spPr>
        <p:txBody>
          <a:bodyPr>
            <a:noAutofit/>
          </a:bodyPr>
          <a:lstStyle/>
          <a:p>
            <a:pPr fontAlgn="base"/>
            <a:r>
              <a:rPr lang="en-US" sz="2800" dirty="0"/>
              <a:t>“In the final analysis, the conclusion that accounted for the most evidence and was able to explain the circumcision of </a:t>
            </a:r>
            <a:r>
              <a:rPr lang="en-US" sz="2800" dirty="0" err="1"/>
              <a:t>Rā</a:t>
            </a:r>
            <a:r>
              <a:rPr lang="en-US" sz="2800" dirty="0"/>
              <a:t> and the circumcision of the royal court of the Pharaoh was that Egyptian circumcision functioned as </a:t>
            </a:r>
            <a:r>
              <a:rPr lang="en-US" sz="2800" i="1" dirty="0"/>
              <a:t>a specific, voluntary, and initiatory rite to identify and affiliate the subject with the deity and to signify devotion to the same deity</a:t>
            </a:r>
            <a:r>
              <a:rPr lang="en-US" sz="2800" dirty="0" smtClean="0"/>
              <a:t>.”</a:t>
            </a:r>
            <a:endParaRPr lang="en-US" sz="2800" dirty="0"/>
          </a:p>
          <a:p>
            <a:pPr fontAlgn="base"/>
            <a:r>
              <a:rPr lang="en-US" sz="2800" dirty="0" smtClean="0"/>
              <a:t>The </a:t>
            </a:r>
            <a:r>
              <a:rPr lang="en-US" sz="2800" dirty="0"/>
              <a:t>Egyptian god Ra was circumcised. To show their allegiance to their god, the Pharaoh, priests, and the royal court were also circumcised. Circumcision served as an identity marker which permanently associated them with their god, Ra. </a:t>
            </a:r>
          </a:p>
        </p:txBody>
      </p:sp>
    </p:spTree>
    <p:extLst>
      <p:ext uri="{BB962C8B-B14F-4D97-AF65-F5344CB8AC3E}">
        <p14:creationId xmlns:p14="http://schemas.microsoft.com/office/powerpoint/2010/main" val="1612157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11215" y="457200"/>
            <a:ext cx="9144001" cy="1143000"/>
          </a:xfrm>
        </p:spPr>
        <p:txBody>
          <a:bodyPr>
            <a:normAutofit/>
          </a:bodyPr>
          <a:lstStyle/>
          <a:p>
            <a:r>
              <a:rPr lang="en-US" dirty="0" smtClean="0"/>
              <a:t>Why Circumcision?  </a:t>
            </a:r>
            <a:br>
              <a:rPr lang="en-US" dirty="0" smtClean="0"/>
            </a:br>
            <a:r>
              <a:rPr lang="en-US" dirty="0" smtClean="0"/>
              <a:t>Myth #1:  A Pagan Inheritance</a:t>
            </a:r>
            <a:endParaRPr lang="en-US" dirty="0"/>
          </a:p>
        </p:txBody>
      </p:sp>
      <p:pic>
        <p:nvPicPr>
          <p:cNvPr id="1030" name="Picture 6" descr="Ancient Egyptian men undergoing circumcis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616" y="1619250"/>
            <a:ext cx="7631197" cy="5087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4221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Circumcision?  </a:t>
            </a:r>
            <a:br>
              <a:rPr lang="en-US" dirty="0"/>
            </a:br>
            <a:r>
              <a:rPr lang="en-US" dirty="0"/>
              <a:t>Myth #1:  A Pagan Inheritance</a:t>
            </a:r>
            <a:endParaRPr lang="en-US" dirty="0"/>
          </a:p>
        </p:txBody>
      </p:sp>
      <p:sp>
        <p:nvSpPr>
          <p:cNvPr id="3" name="Text Placeholder 2"/>
          <p:cNvSpPr>
            <a:spLocks noGrp="1"/>
          </p:cNvSpPr>
          <p:nvPr>
            <p:ph type="body" idx="1"/>
          </p:nvPr>
        </p:nvSpPr>
        <p:spPr/>
        <p:txBody>
          <a:bodyPr/>
          <a:lstStyle/>
          <a:p>
            <a:r>
              <a:rPr lang="en-US" dirty="0" smtClean="0"/>
              <a:t>Egyptian Circumcision</a:t>
            </a:r>
            <a:endParaRPr lang="en-US" dirty="0"/>
          </a:p>
        </p:txBody>
      </p:sp>
      <p:sp>
        <p:nvSpPr>
          <p:cNvPr id="4" name="Content Placeholder 3"/>
          <p:cNvSpPr>
            <a:spLocks noGrp="1"/>
          </p:cNvSpPr>
          <p:nvPr>
            <p:ph sz="half" idx="2"/>
          </p:nvPr>
        </p:nvSpPr>
        <p:spPr/>
        <p:txBody>
          <a:bodyPr>
            <a:normAutofit lnSpcReduction="10000"/>
          </a:bodyPr>
          <a:lstStyle/>
          <a:p>
            <a:r>
              <a:rPr lang="en-US" sz="2800" dirty="0" smtClean="0"/>
              <a:t>Took place between the ages of 6 and 14.  </a:t>
            </a:r>
          </a:p>
          <a:p>
            <a:r>
              <a:rPr lang="en-US" sz="2800" dirty="0" smtClean="0"/>
              <a:t>Reserved for Egyptian priests and royalty.  </a:t>
            </a:r>
          </a:p>
          <a:p>
            <a:r>
              <a:rPr lang="en-US" sz="2800" dirty="0" smtClean="0"/>
              <a:t>Unique surgical technique.</a:t>
            </a:r>
          </a:p>
          <a:p>
            <a:r>
              <a:rPr lang="en-US" sz="2800" dirty="0" smtClean="0"/>
              <a:t>Intended to dedicate the subject to a deity.  </a:t>
            </a:r>
            <a:endParaRPr lang="en-US" sz="2800" dirty="0"/>
          </a:p>
        </p:txBody>
      </p:sp>
      <p:sp>
        <p:nvSpPr>
          <p:cNvPr id="5" name="Text Placeholder 4"/>
          <p:cNvSpPr>
            <a:spLocks noGrp="1"/>
          </p:cNvSpPr>
          <p:nvPr>
            <p:ph type="body" sz="quarter" idx="3"/>
          </p:nvPr>
        </p:nvSpPr>
        <p:spPr/>
        <p:txBody>
          <a:bodyPr/>
          <a:lstStyle/>
          <a:p>
            <a:r>
              <a:rPr lang="en-US" dirty="0" smtClean="0"/>
              <a:t>Hebrew circumcision</a:t>
            </a:r>
            <a:endParaRPr lang="en-US" dirty="0"/>
          </a:p>
        </p:txBody>
      </p:sp>
      <p:sp>
        <p:nvSpPr>
          <p:cNvPr id="6" name="Content Placeholder 5"/>
          <p:cNvSpPr>
            <a:spLocks noGrp="1"/>
          </p:cNvSpPr>
          <p:nvPr>
            <p:ph sz="quarter" idx="4"/>
          </p:nvPr>
        </p:nvSpPr>
        <p:spPr/>
        <p:txBody>
          <a:bodyPr>
            <a:normAutofit/>
          </a:bodyPr>
          <a:lstStyle/>
          <a:p>
            <a:r>
              <a:rPr lang="en-US" sz="2800" dirty="0" smtClean="0"/>
              <a:t>Took place at 8 days old.</a:t>
            </a:r>
          </a:p>
          <a:p>
            <a:r>
              <a:rPr lang="en-US" sz="2800" dirty="0" smtClean="0"/>
              <a:t>Intended for every single male within the group.    </a:t>
            </a:r>
          </a:p>
          <a:p>
            <a:r>
              <a:rPr lang="en-US" sz="2800" dirty="0"/>
              <a:t>Unique surgical </a:t>
            </a:r>
            <a:r>
              <a:rPr lang="en-US" sz="2800" dirty="0" smtClean="0"/>
              <a:t>technique.</a:t>
            </a:r>
            <a:endParaRPr lang="en-US" sz="2800" dirty="0"/>
          </a:p>
          <a:p>
            <a:r>
              <a:rPr lang="en-US" sz="2800" dirty="0"/>
              <a:t>Intended to dedicate the subject to </a:t>
            </a:r>
            <a:r>
              <a:rPr lang="en-US" sz="2800" dirty="0" smtClean="0"/>
              <a:t>God.    </a:t>
            </a:r>
            <a:endParaRPr lang="en-US" sz="2800" dirty="0"/>
          </a:p>
        </p:txBody>
      </p:sp>
    </p:spTree>
    <p:extLst>
      <p:ext uri="{BB962C8B-B14F-4D97-AF65-F5344CB8AC3E}">
        <p14:creationId xmlns:p14="http://schemas.microsoft.com/office/powerpoint/2010/main" val="2281794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Genesis 15-19</a:t>
            </a:r>
            <a:endParaRPr lang="en-US" dirty="0"/>
          </a:p>
        </p:txBody>
      </p:sp>
      <p:sp>
        <p:nvSpPr>
          <p:cNvPr id="14" name="Content Placeholder 13"/>
          <p:cNvSpPr>
            <a:spLocks noGrp="1"/>
          </p:cNvSpPr>
          <p:nvPr>
            <p:ph idx="1"/>
          </p:nvPr>
        </p:nvSpPr>
        <p:spPr/>
        <p:txBody>
          <a:bodyPr>
            <a:noAutofit/>
          </a:bodyPr>
          <a:lstStyle/>
          <a:p>
            <a:pPr marL="0" indent="0">
              <a:buNone/>
            </a:pPr>
            <a:r>
              <a:rPr lang="en-US" sz="2800" dirty="0" smtClean="0"/>
              <a:t>As you may recall, a lot happens in these chapters!  Events include:  </a:t>
            </a:r>
            <a:endParaRPr lang="en-US" sz="2800" dirty="0"/>
          </a:p>
          <a:p>
            <a:r>
              <a:rPr lang="en-US" sz="2800" dirty="0" smtClean="0"/>
              <a:t>God promises Abram an heir of his own blood and descendants to number as the stars.  </a:t>
            </a:r>
          </a:p>
          <a:p>
            <a:r>
              <a:rPr lang="en-US" sz="2800" dirty="0" smtClean="0"/>
              <a:t>God promises that Abram will inherit Canaan.  </a:t>
            </a:r>
          </a:p>
          <a:p>
            <a:r>
              <a:rPr lang="en-US" sz="2800" dirty="0" smtClean="0"/>
              <a:t>God shows Abram the future:  His descendants will </a:t>
            </a:r>
            <a:r>
              <a:rPr lang="en-US" sz="2800" dirty="0" smtClean="0"/>
              <a:t>be s</a:t>
            </a:r>
            <a:r>
              <a:rPr lang="en-US" sz="2800" dirty="0" smtClean="0"/>
              <a:t>ervants in a strange land for 400 years, God will judge the nation that held them and they come out with “great substance” and inherit Canaan.  Abram himself will die in peace in “good old age”.  </a:t>
            </a:r>
          </a:p>
        </p:txBody>
      </p:sp>
    </p:spTree>
    <p:extLst>
      <p:ext uri="{BB962C8B-B14F-4D97-AF65-F5344CB8AC3E}">
        <p14:creationId xmlns:p14="http://schemas.microsoft.com/office/powerpoint/2010/main" val="213913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11215" y="457200"/>
            <a:ext cx="9144001" cy="1143000"/>
          </a:xfrm>
        </p:spPr>
        <p:txBody>
          <a:bodyPr>
            <a:normAutofit/>
          </a:bodyPr>
          <a:lstStyle/>
          <a:p>
            <a:r>
              <a:rPr lang="en-US" dirty="0" smtClean="0"/>
              <a:t>Why Circumcision?  </a:t>
            </a:r>
            <a:br>
              <a:rPr lang="en-US" dirty="0" smtClean="0"/>
            </a:br>
            <a:r>
              <a:rPr lang="en-US" dirty="0" smtClean="0"/>
              <a:t>Myth #2:  Cleanliness and Health </a:t>
            </a:r>
            <a:endParaRPr lang="en-US" dirty="0"/>
          </a:p>
        </p:txBody>
      </p:sp>
      <p:sp>
        <p:nvSpPr>
          <p:cNvPr id="14" name="Content Placeholder 13"/>
          <p:cNvSpPr>
            <a:spLocks noGrp="1"/>
          </p:cNvSpPr>
          <p:nvPr>
            <p:ph idx="1"/>
          </p:nvPr>
        </p:nvSpPr>
        <p:spPr>
          <a:xfrm>
            <a:off x="1522413" y="1752601"/>
            <a:ext cx="9829799" cy="4267200"/>
          </a:xfrm>
        </p:spPr>
        <p:txBody>
          <a:bodyPr>
            <a:noAutofit/>
          </a:bodyPr>
          <a:lstStyle/>
          <a:p>
            <a:pPr marL="0" indent="0" fontAlgn="base">
              <a:buNone/>
            </a:pPr>
            <a:r>
              <a:rPr lang="en-US" sz="2800" dirty="0" smtClean="0"/>
              <a:t>It’s a little strange to call this a myth, because it appears to be basically accurate!  </a:t>
            </a:r>
          </a:p>
          <a:p>
            <a:pPr fontAlgn="base"/>
            <a:r>
              <a:rPr lang="en-US" sz="2800" dirty="0"/>
              <a:t>S</a:t>
            </a:r>
            <a:r>
              <a:rPr lang="en-US" sz="2800" dirty="0" smtClean="0"/>
              <a:t>everal </a:t>
            </a:r>
            <a:r>
              <a:rPr lang="en-US" sz="2800" dirty="0"/>
              <a:t>current medical studies </a:t>
            </a:r>
            <a:r>
              <a:rPr lang="en-US" sz="2800" dirty="0" smtClean="0"/>
              <a:t>suggest that circumcision helps </a:t>
            </a:r>
            <a:r>
              <a:rPr lang="en-US" sz="2800" dirty="0"/>
              <a:t>prevent urinary-tract infections, penile cancer and HIV and other sexually transmitted diseases</a:t>
            </a:r>
            <a:r>
              <a:rPr lang="en-US" sz="2800" dirty="0" smtClean="0"/>
              <a:t>.</a:t>
            </a:r>
          </a:p>
          <a:p>
            <a:pPr fontAlgn="base"/>
            <a:r>
              <a:rPr lang="en-US" sz="2800" dirty="0"/>
              <a:t>In 1989, a circumcision task force from the American Academy of Pediatrics justified the practice in part by citing circumcised males' lower incidence of penile cancer. </a:t>
            </a:r>
          </a:p>
        </p:txBody>
      </p:sp>
    </p:spTree>
    <p:extLst>
      <p:ext uri="{BB962C8B-B14F-4D97-AF65-F5344CB8AC3E}">
        <p14:creationId xmlns:p14="http://schemas.microsoft.com/office/powerpoint/2010/main" val="3215022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11215" y="457200"/>
            <a:ext cx="9144001" cy="1143000"/>
          </a:xfrm>
        </p:spPr>
        <p:txBody>
          <a:bodyPr>
            <a:normAutofit/>
          </a:bodyPr>
          <a:lstStyle/>
          <a:p>
            <a:r>
              <a:rPr lang="en-US" dirty="0" smtClean="0"/>
              <a:t>Why Circumcision?  </a:t>
            </a:r>
            <a:br>
              <a:rPr lang="en-US" dirty="0" smtClean="0"/>
            </a:br>
            <a:r>
              <a:rPr lang="en-US" dirty="0" smtClean="0"/>
              <a:t>Myth #2:  Cleanliness and Health </a:t>
            </a:r>
            <a:endParaRPr lang="en-US" dirty="0"/>
          </a:p>
        </p:txBody>
      </p:sp>
      <p:sp>
        <p:nvSpPr>
          <p:cNvPr id="14" name="Content Placeholder 13"/>
          <p:cNvSpPr>
            <a:spLocks noGrp="1"/>
          </p:cNvSpPr>
          <p:nvPr>
            <p:ph idx="1"/>
          </p:nvPr>
        </p:nvSpPr>
        <p:spPr>
          <a:xfrm>
            <a:off x="1522413" y="1752601"/>
            <a:ext cx="9829799" cy="4267200"/>
          </a:xfrm>
        </p:spPr>
        <p:txBody>
          <a:bodyPr>
            <a:noAutofit/>
          </a:bodyPr>
          <a:lstStyle/>
          <a:p>
            <a:pPr fontAlgn="base"/>
            <a:r>
              <a:rPr lang="en-US" sz="2800" dirty="0"/>
              <a:t>And in 2006, the National Institutes of Health released a report saying circumcised adult men may be half as likely to contract the AIDS virus through heterosexual intercourse as their uncircumcised counterparts. Other clinical trials in the 1980s cited a reduced risk as high as 60 percent</a:t>
            </a:r>
            <a:r>
              <a:rPr lang="en-US" sz="2800" dirty="0" smtClean="0"/>
              <a:t>. </a:t>
            </a:r>
          </a:p>
          <a:p>
            <a:pPr fontAlgn="base"/>
            <a:r>
              <a:rPr lang="en-US" sz="2800" dirty="0"/>
              <a:t>Women also are protected by male circumcision, according to the November 2007 issue of </a:t>
            </a:r>
            <a:r>
              <a:rPr lang="en-US" sz="2800" i="1" dirty="0" err="1"/>
              <a:t>BioEssays</a:t>
            </a:r>
            <a:r>
              <a:rPr lang="en-US" sz="2800" dirty="0"/>
              <a:t>. Australian medical professor Brian Morris said that for women, circumcision of the male partner provides more than five times' greater protection from cervical cancer and chlamydia, which can cause pelvic inflammatory disease, infertility and ectopic pregnancy</a:t>
            </a:r>
            <a:r>
              <a:rPr lang="en-US" sz="2800" dirty="0" smtClean="0"/>
              <a:t>.  </a:t>
            </a:r>
          </a:p>
        </p:txBody>
      </p:sp>
    </p:spTree>
    <p:extLst>
      <p:ext uri="{BB962C8B-B14F-4D97-AF65-F5344CB8AC3E}">
        <p14:creationId xmlns:p14="http://schemas.microsoft.com/office/powerpoint/2010/main" val="3726354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11215" y="457200"/>
            <a:ext cx="9144001" cy="1143000"/>
          </a:xfrm>
        </p:spPr>
        <p:txBody>
          <a:bodyPr>
            <a:normAutofit/>
          </a:bodyPr>
          <a:lstStyle/>
          <a:p>
            <a:r>
              <a:rPr lang="en-US" dirty="0" smtClean="0"/>
              <a:t>Why Circumcision?  </a:t>
            </a:r>
            <a:br>
              <a:rPr lang="en-US" dirty="0" smtClean="0"/>
            </a:br>
            <a:r>
              <a:rPr lang="en-US" dirty="0" smtClean="0"/>
              <a:t>Myth #2:  Cleanliness and Health </a:t>
            </a:r>
            <a:endParaRPr lang="en-US" dirty="0"/>
          </a:p>
        </p:txBody>
      </p:sp>
      <p:sp>
        <p:nvSpPr>
          <p:cNvPr id="14" name="Content Placeholder 13"/>
          <p:cNvSpPr>
            <a:spLocks noGrp="1"/>
          </p:cNvSpPr>
          <p:nvPr>
            <p:ph idx="1"/>
          </p:nvPr>
        </p:nvSpPr>
        <p:spPr>
          <a:xfrm>
            <a:off x="1522413" y="1752601"/>
            <a:ext cx="9829799" cy="4267200"/>
          </a:xfrm>
        </p:spPr>
        <p:txBody>
          <a:bodyPr>
            <a:noAutofit/>
          </a:bodyPr>
          <a:lstStyle/>
          <a:p>
            <a:pPr marL="0" indent="0" fontAlgn="base">
              <a:buNone/>
            </a:pPr>
            <a:r>
              <a:rPr lang="en-US" sz="2800" dirty="0" smtClean="0"/>
              <a:t>It does seem that circumcision has various health benefits.  But we’re talking about a physical sign of the covenant between God and man!  Is “it’s healthy” really a meaningful rationale for this?  </a:t>
            </a:r>
          </a:p>
          <a:p>
            <a:pPr marL="0" indent="0" fontAlgn="base">
              <a:buNone/>
            </a:pPr>
            <a:r>
              <a:rPr lang="en-US" sz="2800" dirty="0" smtClean="0"/>
              <a:t>The thing that makes this reasoning “mythical” is that it opens us up to the argument that God was short-sighted in creating the foreskin in the first place.  That is, that it was a bad design, one He had to correct surgically.</a:t>
            </a:r>
          </a:p>
          <a:p>
            <a:pPr fontAlgn="base"/>
            <a:r>
              <a:rPr lang="en-US" sz="2800" dirty="0"/>
              <a:t>“Circumcision is based upon the erroneous principle that boys … are so badly fashioned by Creative Power that they must be reformed by the surgeon</a:t>
            </a:r>
            <a:r>
              <a:rPr lang="en-US" sz="2800" dirty="0" smtClean="0"/>
              <a:t>,”  Elizabeth </a:t>
            </a:r>
            <a:r>
              <a:rPr lang="en-US" sz="2800" dirty="0"/>
              <a:t>Blackmore, a 19th-century English doctor.</a:t>
            </a:r>
            <a:r>
              <a:rPr lang="en-US" sz="2800" dirty="0" smtClean="0"/>
              <a:t>  </a:t>
            </a:r>
          </a:p>
        </p:txBody>
      </p:sp>
    </p:spTree>
    <p:extLst>
      <p:ext uri="{BB962C8B-B14F-4D97-AF65-F5344CB8AC3E}">
        <p14:creationId xmlns:p14="http://schemas.microsoft.com/office/powerpoint/2010/main" val="2197212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9412" y="838200"/>
            <a:ext cx="8687333" cy="609601"/>
          </a:xfrm>
        </p:spPr>
        <p:txBody>
          <a:bodyPr>
            <a:normAutofit/>
          </a:bodyPr>
          <a:lstStyle/>
          <a:p>
            <a:r>
              <a:rPr lang="en-US" sz="2800" dirty="0" smtClean="0"/>
              <a:t>What we know:  Context Clues</a:t>
            </a:r>
            <a:endParaRPr lang="en-US" sz="2800" dirty="0"/>
          </a:p>
        </p:txBody>
      </p:sp>
      <p:sp>
        <p:nvSpPr>
          <p:cNvPr id="6" name="Content Placeholder 13"/>
          <p:cNvSpPr txBox="1">
            <a:spLocks/>
          </p:cNvSpPr>
          <p:nvPr/>
        </p:nvSpPr>
        <p:spPr>
          <a:xfrm>
            <a:off x="1522413" y="1524000"/>
            <a:ext cx="9829799" cy="44958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0"/>
              </a:spcBef>
              <a:buClr>
                <a:schemeClr val="accent1"/>
              </a:buClr>
              <a:buSzPct val="100000"/>
              <a:buFont typeface="Arial" pitchFamily="34" charset="0"/>
              <a:buNone/>
              <a:defRPr sz="2000" kern="1200" cap="all" spc="200" baseline="0">
                <a:solidFill>
                  <a:schemeClr val="accent1"/>
                </a:solidFill>
                <a:latin typeface="+mn-lt"/>
                <a:ea typeface="+mn-ea"/>
                <a:cs typeface="+mn-cs"/>
              </a:defRPr>
            </a:lvl1pPr>
            <a:lvl2pPr marL="457200" indent="0" algn="l" defTabSz="914400" rtl="0" eaLnBrk="1" latinLnBrk="0" hangingPunct="1">
              <a:lnSpc>
                <a:spcPct val="90000"/>
              </a:lnSpc>
              <a:spcBef>
                <a:spcPts val="1200"/>
              </a:spcBef>
              <a:buClr>
                <a:schemeClr val="accent1"/>
              </a:buClr>
              <a:buSzPct val="100000"/>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Clr>
                <a:schemeClr val="accent1"/>
              </a:buClr>
              <a:buSzPct val="100000"/>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9pPr>
          </a:lstStyle>
          <a:p>
            <a:pPr fontAlgn="base"/>
            <a:r>
              <a:rPr lang="en-US" sz="2600" cap="none" dirty="0" smtClean="0">
                <a:solidFill>
                  <a:schemeClr val="tx1"/>
                </a:solidFill>
              </a:rPr>
              <a:t>Circumcision appears within the context of a promise about the birth of Abraham’s promised heir, Isaac.  This is about the identity of a (not yet extant) nation.  The Israelites would come about through Abraham’s “seed,” Isaac.  By placing the sign of the covenant on the physical organ of reproduction, God may have been emphasizing the transfer of the covenant and His associated promises to future generations of (what would become) Israelites.  Certainly that was Abraham’s main concern in this passage!  He begins in chapter 15 with the complaint: “</a:t>
            </a:r>
            <a:r>
              <a:rPr lang="en-US" sz="2600" dirty="0" smtClean="0"/>
              <a:t>And </a:t>
            </a:r>
            <a:r>
              <a:rPr lang="en-US" sz="2600" dirty="0"/>
              <a:t>Abram said, </a:t>
            </a:r>
            <a:r>
              <a:rPr lang="en-US" sz="2600" cap="small" dirty="0"/>
              <a:t>Lord</a:t>
            </a:r>
            <a:r>
              <a:rPr lang="en-US" sz="2600" dirty="0"/>
              <a:t> God, what wilt thou give me, seeing I go childless, and the steward of my house is this Eliezer of Damascus</a:t>
            </a:r>
            <a:r>
              <a:rPr lang="en-US" sz="2600" dirty="0" smtClean="0"/>
              <a:t>?”  </a:t>
            </a:r>
            <a:endParaRPr lang="en-US" sz="2600" cap="none" dirty="0" smtClean="0">
              <a:solidFill>
                <a:schemeClr val="tx1"/>
              </a:solidFill>
            </a:endParaRPr>
          </a:p>
        </p:txBody>
      </p:sp>
    </p:spTree>
    <p:extLst>
      <p:ext uri="{BB962C8B-B14F-4D97-AF65-F5344CB8AC3E}">
        <p14:creationId xmlns:p14="http://schemas.microsoft.com/office/powerpoint/2010/main" val="362431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9412" y="838200"/>
            <a:ext cx="8687333" cy="609601"/>
          </a:xfrm>
        </p:spPr>
        <p:txBody>
          <a:bodyPr>
            <a:normAutofit/>
          </a:bodyPr>
          <a:lstStyle/>
          <a:p>
            <a:r>
              <a:rPr lang="en-US" sz="2800" dirty="0" smtClean="0"/>
              <a:t>What we know:  Historical Context  </a:t>
            </a:r>
            <a:endParaRPr lang="en-US" sz="2800" dirty="0"/>
          </a:p>
        </p:txBody>
      </p:sp>
      <p:sp>
        <p:nvSpPr>
          <p:cNvPr id="6" name="Content Placeholder 13"/>
          <p:cNvSpPr txBox="1">
            <a:spLocks/>
          </p:cNvSpPr>
          <p:nvPr/>
        </p:nvSpPr>
        <p:spPr>
          <a:xfrm>
            <a:off x="1522413" y="1524000"/>
            <a:ext cx="9829799" cy="44958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0"/>
              </a:spcBef>
              <a:buClr>
                <a:schemeClr val="accent1"/>
              </a:buClr>
              <a:buSzPct val="100000"/>
              <a:buFont typeface="Arial" pitchFamily="34" charset="0"/>
              <a:buNone/>
              <a:defRPr sz="2000" kern="1200" cap="all" spc="200" baseline="0">
                <a:solidFill>
                  <a:schemeClr val="accent1"/>
                </a:solidFill>
                <a:latin typeface="+mn-lt"/>
                <a:ea typeface="+mn-ea"/>
                <a:cs typeface="+mn-cs"/>
              </a:defRPr>
            </a:lvl1pPr>
            <a:lvl2pPr marL="457200" indent="0" algn="l" defTabSz="914400" rtl="0" eaLnBrk="1" latinLnBrk="0" hangingPunct="1">
              <a:lnSpc>
                <a:spcPct val="90000"/>
              </a:lnSpc>
              <a:spcBef>
                <a:spcPts val="1200"/>
              </a:spcBef>
              <a:buClr>
                <a:schemeClr val="accent1"/>
              </a:buClr>
              <a:buSzPct val="100000"/>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Clr>
                <a:schemeClr val="accent1"/>
              </a:buClr>
              <a:buSzPct val="100000"/>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9pPr>
          </a:lstStyle>
          <a:p>
            <a:pPr fontAlgn="base"/>
            <a:r>
              <a:rPr lang="en-US" sz="2600" cap="none" dirty="0" smtClean="0">
                <a:solidFill>
                  <a:schemeClr val="tx1"/>
                </a:solidFill>
              </a:rPr>
              <a:t>Modern standards of behavior don’t necessarily hold when we’re looking at events of the far past.  And it seems that circumcision was a more public sign in the past. </a:t>
            </a:r>
          </a:p>
          <a:p>
            <a:pPr marL="457200" indent="-457200" fontAlgn="base">
              <a:buFont typeface="Arial" panose="020B0604020202020204" pitchFamily="34" charset="0"/>
              <a:buChar char="•"/>
            </a:pPr>
            <a:r>
              <a:rPr lang="en-US" sz="2800" cap="none" dirty="0" smtClean="0">
                <a:solidFill>
                  <a:schemeClr val="tx1"/>
                </a:solidFill>
              </a:rPr>
              <a:t>In </a:t>
            </a:r>
            <a:r>
              <a:rPr lang="en-US" sz="2800" cap="none" dirty="0">
                <a:solidFill>
                  <a:schemeClr val="tx1"/>
                </a:solidFill>
              </a:rPr>
              <a:t>the apocryphal book of 1 Maccabees, </a:t>
            </a:r>
            <a:r>
              <a:rPr lang="en-US" sz="2800" cap="none" dirty="0" smtClean="0">
                <a:solidFill>
                  <a:schemeClr val="tx1"/>
                </a:solidFill>
              </a:rPr>
              <a:t>we see the statement that in </a:t>
            </a:r>
            <a:r>
              <a:rPr lang="en-US" sz="2800" cap="none" dirty="0">
                <a:solidFill>
                  <a:schemeClr val="tx1"/>
                </a:solidFill>
              </a:rPr>
              <a:t>order for the Jews to get along with Gentiles, </a:t>
            </a:r>
            <a:r>
              <a:rPr lang="en-US" sz="2800" i="1" cap="none" dirty="0">
                <a:solidFill>
                  <a:schemeClr val="tx1"/>
                </a:solidFill>
              </a:rPr>
              <a:t>“they built a gymnasium in Jerusalem, according to Gentile custom, and removed the marks of circumcision, and abandoned the holy covenant. They joined with the Gentiles and sold themselves to do evil,” (1 Maccabees 1:14-15)</a:t>
            </a:r>
            <a:r>
              <a:rPr lang="en-US" sz="2800" cap="none" dirty="0">
                <a:solidFill>
                  <a:schemeClr val="tx1"/>
                </a:solidFill>
              </a:rPr>
              <a:t>. The word ‘gymnasium’ comes from the ancient Greek term </a:t>
            </a:r>
            <a:r>
              <a:rPr lang="en-US" sz="2800" i="1" cap="none" dirty="0" err="1">
                <a:solidFill>
                  <a:schemeClr val="tx1"/>
                </a:solidFill>
              </a:rPr>
              <a:t>gymnós</a:t>
            </a:r>
            <a:r>
              <a:rPr lang="en-US" sz="2800" cap="none" dirty="0">
                <a:solidFill>
                  <a:schemeClr val="tx1"/>
                </a:solidFill>
              </a:rPr>
              <a:t> meaning ‘naked</a:t>
            </a:r>
            <a:r>
              <a:rPr lang="en-US" sz="2800" cap="none" dirty="0" smtClean="0">
                <a:solidFill>
                  <a:schemeClr val="tx1"/>
                </a:solidFill>
              </a:rPr>
              <a:t>’.</a:t>
            </a:r>
            <a:r>
              <a:rPr lang="en-US" sz="2800" cap="none" dirty="0">
                <a:solidFill>
                  <a:schemeClr val="tx1"/>
                </a:solidFill>
              </a:rPr>
              <a:t> This was the way men trained for sport.</a:t>
            </a:r>
            <a:endParaRPr lang="en-US" sz="2600" cap="none" dirty="0" smtClean="0">
              <a:solidFill>
                <a:schemeClr val="tx1"/>
              </a:solidFill>
            </a:endParaRPr>
          </a:p>
          <a:p>
            <a:pPr fontAlgn="base"/>
            <a:r>
              <a:rPr lang="en-US" sz="2600" cap="none" dirty="0" smtClean="0">
                <a:solidFill>
                  <a:schemeClr val="tx1"/>
                </a:solidFill>
              </a:rPr>
              <a:t> </a:t>
            </a:r>
            <a:endParaRPr lang="en-US" sz="2600" cap="none" dirty="0" smtClean="0">
              <a:solidFill>
                <a:schemeClr val="tx1"/>
              </a:solidFill>
            </a:endParaRPr>
          </a:p>
        </p:txBody>
      </p:sp>
    </p:spTree>
    <p:extLst>
      <p:ext uri="{BB962C8B-B14F-4D97-AF65-F5344CB8AC3E}">
        <p14:creationId xmlns:p14="http://schemas.microsoft.com/office/powerpoint/2010/main" val="1645688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9412" y="838200"/>
            <a:ext cx="8687333" cy="609601"/>
          </a:xfrm>
        </p:spPr>
        <p:txBody>
          <a:bodyPr>
            <a:normAutofit/>
          </a:bodyPr>
          <a:lstStyle/>
          <a:p>
            <a:r>
              <a:rPr lang="en-US" sz="2800" dirty="0" smtClean="0"/>
              <a:t>What we know:  Historical Context  </a:t>
            </a:r>
            <a:endParaRPr lang="en-US" sz="2800" dirty="0"/>
          </a:p>
        </p:txBody>
      </p:sp>
      <p:sp>
        <p:nvSpPr>
          <p:cNvPr id="6" name="Content Placeholder 13"/>
          <p:cNvSpPr txBox="1">
            <a:spLocks/>
          </p:cNvSpPr>
          <p:nvPr/>
        </p:nvSpPr>
        <p:spPr>
          <a:xfrm>
            <a:off x="1522413" y="1524000"/>
            <a:ext cx="9829799" cy="44958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0"/>
              </a:spcBef>
              <a:buClr>
                <a:schemeClr val="accent1"/>
              </a:buClr>
              <a:buSzPct val="100000"/>
              <a:buFont typeface="Arial" pitchFamily="34" charset="0"/>
              <a:buNone/>
              <a:defRPr sz="2000" kern="1200" cap="all" spc="200" baseline="0">
                <a:solidFill>
                  <a:schemeClr val="accent1"/>
                </a:solidFill>
                <a:latin typeface="+mn-lt"/>
                <a:ea typeface="+mn-ea"/>
                <a:cs typeface="+mn-cs"/>
              </a:defRPr>
            </a:lvl1pPr>
            <a:lvl2pPr marL="457200" indent="0" algn="l" defTabSz="914400" rtl="0" eaLnBrk="1" latinLnBrk="0" hangingPunct="1">
              <a:lnSpc>
                <a:spcPct val="90000"/>
              </a:lnSpc>
              <a:spcBef>
                <a:spcPts val="1200"/>
              </a:spcBef>
              <a:buClr>
                <a:schemeClr val="accent1"/>
              </a:buClr>
              <a:buSzPct val="100000"/>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Clr>
                <a:schemeClr val="accent1"/>
              </a:buClr>
              <a:buSzPct val="100000"/>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9pPr>
          </a:lstStyle>
          <a:p>
            <a:pPr marL="457200" indent="-457200" fontAlgn="base">
              <a:buFont typeface="Arial" panose="020B0604020202020204" pitchFamily="34" charset="0"/>
              <a:buChar char="•"/>
            </a:pPr>
            <a:r>
              <a:rPr lang="en-US" sz="2600" cap="none" dirty="0">
                <a:solidFill>
                  <a:schemeClr val="tx1"/>
                </a:solidFill>
              </a:rPr>
              <a:t>To remove the circumcision bloodlessly, they used a restoration device called the </a:t>
            </a:r>
            <a:r>
              <a:rPr lang="en-US" sz="2600" cap="none" dirty="0" err="1">
                <a:solidFill>
                  <a:schemeClr val="tx1"/>
                </a:solidFill>
              </a:rPr>
              <a:t>pondus</a:t>
            </a:r>
            <a:r>
              <a:rPr lang="en-US" sz="2600" cap="none" dirty="0">
                <a:solidFill>
                  <a:schemeClr val="tx1"/>
                </a:solidFill>
              </a:rPr>
              <a:t> </a:t>
            </a:r>
            <a:r>
              <a:rPr lang="en-US" sz="2600" cap="none" dirty="0" err="1">
                <a:solidFill>
                  <a:schemeClr val="tx1"/>
                </a:solidFill>
              </a:rPr>
              <a:t>Judaeus</a:t>
            </a:r>
            <a:r>
              <a:rPr lang="en-US" sz="2600" cap="none" dirty="0">
                <a:solidFill>
                  <a:schemeClr val="tx1"/>
                </a:solidFill>
              </a:rPr>
              <a:t> (Jewish weight). This “was a special weight made of bronze, copper, or leather, which was fixed to [the] . . . skin and pulled it downward.” When it was applied for a long period of time, the foreskin was lengthened, which covered the exposed glans as </a:t>
            </a:r>
            <a:r>
              <a:rPr lang="en-US" sz="2600" cap="none" dirty="0" smtClean="0">
                <a:solidFill>
                  <a:schemeClr val="tx1"/>
                </a:solidFill>
              </a:rPr>
              <a:t>desired.</a:t>
            </a:r>
          </a:p>
          <a:p>
            <a:pPr fontAlgn="base"/>
            <a:r>
              <a:rPr lang="en-US" sz="2600" cap="none" dirty="0" smtClean="0">
                <a:solidFill>
                  <a:schemeClr val="tx1"/>
                </a:solidFill>
              </a:rPr>
              <a:t>So we know that at some points in history, the fact that a young man was circumcised was on full display to society.  And there were, correspondingly, young men who sought to hide their circumcision, or even to undo it, using the device mentioned.  Modern versions of this sort of device exist today.  </a:t>
            </a:r>
            <a:endParaRPr lang="en-US" sz="2600" cap="none" dirty="0" smtClean="0">
              <a:solidFill>
                <a:schemeClr val="tx1"/>
              </a:solidFill>
            </a:endParaRPr>
          </a:p>
        </p:txBody>
      </p:sp>
    </p:spTree>
    <p:extLst>
      <p:ext uri="{BB962C8B-B14F-4D97-AF65-F5344CB8AC3E}">
        <p14:creationId xmlns:p14="http://schemas.microsoft.com/office/powerpoint/2010/main" val="3269903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9412" y="838200"/>
            <a:ext cx="8687333" cy="609601"/>
          </a:xfrm>
        </p:spPr>
        <p:txBody>
          <a:bodyPr>
            <a:normAutofit/>
          </a:bodyPr>
          <a:lstStyle/>
          <a:p>
            <a:r>
              <a:rPr lang="en-US" sz="2800" dirty="0" smtClean="0"/>
              <a:t>What we know:  Symbolism</a:t>
            </a:r>
            <a:endParaRPr lang="en-US" sz="2800" dirty="0"/>
          </a:p>
        </p:txBody>
      </p:sp>
      <p:sp>
        <p:nvSpPr>
          <p:cNvPr id="6" name="Content Placeholder 13"/>
          <p:cNvSpPr txBox="1">
            <a:spLocks/>
          </p:cNvSpPr>
          <p:nvPr/>
        </p:nvSpPr>
        <p:spPr>
          <a:xfrm>
            <a:off x="1522413" y="1524000"/>
            <a:ext cx="9829799" cy="44958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0"/>
              </a:spcBef>
              <a:buClr>
                <a:schemeClr val="accent1"/>
              </a:buClr>
              <a:buSzPct val="100000"/>
              <a:buFont typeface="Arial" pitchFamily="34" charset="0"/>
              <a:buNone/>
              <a:defRPr sz="2000" kern="1200" cap="all" spc="200" baseline="0">
                <a:solidFill>
                  <a:schemeClr val="accent1"/>
                </a:solidFill>
                <a:latin typeface="+mn-lt"/>
                <a:ea typeface="+mn-ea"/>
                <a:cs typeface="+mn-cs"/>
              </a:defRPr>
            </a:lvl1pPr>
            <a:lvl2pPr marL="457200" indent="0" algn="l" defTabSz="914400" rtl="0" eaLnBrk="1" latinLnBrk="0" hangingPunct="1">
              <a:lnSpc>
                <a:spcPct val="90000"/>
              </a:lnSpc>
              <a:spcBef>
                <a:spcPts val="1200"/>
              </a:spcBef>
              <a:buClr>
                <a:schemeClr val="accent1"/>
              </a:buClr>
              <a:buSzPct val="100000"/>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Clr>
                <a:schemeClr val="accent1"/>
              </a:buClr>
              <a:buSzPct val="100000"/>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9pPr>
          </a:lstStyle>
          <a:p>
            <a:pPr fontAlgn="base"/>
            <a:r>
              <a:rPr lang="en-US" sz="2800" cap="none" dirty="0" smtClean="0">
                <a:solidFill>
                  <a:schemeClr val="tx1"/>
                </a:solidFill>
              </a:rPr>
              <a:t>From very early in history it’s clear that circumcision was a symbol of purity and complete commitment to God.  </a:t>
            </a:r>
          </a:p>
          <a:p>
            <a:pPr fontAlgn="base"/>
            <a:r>
              <a:rPr lang="en-US" sz="2800" cap="none" dirty="0" smtClean="0">
                <a:solidFill>
                  <a:schemeClr val="tx1"/>
                </a:solidFill>
              </a:rPr>
              <a:t>Deuteronomy 10:16 says, “Circumcise </a:t>
            </a:r>
            <a:r>
              <a:rPr lang="en-US" sz="2800" cap="none" dirty="0">
                <a:solidFill>
                  <a:schemeClr val="tx1"/>
                </a:solidFill>
              </a:rPr>
              <a:t>therefore the foreskin of your heart, and be no more </a:t>
            </a:r>
            <a:r>
              <a:rPr lang="en-US" sz="2800" cap="none" dirty="0" err="1">
                <a:solidFill>
                  <a:schemeClr val="tx1"/>
                </a:solidFill>
              </a:rPr>
              <a:t>stiffnecked</a:t>
            </a:r>
            <a:r>
              <a:rPr lang="en-US" sz="2800" cap="none" dirty="0" smtClean="0">
                <a:solidFill>
                  <a:schemeClr val="tx1"/>
                </a:solidFill>
              </a:rPr>
              <a:t>.” So it’s a heart change, not a body change, that is truly represented by circumcision.   </a:t>
            </a:r>
          </a:p>
          <a:p>
            <a:pPr fontAlgn="base"/>
            <a:r>
              <a:rPr lang="en-US" sz="2800" cap="none" dirty="0" smtClean="0">
                <a:solidFill>
                  <a:schemeClr val="tx1"/>
                </a:solidFill>
              </a:rPr>
              <a:t>The act of cutting off a sensitive portion of one’s flesh as a symbol of commitment to God is mentioned also in the New Testament!  Take a look at Mark 9:43.  </a:t>
            </a:r>
            <a:endParaRPr lang="en-US" sz="2800" cap="none" dirty="0">
              <a:solidFill>
                <a:schemeClr val="tx1"/>
              </a:solidFill>
            </a:endParaRPr>
          </a:p>
        </p:txBody>
      </p:sp>
    </p:spTree>
    <p:extLst>
      <p:ext uri="{BB962C8B-B14F-4D97-AF65-F5344CB8AC3E}">
        <p14:creationId xmlns:p14="http://schemas.microsoft.com/office/powerpoint/2010/main" val="590448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9412" y="838200"/>
            <a:ext cx="8687333" cy="609601"/>
          </a:xfrm>
        </p:spPr>
        <p:txBody>
          <a:bodyPr>
            <a:normAutofit/>
          </a:bodyPr>
          <a:lstStyle/>
          <a:p>
            <a:r>
              <a:rPr lang="en-US" sz="2800" dirty="0" smtClean="0"/>
              <a:t>What we know:  Symbolism</a:t>
            </a:r>
            <a:endParaRPr lang="en-US" sz="2800" dirty="0"/>
          </a:p>
        </p:txBody>
      </p:sp>
      <p:sp>
        <p:nvSpPr>
          <p:cNvPr id="6" name="Content Placeholder 13"/>
          <p:cNvSpPr txBox="1">
            <a:spLocks/>
          </p:cNvSpPr>
          <p:nvPr/>
        </p:nvSpPr>
        <p:spPr>
          <a:xfrm>
            <a:off x="1522413" y="1524000"/>
            <a:ext cx="9829799" cy="44958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0"/>
              </a:spcBef>
              <a:buClr>
                <a:schemeClr val="accent1"/>
              </a:buClr>
              <a:buSzPct val="100000"/>
              <a:buFont typeface="Arial" pitchFamily="34" charset="0"/>
              <a:buNone/>
              <a:defRPr sz="2000" kern="1200" cap="all" spc="200" baseline="0">
                <a:solidFill>
                  <a:schemeClr val="accent1"/>
                </a:solidFill>
                <a:latin typeface="+mn-lt"/>
                <a:ea typeface="+mn-ea"/>
                <a:cs typeface="+mn-cs"/>
              </a:defRPr>
            </a:lvl1pPr>
            <a:lvl2pPr marL="457200" indent="0" algn="l" defTabSz="914400" rtl="0" eaLnBrk="1" latinLnBrk="0" hangingPunct="1">
              <a:lnSpc>
                <a:spcPct val="90000"/>
              </a:lnSpc>
              <a:spcBef>
                <a:spcPts val="1200"/>
              </a:spcBef>
              <a:buClr>
                <a:schemeClr val="accent1"/>
              </a:buClr>
              <a:buSzPct val="100000"/>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Clr>
                <a:schemeClr val="accent1"/>
              </a:buClr>
              <a:buSzPct val="100000"/>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9pPr>
          </a:lstStyle>
          <a:p>
            <a:pPr fontAlgn="base"/>
            <a:r>
              <a:rPr lang="en-US" sz="2800" cap="none" dirty="0" smtClean="0">
                <a:solidFill>
                  <a:schemeClr val="tx1"/>
                </a:solidFill>
              </a:rPr>
              <a:t>Mark 9:43 says, “And </a:t>
            </a:r>
            <a:r>
              <a:rPr lang="en-US" sz="2800" cap="none" dirty="0">
                <a:solidFill>
                  <a:schemeClr val="tx1"/>
                </a:solidFill>
              </a:rPr>
              <a:t>if thy hand offend thee, cut it off: it is better for thee to enter into life maimed, than having two hands to go into hell, into the fire that never shall be quenched</a:t>
            </a:r>
            <a:r>
              <a:rPr lang="en-US" sz="2800" cap="none" dirty="0" smtClean="0">
                <a:solidFill>
                  <a:schemeClr val="tx1"/>
                </a:solidFill>
              </a:rPr>
              <a:t>:”</a:t>
            </a:r>
          </a:p>
          <a:p>
            <a:pPr fontAlgn="base"/>
            <a:endParaRPr lang="en-US" sz="2800" cap="none" dirty="0">
              <a:solidFill>
                <a:schemeClr val="tx1"/>
              </a:solidFill>
            </a:endParaRPr>
          </a:p>
          <a:p>
            <a:pPr fontAlgn="base"/>
            <a:r>
              <a:rPr lang="en-US" sz="2800" cap="none" dirty="0" smtClean="0">
                <a:solidFill>
                  <a:schemeClr val="tx1"/>
                </a:solidFill>
              </a:rPr>
              <a:t>We are supposed to sacrifice self-indulgence and sin in order to be truly committed to our heavenly Father.  Cutting off such parts of our lives sometimes seems just as hard as cutting off a bit of flesh!  Circumcision, for the Hebrews, may have been symbolic of this willingness to “cut off” any parts of their lives that deviated from God’s law.  </a:t>
            </a:r>
            <a:endParaRPr lang="en-US" sz="2800" cap="none" dirty="0">
              <a:solidFill>
                <a:schemeClr val="tx1"/>
              </a:solidFill>
            </a:endParaRPr>
          </a:p>
        </p:txBody>
      </p:sp>
    </p:spTree>
    <p:extLst>
      <p:ext uri="{BB962C8B-B14F-4D97-AF65-F5344CB8AC3E}">
        <p14:creationId xmlns:p14="http://schemas.microsoft.com/office/powerpoint/2010/main" val="137436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Counter to the Covenant</a:t>
            </a:r>
            <a:endParaRPr lang="en-US" dirty="0"/>
          </a:p>
        </p:txBody>
      </p:sp>
      <p:sp>
        <p:nvSpPr>
          <p:cNvPr id="3" name="Text Placeholder 2"/>
          <p:cNvSpPr>
            <a:spLocks noGrp="1"/>
          </p:cNvSpPr>
          <p:nvPr>
            <p:ph type="body" idx="1"/>
          </p:nvPr>
        </p:nvSpPr>
        <p:spPr/>
        <p:txBody>
          <a:bodyPr/>
          <a:lstStyle/>
          <a:p>
            <a:r>
              <a:rPr lang="en-US" dirty="0" smtClean="0"/>
              <a:t>Sodom and Gomorrah</a:t>
            </a:r>
            <a:endParaRPr lang="en-US" dirty="0"/>
          </a:p>
        </p:txBody>
      </p:sp>
    </p:spTree>
    <p:extLst>
      <p:ext uri="{BB962C8B-B14F-4D97-AF65-F5344CB8AC3E}">
        <p14:creationId xmlns:p14="http://schemas.microsoft.com/office/powerpoint/2010/main" val="245400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ross and Cutlass: Are we sliding into Sodom and Gomorra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7212" y="381000"/>
            <a:ext cx="8686799" cy="6095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1362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Genesis 15-19</a:t>
            </a:r>
            <a:endParaRPr lang="en-US" dirty="0"/>
          </a:p>
        </p:txBody>
      </p:sp>
      <p:sp>
        <p:nvSpPr>
          <p:cNvPr id="14" name="Content Placeholder 13"/>
          <p:cNvSpPr>
            <a:spLocks noGrp="1"/>
          </p:cNvSpPr>
          <p:nvPr>
            <p:ph idx="1"/>
          </p:nvPr>
        </p:nvSpPr>
        <p:spPr/>
        <p:txBody>
          <a:bodyPr>
            <a:noAutofit/>
          </a:bodyPr>
          <a:lstStyle/>
          <a:p>
            <a:r>
              <a:rPr lang="en-US" sz="2800" dirty="0" smtClean="0"/>
              <a:t>Sarai took Hagar her maid and gave her to her husband to be his wife and have his children.  </a:t>
            </a:r>
            <a:endParaRPr lang="en-US" sz="2800" dirty="0"/>
          </a:p>
          <a:p>
            <a:r>
              <a:rPr lang="en-US" sz="2800" dirty="0" smtClean="0"/>
              <a:t>When Hagar becomes pregnant she begins to look down on Sarai.  Sarai resents Hagar and deals “hardly” with her.  </a:t>
            </a:r>
          </a:p>
          <a:p>
            <a:r>
              <a:rPr lang="en-US" sz="2800" dirty="0" smtClean="0"/>
              <a:t>Hagar flees to the wilderness where she encounters an angel.  The angel assures her that her descendants will be a great multitude.  The angel also tells her about Ishmael, her son-to-be, and directs her to return to Abram and Sarai.  </a:t>
            </a:r>
          </a:p>
          <a:p>
            <a:r>
              <a:rPr lang="en-US" sz="2800" dirty="0" smtClean="0"/>
              <a:t>Hagar bears Ishmael when Abram is 86.  </a:t>
            </a:r>
          </a:p>
        </p:txBody>
      </p:sp>
    </p:spTree>
    <p:extLst>
      <p:ext uri="{BB962C8B-B14F-4D97-AF65-F5344CB8AC3E}">
        <p14:creationId xmlns:p14="http://schemas.microsoft.com/office/powerpoint/2010/main" val="1555000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did God destroy Sodom and Gomorrah?</a:t>
            </a:r>
            <a:br>
              <a:rPr lang="en-US" dirty="0" smtClean="0"/>
            </a:br>
            <a:r>
              <a:rPr lang="en-US" dirty="0" smtClean="0"/>
              <a:t>(The Crazies)</a:t>
            </a:r>
            <a:endParaRPr lang="en-US" dirty="0" smtClean="0"/>
          </a:p>
        </p:txBody>
      </p:sp>
      <p:pic>
        <p:nvPicPr>
          <p:cNvPr id="3" name="Picture 2"/>
          <p:cNvPicPr>
            <a:picLocks noChangeAspect="1"/>
          </p:cNvPicPr>
          <p:nvPr/>
        </p:nvPicPr>
        <p:blipFill>
          <a:blip r:embed="rId2"/>
          <a:stretch>
            <a:fillRect/>
          </a:stretch>
        </p:blipFill>
        <p:spPr>
          <a:xfrm>
            <a:off x="393449" y="1752600"/>
            <a:ext cx="5967663" cy="4659682"/>
          </a:xfrm>
          <a:prstGeom prst="rect">
            <a:avLst/>
          </a:prstGeom>
        </p:spPr>
      </p:pic>
      <p:sp>
        <p:nvSpPr>
          <p:cNvPr id="5" name="TextBox 4"/>
          <p:cNvSpPr txBox="1"/>
          <p:nvPr/>
        </p:nvSpPr>
        <p:spPr>
          <a:xfrm>
            <a:off x="989012" y="6412282"/>
            <a:ext cx="10744200" cy="369332"/>
          </a:xfrm>
          <a:prstGeom prst="rect">
            <a:avLst/>
          </a:prstGeom>
          <a:noFill/>
        </p:spPr>
        <p:txBody>
          <a:bodyPr wrap="square" rtlCol="0">
            <a:spAutoFit/>
          </a:bodyPr>
          <a:lstStyle/>
          <a:p>
            <a:r>
              <a:rPr lang="en-US">
                <a:hlinkClick r:id="rId3"/>
              </a:rPr>
              <a:t>Ancient Aliens - Not God - Destroyed Sodom and Gomorrah - Unknown Boundaries</a:t>
            </a:r>
            <a:endParaRPr lang="en-US" dirty="0"/>
          </a:p>
        </p:txBody>
      </p:sp>
      <p:pic>
        <p:nvPicPr>
          <p:cNvPr id="6" name="Picture 5"/>
          <p:cNvPicPr>
            <a:picLocks noChangeAspect="1"/>
          </p:cNvPicPr>
          <p:nvPr/>
        </p:nvPicPr>
        <p:blipFill>
          <a:blip r:embed="rId4"/>
          <a:stretch>
            <a:fillRect/>
          </a:stretch>
        </p:blipFill>
        <p:spPr>
          <a:xfrm>
            <a:off x="4418012" y="1447800"/>
            <a:ext cx="7702760" cy="3657600"/>
          </a:xfrm>
          <a:prstGeom prst="rect">
            <a:avLst/>
          </a:prstGeom>
        </p:spPr>
      </p:pic>
    </p:spTree>
    <p:extLst>
      <p:ext uri="{BB962C8B-B14F-4D97-AF65-F5344CB8AC3E}">
        <p14:creationId xmlns:p14="http://schemas.microsoft.com/office/powerpoint/2010/main" val="2034592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did God destroy Sodom and Gomorrah?</a:t>
            </a:r>
            <a:br>
              <a:rPr lang="en-US" dirty="0" smtClean="0"/>
            </a:br>
            <a:r>
              <a:rPr lang="en-US" dirty="0" smtClean="0"/>
              <a:t>(The Crazies)</a:t>
            </a:r>
            <a:endParaRPr lang="en-US" dirty="0" smtClean="0"/>
          </a:p>
        </p:txBody>
      </p:sp>
      <p:sp>
        <p:nvSpPr>
          <p:cNvPr id="3" name="TextBox 2"/>
          <p:cNvSpPr txBox="1"/>
          <p:nvPr/>
        </p:nvSpPr>
        <p:spPr>
          <a:xfrm>
            <a:off x="1293812" y="6368265"/>
            <a:ext cx="10668000" cy="369332"/>
          </a:xfrm>
          <a:prstGeom prst="rect">
            <a:avLst/>
          </a:prstGeom>
          <a:noFill/>
        </p:spPr>
        <p:txBody>
          <a:bodyPr wrap="square" rtlCol="0">
            <a:spAutoFit/>
          </a:bodyPr>
          <a:lstStyle/>
          <a:p>
            <a:r>
              <a:rPr lang="en-US" dirty="0">
                <a:hlinkClick r:id="rId2"/>
              </a:rPr>
              <a:t>The </a:t>
            </a:r>
            <a:r>
              <a:rPr lang="en-US" dirty="0" err="1">
                <a:hlinkClick r:id="rId2"/>
              </a:rPr>
              <a:t>Anunnaki</a:t>
            </a:r>
            <a:r>
              <a:rPr lang="en-US" dirty="0">
                <a:hlinkClick r:id="rId2"/>
              </a:rPr>
              <a:t> Alien Nuclear War (afrikaiswoke.com)</a:t>
            </a:r>
            <a:endParaRPr lang="en-US" dirty="0"/>
          </a:p>
        </p:txBody>
      </p:sp>
      <p:pic>
        <p:nvPicPr>
          <p:cNvPr id="4" name="Picture 3"/>
          <p:cNvPicPr>
            <a:picLocks noChangeAspect="1"/>
          </p:cNvPicPr>
          <p:nvPr/>
        </p:nvPicPr>
        <p:blipFill>
          <a:blip r:embed="rId3"/>
          <a:stretch>
            <a:fillRect/>
          </a:stretch>
        </p:blipFill>
        <p:spPr>
          <a:xfrm>
            <a:off x="1384300" y="2019300"/>
            <a:ext cx="9420225" cy="4114800"/>
          </a:xfrm>
          <a:prstGeom prst="rect">
            <a:avLst/>
          </a:prstGeom>
        </p:spPr>
      </p:pic>
    </p:spTree>
    <p:extLst>
      <p:ext uri="{BB962C8B-B14F-4D97-AF65-F5344CB8AC3E}">
        <p14:creationId xmlns:p14="http://schemas.microsoft.com/office/powerpoint/2010/main" val="3172748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1" y="158076"/>
            <a:ext cx="9144001" cy="1371600"/>
          </a:xfrm>
        </p:spPr>
        <p:txBody>
          <a:bodyPr/>
          <a:lstStyle/>
          <a:p>
            <a:r>
              <a:rPr lang="en-US" dirty="0" smtClean="0"/>
              <a:t>Why did God destroy Sodom and Gomorrah?</a:t>
            </a:r>
            <a:br>
              <a:rPr lang="en-US" dirty="0" smtClean="0"/>
            </a:br>
            <a:r>
              <a:rPr lang="en-US" dirty="0" smtClean="0"/>
              <a:t>(The Crazies)</a:t>
            </a:r>
            <a:endParaRPr lang="en-US" dirty="0" smtClean="0"/>
          </a:p>
        </p:txBody>
      </p:sp>
      <p:sp>
        <p:nvSpPr>
          <p:cNvPr id="3" name="TextBox 2"/>
          <p:cNvSpPr txBox="1"/>
          <p:nvPr/>
        </p:nvSpPr>
        <p:spPr>
          <a:xfrm>
            <a:off x="381676" y="6446440"/>
            <a:ext cx="10668000" cy="369332"/>
          </a:xfrm>
          <a:prstGeom prst="rect">
            <a:avLst/>
          </a:prstGeom>
          <a:noFill/>
        </p:spPr>
        <p:txBody>
          <a:bodyPr wrap="square" rtlCol="0">
            <a:spAutoFit/>
          </a:bodyPr>
          <a:lstStyle/>
          <a:p>
            <a:r>
              <a:rPr lang="en-US" dirty="0">
                <a:hlinkClick r:id="rId2"/>
              </a:rPr>
              <a:t>Sodom and Gomorrah: What Was the Primary Sin? | Answers in Genesis</a:t>
            </a:r>
            <a:endParaRPr lang="en-US" dirty="0"/>
          </a:p>
        </p:txBody>
      </p:sp>
      <p:sp>
        <p:nvSpPr>
          <p:cNvPr id="2" name="Rectangle 1"/>
          <p:cNvSpPr/>
          <p:nvPr/>
        </p:nvSpPr>
        <p:spPr>
          <a:xfrm>
            <a:off x="1331911" y="2133600"/>
            <a:ext cx="9525000" cy="3539430"/>
          </a:xfrm>
          <a:prstGeom prst="rect">
            <a:avLst/>
          </a:prstGeom>
        </p:spPr>
        <p:txBody>
          <a:bodyPr wrap="square">
            <a:spAutoFit/>
          </a:bodyPr>
          <a:lstStyle/>
          <a:p>
            <a:pPr fontAlgn="base"/>
            <a:r>
              <a:rPr lang="en-US" sz="2800" dirty="0"/>
              <a:t>For </a:t>
            </a:r>
            <a:r>
              <a:rPr lang="en-US" sz="2800" i="1" dirty="0"/>
              <a:t>Genesis 19</a:t>
            </a:r>
            <a:r>
              <a:rPr lang="en-US" sz="2800" dirty="0"/>
              <a:t>, the ideology is homophobia; the existence of the words 'sodomy' and 'sodomite' testify to its sorry career in Christianity. The fate of these cities is held up by religious conservatives to justify the suppression of non-heterosexual people and to fan hatred of same sex eroticism and gender fluidity. The story represents, for Christianity, a tale "of homophobic genocide" signifying the "culture's desire that gay people not be</a:t>
            </a:r>
            <a:r>
              <a:rPr lang="en-US" sz="2800" dirty="0" smtClean="0"/>
              <a:t>".</a:t>
            </a:r>
            <a:endParaRPr lang="en-US" sz="2800" dirty="0"/>
          </a:p>
        </p:txBody>
      </p:sp>
    </p:spTree>
    <p:extLst>
      <p:ext uri="{BB962C8B-B14F-4D97-AF65-F5344CB8AC3E}">
        <p14:creationId xmlns:p14="http://schemas.microsoft.com/office/powerpoint/2010/main" val="536162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1522411" y="158076"/>
            <a:ext cx="9144001" cy="1371600"/>
          </a:xfrm>
        </p:spPr>
        <p:txBody>
          <a:bodyPr/>
          <a:lstStyle/>
          <a:p>
            <a:r>
              <a:rPr lang="en-US" dirty="0" smtClean="0"/>
              <a:t>Why did God destroy Sodom and Gomorrah?</a:t>
            </a:r>
            <a:br>
              <a:rPr lang="en-US" dirty="0" smtClean="0"/>
            </a:br>
            <a:r>
              <a:rPr lang="en-US" dirty="0" smtClean="0"/>
              <a:t>(The Crazies)</a:t>
            </a:r>
            <a:endParaRPr lang="en-US" dirty="0" smtClean="0"/>
          </a:p>
        </p:txBody>
      </p:sp>
      <p:sp>
        <p:nvSpPr>
          <p:cNvPr id="3" name="TextBox 2"/>
          <p:cNvSpPr txBox="1"/>
          <p:nvPr/>
        </p:nvSpPr>
        <p:spPr>
          <a:xfrm>
            <a:off x="381676" y="6446440"/>
            <a:ext cx="10668000" cy="369332"/>
          </a:xfrm>
          <a:prstGeom prst="rect">
            <a:avLst/>
          </a:prstGeom>
          <a:noFill/>
        </p:spPr>
        <p:txBody>
          <a:bodyPr wrap="square" rtlCol="0">
            <a:spAutoFit/>
          </a:bodyPr>
          <a:lstStyle/>
          <a:p>
            <a:r>
              <a:rPr lang="en-US" dirty="0">
                <a:hlinkClick r:id="rId2"/>
              </a:rPr>
              <a:t>Sodom and Gomorrah: What Was the Primary Sin? | Answers in Genesis</a:t>
            </a:r>
            <a:endParaRPr lang="en-US" dirty="0"/>
          </a:p>
        </p:txBody>
      </p:sp>
      <p:sp>
        <p:nvSpPr>
          <p:cNvPr id="2" name="Rectangle 1"/>
          <p:cNvSpPr/>
          <p:nvPr/>
        </p:nvSpPr>
        <p:spPr>
          <a:xfrm>
            <a:off x="1331910" y="1631472"/>
            <a:ext cx="10172701" cy="4832092"/>
          </a:xfrm>
          <a:prstGeom prst="rect">
            <a:avLst/>
          </a:prstGeom>
        </p:spPr>
        <p:txBody>
          <a:bodyPr wrap="square">
            <a:spAutoFit/>
          </a:bodyPr>
          <a:lstStyle/>
          <a:p>
            <a:pPr fontAlgn="base"/>
            <a:r>
              <a:rPr lang="en-US" sz="2800" dirty="0"/>
              <a:t>Thus, even if the angels had been consenting, it is wrong to read the Sodomite's demand as anything else but an act of abuse of outsiders. The threatened rape of the angels is an attempt to inscribe outsiders as queer and therefore not real men… But in attempting to inscribe the outsider as queer the Sodomites are also attempting to inscribe the queer as outsider. Thus the tensions of homosexual panic amongst the men of Sodom are relieved in a way that confirms their own heterosexuality. Rather than reading the attempted rape of the angels as an instance of homosexual violence I believe it should be more accurately read as an instance of homophobic violence.  </a:t>
            </a:r>
            <a:endParaRPr lang="en-US" sz="2800" dirty="0"/>
          </a:p>
        </p:txBody>
      </p:sp>
    </p:spTree>
    <p:extLst>
      <p:ext uri="{BB962C8B-B14F-4D97-AF65-F5344CB8AC3E}">
        <p14:creationId xmlns:p14="http://schemas.microsoft.com/office/powerpoint/2010/main" val="2867038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did God destroy Sodom and Gomorrah?</a:t>
            </a:r>
            <a:br>
              <a:rPr lang="en-US" dirty="0" smtClean="0"/>
            </a:br>
            <a:r>
              <a:rPr lang="en-US" dirty="0" smtClean="0"/>
              <a:t>(The Mainstream Crazies)</a:t>
            </a:r>
            <a:endParaRPr lang="en-US" dirty="0" smtClean="0"/>
          </a:p>
        </p:txBody>
      </p:sp>
      <p:pic>
        <p:nvPicPr>
          <p:cNvPr id="2" name="Picture 1"/>
          <p:cNvPicPr>
            <a:picLocks noChangeAspect="1"/>
          </p:cNvPicPr>
          <p:nvPr/>
        </p:nvPicPr>
        <p:blipFill>
          <a:blip r:embed="rId2"/>
          <a:stretch>
            <a:fillRect/>
          </a:stretch>
        </p:blipFill>
        <p:spPr>
          <a:xfrm>
            <a:off x="0" y="1752600"/>
            <a:ext cx="12188825" cy="5132915"/>
          </a:xfrm>
          <a:prstGeom prst="rect">
            <a:avLst/>
          </a:prstGeom>
        </p:spPr>
      </p:pic>
      <p:sp>
        <p:nvSpPr>
          <p:cNvPr id="3" name="TextBox 2"/>
          <p:cNvSpPr txBox="1"/>
          <p:nvPr/>
        </p:nvSpPr>
        <p:spPr>
          <a:xfrm>
            <a:off x="303212" y="6400800"/>
            <a:ext cx="10668000" cy="369332"/>
          </a:xfrm>
          <a:prstGeom prst="rect">
            <a:avLst/>
          </a:prstGeom>
          <a:noFill/>
        </p:spPr>
        <p:txBody>
          <a:bodyPr wrap="square" rtlCol="0">
            <a:spAutoFit/>
          </a:bodyPr>
          <a:lstStyle/>
          <a:p>
            <a:r>
              <a:rPr lang="en-US">
                <a:hlinkClick r:id="rId3"/>
              </a:rPr>
              <a:t>Sodom and Gomorrah addresses gang rape, not a loving relationship. - The Reformation Project</a:t>
            </a:r>
            <a:endParaRPr lang="en-US" dirty="0"/>
          </a:p>
        </p:txBody>
      </p:sp>
    </p:spTree>
    <p:extLst>
      <p:ext uri="{BB962C8B-B14F-4D97-AF65-F5344CB8AC3E}">
        <p14:creationId xmlns:p14="http://schemas.microsoft.com/office/powerpoint/2010/main" val="49017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did God destroy Sodom and Gomorrah?  </a:t>
            </a:r>
            <a:endParaRPr lang="en-US" dirty="0"/>
          </a:p>
        </p:txBody>
      </p:sp>
      <p:sp>
        <p:nvSpPr>
          <p:cNvPr id="14" name="Content Placeholder 13"/>
          <p:cNvSpPr>
            <a:spLocks noGrp="1"/>
          </p:cNvSpPr>
          <p:nvPr>
            <p:ph idx="1"/>
          </p:nvPr>
        </p:nvSpPr>
        <p:spPr/>
        <p:txBody>
          <a:bodyPr>
            <a:normAutofit/>
          </a:bodyPr>
          <a:lstStyle/>
          <a:p>
            <a:pPr marL="0" indent="0">
              <a:buNone/>
            </a:pPr>
            <a:r>
              <a:rPr lang="en-US" dirty="0" smtClean="0"/>
              <a:t>This is a surprisingly loaded question! </a:t>
            </a:r>
          </a:p>
          <a:p>
            <a:pPr marL="0" indent="0">
              <a:buNone/>
            </a:pPr>
            <a:r>
              <a:rPr lang="en-US" dirty="0" smtClean="0"/>
              <a:t> What was the sin of Sodom and Gomorrah that led to their destruction?  In today’s social and political climate, various religious and academic authorities advocate for a more politically correct interpretation of the Biblical story.  </a:t>
            </a:r>
            <a:endParaRPr lang="en-US" dirty="0"/>
          </a:p>
          <a:p>
            <a:pPr marL="0" indent="0">
              <a:buNone/>
            </a:pPr>
            <a:r>
              <a:rPr lang="en-US" dirty="0" smtClean="0"/>
              <a:t>There are several possibilities that are widely recognized.  For example, Yale </a:t>
            </a:r>
            <a:r>
              <a:rPr lang="en-US" dirty="0"/>
              <a:t>historian John Boswell offers four possible reasons for the destruction of Sodom</a:t>
            </a:r>
            <a:r>
              <a:rPr lang="en-US" dirty="0" smtClean="0"/>
              <a:t>:</a:t>
            </a:r>
            <a:endParaRPr lang="en-US" dirty="0" smtClean="0"/>
          </a:p>
        </p:txBody>
      </p:sp>
    </p:spTree>
    <p:extLst>
      <p:ext uri="{BB962C8B-B14F-4D97-AF65-F5344CB8AC3E}">
        <p14:creationId xmlns:p14="http://schemas.microsoft.com/office/powerpoint/2010/main" val="312236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did God destroy Sodom and Gomorrah?  </a:t>
            </a:r>
            <a:endParaRPr lang="en-US" dirty="0"/>
          </a:p>
        </p:txBody>
      </p:sp>
      <p:sp>
        <p:nvSpPr>
          <p:cNvPr id="14" name="Content Placeholder 13"/>
          <p:cNvSpPr>
            <a:spLocks noGrp="1"/>
          </p:cNvSpPr>
          <p:nvPr>
            <p:ph idx="1"/>
          </p:nvPr>
        </p:nvSpPr>
        <p:spPr/>
        <p:txBody>
          <a:bodyPr>
            <a:normAutofit/>
          </a:bodyPr>
          <a:lstStyle/>
          <a:p>
            <a:pPr marL="0" indent="0">
              <a:buNone/>
            </a:pPr>
            <a:r>
              <a:rPr lang="en-US" dirty="0"/>
              <a:t>1.  The Sodomites were destroyed for the general wickedness which had prompted the Lord to send angels to the city to investigate in the first place;</a:t>
            </a:r>
          </a:p>
          <a:p>
            <a:pPr marL="0" indent="0">
              <a:buNone/>
            </a:pPr>
            <a:r>
              <a:rPr lang="en-US" dirty="0"/>
              <a:t>2.  the city was destroyed because the people of Sodom had tried to rape the angels; </a:t>
            </a:r>
          </a:p>
          <a:p>
            <a:pPr marL="0" indent="0">
              <a:buNone/>
            </a:pPr>
            <a:r>
              <a:rPr lang="en-US" dirty="0" smtClean="0"/>
              <a:t>3.  The </a:t>
            </a:r>
            <a:r>
              <a:rPr lang="en-US" dirty="0"/>
              <a:t>city was destroyed because the men of Sodom had tried to engage in homosexual intercourse with the </a:t>
            </a:r>
            <a:r>
              <a:rPr lang="en-US" dirty="0" smtClean="0"/>
              <a:t>angels.;</a:t>
            </a:r>
            <a:r>
              <a:rPr lang="en-US" dirty="0"/>
              <a:t> </a:t>
            </a:r>
            <a:endParaRPr lang="en-US" dirty="0" smtClean="0"/>
          </a:p>
          <a:p>
            <a:pPr marL="0" indent="0">
              <a:buNone/>
            </a:pPr>
            <a:r>
              <a:rPr lang="en-US" dirty="0" smtClean="0"/>
              <a:t>4.  The </a:t>
            </a:r>
            <a:r>
              <a:rPr lang="en-US" dirty="0"/>
              <a:t>city was destroyed for inhospitable treatment of visitors sent from the Lord</a:t>
            </a:r>
            <a:r>
              <a:rPr lang="en-US" dirty="0" smtClean="0"/>
              <a:t>.</a:t>
            </a:r>
            <a:endParaRPr lang="en-US" dirty="0"/>
          </a:p>
        </p:txBody>
      </p:sp>
    </p:spTree>
    <p:extLst>
      <p:ext uri="{BB962C8B-B14F-4D97-AF65-F5344CB8AC3E}">
        <p14:creationId xmlns:p14="http://schemas.microsoft.com/office/powerpoint/2010/main" val="2627743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did God destroy Sodom and Gomorrah?  </a:t>
            </a:r>
            <a:endParaRPr lang="en-US" dirty="0"/>
          </a:p>
        </p:txBody>
      </p:sp>
      <p:sp>
        <p:nvSpPr>
          <p:cNvPr id="14" name="Content Placeholder 13"/>
          <p:cNvSpPr>
            <a:spLocks noGrp="1"/>
          </p:cNvSpPr>
          <p:nvPr>
            <p:ph idx="1"/>
          </p:nvPr>
        </p:nvSpPr>
        <p:spPr/>
        <p:txBody>
          <a:bodyPr>
            <a:normAutofit/>
          </a:bodyPr>
          <a:lstStyle/>
          <a:p>
            <a:pPr marL="0" indent="0">
              <a:buNone/>
            </a:pPr>
            <a:r>
              <a:rPr lang="en-US" dirty="0"/>
              <a:t> Boswell expands on </a:t>
            </a:r>
            <a:r>
              <a:rPr lang="en-US" dirty="0" smtClean="0"/>
              <a:t>the fourth explanation.  It’s the </a:t>
            </a:r>
            <a:r>
              <a:rPr lang="en-US" dirty="0"/>
              <a:t>one he seems to favor as most consistent with “modern </a:t>
            </a:r>
            <a:r>
              <a:rPr lang="en-US" dirty="0" smtClean="0"/>
              <a:t>scholarship.”   </a:t>
            </a:r>
          </a:p>
          <a:p>
            <a:pPr marL="0" indent="0">
              <a:buNone/>
            </a:pPr>
            <a:r>
              <a:rPr lang="en-US" dirty="0" smtClean="0"/>
              <a:t>“Lot </a:t>
            </a:r>
            <a:r>
              <a:rPr lang="en-US" dirty="0"/>
              <a:t>was violating the custom of Sodom...by entertaining unknown guests within the city walls at night without obtaining the permission of the elders of the city. When the men of Sodom gathered around to demand that the strangers be brought out to them, “that they might know them,” they meant no more than to “know” who they were, and the city was consequently destroyed not for sexual immorality, but for the sin of inhospitality to strangers</a:t>
            </a:r>
            <a:r>
              <a:rPr lang="en-US" dirty="0" smtClean="0"/>
              <a:t>.</a:t>
            </a:r>
            <a:r>
              <a:rPr lang="en-US" baseline="30000" dirty="0" smtClean="0"/>
              <a:t>”</a:t>
            </a:r>
            <a:endParaRPr lang="en-US" dirty="0"/>
          </a:p>
        </p:txBody>
      </p:sp>
    </p:spTree>
    <p:extLst>
      <p:ext uri="{BB962C8B-B14F-4D97-AF65-F5344CB8AC3E}">
        <p14:creationId xmlns:p14="http://schemas.microsoft.com/office/powerpoint/2010/main" val="3133661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did God destroy Sodom and Gomorrah?  </a:t>
            </a:r>
            <a:endParaRPr lang="en-US" dirty="0"/>
          </a:p>
        </p:txBody>
      </p:sp>
      <p:sp>
        <p:nvSpPr>
          <p:cNvPr id="14" name="Content Placeholder 13"/>
          <p:cNvSpPr>
            <a:spLocks noGrp="1"/>
          </p:cNvSpPr>
          <p:nvPr>
            <p:ph idx="1"/>
          </p:nvPr>
        </p:nvSpPr>
        <p:spPr/>
        <p:txBody>
          <a:bodyPr>
            <a:normAutofit/>
          </a:bodyPr>
          <a:lstStyle/>
          <a:p>
            <a:pPr marL="0" indent="0">
              <a:buNone/>
            </a:pPr>
            <a:r>
              <a:rPr lang="en-US" dirty="0"/>
              <a:t>Englishman D. Sherwin Bailey also argues this way in </a:t>
            </a:r>
            <a:r>
              <a:rPr lang="en-US" i="1" dirty="0"/>
              <a:t>Homosexuality and the Western Christian Tradition</a:t>
            </a:r>
            <a:r>
              <a:rPr lang="en-US" dirty="0"/>
              <a:t> (1955). The men of Sodom wanted to interrogate Lot’s guests to see if they were spies. The sin of gang rape </a:t>
            </a:r>
            <a:r>
              <a:rPr lang="en-US" dirty="0" smtClean="0"/>
              <a:t>is also a possible reason for the destruction.  But not </a:t>
            </a:r>
            <a:r>
              <a:rPr lang="en-US" dirty="0"/>
              <a:t>homosexuality. In a broader sense, the men of Sodom were inhospitable to </a:t>
            </a:r>
            <a:r>
              <a:rPr lang="en-US" dirty="0" smtClean="0"/>
              <a:t>Lot’s </a:t>
            </a:r>
            <a:r>
              <a:rPr lang="en-US" dirty="0"/>
              <a:t>guests</a:t>
            </a:r>
            <a:r>
              <a:rPr lang="en-US" dirty="0" smtClean="0"/>
              <a:t>.</a:t>
            </a:r>
          </a:p>
          <a:p>
            <a:pPr marL="0" indent="0">
              <a:buNone/>
            </a:pPr>
            <a:r>
              <a:rPr lang="en-US" dirty="0"/>
              <a:t>Apparently, it did not occur to Boswell that possibilities </a:t>
            </a:r>
            <a:r>
              <a:rPr lang="en-US" dirty="0"/>
              <a:t>2</a:t>
            </a:r>
            <a:r>
              <a:rPr lang="en-US" dirty="0" smtClean="0"/>
              <a:t> </a:t>
            </a:r>
            <a:r>
              <a:rPr lang="en-US" dirty="0"/>
              <a:t>and </a:t>
            </a:r>
            <a:r>
              <a:rPr lang="en-US" dirty="0" smtClean="0"/>
              <a:t>4 are at </a:t>
            </a:r>
            <a:r>
              <a:rPr lang="en-US" dirty="0"/>
              <a:t>odds. If “to know” the angels means merely to interrogate them, then there is no attempted rape, only an attempted interrogation. If, on the other hand, the men meant to have sexual relations with the visitors (the traditional view) and are guilty of attempted rape, then the interrogation explanation must be </a:t>
            </a:r>
            <a:r>
              <a:rPr lang="en-US" dirty="0" smtClean="0"/>
              <a:t>abandoned.  </a:t>
            </a:r>
            <a:endParaRPr lang="en-US" dirty="0"/>
          </a:p>
        </p:txBody>
      </p:sp>
    </p:spTree>
    <p:extLst>
      <p:ext uri="{BB962C8B-B14F-4D97-AF65-F5344CB8AC3E}">
        <p14:creationId xmlns:p14="http://schemas.microsoft.com/office/powerpoint/2010/main" val="2651106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did God destroy Sodom and Gomorrah?  </a:t>
            </a:r>
            <a:endParaRPr lang="en-US" dirty="0"/>
          </a:p>
        </p:txBody>
      </p:sp>
      <p:sp>
        <p:nvSpPr>
          <p:cNvPr id="14" name="Content Placeholder 13"/>
          <p:cNvSpPr>
            <a:spLocks noGrp="1"/>
          </p:cNvSpPr>
          <p:nvPr>
            <p:ph idx="1"/>
          </p:nvPr>
        </p:nvSpPr>
        <p:spPr/>
        <p:txBody>
          <a:bodyPr>
            <a:normAutofit/>
          </a:bodyPr>
          <a:lstStyle/>
          <a:p>
            <a:pPr marL="0" indent="0">
              <a:buNone/>
            </a:pPr>
            <a:r>
              <a:rPr lang="en-US" dirty="0" smtClean="0"/>
              <a:t>Boswell’s second possibility is problematic anyway.  </a:t>
            </a:r>
          </a:p>
          <a:p>
            <a:pPr marL="0" indent="0">
              <a:buNone/>
            </a:pPr>
            <a:r>
              <a:rPr lang="en-US" dirty="0" smtClean="0"/>
              <a:t>We know that God had already determined that Sodom and Gomorrah would be destroyed BEFORE the angels even entered Sodom.  God told Abraham what He would do.  </a:t>
            </a:r>
          </a:p>
          <a:p>
            <a:pPr marL="0" indent="0">
              <a:buNone/>
            </a:pPr>
            <a:r>
              <a:rPr lang="en-US" dirty="0" smtClean="0"/>
              <a:t>Sodom could not have been destroyed for attempted gang rape of the angels because their judgement had already been pronounced before  they attempted any such thing.  </a:t>
            </a:r>
          </a:p>
          <a:p>
            <a:pPr marL="0" indent="0">
              <a:buNone/>
            </a:pPr>
            <a:r>
              <a:rPr lang="en-US" dirty="0" smtClean="0"/>
              <a:t>Boswell’s </a:t>
            </a:r>
            <a:r>
              <a:rPr lang="en-US" dirty="0" smtClean="0"/>
              <a:t>third possibility, that Sodom’s sin was attempted homosexual contact with the angels, is problematic too</a:t>
            </a:r>
            <a:r>
              <a:rPr lang="en-US" dirty="0"/>
              <a:t> </a:t>
            </a:r>
            <a:r>
              <a:rPr lang="en-US" dirty="0" smtClean="0"/>
              <a:t>for the same reasons.  </a:t>
            </a:r>
            <a:endParaRPr lang="en-US" dirty="0"/>
          </a:p>
        </p:txBody>
      </p:sp>
    </p:spTree>
    <p:extLst>
      <p:ext uri="{BB962C8B-B14F-4D97-AF65-F5344CB8AC3E}">
        <p14:creationId xmlns:p14="http://schemas.microsoft.com/office/powerpoint/2010/main" val="455877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Genesis 15-19</a:t>
            </a:r>
            <a:endParaRPr lang="en-US" dirty="0"/>
          </a:p>
        </p:txBody>
      </p:sp>
      <p:sp>
        <p:nvSpPr>
          <p:cNvPr id="14" name="Content Placeholder 13"/>
          <p:cNvSpPr>
            <a:spLocks noGrp="1"/>
          </p:cNvSpPr>
          <p:nvPr>
            <p:ph idx="1"/>
          </p:nvPr>
        </p:nvSpPr>
        <p:spPr/>
        <p:txBody>
          <a:bodyPr>
            <a:noAutofit/>
          </a:bodyPr>
          <a:lstStyle/>
          <a:p>
            <a:r>
              <a:rPr lang="en-US" sz="2800" dirty="0" smtClean="0"/>
              <a:t>When Abram is 99, God makes His covenant with Abram and changes his name to Abraham.  God als</a:t>
            </a:r>
            <a:r>
              <a:rPr lang="en-US" sz="2800" dirty="0" smtClean="0"/>
              <a:t>o changes Sarai’s name to Sarah and institutes the “sign in the flesh” of His covenant, circumcision.  </a:t>
            </a:r>
          </a:p>
          <a:p>
            <a:r>
              <a:rPr lang="en-US" sz="2800" dirty="0" smtClean="0"/>
              <a:t>God promises Abraham a son born of Sarah, Isaac, an heir of the covenant and of the promises.  </a:t>
            </a:r>
            <a:endParaRPr lang="en-US" sz="2800" dirty="0"/>
          </a:p>
          <a:p>
            <a:r>
              <a:rPr lang="en-US" sz="2800" dirty="0" smtClean="0"/>
              <a:t>Abraham and Ishmael, together with all the men of his house, are circumcised in accordance with God’s requirement.  </a:t>
            </a:r>
            <a:endParaRPr lang="en-US" sz="2800" dirty="0"/>
          </a:p>
        </p:txBody>
      </p:sp>
    </p:spTree>
    <p:extLst>
      <p:ext uri="{BB962C8B-B14F-4D97-AF65-F5344CB8AC3E}">
        <p14:creationId xmlns:p14="http://schemas.microsoft.com/office/powerpoint/2010/main" val="3344081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did God destroy Sodom and Gomorrah?  </a:t>
            </a:r>
            <a:endParaRPr lang="en-US" dirty="0"/>
          </a:p>
        </p:txBody>
      </p:sp>
      <p:sp>
        <p:nvSpPr>
          <p:cNvPr id="14" name="Content Placeholder 13"/>
          <p:cNvSpPr>
            <a:spLocks noGrp="1"/>
          </p:cNvSpPr>
          <p:nvPr>
            <p:ph idx="1"/>
          </p:nvPr>
        </p:nvSpPr>
        <p:spPr/>
        <p:txBody>
          <a:bodyPr>
            <a:normAutofit/>
          </a:bodyPr>
          <a:lstStyle/>
          <a:p>
            <a:pPr marL="0" indent="0">
              <a:buNone/>
            </a:pPr>
            <a:r>
              <a:rPr lang="en-US" dirty="0" smtClean="0"/>
              <a:t>Boswell’s fourth possibility is a popular one with mainstream politically correct Christians.  But it does have some problems.  First</a:t>
            </a:r>
            <a:r>
              <a:rPr lang="en-US" dirty="0"/>
              <a:t>, the suggestion itself is an odd one. To say that the men of Sodom were inhospitable because of the attempted rape is much like saying a husband who’s just beaten his wife is an insensitive spouse. It may be true, but it’s hardly a meaningful observation given the greater crime</a:t>
            </a:r>
            <a:r>
              <a:rPr lang="en-US" dirty="0" smtClean="0"/>
              <a:t>.</a:t>
            </a:r>
          </a:p>
          <a:p>
            <a:pPr marL="0" indent="0">
              <a:buNone/>
            </a:pPr>
            <a:r>
              <a:rPr lang="en-US" dirty="0"/>
              <a:t>Second—and more to the textual evidence—it doesn’t fit the collective biblical description of the conduct that earned God’s wrath: a corrupt, lawless, sensuous activity that Lot saw and heard day after day, in which the men went after strange flesh.</a:t>
            </a:r>
            <a:endParaRPr lang="en-US" dirty="0"/>
          </a:p>
        </p:txBody>
      </p:sp>
    </p:spTree>
    <p:extLst>
      <p:ext uri="{BB962C8B-B14F-4D97-AF65-F5344CB8AC3E}">
        <p14:creationId xmlns:p14="http://schemas.microsoft.com/office/powerpoint/2010/main" val="576882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9412" y="838200"/>
            <a:ext cx="8687333" cy="609601"/>
          </a:xfrm>
        </p:spPr>
        <p:txBody>
          <a:bodyPr>
            <a:normAutofit/>
          </a:bodyPr>
          <a:lstStyle/>
          <a:p>
            <a:r>
              <a:rPr lang="en-US" sz="2800" dirty="0" smtClean="0"/>
              <a:t>What we know:  2 Peter 2:6-8 </a:t>
            </a:r>
            <a:endParaRPr lang="en-US" sz="2800" dirty="0"/>
          </a:p>
        </p:txBody>
      </p:sp>
      <p:sp>
        <p:nvSpPr>
          <p:cNvPr id="6" name="Content Placeholder 13"/>
          <p:cNvSpPr txBox="1">
            <a:spLocks/>
          </p:cNvSpPr>
          <p:nvPr/>
        </p:nvSpPr>
        <p:spPr>
          <a:xfrm>
            <a:off x="1522413" y="1524000"/>
            <a:ext cx="9829799" cy="44958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0"/>
              </a:spcBef>
              <a:buClr>
                <a:schemeClr val="accent1"/>
              </a:buClr>
              <a:buSzPct val="100000"/>
              <a:buFont typeface="Arial" pitchFamily="34" charset="0"/>
              <a:buNone/>
              <a:defRPr sz="2000" kern="1200" cap="all" spc="200" baseline="0">
                <a:solidFill>
                  <a:schemeClr val="accent1"/>
                </a:solidFill>
                <a:latin typeface="+mn-lt"/>
                <a:ea typeface="+mn-ea"/>
                <a:cs typeface="+mn-cs"/>
              </a:defRPr>
            </a:lvl1pPr>
            <a:lvl2pPr marL="457200" indent="0" algn="l" defTabSz="914400" rtl="0" eaLnBrk="1" latinLnBrk="0" hangingPunct="1">
              <a:lnSpc>
                <a:spcPct val="90000"/>
              </a:lnSpc>
              <a:spcBef>
                <a:spcPts val="1200"/>
              </a:spcBef>
              <a:buClr>
                <a:schemeClr val="accent1"/>
              </a:buClr>
              <a:buSzPct val="100000"/>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Clr>
                <a:schemeClr val="accent1"/>
              </a:buClr>
              <a:buSzPct val="100000"/>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9pPr>
          </a:lstStyle>
          <a:p>
            <a:pPr fontAlgn="base"/>
            <a:r>
              <a:rPr lang="en-US" sz="2600" cap="none" dirty="0">
                <a:solidFill>
                  <a:schemeClr val="tx1"/>
                </a:solidFill>
              </a:rPr>
              <a:t>6 And turning the cities of Sodom and </a:t>
            </a:r>
            <a:r>
              <a:rPr lang="en-US" sz="2600" cap="none" dirty="0" err="1">
                <a:solidFill>
                  <a:schemeClr val="tx1"/>
                </a:solidFill>
              </a:rPr>
              <a:t>Gomorrha</a:t>
            </a:r>
            <a:r>
              <a:rPr lang="en-US" sz="2600" cap="none" dirty="0">
                <a:solidFill>
                  <a:schemeClr val="tx1"/>
                </a:solidFill>
              </a:rPr>
              <a:t> into ashes condemned them with an overthrow, making them an ensample unto those that after should live ungodly;</a:t>
            </a:r>
          </a:p>
          <a:p>
            <a:pPr fontAlgn="base"/>
            <a:endParaRPr lang="en-US" sz="2600" cap="none" dirty="0">
              <a:solidFill>
                <a:schemeClr val="tx1"/>
              </a:solidFill>
            </a:endParaRPr>
          </a:p>
          <a:p>
            <a:pPr fontAlgn="base"/>
            <a:r>
              <a:rPr lang="en-US" sz="2600" cap="none" dirty="0">
                <a:solidFill>
                  <a:schemeClr val="tx1"/>
                </a:solidFill>
              </a:rPr>
              <a:t>7 And delivered just Lot, vexed with the filthy conversation of the wicked:</a:t>
            </a:r>
          </a:p>
          <a:p>
            <a:pPr fontAlgn="base"/>
            <a:endParaRPr lang="en-US" sz="2600" cap="none" dirty="0">
              <a:solidFill>
                <a:schemeClr val="tx1"/>
              </a:solidFill>
            </a:endParaRPr>
          </a:p>
          <a:p>
            <a:pPr fontAlgn="base"/>
            <a:r>
              <a:rPr lang="en-US" sz="2600" cap="none" dirty="0">
                <a:solidFill>
                  <a:schemeClr val="tx1"/>
                </a:solidFill>
              </a:rPr>
              <a:t>8 (For that righteous man dwelling among them, in seeing and hearing, vexed his righteous soul from day to day with their unlawful deeds;)</a:t>
            </a:r>
            <a:endParaRPr lang="en-US" sz="2600" cap="none" dirty="0" smtClean="0">
              <a:solidFill>
                <a:schemeClr val="tx1"/>
              </a:solidFill>
            </a:endParaRPr>
          </a:p>
        </p:txBody>
      </p:sp>
    </p:spTree>
    <p:extLst>
      <p:ext uri="{BB962C8B-B14F-4D97-AF65-F5344CB8AC3E}">
        <p14:creationId xmlns:p14="http://schemas.microsoft.com/office/powerpoint/2010/main" val="45210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9412" y="838200"/>
            <a:ext cx="8687333" cy="609601"/>
          </a:xfrm>
        </p:spPr>
        <p:txBody>
          <a:bodyPr>
            <a:normAutofit/>
          </a:bodyPr>
          <a:lstStyle/>
          <a:p>
            <a:r>
              <a:rPr lang="en-US" sz="2800" dirty="0" smtClean="0"/>
              <a:t>What we know:  Jude 7-8</a:t>
            </a:r>
            <a:endParaRPr lang="en-US" sz="2800" dirty="0"/>
          </a:p>
        </p:txBody>
      </p:sp>
      <p:sp>
        <p:nvSpPr>
          <p:cNvPr id="6" name="Content Placeholder 13"/>
          <p:cNvSpPr txBox="1">
            <a:spLocks/>
          </p:cNvSpPr>
          <p:nvPr/>
        </p:nvSpPr>
        <p:spPr>
          <a:xfrm>
            <a:off x="1522413" y="1524000"/>
            <a:ext cx="9829799" cy="44958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0"/>
              </a:spcBef>
              <a:buClr>
                <a:schemeClr val="accent1"/>
              </a:buClr>
              <a:buSzPct val="100000"/>
              <a:buFont typeface="Arial" pitchFamily="34" charset="0"/>
              <a:buNone/>
              <a:defRPr sz="2000" kern="1200" cap="all" spc="200" baseline="0">
                <a:solidFill>
                  <a:schemeClr val="accent1"/>
                </a:solidFill>
                <a:latin typeface="+mn-lt"/>
                <a:ea typeface="+mn-ea"/>
                <a:cs typeface="+mn-cs"/>
              </a:defRPr>
            </a:lvl1pPr>
            <a:lvl2pPr marL="457200" indent="0" algn="l" defTabSz="914400" rtl="0" eaLnBrk="1" latinLnBrk="0" hangingPunct="1">
              <a:lnSpc>
                <a:spcPct val="90000"/>
              </a:lnSpc>
              <a:spcBef>
                <a:spcPts val="1200"/>
              </a:spcBef>
              <a:buClr>
                <a:schemeClr val="accent1"/>
              </a:buClr>
              <a:buSzPct val="100000"/>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Clr>
                <a:schemeClr val="accent1"/>
              </a:buClr>
              <a:buSzPct val="100000"/>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9pPr>
          </a:lstStyle>
          <a:p>
            <a:pPr fontAlgn="base"/>
            <a:r>
              <a:rPr lang="en-US" sz="2600" cap="none" dirty="0">
                <a:solidFill>
                  <a:schemeClr val="tx1"/>
                </a:solidFill>
              </a:rPr>
              <a:t>7 Even as Sodom and </a:t>
            </a:r>
            <a:r>
              <a:rPr lang="en-US" sz="2600" cap="none" dirty="0" err="1">
                <a:solidFill>
                  <a:schemeClr val="tx1"/>
                </a:solidFill>
              </a:rPr>
              <a:t>Gomorrha</a:t>
            </a:r>
            <a:r>
              <a:rPr lang="en-US" sz="2600" cap="none" dirty="0">
                <a:solidFill>
                  <a:schemeClr val="tx1"/>
                </a:solidFill>
              </a:rPr>
              <a:t>, and the cities about them in like manner, giving themselves over to fornication, and going after strange flesh, are set forth for an example, suffering the vengeance of eternal fire.</a:t>
            </a:r>
          </a:p>
          <a:p>
            <a:pPr fontAlgn="base"/>
            <a:endParaRPr lang="en-US" sz="2600" cap="none" dirty="0">
              <a:solidFill>
                <a:schemeClr val="tx1"/>
              </a:solidFill>
            </a:endParaRPr>
          </a:p>
          <a:p>
            <a:pPr fontAlgn="base"/>
            <a:r>
              <a:rPr lang="en-US" sz="2600" cap="none" dirty="0">
                <a:solidFill>
                  <a:schemeClr val="tx1"/>
                </a:solidFill>
              </a:rPr>
              <a:t>8 Likewise also these filthy dreamers defile the flesh, despise dominion, and speak evil of dignities.</a:t>
            </a:r>
            <a:endParaRPr lang="en-US" sz="2600" cap="none" dirty="0" smtClean="0">
              <a:solidFill>
                <a:schemeClr val="tx1"/>
              </a:solidFill>
            </a:endParaRPr>
          </a:p>
        </p:txBody>
      </p:sp>
    </p:spTree>
    <p:extLst>
      <p:ext uri="{BB962C8B-B14F-4D97-AF65-F5344CB8AC3E}">
        <p14:creationId xmlns:p14="http://schemas.microsoft.com/office/powerpoint/2010/main" val="33922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79412" y="838200"/>
            <a:ext cx="8687333" cy="609601"/>
          </a:xfrm>
        </p:spPr>
        <p:txBody>
          <a:bodyPr>
            <a:normAutofit/>
          </a:bodyPr>
          <a:lstStyle/>
          <a:p>
            <a:r>
              <a:rPr lang="en-US" sz="2800" dirty="0" smtClean="0"/>
              <a:t>What we know:  Ezekiel 16:48-50</a:t>
            </a:r>
            <a:endParaRPr lang="en-US" sz="2800" dirty="0"/>
          </a:p>
        </p:txBody>
      </p:sp>
      <p:sp>
        <p:nvSpPr>
          <p:cNvPr id="6" name="Content Placeholder 13"/>
          <p:cNvSpPr txBox="1">
            <a:spLocks/>
          </p:cNvSpPr>
          <p:nvPr/>
        </p:nvSpPr>
        <p:spPr>
          <a:xfrm>
            <a:off x="1522413" y="1524000"/>
            <a:ext cx="9829799" cy="4495801"/>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0"/>
              </a:spcBef>
              <a:buClr>
                <a:schemeClr val="accent1"/>
              </a:buClr>
              <a:buSzPct val="100000"/>
              <a:buFont typeface="Arial" pitchFamily="34" charset="0"/>
              <a:buNone/>
              <a:defRPr sz="2000" kern="1200" cap="all" spc="200" baseline="0">
                <a:solidFill>
                  <a:schemeClr val="accent1"/>
                </a:solidFill>
                <a:latin typeface="+mn-lt"/>
                <a:ea typeface="+mn-ea"/>
                <a:cs typeface="+mn-cs"/>
              </a:defRPr>
            </a:lvl1pPr>
            <a:lvl2pPr marL="457200" indent="0" algn="l" defTabSz="914400" rtl="0" eaLnBrk="1" latinLnBrk="0" hangingPunct="1">
              <a:lnSpc>
                <a:spcPct val="90000"/>
              </a:lnSpc>
              <a:spcBef>
                <a:spcPts val="1200"/>
              </a:spcBef>
              <a:buClr>
                <a:schemeClr val="accent1"/>
              </a:buClr>
              <a:buSzPct val="100000"/>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Clr>
                <a:schemeClr val="accent1"/>
              </a:buClr>
              <a:buSzPct val="100000"/>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Clr>
                <a:schemeClr val="accent1"/>
              </a:buClr>
              <a:buSzPct val="100000"/>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ts val="600"/>
              </a:spcBef>
              <a:buClr>
                <a:schemeClr val="accent1"/>
              </a:buClr>
              <a:buFont typeface="Arial" pitchFamily="34" charset="0"/>
              <a:buNone/>
              <a:defRPr sz="1400" kern="1200">
                <a:solidFill>
                  <a:schemeClr val="tx1">
                    <a:tint val="75000"/>
                  </a:schemeClr>
                </a:solidFill>
                <a:latin typeface="+mn-lt"/>
                <a:ea typeface="+mn-ea"/>
                <a:cs typeface="+mn-cs"/>
              </a:defRPr>
            </a:lvl9pPr>
          </a:lstStyle>
          <a:p>
            <a:pPr fontAlgn="base"/>
            <a:r>
              <a:rPr lang="en-US" sz="2600" cap="none" dirty="0">
                <a:solidFill>
                  <a:schemeClr val="tx1"/>
                </a:solidFill>
              </a:rPr>
              <a:t>48 As I live, </a:t>
            </a:r>
            <a:r>
              <a:rPr lang="en-US" sz="2600" cap="none" dirty="0" err="1">
                <a:solidFill>
                  <a:schemeClr val="tx1"/>
                </a:solidFill>
              </a:rPr>
              <a:t>saith</a:t>
            </a:r>
            <a:r>
              <a:rPr lang="en-US" sz="2600" cap="none" dirty="0">
                <a:solidFill>
                  <a:schemeClr val="tx1"/>
                </a:solidFill>
              </a:rPr>
              <a:t> the Lord God, Sodom thy sister hath not done, she nor her daughters, as thou hast done, thou and thy daughters.</a:t>
            </a:r>
          </a:p>
          <a:p>
            <a:pPr fontAlgn="base"/>
            <a:endParaRPr lang="en-US" sz="2600" cap="none" dirty="0">
              <a:solidFill>
                <a:schemeClr val="tx1"/>
              </a:solidFill>
            </a:endParaRPr>
          </a:p>
          <a:p>
            <a:pPr fontAlgn="base"/>
            <a:r>
              <a:rPr lang="en-US" sz="2600" cap="none" dirty="0">
                <a:solidFill>
                  <a:schemeClr val="tx1"/>
                </a:solidFill>
              </a:rPr>
              <a:t>49 Behold, this was the iniquity of thy sister Sodom, pride, </a:t>
            </a:r>
            <a:r>
              <a:rPr lang="en-US" sz="2600" cap="none" dirty="0" err="1">
                <a:solidFill>
                  <a:schemeClr val="tx1"/>
                </a:solidFill>
              </a:rPr>
              <a:t>fulness</a:t>
            </a:r>
            <a:r>
              <a:rPr lang="en-US" sz="2600" cap="none" dirty="0">
                <a:solidFill>
                  <a:schemeClr val="tx1"/>
                </a:solidFill>
              </a:rPr>
              <a:t> of bread, and abundance of idleness was in her and in her daughters, neither did she strengthen the hand of the poor and needy.</a:t>
            </a:r>
          </a:p>
          <a:p>
            <a:pPr fontAlgn="base"/>
            <a:endParaRPr lang="en-US" sz="2600" cap="none" dirty="0">
              <a:solidFill>
                <a:schemeClr val="tx1"/>
              </a:solidFill>
            </a:endParaRPr>
          </a:p>
          <a:p>
            <a:pPr fontAlgn="base"/>
            <a:r>
              <a:rPr lang="en-US" sz="2600" cap="none" dirty="0">
                <a:solidFill>
                  <a:schemeClr val="tx1"/>
                </a:solidFill>
              </a:rPr>
              <a:t>50 And they were haughty, and committed abomination before me: therefore I took them away as I saw good.</a:t>
            </a:r>
            <a:endParaRPr lang="en-US" sz="2600" cap="none" dirty="0" smtClean="0">
              <a:solidFill>
                <a:schemeClr val="tx1"/>
              </a:solidFill>
            </a:endParaRPr>
          </a:p>
        </p:txBody>
      </p:sp>
    </p:spTree>
    <p:extLst>
      <p:ext uri="{BB962C8B-B14F-4D97-AF65-F5344CB8AC3E}">
        <p14:creationId xmlns:p14="http://schemas.microsoft.com/office/powerpoint/2010/main" val="4175645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did God destroy Sodom and Gomorrah?  </a:t>
            </a:r>
            <a:endParaRPr lang="en-US" dirty="0"/>
          </a:p>
        </p:txBody>
      </p:sp>
      <p:sp>
        <p:nvSpPr>
          <p:cNvPr id="14" name="Content Placeholder 13"/>
          <p:cNvSpPr>
            <a:spLocks noGrp="1"/>
          </p:cNvSpPr>
          <p:nvPr>
            <p:ph idx="1"/>
          </p:nvPr>
        </p:nvSpPr>
        <p:spPr/>
        <p:txBody>
          <a:bodyPr>
            <a:normAutofit/>
          </a:bodyPr>
          <a:lstStyle/>
          <a:p>
            <a:pPr marL="0" indent="0">
              <a:buNone/>
            </a:pPr>
            <a:r>
              <a:rPr lang="en-US" dirty="0"/>
              <a:t>The prevailing modern view of the sin of Sodom and Gomorrah is that the attempted rape of Lot’s visitors violated the Mid-East’s high code of hospitality (19:9). This inhospitality, however, is an inference, not a specific point made in the text itself</a:t>
            </a:r>
            <a:r>
              <a:rPr lang="en-US" dirty="0" smtClean="0"/>
              <a:t>.</a:t>
            </a:r>
          </a:p>
          <a:p>
            <a:pPr marL="0" indent="0">
              <a:buNone/>
            </a:pPr>
            <a:r>
              <a:rPr lang="en-US" dirty="0"/>
              <a:t>Further, the inhospitality charge is dependent upon—and eclipsed by—the greater crime of rape, yet neither could be the sin of Sodom and Gomorrah because God planned to judge the cities long before either had been committed. What possibility is left? </a:t>
            </a:r>
            <a:endParaRPr lang="en-US" dirty="0"/>
          </a:p>
        </p:txBody>
      </p:sp>
    </p:spTree>
    <p:extLst>
      <p:ext uri="{BB962C8B-B14F-4D97-AF65-F5344CB8AC3E}">
        <p14:creationId xmlns:p14="http://schemas.microsoft.com/office/powerpoint/2010/main" val="2289195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did God destroy Sodom and Gomorrah?  </a:t>
            </a:r>
            <a:endParaRPr lang="en-US" dirty="0"/>
          </a:p>
        </p:txBody>
      </p:sp>
      <p:sp>
        <p:nvSpPr>
          <p:cNvPr id="14" name="Content Placeholder 13"/>
          <p:cNvSpPr>
            <a:spLocks noGrp="1"/>
          </p:cNvSpPr>
          <p:nvPr>
            <p:ph idx="1"/>
          </p:nvPr>
        </p:nvSpPr>
        <p:spPr/>
        <p:txBody>
          <a:bodyPr>
            <a:normAutofit/>
          </a:bodyPr>
          <a:lstStyle/>
          <a:p>
            <a:pPr marL="0" indent="0">
              <a:buNone/>
            </a:pPr>
            <a:r>
              <a:rPr lang="en-US" dirty="0"/>
              <a:t>Homosexuality fits the biblical details. It was the sin that epitomized the gross wickedness of Sodom and Gomorrah—the “grave,” “ungodly,” “lawless,” “sensual conduct of unprincipled men” that tormented Lot as he “saw and heard” it “day after day,” the “corrupt desire” of those that went after “</a:t>
            </a:r>
            <a:r>
              <a:rPr lang="en-US" dirty="0" smtClean="0"/>
              <a:t>strange </a:t>
            </a:r>
            <a:r>
              <a:rPr lang="en-US" dirty="0"/>
              <a:t>flesh</a:t>
            </a:r>
            <a:r>
              <a:rPr lang="en-US" dirty="0" smtClean="0"/>
              <a:t>.”</a:t>
            </a:r>
          </a:p>
          <a:p>
            <a:pPr marL="0" indent="0">
              <a:buNone/>
            </a:pPr>
            <a:r>
              <a:rPr lang="en-US" dirty="0" smtClean="0"/>
              <a:t>Yet it isn’t solely homosexual behavior that God decries in Sodom.  </a:t>
            </a:r>
            <a:r>
              <a:rPr lang="en-US" dirty="0" smtClean="0"/>
              <a:t>We see that in Ezekiel 16, in addition to “abominations” which certainly include inappropriate sexual behavior, Sodom is charged with idleness, arrogance, and cruelty to the poor.  Sodom is in defiance of God’s law, His covenant.  This is greatly exemplified by their sexual sins, but is not limited to that behavior.  </a:t>
            </a:r>
            <a:endParaRPr lang="en-US" dirty="0"/>
          </a:p>
        </p:txBody>
      </p:sp>
    </p:spTree>
    <p:extLst>
      <p:ext uri="{BB962C8B-B14F-4D97-AF65-F5344CB8AC3E}">
        <p14:creationId xmlns:p14="http://schemas.microsoft.com/office/powerpoint/2010/main" val="3155203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Why did God destroy Sodom and Gomorrah?  </a:t>
            </a:r>
            <a:endParaRPr lang="en-US" dirty="0"/>
          </a:p>
        </p:txBody>
      </p:sp>
      <p:sp>
        <p:nvSpPr>
          <p:cNvPr id="14" name="Content Placeholder 13"/>
          <p:cNvSpPr>
            <a:spLocks noGrp="1"/>
          </p:cNvSpPr>
          <p:nvPr>
            <p:ph idx="1"/>
          </p:nvPr>
        </p:nvSpPr>
        <p:spPr/>
        <p:txBody>
          <a:bodyPr>
            <a:normAutofit/>
          </a:bodyPr>
          <a:lstStyle/>
          <a:p>
            <a:pPr marL="0" indent="0">
              <a:buNone/>
            </a:pPr>
            <a:r>
              <a:rPr lang="en-US" dirty="0" smtClean="0"/>
              <a:t>Sodom and Gomorrah have rejected God’s leading and His laws.  As a consequence, they have given themselves up to sensual indulgence without restraint.  But it is the rejection of God that causes their destruction!  </a:t>
            </a:r>
          </a:p>
          <a:p>
            <a:pPr marL="0" indent="0">
              <a:buNone/>
            </a:pPr>
            <a:r>
              <a:rPr lang="en-US" dirty="0" smtClean="0"/>
              <a:t>In these chapters we contrast Abraham’s adherence to the covenant with Sodom’s rejection of it.  We see Abraham’s hospitality in contrast with Sodom’s.  And we see that as always there is a choic</a:t>
            </a:r>
            <a:r>
              <a:rPr lang="en-US" dirty="0" smtClean="0"/>
              <a:t>e between two fates!  Choosing adherence to God is always the smarter move!  </a:t>
            </a:r>
            <a:endParaRPr lang="en-US" dirty="0"/>
          </a:p>
        </p:txBody>
      </p:sp>
    </p:spTree>
    <p:extLst>
      <p:ext uri="{BB962C8B-B14F-4D97-AF65-F5344CB8AC3E}">
        <p14:creationId xmlns:p14="http://schemas.microsoft.com/office/powerpoint/2010/main" val="356767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Thank you!</a:t>
            </a:r>
            <a:endParaRPr lang="en-US" dirty="0"/>
          </a:p>
        </p:txBody>
      </p:sp>
      <p:sp>
        <p:nvSpPr>
          <p:cNvPr id="4" name="Subtitle 3"/>
          <p:cNvSpPr>
            <a:spLocks noGrp="1"/>
          </p:cNvSpPr>
          <p:nvPr>
            <p:ph type="subTitle" idx="1"/>
          </p:nvPr>
        </p:nvSpPr>
        <p:spPr/>
        <p:txBody>
          <a:bodyPr/>
          <a:lstStyle/>
          <a:p>
            <a:r>
              <a:rPr lang="it-IT" smtClean="0"/>
              <a:t>Happy Sabbath!</a:t>
            </a:r>
            <a:endParaRPr lang="it-IT" dirty="0"/>
          </a:p>
        </p:txBody>
      </p:sp>
    </p:spTree>
    <p:extLst>
      <p:ext uri="{BB962C8B-B14F-4D97-AF65-F5344CB8AC3E}">
        <p14:creationId xmlns:p14="http://schemas.microsoft.com/office/powerpoint/2010/main" val="2783731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Genesis 15-19</a:t>
            </a:r>
            <a:endParaRPr lang="en-US" dirty="0"/>
          </a:p>
        </p:txBody>
      </p:sp>
      <p:sp>
        <p:nvSpPr>
          <p:cNvPr id="14" name="Content Placeholder 13"/>
          <p:cNvSpPr>
            <a:spLocks noGrp="1"/>
          </p:cNvSpPr>
          <p:nvPr>
            <p:ph idx="1"/>
          </p:nvPr>
        </p:nvSpPr>
        <p:spPr/>
        <p:txBody>
          <a:bodyPr>
            <a:noAutofit/>
          </a:bodyPr>
          <a:lstStyle/>
          <a:p>
            <a:r>
              <a:rPr lang="en-US" sz="2800" dirty="0" smtClean="0"/>
              <a:t>Three “men,” really the Lord and a couple of angels, come by Abraham’s tent.  He rushes out to offer them hospitality, including water to wash their feet and food to eat.  </a:t>
            </a:r>
          </a:p>
          <a:p>
            <a:r>
              <a:rPr lang="en-US" sz="2800" dirty="0" smtClean="0"/>
              <a:t>Abraham’s heavenly visitor tells him that Sarah would bear a child in nine months’ time.  Sarah overhears and laughs, since she had already been through menopause.  </a:t>
            </a:r>
          </a:p>
          <a:p>
            <a:r>
              <a:rPr lang="en-US" sz="2800" dirty="0" smtClean="0"/>
              <a:t>God tells Abraham about His plans for Sodom and Gomorrah.  Abraham pleads for the people of the cities, and God assures him that He would not destroy the city for the sake of even ten righteous.   </a:t>
            </a:r>
            <a:endParaRPr lang="en-US" sz="2800" dirty="0"/>
          </a:p>
        </p:txBody>
      </p:sp>
    </p:spTree>
    <p:extLst>
      <p:ext uri="{BB962C8B-B14F-4D97-AF65-F5344CB8AC3E}">
        <p14:creationId xmlns:p14="http://schemas.microsoft.com/office/powerpoint/2010/main" val="3136384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Genesis 15-19</a:t>
            </a:r>
            <a:endParaRPr lang="en-US" dirty="0"/>
          </a:p>
        </p:txBody>
      </p:sp>
      <p:sp>
        <p:nvSpPr>
          <p:cNvPr id="14" name="Content Placeholder 13"/>
          <p:cNvSpPr>
            <a:spLocks noGrp="1"/>
          </p:cNvSpPr>
          <p:nvPr>
            <p:ph idx="1"/>
          </p:nvPr>
        </p:nvSpPr>
        <p:spPr/>
        <p:txBody>
          <a:bodyPr>
            <a:noAutofit/>
          </a:bodyPr>
          <a:lstStyle/>
          <a:p>
            <a:r>
              <a:rPr lang="en-US" sz="2800" dirty="0" smtClean="0"/>
              <a:t>Two angels come to Sodom at evening, and Lot invites them to his home.  Lot insists, in fact.  </a:t>
            </a:r>
          </a:p>
          <a:p>
            <a:r>
              <a:rPr lang="en-US" sz="2800" dirty="0" smtClean="0"/>
              <a:t>The men of Sodom demand that Lot send out the angels so that they can abuse them.  Lot refuses in various ways, until the angels pull him back into the house to protect him.  </a:t>
            </a:r>
          </a:p>
          <a:p>
            <a:r>
              <a:rPr lang="en-US" sz="2800" dirty="0" smtClean="0"/>
              <a:t>The angels strike the mob with blindness and warn Lot of the coming destruction.  Sodom, Gomorrah, and other cities of the plain are destroyed by fire from heaven.  </a:t>
            </a:r>
          </a:p>
          <a:p>
            <a:r>
              <a:rPr lang="en-US" sz="2800" dirty="0" smtClean="0"/>
              <a:t>Lot escapes with his two daughters.  His wife becomes a pillar of salt as she looks longingly back at the city.  </a:t>
            </a:r>
          </a:p>
        </p:txBody>
      </p:sp>
    </p:spTree>
    <p:extLst>
      <p:ext uri="{BB962C8B-B14F-4D97-AF65-F5344CB8AC3E}">
        <p14:creationId xmlns:p14="http://schemas.microsoft.com/office/powerpoint/2010/main" val="3763246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Sign of the Covenant</a:t>
            </a:r>
            <a:endParaRPr lang="en-US" dirty="0"/>
          </a:p>
        </p:txBody>
      </p:sp>
      <p:sp>
        <p:nvSpPr>
          <p:cNvPr id="3" name="Text Placeholder 2"/>
          <p:cNvSpPr>
            <a:spLocks noGrp="1"/>
          </p:cNvSpPr>
          <p:nvPr>
            <p:ph type="body" idx="1"/>
          </p:nvPr>
        </p:nvSpPr>
        <p:spPr/>
        <p:txBody>
          <a:bodyPr/>
          <a:lstStyle/>
          <a:p>
            <a:r>
              <a:rPr lang="en-US" dirty="0" smtClean="0"/>
              <a:t>Circumcision</a:t>
            </a:r>
            <a:endParaRPr lang="en-US" dirty="0"/>
          </a:p>
        </p:txBody>
      </p:sp>
    </p:spTree>
    <p:extLst>
      <p:ext uri="{BB962C8B-B14F-4D97-AF65-F5344CB8AC3E}">
        <p14:creationId xmlns:p14="http://schemas.microsoft.com/office/powerpoint/2010/main" val="4106964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Genesis 17:10-14  </a:t>
            </a:r>
            <a:endParaRPr lang="en-US" dirty="0"/>
          </a:p>
        </p:txBody>
      </p:sp>
      <p:sp>
        <p:nvSpPr>
          <p:cNvPr id="14" name="Content Placeholder 13"/>
          <p:cNvSpPr>
            <a:spLocks noGrp="1"/>
          </p:cNvSpPr>
          <p:nvPr>
            <p:ph idx="1"/>
          </p:nvPr>
        </p:nvSpPr>
        <p:spPr/>
        <p:txBody>
          <a:bodyPr>
            <a:noAutofit/>
          </a:bodyPr>
          <a:lstStyle/>
          <a:p>
            <a:r>
              <a:rPr lang="en-US" sz="2800" b="1" baseline="30000" dirty="0"/>
              <a:t>10 </a:t>
            </a:r>
            <a:r>
              <a:rPr lang="en-US" sz="2800" dirty="0"/>
              <a:t>This is my covenant, which ye shall keep, between me and you and thy seed after thee; Every man child among you shall be circumcised.</a:t>
            </a:r>
          </a:p>
          <a:p>
            <a:r>
              <a:rPr lang="en-US" sz="2800" b="1" baseline="30000" dirty="0"/>
              <a:t>11 </a:t>
            </a:r>
            <a:r>
              <a:rPr lang="en-US" sz="2800" dirty="0"/>
              <a:t>And ye shall circumcise the flesh of your foreskin; and it shall be a token of the covenant betwixt me and you.</a:t>
            </a:r>
          </a:p>
          <a:p>
            <a:r>
              <a:rPr lang="en-US" sz="2800" b="1" baseline="30000" dirty="0"/>
              <a:t>12 </a:t>
            </a:r>
            <a:r>
              <a:rPr lang="en-US" sz="2800" dirty="0"/>
              <a:t>And he that is eight days old shall be circumcised among you, every man child in your generations, he that is born in the house, or bought with money of any stranger, which is not of thy seed</a:t>
            </a:r>
            <a:r>
              <a:rPr lang="en-US" sz="2800" dirty="0" smtClean="0"/>
              <a:t>..</a:t>
            </a:r>
            <a:endParaRPr lang="en-US" sz="2800" dirty="0"/>
          </a:p>
        </p:txBody>
      </p:sp>
    </p:spTree>
    <p:extLst>
      <p:ext uri="{BB962C8B-B14F-4D97-AF65-F5344CB8AC3E}">
        <p14:creationId xmlns:p14="http://schemas.microsoft.com/office/powerpoint/2010/main" val="35837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smtClean="0"/>
              <a:t>Genesis 17:13-14  </a:t>
            </a:r>
            <a:endParaRPr lang="en-US" dirty="0"/>
          </a:p>
        </p:txBody>
      </p:sp>
      <p:sp>
        <p:nvSpPr>
          <p:cNvPr id="14" name="Content Placeholder 13"/>
          <p:cNvSpPr>
            <a:spLocks noGrp="1"/>
          </p:cNvSpPr>
          <p:nvPr>
            <p:ph idx="1"/>
          </p:nvPr>
        </p:nvSpPr>
        <p:spPr/>
        <p:txBody>
          <a:bodyPr>
            <a:noAutofit/>
          </a:bodyPr>
          <a:lstStyle/>
          <a:p>
            <a:endParaRPr lang="en-US" sz="2800" dirty="0"/>
          </a:p>
          <a:p>
            <a:r>
              <a:rPr lang="en-US" sz="2800" b="1" baseline="30000" dirty="0"/>
              <a:t>13 </a:t>
            </a:r>
            <a:r>
              <a:rPr lang="en-US" sz="2800" dirty="0"/>
              <a:t>He that is born in thy house, and he that is bought with thy money, must needs be circumcised: and my covenant shall be in your flesh for an everlasting covenant.</a:t>
            </a:r>
          </a:p>
          <a:p>
            <a:r>
              <a:rPr lang="en-US" sz="2800" b="1" baseline="30000" dirty="0"/>
              <a:t>14 </a:t>
            </a:r>
            <a:r>
              <a:rPr lang="en-US" sz="2800" dirty="0"/>
              <a:t>And the uncircumcised man child whose flesh of his foreskin is not circumcised, that soul shall be cut off from his people; he hath broken my </a:t>
            </a:r>
            <a:r>
              <a:rPr lang="en-US" sz="2800" dirty="0" smtClean="0"/>
              <a:t>covenant.  </a:t>
            </a:r>
            <a:endParaRPr lang="en-US" sz="2800" dirty="0"/>
          </a:p>
        </p:txBody>
      </p:sp>
    </p:spTree>
    <p:extLst>
      <p:ext uri="{BB962C8B-B14F-4D97-AF65-F5344CB8AC3E}">
        <p14:creationId xmlns:p14="http://schemas.microsoft.com/office/powerpoint/2010/main" val="598165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igital Blue Tunnel 16x9">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2895261.potx" id="{4CBF9558-C12D-4F51-9AA3-9D0796951DBC}" vid="{FFC159E6-A134-46E7-B1A0-C306E39FC295}"/>
    </a:ext>
  </a:extLst>
</a:theme>
</file>

<file path=ppt/theme/theme2.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Digital Blue Tunnel">
      <a:dk1>
        <a:srgbClr val="000000"/>
      </a:dk1>
      <a:lt1>
        <a:sysClr val="window" lastClr="FFFFFF"/>
      </a:lt1>
      <a:dk2>
        <a:srgbClr val="001027"/>
      </a:dk2>
      <a:lt2>
        <a:srgbClr val="C1EBF7"/>
      </a:lt2>
      <a:accent1>
        <a:srgbClr val="56C5FF"/>
      </a:accent1>
      <a:accent2>
        <a:srgbClr val="4BB836"/>
      </a:accent2>
      <a:accent3>
        <a:srgbClr val="F8B004"/>
      </a:accent3>
      <a:accent4>
        <a:srgbClr val="972ACD"/>
      </a:accent4>
      <a:accent5>
        <a:srgbClr val="F86E24"/>
      </a:accent5>
      <a:accent6>
        <a:srgbClr val="DB30C7"/>
      </a:accent6>
      <a:hlink>
        <a:srgbClr val="F8B004"/>
      </a:hlink>
      <a:folHlink>
        <a:srgbClr val="969696"/>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Business digital blue tunnel presentation (widescreen)</Template>
  <TotalTime>649</TotalTime>
  <Words>2829</Words>
  <Application>Microsoft Office PowerPoint</Application>
  <PresentationFormat>Custom</PresentationFormat>
  <Paragraphs>159</Paragraphs>
  <Slides>47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47</vt:i4>
      </vt:variant>
    </vt:vector>
  </HeadingPairs>
  <TitlesOfParts>
    <vt:vector size="50" baseType="lpstr">
      <vt:lpstr>Arial</vt:lpstr>
      <vt:lpstr>Corbel</vt:lpstr>
      <vt:lpstr>Digital Blue Tunnel 16x9</vt:lpstr>
      <vt:lpstr>Genesis 15-19: The Covenant </vt:lpstr>
      <vt:lpstr>Genesis 15-19</vt:lpstr>
      <vt:lpstr>Genesis 15-19</vt:lpstr>
      <vt:lpstr>Genesis 15-19</vt:lpstr>
      <vt:lpstr>Genesis 15-19</vt:lpstr>
      <vt:lpstr>Genesis 15-19</vt:lpstr>
      <vt:lpstr>The Sign of the Covenant</vt:lpstr>
      <vt:lpstr>Genesis 17:10-14  </vt:lpstr>
      <vt:lpstr>Genesis 17:13-14  </vt:lpstr>
      <vt:lpstr>Why Circumcision?           (The Crazies)</vt:lpstr>
      <vt:lpstr>Why Circumcision?           (The Crazies)</vt:lpstr>
      <vt:lpstr>Why Circumcision?           (The Crazies)</vt:lpstr>
      <vt:lpstr>Why Circumcision?   </vt:lpstr>
      <vt:lpstr>Why Circumcision?  </vt:lpstr>
      <vt:lpstr>Why Circumcision?   Myth #1:  A Pagan Inheritance</vt:lpstr>
      <vt:lpstr>Why Circumcision?   Myth #1:  A Pagan Inheritance</vt:lpstr>
      <vt:lpstr>Why Circumcision?   Myth #1:  A Pagan Inheritance</vt:lpstr>
      <vt:lpstr>Why Circumcision?   Myth #1:  A Pagan Inheritance</vt:lpstr>
      <vt:lpstr>Why Circumcision?   Myth #1:  A Pagan Inheritance</vt:lpstr>
      <vt:lpstr>Why Circumcision?   Myth #2:  Cleanliness and Health </vt:lpstr>
      <vt:lpstr>Why Circumcision?   Myth #2:  Cleanliness and Health </vt:lpstr>
      <vt:lpstr>Why Circumcision?   Myth #2:  Cleanliness and Health </vt:lpstr>
      <vt:lpstr>PowerPoint Presentation</vt:lpstr>
      <vt:lpstr>PowerPoint Presentation</vt:lpstr>
      <vt:lpstr>PowerPoint Presentation</vt:lpstr>
      <vt:lpstr>PowerPoint Presentation</vt:lpstr>
      <vt:lpstr>PowerPoint Presentation</vt:lpstr>
      <vt:lpstr>Counter to the Covenant</vt:lpstr>
      <vt:lpstr>PowerPoint Presentation</vt:lpstr>
      <vt:lpstr>Why did God destroy Sodom and Gomorrah? (The Crazies)</vt:lpstr>
      <vt:lpstr>Why did God destroy Sodom and Gomorrah? (The Crazies)</vt:lpstr>
      <vt:lpstr>Why did God destroy Sodom and Gomorrah? (The Crazies)</vt:lpstr>
      <vt:lpstr>Why did God destroy Sodom and Gomorrah? (The Crazies)</vt:lpstr>
      <vt:lpstr>Why did God destroy Sodom and Gomorrah? (The Mainstream Crazies)</vt:lpstr>
      <vt:lpstr>Why did God destroy Sodom and Gomorrah?  </vt:lpstr>
      <vt:lpstr>Why did God destroy Sodom and Gomorrah?  </vt:lpstr>
      <vt:lpstr>Why did God destroy Sodom and Gomorrah?  </vt:lpstr>
      <vt:lpstr>Why did God destroy Sodom and Gomorrah?  </vt:lpstr>
      <vt:lpstr>Why did God destroy Sodom and Gomorrah?  </vt:lpstr>
      <vt:lpstr>Why did God destroy Sodom and Gomorrah?  </vt:lpstr>
      <vt:lpstr>PowerPoint Presentation</vt:lpstr>
      <vt:lpstr>PowerPoint Presentation</vt:lpstr>
      <vt:lpstr>PowerPoint Presentation</vt:lpstr>
      <vt:lpstr>Why did God destroy Sodom and Gomorrah?  </vt:lpstr>
      <vt:lpstr>Why did God destroy Sodom and Gomorrah?  </vt:lpstr>
      <vt:lpstr>Why did God destroy Sodom and Gomorrah?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gabby young</dc:creator>
  <cp:lastModifiedBy>gabby young</cp:lastModifiedBy>
  <cp:revision>30</cp:revision>
  <dcterms:created xsi:type="dcterms:W3CDTF">2022-05-14T02:56:31Z</dcterms:created>
  <dcterms:modified xsi:type="dcterms:W3CDTF">2022-05-14T13:45:58Z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