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2" r:id="rId25"/>
    <p:sldId id="281" r:id="rId26"/>
    <p:sldId id="283" r:id="rId27"/>
    <p:sldId id="285" r:id="rId28"/>
    <p:sldId id="284" r:id="rId29"/>
    <p:sldId id="286" r:id="rId30"/>
    <p:sldId id="287" r:id="rId31"/>
    <p:sldId id="290" r:id="rId32"/>
    <p:sldId id="288" r:id="rId33"/>
    <p:sldId id="289"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4:17:01.557"/>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 52 1 0,'0'0'32'16,"0"0"29"-16,0 0-4 0,0 0-44 15,0 0-1-15,0 0-1 16,0 0-1-16,0 0-2 15,0 0 0-15,0 0 0 0,0 0 1 16,0 0 1-16,0 0 1 16,0 0 2-16,0 0 0 15,0 0 2-15,0 0 0 16,0 0 2-16,0 0-2 16,26 16 1-16,-26-16-3 0,0 0 0 15,0 0-1-15,0 0-1 16,23 0-2-16,-23 0-2 15,0 0 0-15,31 7-2 16,-31-7 1-16,32 6-1 16,-32-6-1-16,41 7 1 15,-41-7-1 1,49 11 1-16,-20-6-1 16,7 0 1-16,-2-2-1 15,5-1 1-15,-3 1-2 16,6 0 1-16,-3-1-1 15,2 1-1-15,-2-3 0 0,0 0-1 16,-2 0 1-16,-3 2 0 16,2-4 0-16,0 4 0 15,-2-4 0-15,0 2 0 0,-3 0 0 16,0 0 0-16,-2 2-2 16,-1 1 1-16,-4 0-1 15,-24-3 1-15,41 5-1 16,-41-5 0-16,39 2 1 15,-39-2-1 1,42 3 1-16,-42-3 0 16,36 0 0-16,-36 0-2 15,36-3 2-15,-36 3 0 16,34 3-1-16,-34-3 0 16,31 0 0-16,-31 0 1 15,29 3-1-15,-29-3 1 16,31 2-1-16,-31-2 0 0,34 0 0 15,-34 0 1-15,31-2-1 16,-31 2 0-16,31-3 1 16,-31 3-1-16,34-5 0 15,-34 5 0-15,36-5 0 0,-36 5-1 16,42-6 2-16,-42 6-2 31,44-7 1-31,-21 1 1 16,1 1-1-16,2 3 0 0,-3-6 0 15,0 3 1-15,-23 5-1 16,42-8 0-16,-42 8 1 16,36-11-1-16,-36 11 0 15,32-7 0-15,-32 7 0 16,26-8 1-16,-26 8-1 0,23-5 1 16,-23 5-2-16,23-8 1 15,-23 8-1-15,24-5 1 16,-24 5 0-16,28-6 0 15,-28 6-1-15,29-7 1 16,-29 7 0-16,28-6 1 16,-28 6-1-16,26-5 0 0,-26 5-1 15,24-5 2-15,-24 5-2 16,0 0 1-16,28-3-1 16,-28 3 1-16,0 0-1 15,24-5 1-15,-24 5-1 0,0 0 0 16,0 0 1-16,0 0-1 31,26-2 2-31,-26 2-1 0,0 0 1 16,0 0-2-16,0 0 2 15,0 0-1-15,23-3 0 16,-23 3 0-16,0 0-1 16,0 0 1-16,0 0 0 15,0 0 0-15,0 0 0 16,0 0 0-16,0 0 0 0,0 0 0 15,0 0 1-15,0 0-2 16,0 0 1-16,0 0 1 16,0 0-1-16,0 0 0 15,0 0 0-15,0 0 0 16,0 0 0-16,0 0 0 16,0 0 0-1,0 0 0-15,0 0 0 16,0 0 0-16,0 0 0 15,0 0 0-15,0 0 0 16,0 0 0-16,0 0 0 16,0 0-1-16,0 0 2 0,0 0-2 15,0 0 1-15,0 0 0 16,0 0 0-16,0 0 1 0,0 0-1 16,0 0 0-16,0 0 0 15,0 0-1-15,0 0-7 16,0 0-23-16,0 0-75 15,0 0-5-15,0 0-3 16,0 0-7-16</inkml:trace>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4:17:08.33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0-1 1 0,'0'0'24'16,"0"0"43"-16,0 0 1 0,0 0-35 16,0 0-7-16,0 0-1 15,0 0-1-15,0 0-3 16,0 0-2-16,0 0 0 0,0 0 0 16,0 0 1-16,0 0 0 15,0 0 0-15,0 0 0 16,0 0 0-16,0 0-2 15,0 0-1-15,0 0-2 0,0 0 0 16,0 0-2-16,0 0-1 16,0 0-1-16,8 23 0 15,-8-23-2-15,24 8 2 16,-24-8-2-16,39 8-1 16,-39-8 0-16,38 13 0 15,-38-13-2 1,39 15 0-16,-39-15 0 15,45 16-1-15,-45-16-1 16,44 13 2-16,-21-8-3 16,0 3 2-16,1-3-2 15,-1 3 0-15,3-3 0 16,0 0 0-16,-2 0-1 0,2 3 0 16,0-5 0-16,-1-1-1 15,1 1 1-15,-2-3 0 0,2 0-1 16,0 0 0-16,2 0 1 15,1-3 0-15,-1 1-1 16,4-1 1-16,-4 0-1 16,6 1 0-16,-3-3 0 15,0 2 1 1,-2 0-2-16,2-2 0 16,-2 3 1-16,-3-4-1 15,2 1 0-15,-4 3 0 16,1-4 1-16,-25 6-1 15,42-10 2-15,-42 10-2 16,36-13 1-16,-36 13-1 16,29-8 0-16,-29 8 1 0,26-10-1 15,-26 10 0-15,29-8-1 16,-29 8 1-16,25-5-1 16,-25 5 2-16,29-8-1 15,-29 8-1-15,31-8 1 16,-31 8 0-16,34-7 0 0,-34 7 0 15,34-8 1-15,-34 8-2 0,34-8 2 16,-34 8 0 0,33-3-1-16,-33 3 0 0,37 0 1 15,-37 0 0-15,36-2-1 16,-36 2 1-16,31 2-2 16,-31-2 2-16,31 0-1 31,-31 0 1-31,29 0-1 0,-29 0 0 15,26 8 0-15,-26-8 0 16,28 3-1-16,-28-3 1 16,26 2 1-16,-26-2-1 15,0 0 0-15,32 3 0 16,-32-3 1-16,0 0-1 16,23 5 0-16,-23-5 0 0,0 0-1 15,0 0 1-15,23 8-1 16,-23-8 1-16,0 0 0 15,0 0 1-15,0 0-2 16,26 0 1-16,-26 0 1 16,0 0-1-16,0 0 0 0,0 0 0 15,0 0 0 1,0 0-1-16,0 0 2 16,0 0-1-16,24 0 0 15,-24 0 0-15,0 0 0 16,0 0 0-16,0 0 0 15,0 0 0-15,0 0-1 16,0 0 1-16,0 0 0 16,26 3-1-16,-26-3 2 0,0 0-1 15,0 0 0-15,0 0 1 16,0 0 0-16,0 0-2 16,0 0 2-16,0 0-1 15,0 0-1-15,0 0 1 16,0 0-1-16,0 0-3 15,0 0-4 1,0 0-24-16,0 0-88 16,0 0-6-16,0 0-2 0,0 0-7 15</inkml:trace>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4:17:14.018"/>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-16 34 21 0,'-3'26'87'16,"3"-26"-1"-16,0 0 3 15,0 0-59-15,0 0 0 16,0 0-1 0,0 0-6-16,0 0-2 15,0 0-1-15,0 0-2 16,0 0 3-16,0 0-3 15,0 0 1-15,0 0 0 16,0 0 1-16,0 0 0 16,0 0-4-16,0 0 2 15,0 0-5-15,0 0 2 0,23-10-6 16,-23 10 0-16,0 0-3 16,34 3 0-16,-34-3-1 15,34 2 0-15,-34-2 0 0,44 3-1 16,-21-3 1-16,6 2-1 15,0-2-1-15,-1 0 0 32,3 0 1-32,3 3 0 15,0-6-2-15,0 3 1 16,-3 0-1-16,0-2 0 0,0-1 0 16,0 3 0-16,-2-2 0 15,-6-1-2-15,1 3 1 16,-1-3 0-16,-23 3 0 15,44-2 0-15,-44 2 0 0,39-3 0 16,-39 3-1-16,36-2 1 16,-36 2-1-16,39 0 1 15,-39 0-1-15,44 0 1 16,-18 0 0-16,0-3-1 16,6 3 1-16,-1-3 0 15,5 3 0-15,-2-2 0 0,2-1-1 16,3-2 1-16,-2 2-1 15,-1 1 1-15,0-1 0 16,-2-2-1-16,-3 0 1 16,-2 2 0-16,-1 3-1 0,-28 0-1 15,42-5 1-15,-42 5 0 32,34 3 0-32,-34-3-1 15,28 0 1-15,-28 0-1 16,31 2 2-16,-31-2-1 0,34 6 1 15,-34-6-1-15,42 0 0 16,-19 2 1-16,-23-2-1 16,44 5 1-16,-44-5-2 15,42 3 2-15,-42-3-1 0,34 2 0 16,-34-2 1-16,28 3-2 16,-28-3 2-16,26 0-2 15,-26 0 1-15,0 0-1 16,29 0 1-16,-29 0 0 15,0 0 1-15,0 0-1 16,23 3 0 0,-23-3 1-16,0 0-1 15,0 0 2-15,0 0-2 16,26 0-1-16,-26 0 1 16,0 0 0-16,0 0 0 15,23 0-1-15,-23 0 1 0,0 0 0 16,0 0-1-16,0 0 2 15,0 0-1-15,0 0 0 16,0 0 1-16,0 0 0 16,0 0 0-16,0 0-2 0,0 0 1 15,0 0-1-15,0 0 0 16,0 0 0-16,0 0-2 16,0 0-8-16,29 7-118 15,-29-7-5 1,0 0-5-16,-10 32-6 15</inkml:trace>
</inkml:ink>
</file>

<file path=ppt/ink/ink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7:14:36.192"/>
    </inkml:context>
    <inkml:brush xml:id="br0">
      <inkml:brushProperty name="width" value="0.4" units="cm"/>
      <inkml:brushProperty name="height" value="0.8" units="cm"/>
      <inkml:brushProperty name="color" value="#00FFFF"/>
      <inkml:brushProperty name="tip" value="rectangle"/>
      <inkml:brushProperty name="rasterOp" value="maskPen"/>
      <inkml:brushProperty name="fitToCurve" value="1"/>
    </inkml:brush>
  </inkml:definitions>
  <inkml:trace contextRef="#ctx0" brushRef="#br0">39 35 1 0,'0'0'11'0,"0"0"58"16,0 0-48-16,-6-11-16 16,6 11 0-16,0 0-1 0,-15-11 1 15,15 11 2-15,-12-6 2 0,12 6 0 16,0 0 1-1,-13-4 0-15,13 4 1 0,0 0 1 16,0 0-2-16,0 0 2 16,0 0-4-16,0 0 1 15,0 0 1-15,0 0-1 16,0 0 1 0,0 0 0-16,7 13 0 15,-7-13-2-15,14 8 2 16,-1-3-1-16,-13-5 1 15,24 5-2-15,-11-2 0 16,0-1 0-16,1-1-2 16,0 2 1-16,2-1-2 15,-1 3 1-15,1-1-2 0,0 2 1 0,0 0-2 16,1 2 2-16,2-1-2 16,0-1 0-1,0 2 0-15,1-1-1 16,1-1 0-16,0 2 0 0,0-3 0 15,0 1-1-15,1 0 2 16,0 0 0 0,1 0 1-16,0 2 1 15,-1-2-1-15,1 2 1 16,0-1 0-16,1 2 0 16,2-2-3-16,-2 2 1 15,4-3-2-15,0 0 1 16,2-1-2-16,1-1 1 15,1-3-1-15,1 0 0 0,1-2 2 16,0-3-2-16,2 0 2 16,0 0 0-16,1-1 0 15,1-2 0-15,2 1 0 0,0 0-1 16,-1 0 0 0,-1 0-1-16,2 0 0 15,-3-1 0-15,-1 1-1 0,0 0 0 0,-3 0 1 16,1-3-1-16,-3 2 0 15,-1 1 1-15,-2-2 0 16,0 1-2-16,-3-1 3 16,0 2-2-16,-1 1 1 15,0 1 0-15,-1-1 0 16,0 3 0 0,-1 0 0-16,0 2 0 15,0-2 0-15,-1 1-1 16,0 1 1-16,-1-1 0 15,1 1 0-15,2-3 0 16,-2 3 0-16,0-1 0 16,0 1 0-16,1 0 1 15,-1 1-1-15,1 1 0 0,3 0-1 16,-2 1 1-16,5-1-1 16,-1 0 1-16,2 1-1 0,1-2 0 15,2-1 1-15,0 0-1 16,1-2 2-16,0 0-1 15,3-1-1-15,-2-1 2 32,5-2-1-32,-1 1 0 15,0-1 0-15,2 1 1 0,-2 0-2 16,1 0 1-16,-2 0 0 16,0 2-1-16,-1 2 1 15,1 0-1-15,-1 0 1 16,0 0 0-16,1-1 0 15,-1 2-1-15,1-1 0 0,0 1 1 16,-3-1 0-16,1 0-2 16,0 1 2-16,-2 1 0 15,0 1-1-15,1 1 3 16,-3 0-3-16,0 0 2 16,-4 2-1-16,0-1 1 15,-1-1-1 1,-1 1 0-16,-2 0 0 15,0-2 0-15,-1 2 0 16,0 1 0-16,-1 0 1 0,0 0-2 16,-1 0 1-16,-1 2 0 15,-2-1 0-15,-1 2-1 16,-1-1 1-16,-2-1 1 16,2 2-2-16,-1 0 3 0,-1 1-3 15,1 0 2-15,2-3-1 16,0 1 1-16,0 0-1 15,0-3 0-15,2 1 1 16,0-1-1-16,-2-1 1 16,2-1-1-16,-1 1 0 15,-2 0 0-15,1 0 0 0,-3-2 1 16,1 1-2-16,-2 2 1 16,2-3-1-16,-2 1 1 15,2-4 0-15,2 1 0 16,1-1 1-16,3-2-1 15,0 0 0-15,2-2 1 16,0 0-1-16,2 0 0 16,-1 0 1-16,1-2-1 15,1 3 1 1,-1 0-1-16,0 0 2 0,-2 0-2 16,-1 2 1-16,-1-1 0 15,-3 1-1-15,1 2 1 16,-6 0-1-16,-12 1 0 15,19-1 0-15,-19 1 0 0,11 0 0 16,-11 0 0-16,0 0 0 16,0 0-1-16,0 0 1 15,11 0 0-15,-11 0 0 16,0 0-1-16,0 0 1 16,0 0-1-16,0 0 1 15,0 0-1 1,0 0 0-16,0 0-3 15,11 12-13-15,-11-12-45 16,0 0-52-16,-10 20-3 16,-6-19 1-16</inkml:trace>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7:14:38.136"/>
    </inkml:context>
    <inkml:brush xml:id="br0">
      <inkml:brushProperty name="width" value="0.4" units="cm"/>
      <inkml:brushProperty name="height" value="0.8" units="cm"/>
      <inkml:brushProperty name="color" value="#00FFFF"/>
      <inkml:brushProperty name="tip" value="rectangle"/>
      <inkml:brushProperty name="rasterOp" value="maskPen"/>
      <inkml:brushProperty name="fitToCurve" value="1"/>
    </inkml:brush>
  </inkml:definitions>
  <inkml:trace contextRef="#ctx0" brushRef="#br0">-12 49 1 0,'0'0'68'0,"8"11"27"15,-8-11 3-15,17-3-76 16,-3 6-16-16,3-3 2 15,4 1 1-15,0-1 0 16,4 0 1-16,0-2 1 16,2 0 1-16,-1-1 0 0,2 0 1 15,-2 0-2-15,5-1 0 16,-1 0-2-16,2 0-3 0,0-1 0 16,3 3-2-16,-1-1-2 15,2 1 0 1,1 1 0-16,-1 1 1 15,-1 0-1 1,1 1 0-16,-2 0 0 0,-2 0-1 16,-1-1 0-16,0 3 1 15,0-3-1-15,0 1-1 16,-1 0 1-16,-2 1-1 16,1-2 1-16,-2 1-1 15,0-1 0-15,-1 1 1 16,-2-1-1-16,-2 0 1 0,-1 0 0 15,0 1 0-15,0-1 0 16,0 2 0-16,-2-2-1 16,0 0 1-16,1 0 0 15,-1 0-1-15,-1 0 0 0,2-2 1 16,-1 0-1 0,-1 1 1-16,3-2-1 0,-2-1 0 15,2 2 1-15,-2 0-1 16,3-2 1-16,-1 3-1 15,0-2 1-15,0 1-1 0,0-1 1 16,-2 2-1-16,2 0 0 16,-1-1 0-16,-1 1 0 15,1 0 1 1,-4 0-1-16,1 1 0 16,0 0-1-16,-1-3 1 15,-2 3 1-15,2-1-1 16,-4 1 0-16,2-1 1 15,-2 1-1-15,-12 0 0 16,20 0 0-16,-20 0 1 16,17 1 0-16,-17-1-1 0,14 3 0 15,-14-3 0-15,11 2 0 16,-11-2 1-16,0 0-1 16,16 4 1-16,-16-4 0 15,0 0 1-15,14 1 0 16,-14-1-1-16,0 0 2 0,0 0-1 31,11 1 0-31,-11-1 0 16,0 0-1-16,0 0 0 15,0 0-1-15,0 0-3 16,0 0-7-16,0 0-18 0,0 0-79 16,0 0-9-16,-12 1 1 15,-2-6 15-15</inkml:trace>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7:14:51.723"/>
    </inkml:context>
    <inkml:brush xml:id="br0">
      <inkml:brushProperty name="width" value="0.4" units="cm"/>
      <inkml:brushProperty name="height" value="0.8" units="cm"/>
      <inkml:brushProperty name="color" value="#00FFFF"/>
      <inkml:brushProperty name="tip" value="rectangle"/>
      <inkml:brushProperty name="rasterOp" value="maskPen"/>
      <inkml:brushProperty name="fitToCurve" value="1"/>
    </inkml:brush>
  </inkml:definitions>
  <inkml:trace contextRef="#ctx0" brushRef="#br0">147-6 1 0,'-16'8'36'0,"-9"-11"27"16,9 8-6 0,-4-4-64-16,4 1-4 15,1 0-15-15,0-4-33 16,15 2 6-16,-24 3 53 16</inkml:trace>
</inkml:ink>
</file>

<file path=ppt/ink/ink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7:14:54.345"/>
    </inkml:context>
    <inkml:brush xml:id="br0">
      <inkml:brushProperty name="width" value="0.4" units="cm"/>
      <inkml:brushProperty name="height" value="0.8" units="cm"/>
      <inkml:brushProperty name="color" value="#00FFFF"/>
      <inkml:brushProperty name="tip" value="rectangle"/>
      <inkml:brushProperty name="rasterOp" value="maskPen"/>
      <inkml:brushProperty name="fitToCurve" value="1"/>
    </inkml:brush>
  </inkml:definitions>
  <inkml:trace contextRef="#ctx0" brushRef="#br0">-2 29 42 0,'21'8'80'0,"-21"-8"1"16,0 0-3-16,19-1-73 15,-19 1-1-15,20-4 1 16,-20 4 1 0,27-4 0-16,-11-1 2 15,3 0 2-15,-4 0 1 16,4 2 3-16,-19 3 1 15,31-8 3-15,-31 8 1 0,32-3 0 16,-32 3 0-16,29 3-3 16,-15-1-1-16,3 4-3 15,1-1-3-15,-1 3-2 16,2-3-2-16,0 1-2 16,0-1-1-16,2 1 0 0,-1-1 0 15,1-2-1-15,-2 0 1 16,0 0 0-16,0-1 1 15,0 1-1-15,0 0 1 16,0-1-1 0,-1 0 0-16,1 1 1 15,0-2-2-15,-2 2 0 16,2-1-1-16,-1-2 1 16,-1 2-1-16,-1-2 0 15,0 1 0-15,0-1 0 16,-2 2 0-16,0-1 0 15,1 1 0-15,-1 1 0 0,-14-3 1 16,27 5 0-16,-13 0-1 16,2-2 1-16,-2 3 0 15,2-1 0-15,0 1-1 16,1 1 1-16,-1-1-1 0,0 0 1 16,3 1-2-16,-3-3 0 15,1 1 0-15,1 0 1 0,-1-2-1 16,-1 0 1-1,2-1-2-15,-2 1 3 0,-2-1-1 16,2-1 0-16,-16-1 0 16,25 3 1-16,-25-3-2 15,25 5 1-15,-25-5 0 16,23 5 0 0,-23-5 1-16,20 3-2 15,-20-3 1-15,19 3 0 16,-19-3 0-16,16 3 1 15,-16-3 0-15,14 2-1 16,-14-2 0-16,0 0 2 16,21 2-2-16,-21-2 0 15,17 0 0-15,-17 0 0 0,23 0-1 0,-23 0 1 16,23 0 0-16,-23 0-1 16,23-2 1-1,-23 2 0-15,17 0 0 16,-17 0 1-16,14-2 0 0,-14 2-2 15,15 0 1-15,-15 0 1 16,20-3-1 0,-20 3 0-16,22-3 0 15,-22 3-1-15,27-6 1 16,-27 6 0-16,29-7 0 16,-15 3-1-16,2 0 1 15,0 1 0-15,-2 0 0 16,1 0 0-16,-1 1 2 15,-14 2-3-15,24-3 3 0,-24 3-2 16,20-1 0-16,-20 1 0 16,19 0 0-16,-19 0-1 15,16 0 2-15,-16 0-1 16,14 1 0-16,-14-1-1 16,0 0 3-16,15 0-3 15,-15 0 2 1,0 0-1-16,0 0 0 0,0 0 0 15,0 0 0-15,0 0 1 16,0 0-1-16,0 0 0 16,0 0 0-1,0 0 0-15,0 0-2 0,0 0 1 16,0 0-1-16,0 0 2 16,0 0-2-16,0 0 2 0,0 0 0 15,16 13 0-15,-16-13 0 16,0 0 0-16,0 0 0 15,15 13 0-15,-15-13 0 16,0 0 1-16,15 11-1 16,-15-11 1-16,0 0-1 15,17 9 0-15,-17-9 1 0,0 0-1 16,18 6-1-16,-18-6 1 16,0 0 0-16,0 0 0 0,0 0 1 15,0 0-1-15,0 0 0 16,0 0 1-16,0 0-1 15,0 0 1 1,0 0-1 0,0 0 1-16,0 0-2 0,0 0 3 15,0 0-1-15,0 0 0 16,0 0-1-16,0 0 1 16,0 0-1-16,0 0-1 15,-18-1 1-15,2-1-1 16,-4-1-1-16,-7 0 0 15,-7-3 1-15,-4-1-2 0,-5 1 2 16,-4 1-1-16,-4 2 1 16,-3 0 0-16,-1 4 0 15,-1 3 1-15,-1 5-1 16,0 2-3-16,1 3 2 16,4 4-3-16,1-1 4 0,4 1-4 31,2-4 3-31,3-1-6 15,3-5 6-15,5-2 0 16,3-4 1-16,3-4 0 16,1-1 0-16,2-5 0 0,4 2 1 15,0-4 0-15,2-1 1 16,2 0 4-16,3 0-4 16,-2 0 4-16,16 11-4 0,-22-18 5 15,22 18-5-15,-20-12 5 16,20 12-5-16,-15-5 1 15,15 5 0-15,0 0-1 16,-16-5 0-16,16 5 0 16,0 0 0-16,-15-2 0 15,15 2 1-15,0 0-1 0,-14-3 0 16,14 3 0-16,0 0 0 16,-20-3 0-16,20 3 0 15,-19 2 1-15,19-2-1 16,-24 1 0-16,10 2-1 15,14-3 0-15,-26 5 0 0,12-2 1 32,0 1-1-32,-1 0 2 15,-1 1-3-15,1 0 2 16,-1 3 0-16,-3 0-6 0,0 1 6 16,0-1-6-16,0 2 5 15,0 1-5-15,-2-2 6 16,2 1-6-16,1-4 5 15,1 0 0-15,3-1-1 0,14-5 2 16,-26 5 0-16,26-5 0 16,-19-2 1-16,19 2-1 15,0 0 1-15,-17-8-1 16,17 8 2-16,0 0-3 16,0 0 0-16,0 0-1 15,0 0 1 1,-8-14-2-16,8 14 1 15,0 0 1-15,0 0-1 16,0 0 1-16,0 0 0 16,0 0 0-16,0 0 0 15,0 0 1-15,0 0-1 16,0 0 0-16,0 0-1 0,0 0 2 16,0 0-2-16,0 0 1 0,0 0-1 15,2-14 1-15,-2 14 0 16,0 0 0-16,0 0 1 15,0 0-1-15,0 0 1 16,0 0 0-16,-5-16-1 16,5 16 5-16,0 0-5 15,0 0 5 1,0 0-6-16,-7-16 6 16,7 16-5-16,0 0 5 15,0 0-5-15,0 0 0 16,0 0 0-16,-14-12 0 15,14 12 1-15,0 0-1 16,0 0 0-16,0 0 1 16,0 0-1-16,0 0-1 0,0 0 1 15,-14-10 0-15,14 10 0 0,0 0 0 16,0 0 0-16,0 0 1 16,0 0 0-16,0 0 2 15,0 0-3 1,0 0-1-16,0 0 2 0,0 0-2 15,0 0-1-15,0 0-4 0,0 0-6 16,0 0-20-16,0 0-82 16,0 0 3-16,-19-10-10 15,1 7-3-15</inkml:trace>
</inkml:ink>
</file>

<file path=ppt/ink/ink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5-20T17:15:59.782"/>
    </inkml:context>
    <inkml:brush xml:id="br0">
      <inkml:brushProperty name="width" value="0.4" units="cm"/>
      <inkml:brushProperty name="height" value="0.8" units="cm"/>
      <inkml:brushProperty name="color" value="#00FFFF"/>
      <inkml:brushProperty name="tip" value="rectangle"/>
      <inkml:brushProperty name="rasterOp" value="maskPen"/>
      <inkml:brushProperty name="fitToCurve" value="1"/>
    </inkml:brush>
  </inkml:definitions>
  <inkml:trace contextRef="#ctx0" brushRef="#br0">-1 33 1 0,'22'15'74'0,"-22"-15"2"16,0 0 2-16,0 0-57 0,0 0-16 15,0 0 7-15,0 0-2 16,16-11 8-16,-16 11-2 16,0 0 6-16,0 0-2 15,0 0 0-15,0 0 2 0,17 3-1 16,-17-3-1-16,0 0-2 16,18 0-1-16,-18 0-1 15,19 5 1-15,-5-2-2 16,0-3-2-16,2 4-2 15,0-4-1-15,3 5-1 16,0-5-1 0,5 5 3-16,-4-5-5 15,6 3 3-15,-1-3-3 16,4 0-1-16,-1-1 0 16,4 1 2-16,1-5-7 15,1 2 0-15,4-4 0 16,0 3 0-16,1-4 1 0,1 0 2 15,-2 0-2-15,0 1-1 0,-1-1 3 16,-1 4 0 0,-4 1 0-16,-2 1-1 15,-2 2-1-15,1 2 1 0,-2-2-1 16,0 1-1-16,0 2 0 16,0 0 0-16,0 1 1 15,0-3-1 1,-2 2 0-16,2 1 0 15,-2 0 1-15,1 3 2 16,-2-4 1-16,-1 2-1 16,0 1 0-16,0-1 0 15,0 1 1-15,-1-3-1 16,2 2 0-16,-1-2-2 16,0 2-1-16,2-4 0 0,0 1 1 15,2 0-1-15,-1-1 2 16,1-1-2-16,1 2 2 15,-1-2-2-15,2 0 2 16,-1 0-1-16,1 0 0 16,-1 0 0-16,4-2 0 15,0 2-1-15,1-1 1 16,-1 1-1-16,1-2 1 16,0 0-1-16,2-1 1 15,2 2-1-15,1 1 1 16,0-2-1-16,-2-1 1 15,6 0-1-15,-3 1 1 16,3 1-1-16,-3-1 1 16,2 0-2-16,1-1 0 0,-1 2 0 15,0-1 1-15,0 2-1 16,2-1 0-16,0 1 0 16,0 0 1-16,0 1 0 15,0-1 0-15,1 2 1 16,2-2-1-16,2 0 1 15,-2 0-1-15,-2 0 2 0,-1 0-1 16,-2 0 0-16,-5 0 0 0,-1 0 0 16,-3 1 0-16,-2 1 0 15,-4-1 0-15,-3 3 1 16,0-3-2-16,-4 2 0 16,1 2-1-1,-1 0-6-15,-1 0 6 16,-1-1-5-16,-1 3 4 15,0-1-5-15,-2-1 6 16,0 0-5-16,-14-5 6 16,24 6 0-16,-24-6 0 15,24 9 1-15,-24-9 0 16,22 10-1-16,-22-10 0 16,24 13 0-16,-10-9 2 0,2 3-2 15,2-2 1-15,1-1 0 16,4-1 0-16,3 1 0 15,2-3-1-15,4 1 1 0,1-4 0 16,4 1 0-16,1-1 0 16,0-1-1-16,0-2 0 31,-3 2 1-31,0 0-1 16,0 0 1-16,-4 1-1 15,-2-1 1-15,-2 1-1 0,0 1 0 16,-3 1 1-16,-1-2-1 15,-2 4 0-15,1-2 0 16,-1 1 0-16,3 1 0 16,0-1-1-16,-2-1 0 0,0 2 1 15,2 0-1-15,0-1 0 16,-1-1 1-16,1 2-2 16,-2-1 2-16,2 3 0 15,1-3 0-15,1 2 0 16,-1 0 0-16,2 1 0 15,2 0 1 1,-1 0-1-16,2-1 0 16,1 0 1-16,0 0-1 15,4-3 0-15,2 0 0 16,1-2 0-16,1-1-1 16,4 0 0-16,0-3 1 0,1-2 0 15,1 2 0-15,2-4 0 16,1 0-1-16,-2 1 1 15,-2-1-2-15,1 3 2 16,-4-1 0-16,0 1-1 0,-3 1 0 16,-4 1 1-16,-3 4 0 15,-1-1 0-15,-3 2 0 16,-1 0 0-16,-4 0 0 16,0 2-1-16,0-1 1 0,-1 4 0 15,1-2 0-15,2 0-1 16,-2 0 1-16,4 2-1 15,-1 0 2-15,2 0-1 16,0-1 0-16,1 1 0 16,-1 0 0-16,2 0 0 15,-2-2 1 1,2 2 0-16,-4-2 0 0,3-2-1 16,-2 3 0-16,-1-3 1 15,-1 1-1 1,-2-2 1-16,0 1-1 15,1 1 1-15,0-2-2 0,1 2 1 16,0-2 1-16,3-2-1 16,1 0 0-16,4 2 0 0,2-1 0 15,-1-2-1-15,0 1 1 16,2-1 1-16,-2 1-2 16,4 1 1-16,-2-1-1 15,1 2 0-15,-3-2 1 16,1 2 0-16,1 2 0 15,-4-2 0 1,1 2 0-16,-2 1-1 16,-3-2 2-16,0 1-1 15,-1 1 0-15,-1 0-1 16,2 1 1-16,-3-1-1 16,1 0 1-16,-1 0-1 15,-2 2 1-15,0 0-1 16,0-1 1-16,-3-1 0 0,1 2-1 0,-1-2 2 15,0 1-2-15,1-3 1 16,2 1 0 0,2-2 0-16,3-2 0 15,2-1 0-15,4-2 0 0,2 0 0 16,5-1 0-16,-1-2 0 16,2 2 0-16,1-4-1 0,-3 4 1 15,1 0 0-15,-2-1 0 16,-1 1 0-16,-1 0 0 15,-1-1 1-15,0 3-3 16,1-3 3-16,1 2 0 16,-2 1-1-16,1-1 0 15,1 2 0 1,-2 0 1-16,1-2-3 16,-1 3 4-16,-3-1-3 15,1 0 1-15,0 0 1 16,-1 1-1-16,1-1 0 15,-3 1 0-15,2 1 1 16,0-1-2-16,1 2 1 16,-3-3 0-16,2 0 0 0,-2-2 4 0,-1 0-3 15,-1 2 4-15,-1-2-5 16,-1 1 5 0,-3-3-6-16,1 6 4 0,-2-2-4 15,1 3 2-15,-1-2-2 16,0 0 2-16,5 2-1 15,-2 4 1 1,4-3 0-16,-1-1 1 16,3 0 0-16,0 2-2 15,-2 1 3-15,3 0-7 16,-6 3 6-16,3-4-5 16,-4 3 6-16,2 1-6 15,0 0 4-15,0 1-4 16,2-4 4-16,-4 2 0 0,2-2-1 15,-1 0 1-15,-3 0-1 16,0 0 2-16,-6 1-2 0,-1-3 1 16,-2 1-1-1,-14-2 0-15,18 0 1 16,-18 0-1-16,0 0 1 16,0 0-2-16,0 0 2 0,0 0-2 0,15-2 1 15,-15 2 0-15,15 2 0 16,-15-2 0-16,23 0 0 15,-8 0 0-15,2 0 0 16,2 0 1-16,2-2-1 16,-1 1 0-16,3-1 0 15,-1 0 0 1,2 1 0-16,-1-1 0 16,6-1 0-16,1 1-1 15,0-1 2-15,2 0-2 16,0 2 2-16,-1-3-2 15,3 3 2-15,-3-1-1 16,0-1 1-16,-1 3 0 16,-3-3-1-16,0 1 1 0,-4 2-1 15,0-1 1-15,-4 1-1 16,0-2 1-16,-3 4-1 16,-2-2 0-16,0 0 1 0,-14 0-1 15,26 1-1 1,-26-1 2-16,26 2-1 15,-26-2 0 1,27 0 0-16,-12 0 0 0,1 0 0 16,-1 0 1-16,3 1-1 15,1-1 0-15,-2 2 0 16,4 0 1-16,-2-2-1 16,2 0 1-16,-1 1-1 15,2-1 1-15,1 2-1 16,0-1 1-16,1-1 0 0,2 0-1 15,-1 2 1-15,5 1-1 16,2-1 0-16,0 1 1 16,2-2-1-16,1-1 1 15,2 2 0-15,1-2 0 0,2 0 0 16,-2 2 0 0,0 1-1-16,1-3 1 0,3 3-1 15,-3 0 1-15,2-1-1 16,-1 1 1-16,0 0-1 0,-1-1 1 15,-2-2 0-15,-1 1-1 16,-2-1 0-16,-3 0 0 16,-2 0 0-1,-2 0 0 1,-2 2 0-16,-1-4 0 0,0 2 0 16,-4 0 0-16,0 2 0 15,0 1 0-15,-1-1 0 16,2 1 1-16,-1 2-2 15,1-2 2-15,1 1-1 16,2 1 1-16,0-2-1 16,-2 2 1-16,2 1-1 0,1 1 1 15,2-1 0-15,0 2-1 16,0 0 2-16,3 2-2 16,0-1 1-16,0-1 0 15,2 2 0-15,2-3-1 16,-1 1 1-16,2 0 0 0,-2 0-1 31,2-1 0-31,-2-1 1 16,2 0 0-16,-2-3-1 15,1 1 1-15,-3-1-1 0,1-2 0 16,-2 1 0-16,2 0 1 16,-2-1 0-16,0-1-2 15,-1 0 2-15,-2 0-1 16,-2-1 2-16,-3 2-2 0,1-2 1 15,-6-1-1-15,-1 0 0 16,-2 1 1-16,2-2-2 16,-2-1 1-16,1 0-1 15,-1-3 1-15,0 3-1 16,2-1 1-16,-2 0-1 16,1 0 0-1,-1 2 2-15,2 0-2 16,-2-2 1-16,2 0-1 15,1 1 1-15,2-3-1 16,0 3 2-16,0-3-2 16,2 2 0-16,0 1 1 15,1 1 0-15,0-1 0 0,-1 0 0 16,2 2 0-16,0-1-1 16,2 0 2-16,0-2-1 15,2 2 0-15,-1-2 0 16,-1 2-1-16,0 1 1 0,-1-1 0 15,-2 1 0-15,-1-1 0 16,0 3 0-16,-4-1 0 16,-1-1 0-16,0 1 0 0,-2 1 1 15,0-2-1-15,-14 2 0 16,21-2 0-16,-21 2 1 16,14-1-1-16,-14 1 0 15,0 0 1-15,15-3 0 16,-15 3-1-16,0 0 0 15,0 0 0 1,0 0 0-16,17 0 0 16,-17 0 0-16,14-4-1 15,-14 4 2-15,24-3-2 16,-10 0 2-16,1-2-1 16,2 2 0-16,1-2 0 15,-1 1 0-15,2 1 0 0,2-1-1 16,-2 1 2-16,3 0-2 0,0 0 2 15,2 1-1 1,1-1 0-16,4 1 0 16,-2-2 0-16,-3-1 1 0,1 2-1 15,-1 0 1-15,-4 1-2 16,-1-1 1-16,-3 1 0 16,-16 2 1-1,24-1-1-15,-24 1 1 16,16 0-1-16,-16 0 0 15,0 0 1-15,0 0-2 16,0 0 1-16,0 0 0 16,0 0 0-16,0 0 0 15,0 0-1-15,0 0 0 16,0 0 1-16,0 0 0 0,0 0 1 16,0 0-2-16,0 0 2 0,0 0-1 15,0 0 0 1,0 0 1-16,0 0-1 15,0 0 0-15,0 0 0 16,0 0 0-16,0 0-1 0,0 0 0 16,0 0 1-16,0 0-2 0,0 0 0 15,0 0-3 1,0 0-7-16,0 0-8 16,0 0-20-16,17 3-46 0,-17-3-60 15,-14 9-5-15,-15-1 4 16,-17 3 27-16</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1019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862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796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5575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3441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772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42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5698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4328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16205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051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695052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2555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1849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9088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93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9984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5/19/2022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083898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customXml" Target="../ink/ink2.xml"/><Relationship Id="rId4" Type="http://schemas.openxmlformats.org/officeDocument/2006/relationships/image" Target="../media/image7.emf"/><Relationship Id="rId9" Type="http://schemas.openxmlformats.org/officeDocument/2006/relationships/hyperlink" Target="https://quranicquotes.com/notes/prophet-abraham-sacrifice-qura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islamic-awareness.org/quran/contrad/mustrad/sacrifice"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islamic-awareness.org/quran/contrad/mustrad/sacrific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islamic-awareness.org/quran/contrad/mustrad/sacrifice"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islamic-awareness.org/quran/contrad/mustrad/sacrific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islamic-awareness.org/quran/contrad/mustrad/sacrific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judaism-islam.com/was-abraham-commanded-to-sacrifice-isaac-or-ishmae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judaism-islam.com/was-abraham-commanded-to-sacrifice-isaac-or-ishmae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judaism-islam.com/was-abraham-commanded-to-sacrifice-isaac-or-ishmae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judaism-islam.com/was-abraham-commanded-to-sacrifice-isaac-or-ishmae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judaism-islam.com/was-abraham-commanded-to-sacrifice-isaac-or-ishmae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customXml" Target="../ink/ink4.xml"/><Relationship Id="rId7" Type="http://schemas.openxmlformats.org/officeDocument/2006/relationships/customXml" Target="../ink/ink6.xml"/><Relationship Id="rId2" Type="http://schemas.openxmlformats.org/officeDocument/2006/relationships/hyperlink" Target="https://www.biblicalarchaeology.org/daily/biblical-topics/bible-interpretation/binding-sacrifice-isaac/" TargetMode="Externa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customXml" Target="../ink/ink5.xml"/><Relationship Id="rId10" Type="http://schemas.openxmlformats.org/officeDocument/2006/relationships/image" Target="../media/image19.emf"/><Relationship Id="rId4" Type="http://schemas.openxmlformats.org/officeDocument/2006/relationships/image" Target="../media/image16.emf"/><Relationship Id="rId9" Type="http://schemas.openxmlformats.org/officeDocument/2006/relationships/customXml" Target="../ink/ink7.xml"/></Relationships>
</file>

<file path=ppt/slides/_rels/slide22.xml.rels><?xml version="1.0" encoding="UTF-8" standalone="yes"?>
<Relationships xmlns="http://schemas.openxmlformats.org/package/2006/relationships"><Relationship Id="rId2" Type="http://schemas.openxmlformats.org/officeDocument/2006/relationships/hyperlink" Target="https://www.biblicalarchaeology.org/daily/biblical-topics/bible-interpretation/binding-sacrifice-isaac/"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hyperlink" Target="https://www.biblicalarchaeology.org/daily/biblical-topics/bible-interpretation/binding-sacrifice-isaac/" TargetMode="Externa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4.xml.rels><?xml version="1.0" encoding="UTF-8" standalone="yes"?>
<Relationships xmlns="http://schemas.openxmlformats.org/package/2006/relationships"><Relationship Id="rId2" Type="http://schemas.openxmlformats.org/officeDocument/2006/relationships/hyperlink" Target="https://www.scu.edu/ethics/focus-areas/religious-and-catholic-ethics/resources/should-we-admire-abrahams-willingnes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scu.edu/ethics/focus-areas/religious-and-catholic-ethics/resources/should-we-admire-abrahams-willingnes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cu.edu/ethics/focus-areas/religious-and-catholic-ethics/resources/should-we-admire-abrahams-willingnes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scu.edu/ethics/focus-areas/religious-and-catholic-ethics/resources/should-we-admire-abrahams-willingnes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scu.edu/ethics/focus-areas/religious-and-catholic-ethics/resources/should-we-admire-abrahams-willingnes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cu.edu/ethics/focus-areas/religious-and-catholic-ethics/resources/should-we-admire-abrahams-willingness/" TargetMode="External"/><Relationship Id="rId2" Type="http://schemas.openxmlformats.org/officeDocument/2006/relationships/hyperlink" Target="https://thebiblespeakstoyou.com/was-it-really-god-who-told-abraham-to-sacrifice-isaa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scu.edu/ethics/focus-areas/religious-and-catholic-ethics/resources/should-we-admire-abrahams-willingness/" TargetMode="External"/><Relationship Id="rId2" Type="http://schemas.openxmlformats.org/officeDocument/2006/relationships/hyperlink" Target="https://thebiblespeakstoyou.com/was-it-really-god-who-told-abraham-to-sacrifice-isaac/"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scu.edu/ethics/focus-areas/religious-and-catholic-ethics/resources/should-we-admire-abrahams-willingness/" TargetMode="External"/><Relationship Id="rId2" Type="http://schemas.openxmlformats.org/officeDocument/2006/relationships/hyperlink" Target="https://thebiblespeakstoyou.com/was-it-really-god-who-told-abraham-to-sacrifice-isaac/"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scu.edu/ethics/focus-areas/religious-and-catholic-ethics/resources/should-we-admire-abrahams-willingness/" TargetMode="External"/><Relationship Id="rId2" Type="http://schemas.openxmlformats.org/officeDocument/2006/relationships/hyperlink" Target="https://thebiblespeakstoyou.com/was-it-really-god-who-told-abraham-to-sacrifice-isaac/"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scu.edu/ethics/focus-areas/religious-and-catholic-ethics/resources/should-we-admire-abrahams-willingness/" TargetMode="External"/><Relationship Id="rId2" Type="http://schemas.openxmlformats.org/officeDocument/2006/relationships/hyperlink" Target="https://thebiblespeakstoyou.com/was-it-really-god-who-told-abraham-to-sacrifice-isaac/"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bibleofgod.org/did-god-tell-abraham-to-kill-isaac/"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bibleofgod.org/did-god-tell-abraham-to-kill-isaac/"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biblia.com/bible/nkjv/Gen.%2022.8"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biblicalarchaeology.org/daily/biblical-topics/bible-interpretation/binding-sacrifice-isaac/"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Genesis 20-25:</a:t>
            </a:r>
            <a:br>
              <a:rPr lang="en-US" dirty="0" smtClean="0"/>
            </a:br>
            <a:r>
              <a:rPr lang="en-US" sz="4400" dirty="0" smtClean="0"/>
              <a:t>The Faith of Abraham</a:t>
            </a:r>
            <a:endParaRPr lang="en-US" sz="4400" dirty="0"/>
          </a:p>
        </p:txBody>
      </p:sp>
      <p:sp>
        <p:nvSpPr>
          <p:cNvPr id="3" name="Subtitle 2"/>
          <p:cNvSpPr>
            <a:spLocks noGrp="1"/>
          </p:cNvSpPr>
          <p:nvPr>
            <p:ph type="subTitle" idx="1"/>
          </p:nvPr>
        </p:nvSpPr>
        <p:spPr/>
        <p:txBody>
          <a:bodyPr/>
          <a:lstStyle/>
          <a:p>
            <a:r>
              <a:rPr lang="en-US" dirty="0" smtClean="0"/>
              <a:t>Lesson 8</a:t>
            </a:r>
            <a:endParaRPr lang="en-US" dirty="0"/>
          </a:p>
        </p:txBody>
      </p:sp>
    </p:spTree>
    <p:extLst>
      <p:ext uri="{BB962C8B-B14F-4D97-AF65-F5344CB8AC3E}">
        <p14:creationId xmlns:p14="http://schemas.microsoft.com/office/powerpoint/2010/main" val="2438741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Which Son?  (A Muslim Perspective)</a:t>
            </a:r>
            <a:br>
              <a:rPr lang="en-US" dirty="0" smtClean="0"/>
            </a:b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141094" y="1752614"/>
            <a:ext cx="9909810" cy="4157650"/>
          </a:xfrm>
          <a:prstGeom prst="rect">
            <a:avLst/>
          </a:prstGeom>
        </p:spPr>
      </p:pic>
      <mc:AlternateContent xmlns:mc="http://schemas.openxmlformats.org/markup-compatibility/2006">
        <mc:Choice xmlns:p14="http://schemas.microsoft.com/office/powerpoint/2010/main" Requires="p14">
          <p:contentPart p14:bwMode="auto" r:id="rId3">
            <p14:nvContentPartPr>
              <p14:cNvPr id="5" name="Ink 4"/>
              <p14:cNvContentPartPr/>
              <p14:nvPr/>
            </p14:nvContentPartPr>
            <p14:xfrm>
              <a:off x="7448310" y="5457060"/>
              <a:ext cx="742320" cy="53280"/>
            </p14:xfrm>
          </p:contentPart>
        </mc:Choice>
        <mc:Fallback>
          <p:pic>
            <p:nvPicPr>
              <p:cNvPr id="5" name="Ink 4"/>
              <p:cNvPicPr/>
              <p:nvPr/>
            </p:nvPicPr>
            <p:blipFill>
              <a:blip r:embed="rId4"/>
              <a:stretch>
                <a:fillRect/>
              </a:stretch>
            </p:blipFill>
            <p:spPr>
              <a:xfrm>
                <a:off x="7394310" y="5311620"/>
                <a:ext cx="869040" cy="3445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p14:cNvContentPartPr/>
              <p14:nvPr/>
            </p14:nvContentPartPr>
            <p14:xfrm>
              <a:off x="2496150" y="4451580"/>
              <a:ext cx="647640" cy="54720"/>
            </p14:xfrm>
          </p:contentPart>
        </mc:Choice>
        <mc:Fallback>
          <p:pic>
            <p:nvPicPr>
              <p:cNvPr id="6" name="Ink 5"/>
              <p:cNvPicPr/>
              <p:nvPr/>
            </p:nvPicPr>
            <p:blipFill>
              <a:blip r:embed="rId6"/>
              <a:stretch>
                <a:fillRect/>
              </a:stretch>
            </p:blipFill>
            <p:spPr>
              <a:xfrm>
                <a:off x="2420550" y="4269780"/>
                <a:ext cx="815040" cy="4158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Ink 6"/>
              <p14:cNvContentPartPr/>
              <p14:nvPr/>
            </p14:nvContentPartPr>
            <p14:xfrm>
              <a:off x="3374550" y="4072140"/>
              <a:ext cx="648360" cy="23760"/>
            </p14:xfrm>
          </p:contentPart>
        </mc:Choice>
        <mc:Fallback>
          <p:pic>
            <p:nvPicPr>
              <p:cNvPr id="7" name="Ink 6"/>
              <p:cNvPicPr/>
              <p:nvPr/>
            </p:nvPicPr>
            <p:blipFill>
              <a:blip r:embed="rId8"/>
              <a:stretch>
                <a:fillRect/>
              </a:stretch>
            </p:blipFill>
            <p:spPr>
              <a:xfrm>
                <a:off x="3289590" y="3880260"/>
                <a:ext cx="819720" cy="399960"/>
              </a:xfrm>
              <a:prstGeom prst="rect">
                <a:avLst/>
              </a:prstGeom>
            </p:spPr>
          </p:pic>
        </mc:Fallback>
      </mc:AlternateContent>
      <p:sp>
        <p:nvSpPr>
          <p:cNvPr id="8" name="TextBox 7"/>
          <p:cNvSpPr txBox="1"/>
          <p:nvPr/>
        </p:nvSpPr>
        <p:spPr>
          <a:xfrm>
            <a:off x="1114566" y="5962135"/>
            <a:ext cx="7536274" cy="369332"/>
          </a:xfrm>
          <a:prstGeom prst="rect">
            <a:avLst/>
          </a:prstGeom>
          <a:noFill/>
        </p:spPr>
        <p:txBody>
          <a:bodyPr wrap="square" rtlCol="0">
            <a:spAutoFit/>
          </a:bodyPr>
          <a:lstStyle/>
          <a:p>
            <a:r>
              <a:rPr lang="en-US">
                <a:hlinkClick r:id="rId9"/>
              </a:rPr>
              <a:t>The Story of Prophet Abraham's Sacrifice in The Quran - Quranic Quotes</a:t>
            </a:r>
            <a:endParaRPr lang="en-US" dirty="0"/>
          </a:p>
        </p:txBody>
      </p:sp>
    </p:spTree>
    <p:extLst>
      <p:ext uri="{BB962C8B-B14F-4D97-AF65-F5344CB8AC3E}">
        <p14:creationId xmlns:p14="http://schemas.microsoft.com/office/powerpoint/2010/main" val="175818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Which Son?  (A Muslim Perspective)</a:t>
            </a:r>
            <a:br>
              <a:rPr lang="en-US" dirty="0" smtClean="0"/>
            </a:br>
            <a:endParaRPr lang="en-US" dirty="0"/>
          </a:p>
        </p:txBody>
      </p:sp>
      <p:pic>
        <p:nvPicPr>
          <p:cNvPr id="4" name="Picture 3"/>
          <p:cNvPicPr>
            <a:picLocks noChangeAspect="1"/>
          </p:cNvPicPr>
          <p:nvPr/>
        </p:nvPicPr>
        <p:blipFill>
          <a:blip r:embed="rId2"/>
          <a:stretch>
            <a:fillRect/>
          </a:stretch>
        </p:blipFill>
        <p:spPr>
          <a:xfrm>
            <a:off x="2741771" y="1551872"/>
            <a:ext cx="6391956" cy="4530605"/>
          </a:xfrm>
          <a:prstGeom prst="rect">
            <a:avLst/>
          </a:prstGeom>
        </p:spPr>
      </p:pic>
      <p:sp>
        <p:nvSpPr>
          <p:cNvPr id="5" name="TextBox 4"/>
          <p:cNvSpPr txBox="1"/>
          <p:nvPr/>
        </p:nvSpPr>
        <p:spPr>
          <a:xfrm>
            <a:off x="811658" y="5988584"/>
            <a:ext cx="7099443" cy="369332"/>
          </a:xfrm>
          <a:prstGeom prst="rect">
            <a:avLst/>
          </a:prstGeom>
          <a:noFill/>
        </p:spPr>
        <p:txBody>
          <a:bodyPr wrap="square" rtlCol="0">
            <a:spAutoFit/>
          </a:bodyPr>
          <a:lstStyle/>
          <a:p>
            <a:r>
              <a:rPr lang="en-US" dirty="0">
                <a:hlinkClick r:id="rId3"/>
              </a:rPr>
              <a:t>The Sacrifice Of Abraham (islamic-awareness.org)</a:t>
            </a:r>
            <a:endParaRPr lang="en-US" dirty="0"/>
          </a:p>
        </p:txBody>
      </p:sp>
    </p:spTree>
    <p:extLst>
      <p:ext uri="{BB962C8B-B14F-4D97-AF65-F5344CB8AC3E}">
        <p14:creationId xmlns:p14="http://schemas.microsoft.com/office/powerpoint/2010/main" val="393785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a:bodyPr>
          <a:lstStyle/>
          <a:p>
            <a:r>
              <a:rPr lang="en-US" dirty="0"/>
              <a:t>Which Son?  (A Muslim Perspective</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99. He said: "I will go to my Lord! He will surely guide me</a:t>
            </a:r>
            <a:r>
              <a:rPr lang="en-US" dirty="0"/>
              <a:t/>
            </a:r>
            <a:br>
              <a:rPr lang="en-US" dirty="0"/>
            </a:br>
            <a:r>
              <a:rPr lang="en-US" dirty="0"/>
              <a:t>100. "O my Lord! Grant me a righteous (son)!"</a:t>
            </a:r>
            <a:r>
              <a:rPr lang="en-US" dirty="0"/>
              <a:t/>
            </a:r>
            <a:br>
              <a:rPr lang="en-US" dirty="0"/>
            </a:br>
            <a:r>
              <a:rPr lang="en-US" dirty="0">
                <a:solidFill>
                  <a:schemeClr val="accent2">
                    <a:lumMod val="50000"/>
                  </a:schemeClr>
                </a:solidFill>
              </a:rPr>
              <a:t>101. So We gave him the good news of a forbearing son.</a:t>
            </a:r>
            <a:r>
              <a:rPr lang="en-US" dirty="0"/>
              <a:t/>
            </a:r>
            <a:br>
              <a:rPr lang="en-US" dirty="0"/>
            </a:br>
            <a:r>
              <a:rPr lang="en-US" dirty="0"/>
              <a:t>102. Then, when (the son) reached (the age of) (serious) work with him, he said: "O my son! I have seen in a vision that I offer thee in sacrifice: now see what is thy view!" (The son) said: "O my father! Do as thou art commanded: thou will find me, if Allah so wills, one of the steadfast!"</a:t>
            </a:r>
            <a:r>
              <a:rPr lang="en-US" dirty="0"/>
              <a:t/>
            </a:r>
            <a:br>
              <a:rPr lang="en-US" dirty="0"/>
            </a:br>
            <a:r>
              <a:rPr lang="en-US" dirty="0"/>
              <a:t>103. So when they had both submitted (to Allah), and he had laid him prostrate on his forehead (for sacrifice),</a:t>
            </a:r>
            <a:r>
              <a:rPr lang="en-US" dirty="0"/>
              <a:t/>
            </a:r>
            <a:br>
              <a:rPr lang="en-US" dirty="0"/>
            </a:br>
            <a:r>
              <a:rPr lang="en-US" dirty="0"/>
              <a:t>104. We called out to him "O Abraham! ...</a:t>
            </a:r>
            <a:r>
              <a:rPr lang="en-US" dirty="0"/>
              <a:t/>
            </a:r>
            <a:br>
              <a:rPr lang="en-US" dirty="0"/>
            </a:br>
            <a:r>
              <a:rPr lang="en-US" dirty="0"/>
              <a:t>105. "Thou hast already fulfilled the vision!" - thus indeed do We reward those who do right.</a:t>
            </a:r>
            <a:endParaRPr lang="en-US" dirty="0"/>
          </a:p>
        </p:txBody>
      </p:sp>
      <p:sp>
        <p:nvSpPr>
          <p:cNvPr id="4" name="TextBox 3"/>
          <p:cNvSpPr txBox="1"/>
          <p:nvPr/>
        </p:nvSpPr>
        <p:spPr>
          <a:xfrm>
            <a:off x="811658" y="5988584"/>
            <a:ext cx="7099443" cy="369332"/>
          </a:xfrm>
          <a:prstGeom prst="rect">
            <a:avLst/>
          </a:prstGeom>
          <a:noFill/>
        </p:spPr>
        <p:txBody>
          <a:bodyPr wrap="square" rtlCol="0">
            <a:spAutoFit/>
          </a:bodyPr>
          <a:lstStyle/>
          <a:p>
            <a:r>
              <a:rPr lang="en-US" dirty="0">
                <a:hlinkClick r:id="rId2"/>
              </a:rPr>
              <a:t>The Sacrifice Of Abraham (islamic-awareness.org)</a:t>
            </a:r>
            <a:endParaRPr lang="en-US" dirty="0"/>
          </a:p>
        </p:txBody>
      </p:sp>
    </p:spTree>
    <p:extLst>
      <p:ext uri="{BB962C8B-B14F-4D97-AF65-F5344CB8AC3E}">
        <p14:creationId xmlns:p14="http://schemas.microsoft.com/office/powerpoint/2010/main" val="2308329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a:t>Which Son?  (A Muslim Perspective</a:t>
            </a:r>
            <a:r>
              <a:rPr lang="en-US" dirty="0" smtClean="0"/>
              <a:t>)</a:t>
            </a:r>
            <a:br>
              <a:rPr lang="en-US" dirty="0" smtClean="0"/>
            </a:br>
            <a:r>
              <a:rPr lang="en-US" sz="2700" dirty="0" smtClean="0"/>
              <a:t>This is a section of Muslim commentary on this excerpt from the Qur’an:  </a:t>
            </a:r>
            <a:br>
              <a:rPr lang="en-US" sz="2700" dirty="0" smtClean="0"/>
            </a:br>
            <a:r>
              <a:rPr lang="en-US" sz="2700" dirty="0" smtClean="0"/>
              <a:t>“</a:t>
            </a:r>
            <a:r>
              <a:rPr lang="en-US" sz="2700" dirty="0"/>
              <a:t>So We gave him the good news of a forbearing son</a:t>
            </a:r>
            <a:r>
              <a:rPr lang="en-US" sz="2700" dirty="0" smtClean="0"/>
              <a:t>.”</a:t>
            </a:r>
            <a:endParaRPr lang="en-US" sz="2700" dirty="0"/>
          </a:p>
        </p:txBody>
      </p:sp>
      <p:pic>
        <p:nvPicPr>
          <p:cNvPr id="4" name="Content Placeholder 3"/>
          <p:cNvPicPr>
            <a:picLocks noGrp="1" noChangeAspect="1"/>
          </p:cNvPicPr>
          <p:nvPr>
            <p:ph idx="1"/>
          </p:nvPr>
        </p:nvPicPr>
        <p:blipFill>
          <a:blip r:embed="rId2"/>
          <a:stretch>
            <a:fillRect/>
          </a:stretch>
        </p:blipFill>
        <p:spPr>
          <a:xfrm>
            <a:off x="3052642" y="2557463"/>
            <a:ext cx="6086715" cy="3317875"/>
          </a:xfrm>
          <a:prstGeom prst="rect">
            <a:avLst/>
          </a:prstGeom>
        </p:spPr>
      </p:pic>
      <p:sp>
        <p:nvSpPr>
          <p:cNvPr id="5" name="TextBox 4"/>
          <p:cNvSpPr txBox="1"/>
          <p:nvPr/>
        </p:nvSpPr>
        <p:spPr>
          <a:xfrm>
            <a:off x="811658" y="5988584"/>
            <a:ext cx="7099443" cy="369332"/>
          </a:xfrm>
          <a:prstGeom prst="rect">
            <a:avLst/>
          </a:prstGeom>
          <a:noFill/>
        </p:spPr>
        <p:txBody>
          <a:bodyPr wrap="square" rtlCol="0">
            <a:spAutoFit/>
          </a:bodyPr>
          <a:lstStyle/>
          <a:p>
            <a:r>
              <a:rPr lang="en-US" dirty="0">
                <a:hlinkClick r:id="rId3"/>
              </a:rPr>
              <a:t>The Sacrifice Of Abraham (islamic-awareness.org)</a:t>
            </a:r>
            <a:endParaRPr lang="en-US" dirty="0"/>
          </a:p>
        </p:txBody>
      </p:sp>
    </p:spTree>
    <p:extLst>
      <p:ext uri="{BB962C8B-B14F-4D97-AF65-F5344CB8AC3E}">
        <p14:creationId xmlns:p14="http://schemas.microsoft.com/office/powerpoint/2010/main" val="3500224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a:t>Which Son?  (A Muslim Perspective</a:t>
            </a:r>
            <a:r>
              <a:rPr lang="en-US" dirty="0" smtClean="0"/>
              <a:t>)</a:t>
            </a:r>
            <a:br>
              <a:rPr lang="en-US" dirty="0" smtClean="0"/>
            </a:br>
            <a:r>
              <a:rPr lang="en-US" sz="2700" dirty="0" smtClean="0"/>
              <a:t>This is a section of Muslim commentary on this excerpt from the Qur’an:  </a:t>
            </a:r>
            <a:br>
              <a:rPr lang="en-US" sz="2700" dirty="0" smtClean="0"/>
            </a:br>
            <a:r>
              <a:rPr lang="en-US" sz="2700" dirty="0" smtClean="0"/>
              <a:t>“</a:t>
            </a:r>
            <a:r>
              <a:rPr lang="en-US" sz="2700" dirty="0"/>
              <a:t>So We gave him the good news of a forbearing son</a:t>
            </a:r>
            <a:r>
              <a:rPr lang="en-US" sz="2700" dirty="0" smtClean="0"/>
              <a:t>.”</a:t>
            </a:r>
            <a:endParaRPr lang="en-US" sz="2700" dirty="0"/>
          </a:p>
        </p:txBody>
      </p:sp>
      <p:sp>
        <p:nvSpPr>
          <p:cNvPr id="3" name="Content Placeholder 2"/>
          <p:cNvSpPr>
            <a:spLocks noGrp="1"/>
          </p:cNvSpPr>
          <p:nvPr>
            <p:ph idx="1"/>
          </p:nvPr>
        </p:nvSpPr>
        <p:spPr>
          <a:xfrm>
            <a:off x="1295401" y="2455523"/>
            <a:ext cx="9601196" cy="3852809"/>
          </a:xfrm>
        </p:spPr>
        <p:txBody>
          <a:bodyPr>
            <a:noAutofit/>
          </a:bodyPr>
          <a:lstStyle/>
          <a:p>
            <a:pPr marL="0" indent="0">
              <a:buNone/>
            </a:pPr>
            <a:r>
              <a:rPr lang="en-US" dirty="0" smtClean="0"/>
              <a:t>“And </a:t>
            </a:r>
            <a:r>
              <a:rPr lang="en-US" dirty="0"/>
              <a:t>this son is Ishmael</a:t>
            </a:r>
            <a:r>
              <a:rPr lang="en-US" baseline="30000" dirty="0"/>
              <a:t>(P)</a:t>
            </a:r>
            <a:r>
              <a:rPr lang="en-US" dirty="0"/>
              <a:t> for he is the first son whose good news was brought to Abraham</a:t>
            </a:r>
            <a:r>
              <a:rPr lang="en-US" baseline="30000" dirty="0"/>
              <a:t>(P)</a:t>
            </a:r>
            <a:r>
              <a:rPr lang="en-US" dirty="0"/>
              <a:t>. He is older than Isaac according to Muslims and </a:t>
            </a:r>
            <a:r>
              <a:rPr lang="en-US" i="1" dirty="0" err="1"/>
              <a:t>ahl</a:t>
            </a:r>
            <a:r>
              <a:rPr lang="en-US" i="1" dirty="0"/>
              <a:t> al-</a:t>
            </a:r>
            <a:r>
              <a:rPr lang="en-US" i="1" dirty="0" err="1"/>
              <a:t>kitâb</a:t>
            </a:r>
            <a:r>
              <a:rPr lang="en-US" i="1" dirty="0"/>
              <a:t> </a:t>
            </a:r>
            <a:r>
              <a:rPr lang="en-US" dirty="0"/>
              <a:t>(i.e., the People of the Book) too. It is even said in their Scripture that Ishmael</a:t>
            </a:r>
            <a:r>
              <a:rPr lang="en-US" baseline="30000" dirty="0"/>
              <a:t>(P)</a:t>
            </a:r>
            <a:r>
              <a:rPr lang="en-US" dirty="0"/>
              <a:t> was born when Abraham</a:t>
            </a:r>
            <a:r>
              <a:rPr lang="en-US" baseline="30000" dirty="0"/>
              <a:t>(P)</a:t>
            </a:r>
            <a:r>
              <a:rPr lang="en-US" dirty="0"/>
              <a:t> was 86 years old and Isaac</a:t>
            </a:r>
            <a:r>
              <a:rPr lang="en-US" baseline="30000" dirty="0"/>
              <a:t>(P)</a:t>
            </a:r>
            <a:r>
              <a:rPr lang="en-US" dirty="0"/>
              <a:t> was born when Abraham</a:t>
            </a:r>
            <a:r>
              <a:rPr lang="en-US" baseline="30000" dirty="0"/>
              <a:t>(P)</a:t>
            </a:r>
            <a:r>
              <a:rPr lang="en-US" dirty="0"/>
              <a:t> was 99. In their Scripture as well, God is said to have ordered Abraham</a:t>
            </a:r>
            <a:r>
              <a:rPr lang="en-US" baseline="30000" dirty="0"/>
              <a:t>(P)</a:t>
            </a:r>
            <a:r>
              <a:rPr lang="en-US" dirty="0"/>
              <a:t> to sacrifice his </a:t>
            </a:r>
            <a:r>
              <a:rPr lang="en-US" b="1" dirty="0"/>
              <a:t>only son</a:t>
            </a:r>
            <a:r>
              <a:rPr lang="en-US" dirty="0"/>
              <a:t> and in another version his </a:t>
            </a:r>
            <a:r>
              <a:rPr lang="en-US" b="1" dirty="0"/>
              <a:t>firstborn</a:t>
            </a:r>
            <a:r>
              <a:rPr lang="en-US" i="1" dirty="0"/>
              <a:t>.</a:t>
            </a:r>
            <a:r>
              <a:rPr lang="en-US" dirty="0"/>
              <a:t> And, at this spot, they inserted falsely the name of Isaac</a:t>
            </a:r>
            <a:r>
              <a:rPr lang="en-US" baseline="30000" dirty="0"/>
              <a:t>(P)</a:t>
            </a:r>
            <a:r>
              <a:rPr lang="en-US" dirty="0"/>
              <a:t> against the text of their very Scripture</a:t>
            </a:r>
            <a:r>
              <a:rPr lang="en-US" dirty="0" smtClean="0"/>
              <a:t>.”  </a:t>
            </a:r>
            <a:endParaRPr lang="en-US" dirty="0"/>
          </a:p>
        </p:txBody>
      </p:sp>
      <p:sp>
        <p:nvSpPr>
          <p:cNvPr id="4" name="TextBox 3"/>
          <p:cNvSpPr txBox="1"/>
          <p:nvPr/>
        </p:nvSpPr>
        <p:spPr>
          <a:xfrm>
            <a:off x="811658" y="5988584"/>
            <a:ext cx="7099443" cy="369332"/>
          </a:xfrm>
          <a:prstGeom prst="rect">
            <a:avLst/>
          </a:prstGeom>
          <a:noFill/>
        </p:spPr>
        <p:txBody>
          <a:bodyPr wrap="square" rtlCol="0">
            <a:spAutoFit/>
          </a:bodyPr>
          <a:lstStyle/>
          <a:p>
            <a:r>
              <a:rPr lang="en-US" dirty="0">
                <a:hlinkClick r:id="rId2"/>
              </a:rPr>
              <a:t>The Sacrifice Of Abraham (islamic-awareness.org)</a:t>
            </a:r>
            <a:endParaRPr lang="en-US" dirty="0"/>
          </a:p>
        </p:txBody>
      </p:sp>
    </p:spTree>
    <p:extLst>
      <p:ext uri="{BB962C8B-B14F-4D97-AF65-F5344CB8AC3E}">
        <p14:creationId xmlns:p14="http://schemas.microsoft.com/office/powerpoint/2010/main" val="3867729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a:t>Which Son?  (A Muslim Perspective</a:t>
            </a:r>
            <a:r>
              <a:rPr lang="en-US" dirty="0" smtClean="0"/>
              <a:t>)</a:t>
            </a:r>
            <a:br>
              <a:rPr lang="en-US" dirty="0" smtClean="0"/>
            </a:br>
            <a:r>
              <a:rPr lang="en-US" sz="2700" dirty="0" smtClean="0"/>
              <a:t>This is a section of Muslim commentary on this excerpt from the Qur’an:  </a:t>
            </a:r>
            <a:br>
              <a:rPr lang="en-US" sz="2700" dirty="0" smtClean="0"/>
            </a:br>
            <a:r>
              <a:rPr lang="en-US" sz="2700" dirty="0" smtClean="0"/>
              <a:t>“</a:t>
            </a:r>
            <a:r>
              <a:rPr lang="en-US" sz="2700" dirty="0"/>
              <a:t>So We gave him the good news of a forbearing son</a:t>
            </a:r>
            <a:r>
              <a:rPr lang="en-US" sz="2700" dirty="0" smtClean="0"/>
              <a:t>.”</a:t>
            </a:r>
            <a:endParaRPr lang="en-US" sz="2700" dirty="0"/>
          </a:p>
        </p:txBody>
      </p:sp>
      <p:sp>
        <p:nvSpPr>
          <p:cNvPr id="3" name="Content Placeholder 2"/>
          <p:cNvSpPr>
            <a:spLocks noGrp="1"/>
          </p:cNvSpPr>
          <p:nvPr>
            <p:ph idx="1"/>
          </p:nvPr>
        </p:nvSpPr>
        <p:spPr>
          <a:xfrm>
            <a:off x="1295401" y="2455523"/>
            <a:ext cx="9601196" cy="3852809"/>
          </a:xfrm>
        </p:spPr>
        <p:txBody>
          <a:bodyPr>
            <a:noAutofit/>
          </a:bodyPr>
          <a:lstStyle/>
          <a:p>
            <a:pPr marL="0" indent="0">
              <a:buNone/>
            </a:pPr>
            <a:r>
              <a:rPr lang="en-US" dirty="0" smtClean="0"/>
              <a:t>“The </a:t>
            </a:r>
            <a:r>
              <a:rPr lang="en-US" dirty="0"/>
              <a:t>reason they inserted Isaac</a:t>
            </a:r>
            <a:r>
              <a:rPr lang="en-US" baseline="30000" dirty="0"/>
              <a:t>(P)</a:t>
            </a:r>
            <a:r>
              <a:rPr lang="en-US" dirty="0"/>
              <a:t> is that he is their father whereas Ishmael</a:t>
            </a:r>
            <a:r>
              <a:rPr lang="en-US" baseline="30000" dirty="0"/>
              <a:t>(P)</a:t>
            </a:r>
            <a:r>
              <a:rPr lang="en-US" dirty="0"/>
              <a:t> is the father of the Arabs. They added Isaac</a:t>
            </a:r>
            <a:r>
              <a:rPr lang="en-US" baseline="30000" dirty="0"/>
              <a:t>(P)</a:t>
            </a:r>
            <a:r>
              <a:rPr lang="en-US" dirty="0"/>
              <a:t> out of envy and brushed away "</a:t>
            </a:r>
            <a:r>
              <a:rPr lang="en-US" b="1" dirty="0"/>
              <a:t>only son</a:t>
            </a:r>
            <a:r>
              <a:rPr lang="en-US" dirty="0"/>
              <a:t>" by saying that Ishmael</a:t>
            </a:r>
            <a:r>
              <a:rPr lang="en-US" baseline="30000" dirty="0"/>
              <a:t>(P)</a:t>
            </a:r>
            <a:r>
              <a:rPr lang="en-US" dirty="0"/>
              <a:t> and his mother had already been to Makkah. This is a mere [farfetched] explanation since we never say "</a:t>
            </a:r>
            <a:r>
              <a:rPr lang="en-US" b="1" dirty="0"/>
              <a:t>only son</a:t>
            </a:r>
            <a:r>
              <a:rPr lang="en-US" dirty="0"/>
              <a:t>" except to a person who hasn't got but one son.  Moreover, the firstborn has got a special place [in the heart of his father] that is not given to the following children and the order to sacrifice him is therefore a greater test.” </a:t>
            </a:r>
            <a:endParaRPr lang="en-US" dirty="0"/>
          </a:p>
        </p:txBody>
      </p:sp>
      <p:sp>
        <p:nvSpPr>
          <p:cNvPr id="4" name="TextBox 3"/>
          <p:cNvSpPr txBox="1"/>
          <p:nvPr/>
        </p:nvSpPr>
        <p:spPr>
          <a:xfrm>
            <a:off x="811658" y="5988584"/>
            <a:ext cx="7099443" cy="369332"/>
          </a:xfrm>
          <a:prstGeom prst="rect">
            <a:avLst/>
          </a:prstGeom>
          <a:noFill/>
        </p:spPr>
        <p:txBody>
          <a:bodyPr wrap="square" rtlCol="0">
            <a:spAutoFit/>
          </a:bodyPr>
          <a:lstStyle/>
          <a:p>
            <a:r>
              <a:rPr lang="en-US" dirty="0">
                <a:hlinkClick r:id="rId2"/>
              </a:rPr>
              <a:t>The Sacrifice Of Abraham (islamic-awareness.org)</a:t>
            </a:r>
            <a:endParaRPr lang="en-US" dirty="0"/>
          </a:p>
        </p:txBody>
      </p:sp>
    </p:spTree>
    <p:extLst>
      <p:ext uri="{BB962C8B-B14F-4D97-AF65-F5344CB8AC3E}">
        <p14:creationId xmlns:p14="http://schemas.microsoft.com/office/powerpoint/2010/main" val="3817107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a:t>Which Son?  (A Muslim </a:t>
            </a:r>
            <a:r>
              <a:rPr lang="en-US" dirty="0" smtClean="0"/>
              <a:t>Perspective)</a:t>
            </a:r>
            <a:endParaRPr lang="en-US" dirty="0"/>
          </a:p>
        </p:txBody>
      </p:sp>
      <p:pic>
        <p:nvPicPr>
          <p:cNvPr id="4" name="Content Placeholder 3"/>
          <p:cNvPicPr>
            <a:picLocks noGrp="1" noChangeAspect="1"/>
          </p:cNvPicPr>
          <p:nvPr>
            <p:ph idx="1"/>
          </p:nvPr>
        </p:nvPicPr>
        <p:blipFill>
          <a:blip r:embed="rId2"/>
          <a:stretch>
            <a:fillRect/>
          </a:stretch>
        </p:blipFill>
        <p:spPr>
          <a:xfrm>
            <a:off x="1295402" y="2449819"/>
            <a:ext cx="9601200" cy="3163293"/>
          </a:xfrm>
          <a:prstGeom prst="rect">
            <a:avLst/>
          </a:prstGeom>
        </p:spPr>
      </p:pic>
      <p:sp>
        <p:nvSpPr>
          <p:cNvPr id="5" name="TextBox 4"/>
          <p:cNvSpPr txBox="1"/>
          <p:nvPr/>
        </p:nvSpPr>
        <p:spPr>
          <a:xfrm>
            <a:off x="599325" y="818312"/>
            <a:ext cx="10993349" cy="307777"/>
          </a:xfrm>
          <a:prstGeom prst="rect">
            <a:avLst/>
          </a:prstGeom>
          <a:noFill/>
        </p:spPr>
        <p:txBody>
          <a:bodyPr wrap="square" rtlCol="0">
            <a:spAutoFit/>
          </a:bodyPr>
          <a:lstStyle/>
          <a:p>
            <a:r>
              <a:rPr lang="en-US" sz="1400" dirty="0">
                <a:hlinkClick r:id="rId3"/>
              </a:rPr>
              <a:t>Was Abraham commanded to sacrifice Isaac or Ishmael? | Judaism and Islam – comparing the similarities between Judaism and Islam (judaism-islam.com)</a:t>
            </a:r>
            <a:endParaRPr lang="en-US" sz="1400" dirty="0"/>
          </a:p>
        </p:txBody>
      </p:sp>
    </p:spTree>
    <p:extLst>
      <p:ext uri="{BB962C8B-B14F-4D97-AF65-F5344CB8AC3E}">
        <p14:creationId xmlns:p14="http://schemas.microsoft.com/office/powerpoint/2010/main" val="3531853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a:t>Which Son?  (A Muslim </a:t>
            </a:r>
            <a:r>
              <a:rPr lang="en-US" dirty="0" smtClean="0"/>
              <a:t>Perspective)</a:t>
            </a:r>
            <a:endParaRPr lang="en-US" dirty="0"/>
          </a:p>
        </p:txBody>
      </p:sp>
      <p:sp>
        <p:nvSpPr>
          <p:cNvPr id="5" name="TextBox 4"/>
          <p:cNvSpPr txBox="1"/>
          <p:nvPr/>
        </p:nvSpPr>
        <p:spPr>
          <a:xfrm>
            <a:off x="719191" y="828243"/>
            <a:ext cx="10993349" cy="307777"/>
          </a:xfrm>
          <a:prstGeom prst="rect">
            <a:avLst/>
          </a:prstGeom>
          <a:noFill/>
        </p:spPr>
        <p:txBody>
          <a:bodyPr wrap="square" rtlCol="0">
            <a:spAutoFit/>
          </a:bodyPr>
          <a:lstStyle/>
          <a:p>
            <a:r>
              <a:rPr lang="en-US" sz="1400" dirty="0">
                <a:hlinkClick r:id="rId2"/>
              </a:rPr>
              <a:t>Was Abraham commanded to sacrifice Isaac or Ishmael? | Judaism and Islam – comparing the similarities between Judaism and Islam (judaism-islam.com)</a:t>
            </a:r>
            <a:endParaRPr lang="en-US" sz="1400" dirty="0"/>
          </a:p>
        </p:txBody>
      </p:sp>
      <p:sp>
        <p:nvSpPr>
          <p:cNvPr id="3" name="Content Placeholder 2"/>
          <p:cNvSpPr>
            <a:spLocks noGrp="1"/>
          </p:cNvSpPr>
          <p:nvPr>
            <p:ph idx="1"/>
          </p:nvPr>
        </p:nvSpPr>
        <p:spPr/>
        <p:txBody>
          <a:bodyPr>
            <a:normAutofit/>
          </a:bodyPr>
          <a:lstStyle/>
          <a:p>
            <a:pPr marL="0" indent="0">
              <a:buNone/>
            </a:pPr>
            <a:r>
              <a:rPr lang="en-US" sz="2800" dirty="0"/>
              <a:t>Since its beginnings Islam’s finest scholars have debated which son Abraham was commanded to sacrifice, yet both Judaism and Christianity host no such discussion. The reason for this is simple, the Torah names Isaac multiple times, while Quran keeps the boy’s identity secret. In the absence of a name Muslim scholars sought answers from those who walked with Muhammad and it is their opinions that we wish to explore. </a:t>
            </a:r>
            <a:endParaRPr lang="en-US" sz="2800" dirty="0"/>
          </a:p>
        </p:txBody>
      </p:sp>
    </p:spTree>
    <p:extLst>
      <p:ext uri="{BB962C8B-B14F-4D97-AF65-F5344CB8AC3E}">
        <p14:creationId xmlns:p14="http://schemas.microsoft.com/office/powerpoint/2010/main" val="2170463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a:t>Which Son?  (A Muslim </a:t>
            </a:r>
            <a:r>
              <a:rPr lang="en-US" dirty="0" smtClean="0"/>
              <a:t>Perspective)</a:t>
            </a:r>
            <a:endParaRPr lang="en-US" dirty="0"/>
          </a:p>
        </p:txBody>
      </p:sp>
      <p:sp>
        <p:nvSpPr>
          <p:cNvPr id="5" name="TextBox 4"/>
          <p:cNvSpPr txBox="1"/>
          <p:nvPr/>
        </p:nvSpPr>
        <p:spPr>
          <a:xfrm>
            <a:off x="599323" y="741715"/>
            <a:ext cx="10993349" cy="307777"/>
          </a:xfrm>
          <a:prstGeom prst="rect">
            <a:avLst/>
          </a:prstGeom>
          <a:noFill/>
        </p:spPr>
        <p:txBody>
          <a:bodyPr wrap="square" rtlCol="0">
            <a:spAutoFit/>
          </a:bodyPr>
          <a:lstStyle/>
          <a:p>
            <a:r>
              <a:rPr lang="en-US" sz="1400" dirty="0">
                <a:hlinkClick r:id="rId2"/>
              </a:rPr>
              <a:t>Was Abraham commanded to sacrifice Isaac or Ishmael? | Judaism and Islam – comparing the similarities between Judaism and Islam (judaism-islam.com)</a:t>
            </a:r>
            <a:endParaRPr lang="en-US" sz="1400" dirty="0"/>
          </a:p>
        </p:txBody>
      </p:sp>
      <p:pic>
        <p:nvPicPr>
          <p:cNvPr id="6" name="Content Placeholder 5"/>
          <p:cNvPicPr>
            <a:picLocks noGrp="1" noChangeAspect="1"/>
          </p:cNvPicPr>
          <p:nvPr>
            <p:ph idx="1"/>
          </p:nvPr>
        </p:nvPicPr>
        <p:blipFill>
          <a:blip r:embed="rId3"/>
          <a:stretch>
            <a:fillRect/>
          </a:stretch>
        </p:blipFill>
        <p:spPr>
          <a:xfrm>
            <a:off x="1548163" y="2459057"/>
            <a:ext cx="9095671" cy="3880098"/>
          </a:xfrm>
          <a:prstGeom prst="rect">
            <a:avLst/>
          </a:prstGeom>
        </p:spPr>
      </p:pic>
    </p:spTree>
    <p:extLst>
      <p:ext uri="{BB962C8B-B14F-4D97-AF65-F5344CB8AC3E}">
        <p14:creationId xmlns:p14="http://schemas.microsoft.com/office/powerpoint/2010/main" val="27552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a:t>Which Son?  (A Muslim </a:t>
            </a:r>
            <a:r>
              <a:rPr lang="en-US" dirty="0" smtClean="0"/>
              <a:t>Perspective)</a:t>
            </a:r>
            <a:endParaRPr lang="en-US" dirty="0"/>
          </a:p>
        </p:txBody>
      </p:sp>
      <p:sp>
        <p:nvSpPr>
          <p:cNvPr id="5" name="TextBox 4"/>
          <p:cNvSpPr txBox="1"/>
          <p:nvPr/>
        </p:nvSpPr>
        <p:spPr>
          <a:xfrm>
            <a:off x="702066" y="741715"/>
            <a:ext cx="10993349" cy="307777"/>
          </a:xfrm>
          <a:prstGeom prst="rect">
            <a:avLst/>
          </a:prstGeom>
          <a:noFill/>
        </p:spPr>
        <p:txBody>
          <a:bodyPr wrap="square" rtlCol="0">
            <a:spAutoFit/>
          </a:bodyPr>
          <a:lstStyle/>
          <a:p>
            <a:r>
              <a:rPr lang="en-US" sz="1400" dirty="0">
                <a:hlinkClick r:id="rId2"/>
              </a:rPr>
              <a:t>Was Abraham commanded to sacrifice Isaac or Ishmael? | Judaism and Islam – comparing the similarities between Judaism and Islam (judaism-islam.com)</a:t>
            </a:r>
            <a:endParaRPr lang="en-US" sz="1400" dirty="0"/>
          </a:p>
        </p:txBody>
      </p:sp>
      <p:pic>
        <p:nvPicPr>
          <p:cNvPr id="4" name="Content Placeholder 3"/>
          <p:cNvPicPr>
            <a:picLocks noGrp="1" noChangeAspect="1"/>
          </p:cNvPicPr>
          <p:nvPr>
            <p:ph idx="1"/>
          </p:nvPr>
        </p:nvPicPr>
        <p:blipFill>
          <a:blip r:embed="rId3"/>
          <a:stretch>
            <a:fillRect/>
          </a:stretch>
        </p:blipFill>
        <p:spPr>
          <a:xfrm>
            <a:off x="930946" y="2285999"/>
            <a:ext cx="10330108" cy="4073704"/>
          </a:xfrm>
          <a:prstGeom prst="rect">
            <a:avLst/>
          </a:prstGeom>
        </p:spPr>
      </p:pic>
    </p:spTree>
    <p:extLst>
      <p:ext uri="{BB962C8B-B14F-4D97-AF65-F5344CB8AC3E}">
        <p14:creationId xmlns:p14="http://schemas.microsoft.com/office/powerpoint/2010/main" val="2807231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22:1-3</a:t>
            </a:r>
            <a:endParaRPr lang="en-US" dirty="0"/>
          </a:p>
        </p:txBody>
      </p:sp>
      <p:sp>
        <p:nvSpPr>
          <p:cNvPr id="3" name="Content Placeholder 2"/>
          <p:cNvSpPr>
            <a:spLocks noGrp="1"/>
          </p:cNvSpPr>
          <p:nvPr>
            <p:ph idx="1"/>
          </p:nvPr>
        </p:nvSpPr>
        <p:spPr/>
        <p:txBody>
          <a:bodyPr>
            <a:normAutofit fontScale="92500"/>
          </a:bodyPr>
          <a:lstStyle/>
          <a:p>
            <a:r>
              <a:rPr lang="en-US" b="1" dirty="0"/>
              <a:t>22 </a:t>
            </a:r>
            <a:r>
              <a:rPr lang="en-US" dirty="0"/>
              <a:t>And it came to pass after these things, that God did tempt Abraham, and said unto him, Abraham: and he said, Behold, here I am.</a:t>
            </a:r>
          </a:p>
          <a:p>
            <a:r>
              <a:rPr lang="en-US" b="1" baseline="30000" dirty="0"/>
              <a:t>2 </a:t>
            </a:r>
            <a:r>
              <a:rPr lang="en-US" dirty="0"/>
              <a:t>And he said, Take now thy son, thine only son Isaac, whom thou </a:t>
            </a:r>
            <a:r>
              <a:rPr lang="en-US" dirty="0" err="1"/>
              <a:t>lovest</a:t>
            </a:r>
            <a:r>
              <a:rPr lang="en-US" dirty="0"/>
              <a:t>, and get thee into the land of Moriah; and offer him there for a burnt offering upon one of the mountains which I will tell thee of.</a:t>
            </a:r>
          </a:p>
          <a:p>
            <a:r>
              <a:rPr lang="en-US" b="1" baseline="30000" dirty="0"/>
              <a:t>3 </a:t>
            </a:r>
            <a:r>
              <a:rPr lang="en-US" dirty="0"/>
              <a:t>And Abraham rose up early in the morning, and saddled his ass, and took two of his young men with him, and Isaac his son, and clave the wood for the burnt offering, and rose up, and went unto the place of which God had told him.</a:t>
            </a:r>
          </a:p>
          <a:p>
            <a:endParaRPr lang="en-US" dirty="0"/>
          </a:p>
        </p:txBody>
      </p:sp>
    </p:spTree>
    <p:extLst>
      <p:ext uri="{BB962C8B-B14F-4D97-AF65-F5344CB8AC3E}">
        <p14:creationId xmlns:p14="http://schemas.microsoft.com/office/powerpoint/2010/main" val="2221522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Which Son?  (A Muslim </a:t>
            </a:r>
            <a:r>
              <a:rPr lang="en-US" dirty="0" smtClean="0"/>
              <a:t>Perspective)</a:t>
            </a:r>
            <a:br>
              <a:rPr lang="en-US" dirty="0" smtClean="0"/>
            </a:br>
            <a:endParaRPr lang="en-US" dirty="0"/>
          </a:p>
        </p:txBody>
      </p:sp>
      <p:sp>
        <p:nvSpPr>
          <p:cNvPr id="5" name="TextBox 4"/>
          <p:cNvSpPr txBox="1"/>
          <p:nvPr/>
        </p:nvSpPr>
        <p:spPr>
          <a:xfrm>
            <a:off x="702066" y="741715"/>
            <a:ext cx="10993349" cy="307777"/>
          </a:xfrm>
          <a:prstGeom prst="rect">
            <a:avLst/>
          </a:prstGeom>
          <a:noFill/>
        </p:spPr>
        <p:txBody>
          <a:bodyPr wrap="square" rtlCol="0">
            <a:spAutoFit/>
          </a:bodyPr>
          <a:lstStyle/>
          <a:p>
            <a:r>
              <a:rPr lang="en-US" sz="1400" dirty="0">
                <a:hlinkClick r:id="rId2"/>
              </a:rPr>
              <a:t>Was Abraham commanded to sacrifice Isaac or Ishmael? | Judaism and Islam – comparing the similarities between Judaism and Islam (judaism-islam.com)</a:t>
            </a:r>
            <a:endParaRPr lang="en-US" sz="1400" dirty="0"/>
          </a:p>
        </p:txBody>
      </p:sp>
      <p:pic>
        <p:nvPicPr>
          <p:cNvPr id="6" name="Picture 5"/>
          <p:cNvPicPr>
            <a:picLocks noChangeAspect="1"/>
          </p:cNvPicPr>
          <p:nvPr/>
        </p:nvPicPr>
        <p:blipFill>
          <a:blip r:embed="rId3"/>
          <a:stretch>
            <a:fillRect/>
          </a:stretch>
        </p:blipFill>
        <p:spPr>
          <a:xfrm>
            <a:off x="1011434" y="1049492"/>
            <a:ext cx="10169132" cy="5327149"/>
          </a:xfrm>
          <a:prstGeom prst="rect">
            <a:avLst/>
          </a:prstGeom>
        </p:spPr>
      </p:pic>
    </p:spTree>
    <p:extLst>
      <p:ext uri="{BB962C8B-B14F-4D97-AF65-F5344CB8AC3E}">
        <p14:creationId xmlns:p14="http://schemas.microsoft.com/office/powerpoint/2010/main" val="579719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The Binding of Isaac </a:t>
            </a:r>
            <a:br>
              <a:rPr lang="en-US" dirty="0" smtClean="0"/>
            </a:br>
            <a:r>
              <a:rPr lang="en-US" dirty="0" smtClean="0"/>
              <a:t>(A Jewish Perspective)  </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a:t>The first-century C.E. </a:t>
            </a:r>
            <a:r>
              <a:rPr lang="en-US" dirty="0">
                <a:solidFill>
                  <a:schemeClr val="tx1"/>
                </a:solidFill>
              </a:rPr>
              <a:t>Jewish historian Flavius </a:t>
            </a:r>
            <a:r>
              <a:rPr lang="en-US" dirty="0" smtClean="0">
                <a:solidFill>
                  <a:schemeClr val="tx1"/>
                </a:solidFill>
              </a:rPr>
              <a:t>Josephus</a:t>
            </a:r>
            <a:r>
              <a:rPr lang="en-US" dirty="0"/>
              <a:t> describes Isaac as a 25-year-old who rushes to the altar, knowing that he is to be the victim. According to this portrayal, in future times of distress, God will remember Isaac’s binding, the </a:t>
            </a:r>
            <a:r>
              <a:rPr lang="en-US" i="1" dirty="0"/>
              <a:t>Akedah</a:t>
            </a:r>
            <a:r>
              <a:rPr lang="en-US" dirty="0"/>
              <a:t>, and heed the prayers of the Jewish people for deliverance from enemies. As the text says, “Because you have done this…I will bestow my blessing upon you and make your descendants as numerous as the stars of heaven and the sands on the seashore” (Genesis 22:16–17). That is why the shofar the ram’s horn is blown at Rosh Hashanah to remind God of the </a:t>
            </a:r>
            <a:r>
              <a:rPr lang="en-US" i="1" dirty="0"/>
              <a:t>Akedah</a:t>
            </a:r>
            <a:r>
              <a:rPr lang="en-US" dirty="0"/>
              <a:t> and his promise; the shofar represents the horn of the ram that was substituted for Isaac.</a:t>
            </a:r>
            <a:endParaRPr lang="en-US" dirty="0"/>
          </a:p>
        </p:txBody>
      </p:sp>
      <p:sp>
        <p:nvSpPr>
          <p:cNvPr id="4" name="TextBox 3"/>
          <p:cNvSpPr txBox="1"/>
          <p:nvPr/>
        </p:nvSpPr>
        <p:spPr>
          <a:xfrm>
            <a:off x="1119883" y="5962135"/>
            <a:ext cx="7500135" cy="369332"/>
          </a:xfrm>
          <a:prstGeom prst="rect">
            <a:avLst/>
          </a:prstGeom>
          <a:noFill/>
        </p:spPr>
        <p:txBody>
          <a:bodyPr wrap="square" rtlCol="0">
            <a:spAutoFit/>
          </a:bodyPr>
          <a:lstStyle/>
          <a:p>
            <a:r>
              <a:rPr lang="en-US">
                <a:hlinkClick r:id="rId2"/>
              </a:rPr>
              <a:t>The Binding or Sacrifice of Isaac - Biblical Archaeology Society</a:t>
            </a:r>
            <a:endParaRPr lang="en-US" dirty="0"/>
          </a:p>
        </p:txBody>
      </p:sp>
      <mc:AlternateContent xmlns:mc="http://schemas.openxmlformats.org/markup-compatibility/2006">
        <mc:Choice xmlns:p14="http://schemas.microsoft.com/office/powerpoint/2010/main" Requires="p14">
          <p:contentPart p14:bwMode="auto" r:id="rId3">
            <p14:nvContentPartPr>
              <p14:cNvPr id="5" name="Ink 4"/>
              <p14:cNvContentPartPr/>
              <p14:nvPr/>
            </p14:nvContentPartPr>
            <p14:xfrm>
              <a:off x="7640160" y="3422186"/>
              <a:ext cx="1518840" cy="78840"/>
            </p14:xfrm>
          </p:contentPart>
        </mc:Choice>
        <mc:Fallback>
          <p:pic>
            <p:nvPicPr>
              <p:cNvPr id="5" name="Ink 4"/>
              <p:cNvPicPr/>
              <p:nvPr/>
            </p:nvPicPr>
            <p:blipFill>
              <a:blip r:embed="rId4"/>
              <a:stretch>
                <a:fillRect/>
              </a:stretch>
            </p:blipFill>
            <p:spPr>
              <a:xfrm>
                <a:off x="7594080" y="3300146"/>
                <a:ext cx="1627920" cy="329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p14:cNvContentPartPr/>
              <p14:nvPr/>
            </p14:nvContentPartPr>
            <p14:xfrm>
              <a:off x="9803040" y="3489506"/>
              <a:ext cx="635760" cy="23040"/>
            </p14:xfrm>
          </p:contentPart>
        </mc:Choice>
        <mc:Fallback>
          <p:pic>
            <p:nvPicPr>
              <p:cNvPr id="6" name="Ink 5"/>
              <p:cNvPicPr/>
              <p:nvPr/>
            </p:nvPicPr>
            <p:blipFill>
              <a:blip r:embed="rId6"/>
              <a:stretch>
                <a:fillRect/>
              </a:stretch>
            </p:blipFill>
            <p:spPr>
              <a:xfrm>
                <a:off x="9760200" y="3356306"/>
                <a:ext cx="747360" cy="279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Ink 6"/>
              <p14:cNvContentPartPr/>
              <p14:nvPr/>
            </p14:nvContentPartPr>
            <p14:xfrm>
              <a:off x="3922579" y="5078377"/>
              <a:ext cx="52920" cy="2520"/>
            </p14:xfrm>
          </p:contentPart>
        </mc:Choice>
        <mc:Fallback>
          <p:pic>
            <p:nvPicPr>
              <p:cNvPr id="7" name="Ink 6"/>
              <p:cNvPicPr/>
              <p:nvPr/>
            </p:nvPicPr>
            <p:blipFill>
              <a:blip r:embed="rId8"/>
              <a:stretch>
                <a:fillRect/>
              </a:stretch>
            </p:blipFill>
            <p:spPr>
              <a:xfrm>
                <a:off x="3904579" y="5012857"/>
                <a:ext cx="8928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Ink 7"/>
              <p14:cNvContentPartPr/>
              <p14:nvPr/>
            </p14:nvContentPartPr>
            <p14:xfrm>
              <a:off x="3928339" y="5068657"/>
              <a:ext cx="636480" cy="111600"/>
            </p14:xfrm>
          </p:contentPart>
        </mc:Choice>
        <mc:Fallback>
          <p:pic>
            <p:nvPicPr>
              <p:cNvPr id="8" name="Ink 7"/>
              <p:cNvPicPr/>
              <p:nvPr/>
            </p:nvPicPr>
            <p:blipFill>
              <a:blip r:embed="rId10"/>
              <a:stretch>
                <a:fillRect/>
              </a:stretch>
            </p:blipFill>
            <p:spPr>
              <a:xfrm>
                <a:off x="3864259" y="4934377"/>
                <a:ext cx="776160" cy="394560"/>
              </a:xfrm>
              <a:prstGeom prst="rect">
                <a:avLst/>
              </a:prstGeom>
            </p:spPr>
          </p:pic>
        </mc:Fallback>
      </mc:AlternateContent>
    </p:spTree>
    <p:extLst>
      <p:ext uri="{BB962C8B-B14F-4D97-AF65-F5344CB8AC3E}">
        <p14:creationId xmlns:p14="http://schemas.microsoft.com/office/powerpoint/2010/main" val="1278461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The Binding of Isaac </a:t>
            </a:r>
            <a:br>
              <a:rPr lang="en-US" dirty="0" smtClean="0"/>
            </a:br>
            <a:r>
              <a:rPr lang="en-US" dirty="0" smtClean="0"/>
              <a:t>(A Jewish Perspective)  </a:t>
            </a:r>
            <a:endParaRPr lang="en-US" dirty="0"/>
          </a:p>
        </p:txBody>
      </p:sp>
      <p:sp>
        <p:nvSpPr>
          <p:cNvPr id="3" name="Content Placeholder 2"/>
          <p:cNvSpPr>
            <a:spLocks noGrp="1"/>
          </p:cNvSpPr>
          <p:nvPr>
            <p:ph idx="1"/>
          </p:nvPr>
        </p:nvSpPr>
        <p:spPr/>
        <p:txBody>
          <a:bodyPr>
            <a:normAutofit/>
          </a:bodyPr>
          <a:lstStyle/>
          <a:p>
            <a:pPr marL="0" indent="0">
              <a:buNone/>
            </a:pPr>
            <a:r>
              <a:rPr lang="en-US" dirty="0"/>
              <a:t>In later rabbinic collections, Isaac is portrayed as an adult of 37 years, fully aware of what is going to happen to him. He not only accepts the role he is to play, but begs Abraham to bind him lest he struggle in fear, thus invalidating the sacrifice. The Jerusalem Talmud summarizes the tradition that Isaac’s release is the equivalent of all Israel’s release. Abraham received from God, as a reward for his obedience, God’s own future intercession for Isaac’s descendants when they should fall into sin. Remembering the </a:t>
            </a:r>
            <a:r>
              <a:rPr lang="en-US" i="1" dirty="0"/>
              <a:t>Akedah</a:t>
            </a:r>
            <a:r>
              <a:rPr lang="en-US" dirty="0"/>
              <a:t>, God will suppress his wrath and have mercy on his people.</a:t>
            </a:r>
            <a:endParaRPr lang="en-US" dirty="0"/>
          </a:p>
        </p:txBody>
      </p:sp>
      <p:sp>
        <p:nvSpPr>
          <p:cNvPr id="4" name="TextBox 3"/>
          <p:cNvSpPr txBox="1"/>
          <p:nvPr/>
        </p:nvSpPr>
        <p:spPr>
          <a:xfrm>
            <a:off x="1119883" y="5962135"/>
            <a:ext cx="7500135" cy="369332"/>
          </a:xfrm>
          <a:prstGeom prst="rect">
            <a:avLst/>
          </a:prstGeom>
          <a:noFill/>
        </p:spPr>
        <p:txBody>
          <a:bodyPr wrap="square" rtlCol="0">
            <a:spAutoFit/>
          </a:bodyPr>
          <a:lstStyle/>
          <a:p>
            <a:r>
              <a:rPr lang="en-US">
                <a:hlinkClick r:id="rId2"/>
              </a:rPr>
              <a:t>The Binding or Sacrifice of Isaac - Biblical Archaeology Society</a:t>
            </a:r>
            <a:endParaRPr lang="en-US" dirty="0"/>
          </a:p>
        </p:txBody>
      </p:sp>
    </p:spTree>
    <p:extLst>
      <p:ext uri="{BB962C8B-B14F-4D97-AF65-F5344CB8AC3E}">
        <p14:creationId xmlns:p14="http://schemas.microsoft.com/office/powerpoint/2010/main" val="728809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fontScale="90000"/>
          </a:bodyPr>
          <a:lstStyle/>
          <a:p>
            <a:r>
              <a:rPr lang="en-US" dirty="0" smtClean="0"/>
              <a:t>The Binding of Isaac </a:t>
            </a:r>
            <a:br>
              <a:rPr lang="en-US" dirty="0" smtClean="0"/>
            </a:br>
            <a:r>
              <a:rPr lang="en-US" dirty="0" smtClean="0"/>
              <a:t>(A Jewish Perspective)  </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a:t>According to the Genesis story, Isaac’s sacrifice was interrupted and the ram substituted. However, several ancient traditions refer to Isaac’s ashes or blood; some accounts even say that Isaac actually died and was revived. Does Genesis itself hint at this? After God tells Abraham that, because of what he has done, his descendants will be like the stars of the heaven and the sands of the sea, “Abraham then returned to his servants, and they departed together for Beer-</a:t>
            </a:r>
            <a:r>
              <a:rPr lang="en-US" dirty="0" err="1"/>
              <a:t>sheba</a:t>
            </a:r>
            <a:r>
              <a:rPr lang="en-US" dirty="0"/>
              <a:t>” (Genesis 22:19). Why no mention of Isaac? What happened to him? Was there another version of the story with a different ending? In any event, in all these traditions, Isaac’s ashes are the symbol of his merit, and the </a:t>
            </a:r>
            <a:r>
              <a:rPr lang="en-US" i="1" dirty="0"/>
              <a:t>Akedah</a:t>
            </a:r>
            <a:r>
              <a:rPr lang="en-US" dirty="0"/>
              <a:t> is the fulfilled expiatory sacrifice.</a:t>
            </a:r>
            <a:endParaRPr lang="en-US" dirty="0"/>
          </a:p>
        </p:txBody>
      </p:sp>
      <p:sp>
        <p:nvSpPr>
          <p:cNvPr id="4" name="TextBox 3"/>
          <p:cNvSpPr txBox="1"/>
          <p:nvPr/>
        </p:nvSpPr>
        <p:spPr>
          <a:xfrm>
            <a:off x="1119883" y="5962135"/>
            <a:ext cx="7500135" cy="369332"/>
          </a:xfrm>
          <a:prstGeom prst="rect">
            <a:avLst/>
          </a:prstGeom>
          <a:noFill/>
        </p:spPr>
        <p:txBody>
          <a:bodyPr wrap="square" rtlCol="0">
            <a:spAutoFit/>
          </a:bodyPr>
          <a:lstStyle/>
          <a:p>
            <a:r>
              <a:rPr lang="en-US">
                <a:hlinkClick r:id="rId2"/>
              </a:rPr>
              <a:t>The Binding or Sacrifice of Isaac - Biblical Archaeology Society</a:t>
            </a:r>
            <a:endParaRPr lang="en-US" dirty="0"/>
          </a:p>
        </p:txBody>
      </p:sp>
      <mc:AlternateContent xmlns:mc="http://schemas.openxmlformats.org/markup-compatibility/2006">
        <mc:Choice xmlns:p14="http://schemas.microsoft.com/office/powerpoint/2010/main" Requires="p14">
          <p:contentPart p14:bwMode="auto" r:id="rId3">
            <p14:nvContentPartPr>
              <p14:cNvPr id="6" name="Ink 5"/>
              <p14:cNvContentPartPr/>
              <p14:nvPr/>
            </p14:nvContentPartPr>
            <p14:xfrm>
              <a:off x="4087459" y="5446297"/>
              <a:ext cx="4874400" cy="90720"/>
            </p14:xfrm>
          </p:contentPart>
        </mc:Choice>
        <mc:Fallback>
          <p:pic>
            <p:nvPicPr>
              <p:cNvPr id="6" name="Ink 5"/>
              <p:cNvPicPr/>
              <p:nvPr/>
            </p:nvPicPr>
            <p:blipFill>
              <a:blip r:embed="rId4"/>
              <a:stretch>
                <a:fillRect/>
              </a:stretch>
            </p:blipFill>
            <p:spPr>
              <a:xfrm>
                <a:off x="4041379" y="5272777"/>
                <a:ext cx="5009760" cy="455400"/>
              </a:xfrm>
              <a:prstGeom prst="rect">
                <a:avLst/>
              </a:prstGeom>
            </p:spPr>
          </p:pic>
        </mc:Fallback>
      </mc:AlternateContent>
    </p:spTree>
    <p:extLst>
      <p:ext uri="{BB962C8B-B14F-4D97-AF65-F5344CB8AC3E}">
        <p14:creationId xmlns:p14="http://schemas.microsoft.com/office/powerpoint/2010/main" val="151933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normAutofit fontScale="90000"/>
          </a:bodyPr>
          <a:lstStyle/>
          <a:p>
            <a:r>
              <a:rPr lang="en-US" dirty="0" smtClean="0"/>
              <a:t>The Sacrifice of Isaac </a:t>
            </a:r>
            <a:br>
              <a:rPr lang="en-US" dirty="0" smtClean="0"/>
            </a:br>
            <a:r>
              <a:rPr lang="en-US" dirty="0" smtClean="0"/>
              <a:t>(A Philosophical Perspective)</a:t>
            </a:r>
            <a:endParaRPr lang="en-US" dirty="0"/>
          </a:p>
        </p:txBody>
      </p:sp>
      <p:sp>
        <p:nvSpPr>
          <p:cNvPr id="3" name="Content Placeholder 2"/>
          <p:cNvSpPr>
            <a:spLocks noGrp="1"/>
          </p:cNvSpPr>
          <p:nvPr>
            <p:ph idx="1"/>
          </p:nvPr>
        </p:nvSpPr>
        <p:spPr/>
        <p:txBody>
          <a:bodyPr>
            <a:normAutofit/>
          </a:bodyPr>
          <a:lstStyle/>
          <a:p>
            <a:pPr marL="0" indent="0">
              <a:buNone/>
            </a:pPr>
            <a:r>
              <a:rPr lang="en-US" i="1" dirty="0"/>
              <a:t>*Kierkegaard was a Danish Christian philosopher known as the “father of existentialism.”  He was born in 1813 and died in 1855.  </a:t>
            </a:r>
          </a:p>
          <a:p>
            <a:pPr marL="0" indent="0">
              <a:buNone/>
            </a:pPr>
            <a:r>
              <a:rPr lang="en-US" dirty="0" smtClean="0"/>
              <a:t>First </a:t>
            </a:r>
            <a:r>
              <a:rPr lang="en-US" dirty="0"/>
              <a:t>I wish to turn to Kierkegaard's </a:t>
            </a:r>
            <a:r>
              <a:rPr lang="en-US" u="sng" dirty="0"/>
              <a:t>Fear and Trembling</a:t>
            </a:r>
            <a:r>
              <a:rPr lang="en-US" dirty="0"/>
              <a:t>, since it has been very influential in Christian thinking about ethics in relation to the Abraham story. I dislike the book intensely and do not wish to get into a long discussion about it. But I will comment briefly.  </a:t>
            </a:r>
            <a:r>
              <a:rPr lang="en-US" dirty="0" smtClean="0"/>
              <a:t>In </a:t>
            </a:r>
            <a:r>
              <a:rPr lang="en-US" dirty="0"/>
              <a:t>Kierkegaard's terms, an ethical man is good, but the man of faith is best, and Abraham is the quintessential man of faith. </a:t>
            </a:r>
            <a:endParaRPr lang="en-US" dirty="0" smtClean="0"/>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Should We Admire Abraham's Willingness - </a:t>
            </a:r>
            <a:r>
              <a:rPr lang="en-US" dirty="0" err="1">
                <a:hlinkClick r:id="rId2"/>
              </a:rPr>
              <a:t>Markkula</a:t>
            </a:r>
            <a:r>
              <a:rPr lang="en-US" dirty="0">
                <a:hlinkClick r:id="rId2"/>
              </a:rPr>
              <a:t> Center for Applied Ethics (scu.edu)</a:t>
            </a:r>
            <a:endParaRPr lang="en-US" dirty="0"/>
          </a:p>
        </p:txBody>
      </p:sp>
    </p:spTree>
    <p:extLst>
      <p:ext uri="{BB962C8B-B14F-4D97-AF65-F5344CB8AC3E}">
        <p14:creationId xmlns:p14="http://schemas.microsoft.com/office/powerpoint/2010/main" val="3407417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normAutofit fontScale="90000"/>
          </a:bodyPr>
          <a:lstStyle/>
          <a:p>
            <a:r>
              <a:rPr lang="en-US" dirty="0" smtClean="0"/>
              <a:t>The Sacrifice of Isaac </a:t>
            </a:r>
            <a:br>
              <a:rPr lang="en-US" dirty="0" smtClean="0"/>
            </a:br>
            <a:r>
              <a:rPr lang="en-US" dirty="0" smtClean="0"/>
              <a:t>(A Philosophical Perspective)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Indeed</a:t>
            </a:r>
            <a:r>
              <a:rPr lang="en-US" dirty="0"/>
              <a:t>, for Kierkegaard, Abraham's temptation or trial was precisely what he called "the ethical," that standard of human morality that would condemn murder, especially of one's own child. Abraham resists the temptation of the ethical and makes the "leap of faith."  Kierkegaard places Abraham above the </a:t>
            </a:r>
            <a:r>
              <a:rPr lang="en-US" dirty="0" smtClean="0"/>
              <a:t>law…His </a:t>
            </a:r>
            <a:r>
              <a:rPr lang="en-US" dirty="0"/>
              <a:t>act can be distinguished from murder only if he can be seen as somehow more than human and therefore beyond human categories. Faith, he says, is "a paradox which is capable of transforming a murder into a holy act, well-pleasing to God."</a:t>
            </a:r>
            <a:endParaRPr lang="en-US" dirty="0" smtClean="0"/>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Should We Admire Abraham's Willingness - </a:t>
            </a:r>
            <a:r>
              <a:rPr lang="en-US" dirty="0" err="1">
                <a:hlinkClick r:id="rId2"/>
              </a:rPr>
              <a:t>Markkula</a:t>
            </a:r>
            <a:r>
              <a:rPr lang="en-US" dirty="0">
                <a:hlinkClick r:id="rId2"/>
              </a:rPr>
              <a:t> Center for Applied Ethics (scu.edu)</a:t>
            </a:r>
            <a:endParaRPr lang="en-US" dirty="0"/>
          </a:p>
        </p:txBody>
      </p:sp>
    </p:spTree>
    <p:extLst>
      <p:ext uri="{BB962C8B-B14F-4D97-AF65-F5344CB8AC3E}">
        <p14:creationId xmlns:p14="http://schemas.microsoft.com/office/powerpoint/2010/main" val="2689174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normAutofit fontScale="90000"/>
          </a:bodyPr>
          <a:lstStyle/>
          <a:p>
            <a:r>
              <a:rPr lang="en-US" dirty="0" smtClean="0"/>
              <a:t>The Sacrifice of Isaac </a:t>
            </a:r>
            <a:br>
              <a:rPr lang="en-US" dirty="0" smtClean="0"/>
            </a:br>
            <a:r>
              <a:rPr lang="en-US" dirty="0" smtClean="0"/>
              <a:t>(A Philosophical Perspective)</a:t>
            </a:r>
            <a:endParaRPr lang="en-US" dirty="0"/>
          </a:p>
        </p:txBody>
      </p:sp>
      <p:sp>
        <p:nvSpPr>
          <p:cNvPr id="3" name="Content Placeholder 2"/>
          <p:cNvSpPr>
            <a:spLocks noGrp="1"/>
          </p:cNvSpPr>
          <p:nvPr>
            <p:ph idx="1"/>
          </p:nvPr>
        </p:nvSpPr>
        <p:spPr>
          <a:xfrm>
            <a:off x="1295401" y="2486346"/>
            <a:ext cx="9601196" cy="3698697"/>
          </a:xfrm>
        </p:spPr>
        <p:txBody>
          <a:bodyPr>
            <a:normAutofit/>
          </a:bodyPr>
          <a:lstStyle/>
          <a:p>
            <a:pPr marL="0" indent="0">
              <a:buNone/>
            </a:pPr>
            <a:r>
              <a:rPr lang="en-US" dirty="0"/>
              <a:t>I don't think so. Why should such an act be pleasing to God? What kind of God would find that pleasing? Why is faith not demonstrated by the love, care and protection of the child (and other people)? Why should faith first require allegiance to God and only secondarily to fellow humans</a:t>
            </a:r>
            <a:r>
              <a:rPr lang="en-US" dirty="0" smtClean="0"/>
              <a:t>? </a:t>
            </a:r>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Should We Admire Abraham's Willingness - </a:t>
            </a:r>
            <a:r>
              <a:rPr lang="en-US" dirty="0" err="1">
                <a:hlinkClick r:id="rId2"/>
              </a:rPr>
              <a:t>Markkula</a:t>
            </a:r>
            <a:r>
              <a:rPr lang="en-US" dirty="0">
                <a:hlinkClick r:id="rId2"/>
              </a:rPr>
              <a:t> Center for Applied Ethics (scu.edu)</a:t>
            </a:r>
            <a:endParaRPr lang="en-US" dirty="0"/>
          </a:p>
        </p:txBody>
      </p:sp>
    </p:spTree>
    <p:extLst>
      <p:ext uri="{BB962C8B-B14F-4D97-AF65-F5344CB8AC3E}">
        <p14:creationId xmlns:p14="http://schemas.microsoft.com/office/powerpoint/2010/main" val="2645946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normAutofit fontScale="90000"/>
          </a:bodyPr>
          <a:lstStyle/>
          <a:p>
            <a:r>
              <a:rPr lang="en-US" dirty="0" smtClean="0"/>
              <a:t>The Sacrifice of Isaac </a:t>
            </a:r>
            <a:br>
              <a:rPr lang="en-US" dirty="0" smtClean="0"/>
            </a:br>
            <a:r>
              <a:rPr lang="en-US" dirty="0" smtClean="0"/>
              <a:t>(A Philosophical Perspective)</a:t>
            </a:r>
            <a:endParaRPr lang="en-US" dirty="0"/>
          </a:p>
        </p:txBody>
      </p:sp>
      <p:sp>
        <p:nvSpPr>
          <p:cNvPr id="3" name="Content Placeholder 2"/>
          <p:cNvSpPr>
            <a:spLocks noGrp="1"/>
          </p:cNvSpPr>
          <p:nvPr>
            <p:ph idx="1"/>
          </p:nvPr>
        </p:nvSpPr>
        <p:spPr>
          <a:xfrm>
            <a:off x="1295401" y="2486346"/>
            <a:ext cx="9601196" cy="3698697"/>
          </a:xfrm>
        </p:spPr>
        <p:txBody>
          <a:bodyPr>
            <a:normAutofit/>
          </a:bodyPr>
          <a:lstStyle/>
          <a:p>
            <a:pPr marL="0" indent="0">
              <a:buNone/>
            </a:pPr>
            <a:r>
              <a:rPr lang="en-US" dirty="0" smtClean="0"/>
              <a:t>Today</a:t>
            </a:r>
            <a:r>
              <a:rPr lang="en-US" dirty="0"/>
              <a:t>, people who hear voices—even those who claim they hear God speaking to them—are labeled as insane. A chapter in my book describes a trial that happened here in California of a man who sacrificed his child, claiming that God told him to. He was serious and had all the right theological arguments, even though he was relatively uneducated man. He was convicted of murder in the first degree in the first phase of the trial, but in the second phase he was acquitted on the basis of insanity. He did not go free; instead he’s in an institution for the criminally insane rather than in prison.</a:t>
            </a:r>
            <a:endParaRPr lang="en-US" dirty="0" smtClean="0"/>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Should We Admire Abraham's Willingness - </a:t>
            </a:r>
            <a:r>
              <a:rPr lang="en-US" dirty="0" err="1">
                <a:hlinkClick r:id="rId2"/>
              </a:rPr>
              <a:t>Markkula</a:t>
            </a:r>
            <a:r>
              <a:rPr lang="en-US" dirty="0">
                <a:hlinkClick r:id="rId2"/>
              </a:rPr>
              <a:t> Center for Applied Ethics (scu.edu)</a:t>
            </a:r>
            <a:endParaRPr lang="en-US" dirty="0"/>
          </a:p>
        </p:txBody>
      </p:sp>
    </p:spTree>
    <p:extLst>
      <p:ext uri="{BB962C8B-B14F-4D97-AF65-F5344CB8AC3E}">
        <p14:creationId xmlns:p14="http://schemas.microsoft.com/office/powerpoint/2010/main" val="1464915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p:spPr>
        <p:txBody>
          <a:bodyPr>
            <a:normAutofit fontScale="90000"/>
          </a:bodyPr>
          <a:lstStyle/>
          <a:p>
            <a:r>
              <a:rPr lang="en-US" dirty="0" smtClean="0"/>
              <a:t>The Sacrifice of Isaac </a:t>
            </a:r>
            <a:br>
              <a:rPr lang="en-US" dirty="0" smtClean="0"/>
            </a:br>
            <a:r>
              <a:rPr lang="en-US" dirty="0" smtClean="0"/>
              <a:t>(A Philosophical Perspective)</a:t>
            </a:r>
            <a:endParaRPr lang="en-US" dirty="0"/>
          </a:p>
        </p:txBody>
      </p:sp>
      <p:sp>
        <p:nvSpPr>
          <p:cNvPr id="3" name="Content Placeholder 2"/>
          <p:cNvSpPr>
            <a:spLocks noGrp="1"/>
          </p:cNvSpPr>
          <p:nvPr>
            <p:ph idx="1"/>
          </p:nvPr>
        </p:nvSpPr>
        <p:spPr>
          <a:xfrm>
            <a:off x="1295401" y="2486346"/>
            <a:ext cx="9601196" cy="3698697"/>
          </a:xfrm>
        </p:spPr>
        <p:txBody>
          <a:bodyPr>
            <a:normAutofit/>
          </a:bodyPr>
          <a:lstStyle/>
          <a:p>
            <a:pPr marL="0" indent="0">
              <a:buNone/>
            </a:pPr>
            <a:r>
              <a:rPr lang="en-US" dirty="0"/>
              <a:t>But if we deem him insane, why don’t we re-read the Abraham story in that light? Why do we accept that God spoke to him and asked for such a </a:t>
            </a:r>
            <a:r>
              <a:rPr lang="en-US" dirty="0" smtClean="0"/>
              <a:t>sacrifice?  </a:t>
            </a:r>
          </a:p>
          <a:p>
            <a:pPr marL="0" indent="0">
              <a:buNone/>
            </a:pPr>
            <a:r>
              <a:rPr lang="en-US" dirty="0" smtClean="0"/>
              <a:t>"If </a:t>
            </a:r>
            <a:r>
              <a:rPr lang="en-US" dirty="0"/>
              <a:t>God should really speak to man, man could still never know that it was God speaking. It is quite impossible for man to apprehend the infinite by his senses, distinguish it from sensible beings, and recognize it as such. But in some cases man can be sure the voice he hears is not God’s. For if the voice commands him to do something contrary to moral law, then no matter how majestic the apparition may be, and no matter how it may seem to surpass the whole of nature, he must consider it an illusion</a:t>
            </a:r>
            <a:r>
              <a:rPr lang="en-US" dirty="0" smtClean="0"/>
              <a:t>.“—Kant (an early humanist)</a:t>
            </a:r>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Should We Admire Abraham's Willingness - </a:t>
            </a:r>
            <a:r>
              <a:rPr lang="en-US" dirty="0" err="1">
                <a:hlinkClick r:id="rId2"/>
              </a:rPr>
              <a:t>Markkula</a:t>
            </a:r>
            <a:r>
              <a:rPr lang="en-US" dirty="0">
                <a:hlinkClick r:id="rId2"/>
              </a:rPr>
              <a:t> Center for Applied Ethics (scu.edu)</a:t>
            </a:r>
            <a:endParaRPr lang="en-US" dirty="0"/>
          </a:p>
        </p:txBody>
      </p:sp>
    </p:spTree>
    <p:extLst>
      <p:ext uri="{BB962C8B-B14F-4D97-AF65-F5344CB8AC3E}">
        <p14:creationId xmlns:p14="http://schemas.microsoft.com/office/powerpoint/2010/main" val="2842911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486346"/>
            <a:ext cx="9601196" cy="3698697"/>
          </a:xfrm>
        </p:spPr>
        <p:txBody>
          <a:bodyPr>
            <a:normAutofit/>
          </a:bodyPr>
          <a:lstStyle/>
          <a:p>
            <a:pPr marL="0" indent="0">
              <a:buNone/>
            </a:pPr>
            <a:r>
              <a:rPr lang="en-US" dirty="0" smtClean="0"/>
              <a:t>I’ve </a:t>
            </a:r>
            <a:r>
              <a:rPr lang="en-US" dirty="0"/>
              <a:t>heard lots of explanations over the years about the faithfulness of Abraham in this story.  Yes, Abraham  is striving to be obedient to God in every detail of his life.  But is has always bothered me that people rarely question the idea of God telling Abraham to do something that was against His will: to kill your own child and the heir to God’s unfolding plan.  In fact, it was a pagan ritual of the prevailing cultures.</a:t>
            </a:r>
          </a:p>
          <a:p>
            <a:pPr marL="0" indent="0">
              <a:buNone/>
            </a:pPr>
            <a:r>
              <a:rPr lang="en-US" dirty="0"/>
              <a:t>We love to say that God is omniscient–all knowing.  If that’s really true, He already knew that Abraham was faithful and did not need to test him.</a:t>
            </a:r>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Was It Really God Who Told Abraham to Sacrifice Isaac? ~ The Bible Speaks to You</a:t>
            </a:r>
            <a:r>
              <a:rPr lang="en-US" dirty="0" smtClean="0">
                <a:hlinkClick r:id="rId3"/>
              </a:rPr>
              <a:t>)</a:t>
            </a:r>
            <a:endParaRPr lang="en-US" dirty="0"/>
          </a:p>
        </p:txBody>
      </p:sp>
    </p:spTree>
    <p:extLst>
      <p:ext uri="{BB962C8B-B14F-4D97-AF65-F5344CB8AC3E}">
        <p14:creationId xmlns:p14="http://schemas.microsoft.com/office/powerpoint/2010/main" val="97263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22:4-6</a:t>
            </a:r>
            <a:endParaRPr lang="en-US" dirty="0"/>
          </a:p>
        </p:txBody>
      </p:sp>
      <p:sp>
        <p:nvSpPr>
          <p:cNvPr id="3" name="Content Placeholder 2"/>
          <p:cNvSpPr>
            <a:spLocks noGrp="1"/>
          </p:cNvSpPr>
          <p:nvPr>
            <p:ph idx="1"/>
          </p:nvPr>
        </p:nvSpPr>
        <p:spPr/>
        <p:txBody>
          <a:bodyPr>
            <a:noAutofit/>
          </a:bodyPr>
          <a:lstStyle/>
          <a:p>
            <a:r>
              <a:rPr lang="en-US" b="1" baseline="30000" dirty="0"/>
              <a:t>4 </a:t>
            </a:r>
            <a:r>
              <a:rPr lang="en-US" dirty="0"/>
              <a:t>Then on the third day Abraham lifted up his eyes, and saw the place afar off.</a:t>
            </a:r>
          </a:p>
          <a:p>
            <a:r>
              <a:rPr lang="en-US" b="1" baseline="30000" dirty="0"/>
              <a:t>5 </a:t>
            </a:r>
            <a:r>
              <a:rPr lang="en-US" dirty="0"/>
              <a:t>And Abraham said unto his young men, Abide ye here with the ass; and I and the lad will go yonder and worship, and come again to you.</a:t>
            </a:r>
          </a:p>
          <a:p>
            <a:r>
              <a:rPr lang="en-US" b="1" baseline="30000" dirty="0"/>
              <a:t>6 </a:t>
            </a:r>
            <a:r>
              <a:rPr lang="en-US" dirty="0"/>
              <a:t>And Abraham took the wood of the burnt offering, and laid it upon Isaac his son; and he took the fire in his hand, and a knife; and they went both of them together.</a:t>
            </a:r>
          </a:p>
        </p:txBody>
      </p:sp>
    </p:spTree>
    <p:extLst>
      <p:ext uri="{BB962C8B-B14F-4D97-AF65-F5344CB8AC3E}">
        <p14:creationId xmlns:p14="http://schemas.microsoft.com/office/powerpoint/2010/main" val="1037367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486346"/>
            <a:ext cx="9601196" cy="3698697"/>
          </a:xfrm>
        </p:spPr>
        <p:txBody>
          <a:bodyPr>
            <a:normAutofit/>
          </a:bodyPr>
          <a:lstStyle/>
          <a:p>
            <a:r>
              <a:rPr lang="en-US" dirty="0"/>
              <a:t>Abraham came out of a culture where sacrifice of the first born child was one of highest expressions of devotion in the attempt to please and/or appease certain heathen gods.</a:t>
            </a:r>
          </a:p>
          <a:p>
            <a:r>
              <a:rPr lang="en-US" dirty="0"/>
              <a:t>Abraham had rejected this polytheistic culture because he heard God’s voice and was coming to know the one, true God.</a:t>
            </a:r>
          </a:p>
          <a:p>
            <a:pPr marL="0" indent="0">
              <a:buNone/>
            </a:pPr>
            <a:r>
              <a:rPr lang="en-US" dirty="0" smtClean="0"/>
              <a:t>Why </a:t>
            </a:r>
            <a:r>
              <a:rPr lang="en-US" dirty="0"/>
              <a:t>would God tell him to do this?  Why would God tell Abraham to revert to a pagan practice to show his faithfulness</a:t>
            </a:r>
            <a:r>
              <a:rPr lang="en-US" dirty="0" smtClean="0"/>
              <a:t>?</a:t>
            </a:r>
            <a:endParaRPr lang="en-US" dirty="0"/>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Was It Really God Who Told Abraham to Sacrifice Isaac? ~ The Bible Speaks to You</a:t>
            </a:r>
            <a:r>
              <a:rPr lang="en-US" dirty="0" smtClean="0">
                <a:hlinkClick r:id="rId3"/>
              </a:rPr>
              <a:t>)</a:t>
            </a:r>
            <a:endParaRPr lang="en-US" dirty="0"/>
          </a:p>
        </p:txBody>
      </p:sp>
    </p:spTree>
    <p:extLst>
      <p:ext uri="{BB962C8B-B14F-4D97-AF65-F5344CB8AC3E}">
        <p14:creationId xmlns:p14="http://schemas.microsoft.com/office/powerpoint/2010/main" val="2661277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486346"/>
            <a:ext cx="9601196" cy="3698697"/>
          </a:xfrm>
        </p:spPr>
        <p:txBody>
          <a:bodyPr>
            <a:normAutofit/>
          </a:bodyPr>
          <a:lstStyle/>
          <a:p>
            <a:pPr marL="0" indent="0">
              <a:buNone/>
            </a:pPr>
            <a:r>
              <a:rPr lang="en-US" dirty="0" smtClean="0"/>
              <a:t>Now </a:t>
            </a:r>
            <a:r>
              <a:rPr lang="en-US" dirty="0"/>
              <a:t>if you take the literal meaning of practically any English translation of the Bible, it will say that God tempted/tested Abraham’s faith by telling him to sacrifice his son.  But if you look at everything the Bible says about the nature of God and what He tells people to do, there is </a:t>
            </a:r>
            <a:r>
              <a:rPr lang="en-US" dirty="0" smtClean="0"/>
              <a:t>an enormous incongruity here.  </a:t>
            </a:r>
          </a:p>
          <a:p>
            <a:pPr marL="0" indent="0">
              <a:buNone/>
            </a:pPr>
            <a:r>
              <a:rPr lang="en-US" dirty="0" smtClean="0"/>
              <a:t>James </a:t>
            </a:r>
            <a:r>
              <a:rPr lang="en-US" dirty="0"/>
              <a:t>1:13 makes it clear, “for God cannot be tempted with evil, neither </a:t>
            </a:r>
            <a:r>
              <a:rPr lang="en-US" dirty="0" err="1"/>
              <a:t>tempteth</a:t>
            </a:r>
            <a:r>
              <a:rPr lang="en-US" dirty="0"/>
              <a:t> he any man.”</a:t>
            </a:r>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Was It Really God Who Told Abraham to Sacrifice Isaac? ~ The Bible Speaks to You</a:t>
            </a:r>
            <a:r>
              <a:rPr lang="en-US" dirty="0" smtClean="0">
                <a:hlinkClick r:id="rId3"/>
              </a:rPr>
              <a:t>)</a:t>
            </a:r>
            <a:endParaRPr lang="en-US" dirty="0"/>
          </a:p>
        </p:txBody>
      </p:sp>
    </p:spTree>
    <p:extLst>
      <p:ext uri="{BB962C8B-B14F-4D97-AF65-F5344CB8AC3E}">
        <p14:creationId xmlns:p14="http://schemas.microsoft.com/office/powerpoint/2010/main" val="2847181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486346"/>
            <a:ext cx="9601196" cy="3698697"/>
          </a:xfrm>
        </p:spPr>
        <p:txBody>
          <a:bodyPr>
            <a:normAutofit/>
          </a:bodyPr>
          <a:lstStyle/>
          <a:p>
            <a:r>
              <a:rPr lang="en-US" i="1" dirty="0"/>
              <a:t>Elohim </a:t>
            </a:r>
            <a:r>
              <a:rPr lang="en-US" dirty="0"/>
              <a:t>is one of the names the Bible uses for God. But it’s an irregular noun. Normally, the suffix </a:t>
            </a:r>
            <a:r>
              <a:rPr lang="en-US" i="1" dirty="0" err="1"/>
              <a:t>im</a:t>
            </a:r>
            <a:r>
              <a:rPr lang="en-US" i="1" dirty="0"/>
              <a:t> </a:t>
            </a:r>
            <a:r>
              <a:rPr lang="en-US" dirty="0"/>
              <a:t>makes masculine Hebrew nouns plural, as in the expression </a:t>
            </a:r>
            <a:r>
              <a:rPr lang="en-US" i="1" dirty="0" err="1"/>
              <a:t>elohim</a:t>
            </a:r>
            <a:r>
              <a:rPr lang="en-US" i="1" dirty="0"/>
              <a:t> </a:t>
            </a:r>
            <a:r>
              <a:rPr lang="en-US" i="1" dirty="0" err="1"/>
              <a:t>achairim</a:t>
            </a:r>
            <a:r>
              <a:rPr lang="en-US" i="1" dirty="0"/>
              <a:t>, </a:t>
            </a:r>
            <a:r>
              <a:rPr lang="en-US" dirty="0"/>
              <a:t>which means</a:t>
            </a:r>
            <a:r>
              <a:rPr lang="en-US" i="1" dirty="0"/>
              <a:t> other gods. </a:t>
            </a:r>
            <a:r>
              <a:rPr lang="en-US" dirty="0"/>
              <a:t>We know that because </a:t>
            </a:r>
            <a:r>
              <a:rPr lang="en-US" i="1" dirty="0" err="1"/>
              <a:t>achairim</a:t>
            </a:r>
            <a:r>
              <a:rPr lang="en-US" dirty="0"/>
              <a:t> is a plural form of the adjective</a:t>
            </a:r>
            <a:r>
              <a:rPr lang="en-US" i="1" dirty="0"/>
              <a:t> other,</a:t>
            </a:r>
            <a:r>
              <a:rPr lang="en-US" dirty="0"/>
              <a:t> which is only used with plural nouns.</a:t>
            </a:r>
          </a:p>
          <a:p>
            <a:r>
              <a:rPr lang="en-US" dirty="0"/>
              <a:t>When </a:t>
            </a:r>
            <a:r>
              <a:rPr lang="en-US" i="1" dirty="0"/>
              <a:t>Elohim</a:t>
            </a:r>
            <a:r>
              <a:rPr lang="en-US" dirty="0"/>
              <a:t> refers to the one God, it takes singular adjectives and verbs, Dr. </a:t>
            </a:r>
            <a:r>
              <a:rPr lang="en-US" dirty="0" err="1"/>
              <a:t>Baumgarten</a:t>
            </a:r>
            <a:r>
              <a:rPr lang="en-US" dirty="0"/>
              <a:t> said</a:t>
            </a:r>
            <a:r>
              <a:rPr lang="en-US" dirty="0" smtClean="0"/>
              <a:t>.</a:t>
            </a:r>
            <a:endParaRPr lang="en-US" dirty="0"/>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Was It Really God Who Told Abraham to Sacrifice Isaac? ~ The Bible Speaks to You</a:t>
            </a:r>
            <a:r>
              <a:rPr lang="en-US" dirty="0" smtClean="0">
                <a:hlinkClick r:id="rId3"/>
              </a:rPr>
              <a:t>)</a:t>
            </a:r>
            <a:endParaRPr lang="en-US" dirty="0"/>
          </a:p>
        </p:txBody>
      </p:sp>
    </p:spTree>
    <p:extLst>
      <p:ext uri="{BB962C8B-B14F-4D97-AF65-F5344CB8AC3E}">
        <p14:creationId xmlns:p14="http://schemas.microsoft.com/office/powerpoint/2010/main" val="269758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373330"/>
            <a:ext cx="9601196" cy="3811713"/>
          </a:xfrm>
        </p:spPr>
        <p:txBody>
          <a:bodyPr>
            <a:normAutofit/>
          </a:bodyPr>
          <a:lstStyle/>
          <a:p>
            <a:r>
              <a:rPr lang="en-US" dirty="0"/>
              <a:t>In the original Hebrew “Binding of Isaac” story , </a:t>
            </a:r>
            <a:r>
              <a:rPr lang="en-US" i="1" dirty="0"/>
              <a:t>Elohim</a:t>
            </a:r>
            <a:r>
              <a:rPr lang="en-US" dirty="0"/>
              <a:t> is used with singular nouns and verbs, except in Verse 1. There, the Bible uses </a:t>
            </a:r>
            <a:r>
              <a:rPr lang="en-US" i="1" dirty="0"/>
              <a:t>ha-</a:t>
            </a:r>
            <a:r>
              <a:rPr lang="en-US" i="1" dirty="0" err="1"/>
              <a:t>elohim</a:t>
            </a:r>
            <a:r>
              <a:rPr lang="en-US" i="1" dirty="0"/>
              <a:t>. </a:t>
            </a:r>
            <a:r>
              <a:rPr lang="en-US" dirty="0"/>
              <a:t>The Hebrew prefix </a:t>
            </a:r>
            <a:r>
              <a:rPr lang="en-US" i="1" dirty="0"/>
              <a:t>ha- </a:t>
            </a:r>
            <a:r>
              <a:rPr lang="en-US" dirty="0"/>
              <a:t>means </a:t>
            </a:r>
            <a:r>
              <a:rPr lang="en-US" i="1" dirty="0"/>
              <a:t>the.</a:t>
            </a:r>
            <a:r>
              <a:rPr lang="en-US" dirty="0"/>
              <a:t> So the word can be interpreted as </a:t>
            </a:r>
            <a:r>
              <a:rPr lang="en-US" i="1" dirty="0"/>
              <a:t>the gods.</a:t>
            </a:r>
            <a:endParaRPr lang="en-US" dirty="0"/>
          </a:p>
          <a:p>
            <a:r>
              <a:rPr lang="en-US" dirty="0"/>
              <a:t>After that, there is no question that </a:t>
            </a:r>
            <a:r>
              <a:rPr lang="en-US" i="1" dirty="0"/>
              <a:t>Elohim</a:t>
            </a:r>
            <a:r>
              <a:rPr lang="en-US" dirty="0"/>
              <a:t> refers to the One God of Abraham, who stops the child sacrifice at the last minute. That is much more appropriate behavior for the just, merciful God of the Old Testament</a:t>
            </a:r>
            <a:r>
              <a:rPr lang="en-US" dirty="0" smtClean="0"/>
              <a:t>.</a:t>
            </a:r>
          </a:p>
          <a:p>
            <a:pPr marL="0" indent="0">
              <a:buNone/>
            </a:pPr>
            <a:r>
              <a:rPr lang="en-US" dirty="0"/>
              <a:t>The more I have studied and prayed about this passage, the more I have come to the conclusion that it was not actually God telling Abraham to commit this pagan ritual.  </a:t>
            </a:r>
          </a:p>
        </p:txBody>
      </p:sp>
      <p:sp>
        <p:nvSpPr>
          <p:cNvPr id="4" name="TextBox 3"/>
          <p:cNvSpPr txBox="1"/>
          <p:nvPr/>
        </p:nvSpPr>
        <p:spPr>
          <a:xfrm>
            <a:off x="1295402" y="6000108"/>
            <a:ext cx="9601196" cy="369332"/>
          </a:xfrm>
          <a:prstGeom prst="rect">
            <a:avLst/>
          </a:prstGeom>
          <a:noFill/>
        </p:spPr>
        <p:txBody>
          <a:bodyPr wrap="square" rtlCol="0">
            <a:spAutoFit/>
          </a:bodyPr>
          <a:lstStyle/>
          <a:p>
            <a:r>
              <a:rPr lang="en-US" dirty="0">
                <a:hlinkClick r:id="rId2"/>
              </a:rPr>
              <a:t>Was It Really God Who Told Abraham to Sacrifice Isaac? ~ The Bible Speaks to You</a:t>
            </a:r>
            <a:r>
              <a:rPr lang="en-US" dirty="0" smtClean="0">
                <a:hlinkClick r:id="rId3"/>
              </a:rPr>
              <a:t>)</a:t>
            </a:r>
            <a:endParaRPr lang="en-US" dirty="0"/>
          </a:p>
        </p:txBody>
      </p:sp>
    </p:spTree>
    <p:extLst>
      <p:ext uri="{BB962C8B-B14F-4D97-AF65-F5344CB8AC3E}">
        <p14:creationId xmlns:p14="http://schemas.microsoft.com/office/powerpoint/2010/main" val="3625721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p:spPr>
        <p:txBody>
          <a:bodyPr>
            <a:normAutofit fontScale="90000"/>
          </a:bodyPr>
          <a:lstStyle/>
          <a:p>
            <a:r>
              <a:rPr lang="en-US" dirty="0" smtClean="0"/>
              <a:t>The Sacrifice of Isaac </a:t>
            </a:r>
            <a:br>
              <a:rPr lang="en-US" dirty="0" smtClean="0"/>
            </a:br>
            <a:r>
              <a:rPr lang="en-US" dirty="0"/>
              <a:t>(A *Nontraditional* Christian Perspective)</a:t>
            </a:r>
          </a:p>
        </p:txBody>
      </p:sp>
      <p:sp>
        <p:nvSpPr>
          <p:cNvPr id="3" name="Content Placeholder 2"/>
          <p:cNvSpPr>
            <a:spLocks noGrp="1"/>
          </p:cNvSpPr>
          <p:nvPr>
            <p:ph idx="1"/>
          </p:nvPr>
        </p:nvSpPr>
        <p:spPr>
          <a:xfrm>
            <a:off x="1295401" y="2373330"/>
            <a:ext cx="9601196" cy="3811713"/>
          </a:xfrm>
        </p:spPr>
        <p:txBody>
          <a:bodyPr>
            <a:normAutofit/>
          </a:bodyPr>
          <a:lstStyle/>
          <a:p>
            <a:pPr fontAlgn="base"/>
            <a:r>
              <a:rPr lang="en-US" dirty="0"/>
              <a:t>Abraham lived in the city of Ur, which is in the Mesopotamia region.</a:t>
            </a:r>
            <a:br>
              <a:rPr lang="en-US" dirty="0"/>
            </a:br>
            <a:r>
              <a:rPr lang="en-US" dirty="0"/>
              <a:t>The Canaanites were his nearby </a:t>
            </a:r>
            <a:r>
              <a:rPr lang="en-US" dirty="0" err="1"/>
              <a:t>neighbours</a:t>
            </a:r>
            <a:r>
              <a:rPr lang="en-US" dirty="0"/>
              <a:t>.</a:t>
            </a:r>
            <a:br>
              <a:rPr lang="en-US" dirty="0"/>
            </a:br>
            <a:r>
              <a:rPr lang="en-US" dirty="0"/>
              <a:t>Amongst these people, </a:t>
            </a:r>
            <a:r>
              <a:rPr lang="en-US" b="1" dirty="0"/>
              <a:t>it was a custom to sacrifice human children to their “gods”</a:t>
            </a:r>
            <a:r>
              <a:rPr lang="en-US" dirty="0"/>
              <a:t>.</a:t>
            </a:r>
          </a:p>
          <a:p>
            <a:pPr fontAlgn="base"/>
            <a:r>
              <a:rPr lang="en-US" dirty="0"/>
              <a:t>So </a:t>
            </a:r>
            <a:r>
              <a:rPr lang="en-US" b="1" dirty="0"/>
              <a:t>human sacrifice was the norm in the area which Abraham lived</a:t>
            </a:r>
            <a:r>
              <a:rPr lang="en-US" dirty="0"/>
              <a:t>.</a:t>
            </a:r>
            <a:br>
              <a:rPr lang="en-US" dirty="0"/>
            </a:br>
            <a:r>
              <a:rPr lang="en-US" dirty="0"/>
              <a:t>Satan caused these negative influences to infiltrate his mind.</a:t>
            </a:r>
          </a:p>
          <a:p>
            <a:pPr fontAlgn="base"/>
            <a:r>
              <a:rPr lang="en-US" dirty="0"/>
              <a:t>God told Abraham to offer up Isaac to Him, as a burnt offering.</a:t>
            </a:r>
            <a:br>
              <a:rPr lang="en-US" dirty="0"/>
            </a:br>
            <a:r>
              <a:rPr lang="en-US" dirty="0"/>
              <a:t>Abraham, being negatively influenced by the cultures and rituals that took place around him, </a:t>
            </a:r>
            <a:r>
              <a:rPr lang="en-US" b="1" dirty="0"/>
              <a:t>interpreted this instruction from God, very wrongly</a:t>
            </a:r>
            <a:r>
              <a:rPr lang="en-US" dirty="0"/>
              <a:t>.</a:t>
            </a:r>
          </a:p>
        </p:txBody>
      </p:sp>
      <p:sp>
        <p:nvSpPr>
          <p:cNvPr id="4" name="TextBox 3"/>
          <p:cNvSpPr txBox="1"/>
          <p:nvPr/>
        </p:nvSpPr>
        <p:spPr>
          <a:xfrm>
            <a:off x="1295401" y="6000377"/>
            <a:ext cx="9601196" cy="369332"/>
          </a:xfrm>
          <a:prstGeom prst="rect">
            <a:avLst/>
          </a:prstGeom>
          <a:noFill/>
        </p:spPr>
        <p:txBody>
          <a:bodyPr wrap="square" rtlCol="0">
            <a:spAutoFit/>
          </a:bodyPr>
          <a:lstStyle/>
          <a:p>
            <a:r>
              <a:rPr lang="en-US" dirty="0">
                <a:hlinkClick r:id="rId2"/>
              </a:rPr>
              <a:t>Did God really tell Abraham to Kill his own son? | Bible of God</a:t>
            </a:r>
            <a:endParaRPr lang="en-US" dirty="0"/>
          </a:p>
        </p:txBody>
      </p:sp>
    </p:spTree>
    <p:extLst>
      <p:ext uri="{BB962C8B-B14F-4D97-AF65-F5344CB8AC3E}">
        <p14:creationId xmlns:p14="http://schemas.microsoft.com/office/powerpoint/2010/main" val="1210438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p:spPr>
        <p:txBody>
          <a:bodyPr>
            <a:normAutofit fontScale="90000"/>
          </a:bodyPr>
          <a:lstStyle/>
          <a:p>
            <a:r>
              <a:rPr lang="en-US" dirty="0" smtClean="0"/>
              <a:t>The Sacrifice of Isaac </a:t>
            </a:r>
            <a:br>
              <a:rPr lang="en-US" dirty="0" smtClean="0"/>
            </a:br>
            <a:r>
              <a:rPr lang="en-US" dirty="0" smtClean="0"/>
              <a:t>(A *Nontraditional* Christian Perspective)</a:t>
            </a:r>
            <a:endParaRPr lang="en-US" dirty="0"/>
          </a:p>
        </p:txBody>
      </p:sp>
      <p:sp>
        <p:nvSpPr>
          <p:cNvPr id="3" name="Content Placeholder 2"/>
          <p:cNvSpPr>
            <a:spLocks noGrp="1"/>
          </p:cNvSpPr>
          <p:nvPr>
            <p:ph idx="1"/>
          </p:nvPr>
        </p:nvSpPr>
        <p:spPr>
          <a:xfrm>
            <a:off x="1295401" y="2373330"/>
            <a:ext cx="9601196" cy="3811713"/>
          </a:xfrm>
        </p:spPr>
        <p:txBody>
          <a:bodyPr>
            <a:normAutofit/>
          </a:bodyPr>
          <a:lstStyle/>
          <a:p>
            <a:pPr fontAlgn="base"/>
            <a:r>
              <a:rPr lang="en-US" dirty="0"/>
              <a:t>Abraham should have remembered that God is the one who gave the instruction. He should have remembered the nature of God, and understood that God would not request something like that of him or anyone else.</a:t>
            </a:r>
          </a:p>
          <a:p>
            <a:pPr fontAlgn="base"/>
            <a:r>
              <a:rPr lang="en-US" b="1" dirty="0"/>
              <a:t>God never told Abraham to walk with wood or a knife; never told him to light a fire for the offering.</a:t>
            </a:r>
            <a:r>
              <a:rPr lang="en-US" dirty="0"/>
              <a:t> All of that was Abraham’s own worldly reasoning, based on what Satan infiltrated into his mind.</a:t>
            </a:r>
          </a:p>
          <a:p>
            <a:pPr fontAlgn="base"/>
            <a:r>
              <a:rPr lang="en-US" b="1" dirty="0" smtClean="0"/>
              <a:t>All </a:t>
            </a:r>
            <a:r>
              <a:rPr lang="en-US" b="1" dirty="0"/>
              <a:t>God asked of Abraham, was to put his son to serve and commit himself to God, for the rest of his life.</a:t>
            </a:r>
            <a:r>
              <a:rPr lang="en-US" dirty="0"/>
              <a:t/>
            </a:r>
            <a:br>
              <a:rPr lang="en-US" dirty="0"/>
            </a:br>
            <a:r>
              <a:rPr lang="en-US" dirty="0"/>
              <a:t>This is what “burnt offering” means in this context.</a:t>
            </a:r>
          </a:p>
        </p:txBody>
      </p:sp>
      <p:sp>
        <p:nvSpPr>
          <p:cNvPr id="4" name="TextBox 3"/>
          <p:cNvSpPr txBox="1"/>
          <p:nvPr/>
        </p:nvSpPr>
        <p:spPr>
          <a:xfrm>
            <a:off x="1295401" y="6000377"/>
            <a:ext cx="9601196" cy="369332"/>
          </a:xfrm>
          <a:prstGeom prst="rect">
            <a:avLst/>
          </a:prstGeom>
          <a:noFill/>
        </p:spPr>
        <p:txBody>
          <a:bodyPr wrap="square" rtlCol="0">
            <a:spAutoFit/>
          </a:bodyPr>
          <a:lstStyle/>
          <a:p>
            <a:r>
              <a:rPr lang="en-US" dirty="0">
                <a:hlinkClick r:id="rId2"/>
              </a:rPr>
              <a:t>Did God really tell Abraham to Kill his own son? | Bible of God</a:t>
            </a:r>
            <a:endParaRPr lang="en-US" dirty="0"/>
          </a:p>
        </p:txBody>
      </p:sp>
    </p:spTree>
    <p:extLst>
      <p:ext uri="{BB962C8B-B14F-4D97-AF65-F5344CB8AC3E}">
        <p14:creationId xmlns:p14="http://schemas.microsoft.com/office/powerpoint/2010/main" val="3635754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  </a:t>
            </a:r>
            <a:br>
              <a:rPr lang="en-US" dirty="0" smtClean="0"/>
            </a:br>
            <a:r>
              <a:rPr lang="en-US" dirty="0" smtClean="0"/>
              <a:t>The Two Sons</a:t>
            </a:r>
            <a:endParaRPr lang="en-US" dirty="0"/>
          </a:p>
        </p:txBody>
      </p:sp>
      <p:sp>
        <p:nvSpPr>
          <p:cNvPr id="3" name="Content Placeholder 2"/>
          <p:cNvSpPr>
            <a:spLocks noGrp="1"/>
          </p:cNvSpPr>
          <p:nvPr>
            <p:ph idx="1"/>
          </p:nvPr>
        </p:nvSpPr>
        <p:spPr/>
        <p:txBody>
          <a:bodyPr/>
          <a:lstStyle/>
          <a:p>
            <a:pPr marL="0" indent="0">
              <a:buNone/>
            </a:pPr>
            <a:r>
              <a:rPr lang="en-US" dirty="0" smtClean="0"/>
              <a:t>Galatians 4:22-24  (There is only ONE son of promise!)</a:t>
            </a:r>
          </a:p>
          <a:p>
            <a:r>
              <a:rPr lang="en-US" b="1" baseline="30000" dirty="0"/>
              <a:t>22 </a:t>
            </a:r>
            <a:r>
              <a:rPr lang="en-US" dirty="0"/>
              <a:t>For it is written, that Abraham had two sons, the one by a bondmaid, the other by a freewoman.</a:t>
            </a:r>
          </a:p>
          <a:p>
            <a:r>
              <a:rPr lang="en-US" b="1" baseline="30000" dirty="0"/>
              <a:t>23 </a:t>
            </a:r>
            <a:r>
              <a:rPr lang="en-US" dirty="0"/>
              <a:t>But he who was of the bondwoman was born after the flesh; but he of the freewoman was by promise.</a:t>
            </a:r>
          </a:p>
          <a:p>
            <a:r>
              <a:rPr lang="en-US" b="1" baseline="30000" dirty="0"/>
              <a:t>24 </a:t>
            </a:r>
            <a:r>
              <a:rPr lang="en-US" dirty="0"/>
              <a:t>Which things are an allegory: for these are the two covenants; the one from the mount Sinai, which </a:t>
            </a:r>
            <a:r>
              <a:rPr lang="en-US" dirty="0" err="1"/>
              <a:t>gendereth</a:t>
            </a:r>
            <a:r>
              <a:rPr lang="en-US" dirty="0"/>
              <a:t> to bondage, which is Agar.</a:t>
            </a:r>
          </a:p>
          <a:p>
            <a:endParaRPr lang="en-US" dirty="0"/>
          </a:p>
        </p:txBody>
      </p:sp>
    </p:spTree>
    <p:extLst>
      <p:ext uri="{BB962C8B-B14F-4D97-AF65-F5344CB8AC3E}">
        <p14:creationId xmlns:p14="http://schemas.microsoft.com/office/powerpoint/2010/main" val="4070286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  </a:t>
            </a:r>
            <a:br>
              <a:rPr lang="en-US" dirty="0" smtClean="0"/>
            </a:br>
            <a:r>
              <a:rPr lang="en-US" dirty="0" smtClean="0"/>
              <a:t>The Two Sons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Galatians 4:28-31</a:t>
            </a:r>
          </a:p>
          <a:p>
            <a:r>
              <a:rPr lang="en-US" b="1" baseline="30000" dirty="0"/>
              <a:t>28 </a:t>
            </a:r>
            <a:r>
              <a:rPr lang="en-US" dirty="0"/>
              <a:t>Now we, brethren, as Isaac was, are the children of promise.</a:t>
            </a:r>
          </a:p>
          <a:p>
            <a:r>
              <a:rPr lang="en-US" b="1" baseline="30000" dirty="0"/>
              <a:t>29 </a:t>
            </a:r>
            <a:r>
              <a:rPr lang="en-US" dirty="0"/>
              <a:t>But as then he that was born after the flesh persecuted him that was born after the Spirit, even so it is now.</a:t>
            </a:r>
          </a:p>
          <a:p>
            <a:r>
              <a:rPr lang="en-US" b="1" baseline="30000" dirty="0"/>
              <a:t>30 </a:t>
            </a:r>
            <a:r>
              <a:rPr lang="en-US" dirty="0"/>
              <a:t>Nevertheless what </a:t>
            </a:r>
            <a:r>
              <a:rPr lang="en-US" dirty="0" err="1"/>
              <a:t>saith</a:t>
            </a:r>
            <a:r>
              <a:rPr lang="en-US" dirty="0"/>
              <a:t> the scripture? Cast out the bondwoman and her son: for the son of the bondwoman shall not be heir with the son of the freewoman.</a:t>
            </a:r>
          </a:p>
          <a:p>
            <a:r>
              <a:rPr lang="en-US" b="1" baseline="30000" dirty="0"/>
              <a:t>31 </a:t>
            </a:r>
            <a:r>
              <a:rPr lang="en-US" dirty="0"/>
              <a:t>So then, brethren, we are not children of the bondwoman, but of the free</a:t>
            </a:r>
            <a:r>
              <a:rPr lang="en-US" dirty="0" smtClean="0"/>
              <a:t>.</a:t>
            </a:r>
            <a:endParaRPr lang="en-US" dirty="0"/>
          </a:p>
        </p:txBody>
      </p:sp>
    </p:spTree>
    <p:extLst>
      <p:ext uri="{BB962C8B-B14F-4D97-AF65-F5344CB8AC3E}">
        <p14:creationId xmlns:p14="http://schemas.microsoft.com/office/powerpoint/2010/main" val="2048415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  </a:t>
            </a:r>
            <a:br>
              <a:rPr lang="en-US" dirty="0" smtClean="0"/>
            </a:br>
            <a:r>
              <a:rPr lang="en-US" dirty="0" smtClean="0"/>
              <a:t>The Tempting of Abraham</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We know from James 1:13 that God never “tempts” any man to evil.  But He does sometimes permit circumstances to arise which prove a person’s faith.  That’s because of the great controversy between God and Satan in which we serve as witnesses that God is both merciful and just.  This situation is larger than all of our personal circumstances.  Consider Job, for example, who served as God’s example of a faithful man before all the leaders of other worlds!  Abraham, likewise, is “proved” or “tempted” as the father of the faithful, demonstrating that he would be willing to sacrifice that which matters most to him at God’s direction.  </a:t>
            </a:r>
            <a:endParaRPr lang="en-US" dirty="0"/>
          </a:p>
        </p:txBody>
      </p:sp>
    </p:spTree>
    <p:extLst>
      <p:ext uri="{BB962C8B-B14F-4D97-AF65-F5344CB8AC3E}">
        <p14:creationId xmlns:p14="http://schemas.microsoft.com/office/powerpoint/2010/main" val="3130489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  </a:t>
            </a:r>
            <a:br>
              <a:rPr lang="en-US" dirty="0" smtClean="0"/>
            </a:br>
            <a:r>
              <a:rPr lang="en-US" dirty="0" smtClean="0"/>
              <a:t>The Tempting of Abraham</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We know from James 1:13 that God never “tempts” any man to evil.  But He does sometimes permit circumstances to arise which prove a person’s faith.  That’s because of the great controversy between God and Satan in which we serve as witnesses that God is both merciful and just.  This situation is larger than all of our personal circumstances.  Consider Job, for example, who served as God’s example of a faithful man before all the leaders of other worlds!  Abraham, likewise, is “proved” or “tempted” as the father of the faithful, demonstrating that he would be willing to sacrifice that which matters most to him at God’s direction.  </a:t>
            </a:r>
            <a:endParaRPr lang="en-US" dirty="0"/>
          </a:p>
        </p:txBody>
      </p:sp>
    </p:spTree>
    <p:extLst>
      <p:ext uri="{BB962C8B-B14F-4D97-AF65-F5344CB8AC3E}">
        <p14:creationId xmlns:p14="http://schemas.microsoft.com/office/powerpoint/2010/main" val="101832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22:7-9</a:t>
            </a:r>
            <a:endParaRPr lang="en-US" dirty="0"/>
          </a:p>
        </p:txBody>
      </p:sp>
      <p:sp>
        <p:nvSpPr>
          <p:cNvPr id="3" name="Content Placeholder 2"/>
          <p:cNvSpPr>
            <a:spLocks noGrp="1"/>
          </p:cNvSpPr>
          <p:nvPr>
            <p:ph idx="1"/>
          </p:nvPr>
        </p:nvSpPr>
        <p:spPr/>
        <p:txBody>
          <a:bodyPr>
            <a:normAutofit/>
          </a:bodyPr>
          <a:lstStyle/>
          <a:p>
            <a:r>
              <a:rPr lang="en-US" b="1" baseline="30000" dirty="0"/>
              <a:t>7 </a:t>
            </a:r>
            <a:r>
              <a:rPr lang="en-US" dirty="0"/>
              <a:t>And Isaac </a:t>
            </a:r>
            <a:r>
              <a:rPr lang="en-US" dirty="0" err="1"/>
              <a:t>spake</a:t>
            </a:r>
            <a:r>
              <a:rPr lang="en-US" dirty="0"/>
              <a:t> unto Abraham his father, and said, My father: and he said, Here am I, my son. And he said, Behold the fire and the wood: but where is the lamb for a burnt offering?</a:t>
            </a:r>
          </a:p>
          <a:p>
            <a:r>
              <a:rPr lang="en-US" b="1" baseline="30000" dirty="0"/>
              <a:t>8 </a:t>
            </a:r>
            <a:r>
              <a:rPr lang="en-US" dirty="0"/>
              <a:t>And Abraham said, My son, God will provide himself a lamb for a burnt offering: so they went both of them together.</a:t>
            </a:r>
          </a:p>
          <a:p>
            <a:r>
              <a:rPr lang="en-US" b="1" baseline="30000" dirty="0"/>
              <a:t>9 </a:t>
            </a:r>
            <a:r>
              <a:rPr lang="en-US" dirty="0"/>
              <a:t>And they came to the place which God had told him of; and Abraham built an altar there, and laid the wood in order, and bound Isaac his son, and laid him on the altar upon the wood.</a:t>
            </a:r>
          </a:p>
        </p:txBody>
      </p:sp>
    </p:spTree>
    <p:extLst>
      <p:ext uri="{BB962C8B-B14F-4D97-AF65-F5344CB8AC3E}">
        <p14:creationId xmlns:p14="http://schemas.microsoft.com/office/powerpoint/2010/main" val="3630798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God’s Unusual Request</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God did request that Abraham take Isaac and offer him as a burnt offering, which is a shocking request!  </a:t>
            </a:r>
          </a:p>
          <a:p>
            <a:pPr marL="0" indent="0">
              <a:buNone/>
            </a:pPr>
            <a:r>
              <a:rPr lang="en-US" b="1" dirty="0"/>
              <a:t>2 Chronicles </a:t>
            </a:r>
            <a:r>
              <a:rPr lang="en-US" b="1" dirty="0" smtClean="0"/>
              <a:t>28:3</a:t>
            </a:r>
            <a:endParaRPr lang="en-US" dirty="0"/>
          </a:p>
          <a:p>
            <a:r>
              <a:rPr lang="en-US" dirty="0" smtClean="0"/>
              <a:t>Moreover </a:t>
            </a:r>
            <a:r>
              <a:rPr lang="en-US" dirty="0"/>
              <a:t>he burnt incense in the valley of the son of </a:t>
            </a:r>
            <a:r>
              <a:rPr lang="en-US" dirty="0" err="1"/>
              <a:t>Hinnom</a:t>
            </a:r>
            <a:r>
              <a:rPr lang="en-US" dirty="0"/>
              <a:t>, and burnt his children in the fire, after the abominations of the </a:t>
            </a:r>
            <a:r>
              <a:rPr lang="en-US" dirty="0" smtClean="0"/>
              <a:t>heathen </a:t>
            </a:r>
            <a:r>
              <a:rPr lang="en-US" dirty="0"/>
              <a:t>whom the Lord had cast out before the children of Israel</a:t>
            </a:r>
            <a:r>
              <a:rPr lang="en-US" dirty="0" smtClean="0"/>
              <a:t>.</a:t>
            </a:r>
          </a:p>
          <a:p>
            <a:pPr marL="0" indent="0">
              <a:buNone/>
            </a:pPr>
            <a:r>
              <a:rPr lang="en-US" dirty="0" smtClean="0"/>
              <a:t>It’s shocking because child sacrifice was an abomination to God.</a:t>
            </a:r>
            <a:endParaRPr lang="en-US" dirty="0"/>
          </a:p>
          <a:p>
            <a:pPr marL="0" indent="0">
              <a:buNone/>
            </a:pPr>
            <a:endParaRPr lang="en-US" dirty="0"/>
          </a:p>
        </p:txBody>
      </p:sp>
    </p:spTree>
    <p:extLst>
      <p:ext uri="{BB962C8B-B14F-4D97-AF65-F5344CB8AC3E}">
        <p14:creationId xmlns:p14="http://schemas.microsoft.com/office/powerpoint/2010/main" val="795664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God’s Unusual Request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Fortunately, Abraham was already certain that Isaac wouldn’t really die.  God had said that Isaac’s descendants would be many, which wouldn’t be possible if he died.  </a:t>
            </a:r>
          </a:p>
          <a:p>
            <a:pPr marL="0" indent="0">
              <a:buNone/>
            </a:pPr>
            <a:r>
              <a:rPr lang="en-US" b="1" dirty="0" smtClean="0"/>
              <a:t>Hebrews 11:17-19</a:t>
            </a:r>
            <a:endParaRPr lang="en-US" dirty="0"/>
          </a:p>
          <a:p>
            <a:r>
              <a:rPr lang="en-US" b="1" baseline="30000" dirty="0"/>
              <a:t>17 </a:t>
            </a:r>
            <a:r>
              <a:rPr lang="en-US" dirty="0"/>
              <a:t>By faith Abraham, when he was tried, offered up Isaac: and he that had received the promises offered up his only begotten son,</a:t>
            </a:r>
          </a:p>
          <a:p>
            <a:r>
              <a:rPr lang="en-US" b="1" baseline="30000" dirty="0"/>
              <a:t>18 </a:t>
            </a:r>
            <a:r>
              <a:rPr lang="en-US" dirty="0"/>
              <a:t>Of whom it was said, That in Isaac shall thy seed be called:</a:t>
            </a:r>
          </a:p>
          <a:p>
            <a:r>
              <a:rPr lang="en-US" b="1" baseline="30000" dirty="0"/>
              <a:t>19 </a:t>
            </a:r>
            <a:r>
              <a:rPr lang="en-US" dirty="0"/>
              <a:t>Accounting that God was able to raise him up, even from the dead; from whence also he received him in a figure.</a:t>
            </a:r>
          </a:p>
          <a:p>
            <a:pPr marL="0" indent="0">
              <a:buNone/>
            </a:pPr>
            <a:endParaRPr lang="en-US" dirty="0"/>
          </a:p>
        </p:txBody>
      </p:sp>
    </p:spTree>
    <p:extLst>
      <p:ext uri="{BB962C8B-B14F-4D97-AF65-F5344CB8AC3E}">
        <p14:creationId xmlns:p14="http://schemas.microsoft.com/office/powerpoint/2010/main" val="3260482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God’s Unusual Request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Fortunately, Abraham was already certain that Isaac wouldn’t really die.  God had said that Isaac’s descendants would be many, which wouldn’t be possible if he died.  </a:t>
            </a:r>
          </a:p>
          <a:p>
            <a:pPr marL="0" indent="0">
              <a:buNone/>
            </a:pPr>
            <a:r>
              <a:rPr lang="en-US" b="1" dirty="0" smtClean="0"/>
              <a:t>Hebrews 11:17-19</a:t>
            </a:r>
            <a:endParaRPr lang="en-US" dirty="0"/>
          </a:p>
          <a:p>
            <a:r>
              <a:rPr lang="en-US" b="1" baseline="30000" dirty="0"/>
              <a:t>17 </a:t>
            </a:r>
            <a:r>
              <a:rPr lang="en-US" dirty="0"/>
              <a:t>By faith Abraham, when he was tried, offered up Isaac: and he that had received the promises offered up his only begotten son,</a:t>
            </a:r>
          </a:p>
          <a:p>
            <a:r>
              <a:rPr lang="en-US" b="1" baseline="30000" dirty="0"/>
              <a:t>18 </a:t>
            </a:r>
            <a:r>
              <a:rPr lang="en-US" dirty="0"/>
              <a:t>Of whom it was said, That in Isaac shall thy seed be called:</a:t>
            </a:r>
          </a:p>
          <a:p>
            <a:r>
              <a:rPr lang="en-US" b="1" baseline="30000" dirty="0"/>
              <a:t>19 </a:t>
            </a:r>
            <a:r>
              <a:rPr lang="en-US" dirty="0"/>
              <a:t>Accounting that God was able to raise him up, even from the dead; from whence also he received him in a figure.</a:t>
            </a:r>
          </a:p>
          <a:p>
            <a:pPr marL="0" indent="0">
              <a:buNone/>
            </a:pPr>
            <a:endParaRPr lang="en-US" dirty="0"/>
          </a:p>
        </p:txBody>
      </p:sp>
    </p:spTree>
    <p:extLst>
      <p:ext uri="{BB962C8B-B14F-4D97-AF65-F5344CB8AC3E}">
        <p14:creationId xmlns:p14="http://schemas.microsoft.com/office/powerpoint/2010/main" val="1577034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Isaac’s Faith</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Interestingly, most traditions insist that Isaac complied willingly.  He trusted in God, knew the promises, and he must have trusted his father’s faith in God.  The Muslim tradition describes Isaac’s willing compliance, and various Jewish traditions do the same.  Practically, Abraham was an old man and Isaac was in the prime of life.  It’s unlikely that Abraham could have forced his son to comply, even if he had the heart to do so (which seems unlikely).  But the Bible records only this conversation:  </a:t>
            </a:r>
          </a:p>
        </p:txBody>
      </p:sp>
    </p:spTree>
    <p:extLst>
      <p:ext uri="{BB962C8B-B14F-4D97-AF65-F5344CB8AC3E}">
        <p14:creationId xmlns:p14="http://schemas.microsoft.com/office/powerpoint/2010/main" val="3842273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Genesis 22: 7-8</a:t>
            </a:r>
            <a:endParaRPr lang="en-US" dirty="0"/>
          </a:p>
          <a:p>
            <a:r>
              <a:rPr lang="en-US" b="1" baseline="30000" dirty="0"/>
              <a:t>7 </a:t>
            </a:r>
            <a:r>
              <a:rPr lang="en-US" dirty="0"/>
              <a:t>And Isaac </a:t>
            </a:r>
            <a:r>
              <a:rPr lang="en-US" dirty="0" err="1"/>
              <a:t>spake</a:t>
            </a:r>
            <a:r>
              <a:rPr lang="en-US" dirty="0"/>
              <a:t> unto Abraham his father, and said, My father: and he said, Here am I, my son. And he said, Behold the fire and the wood: but where is the lamb for a burnt offering?</a:t>
            </a:r>
          </a:p>
          <a:p>
            <a:r>
              <a:rPr lang="en-US" b="1" baseline="30000" dirty="0"/>
              <a:t>8 </a:t>
            </a:r>
            <a:r>
              <a:rPr lang="en-US" dirty="0"/>
              <a:t>And Abraham said, My son, God will provide himself a lamb for a burnt offering: so they went both of them together</a:t>
            </a:r>
            <a:r>
              <a:rPr lang="en-US" dirty="0" smtClean="0"/>
              <a:t>.</a:t>
            </a:r>
            <a:endParaRPr lang="en-US" dirty="0"/>
          </a:p>
        </p:txBody>
      </p:sp>
    </p:spTree>
    <p:extLst>
      <p:ext uri="{BB962C8B-B14F-4D97-AF65-F5344CB8AC3E}">
        <p14:creationId xmlns:p14="http://schemas.microsoft.com/office/powerpoint/2010/main" val="18447861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smtClean="0"/>
              <a:t>From the SDA Quarterly on this lesson:  </a:t>
            </a:r>
          </a:p>
          <a:p>
            <a:r>
              <a:rPr lang="en-US" dirty="0" smtClean="0"/>
              <a:t>When </a:t>
            </a:r>
            <a:r>
              <a:rPr lang="en-US" dirty="0"/>
              <a:t>Isaac asked about the sacrificial animal, Abraham gave an intriguing answer: God will “provide for Himself the lamb for a burnt offering” </a:t>
            </a:r>
            <a:r>
              <a:rPr lang="en-US" i="1" dirty="0"/>
              <a:t>(</a:t>
            </a:r>
            <a:r>
              <a:rPr lang="en-US" i="1" dirty="0">
                <a:hlinkClick r:id="rId2"/>
              </a:rPr>
              <a:t>Gen. 22:8, NKJV</a:t>
            </a:r>
            <a:r>
              <a:rPr lang="en-US" i="1" dirty="0"/>
              <a:t>)</a:t>
            </a:r>
            <a:r>
              <a:rPr lang="en-US" dirty="0"/>
              <a:t>. Yet, the Hebrew verbal form can actually mean “God will provide Himself as the lamb.” The verb “provide” (</a:t>
            </a:r>
            <a:r>
              <a:rPr lang="en-US" i="1" dirty="0" err="1"/>
              <a:t>yir’eh</a:t>
            </a:r>
            <a:r>
              <a:rPr lang="en-US" i="1" dirty="0"/>
              <a:t> lo)</a:t>
            </a:r>
            <a:r>
              <a:rPr lang="en-US" dirty="0"/>
              <a:t> is used in a way that can mean “provide Himself” (or literally, “see Himself”).</a:t>
            </a:r>
          </a:p>
          <a:p>
            <a:r>
              <a:rPr lang="en-US" dirty="0"/>
              <a:t>What we are being shown here, then, is the essence of the plan of salvation, with the Lord Himself suffering and paying in Himself the penalty for our sins!</a:t>
            </a:r>
          </a:p>
        </p:txBody>
      </p:sp>
    </p:spTree>
    <p:extLst>
      <p:ext uri="{BB962C8B-B14F-4D97-AF65-F5344CB8AC3E}">
        <p14:creationId xmlns:p14="http://schemas.microsoft.com/office/powerpoint/2010/main" val="720822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This brings us to the real crux of the matter.  In addition to serving as an opportunity for Abraham to “prove” his faith, this story shows Isaac as a type of Christ, as Christians have long recognized.  </a:t>
            </a:r>
          </a:p>
          <a:p>
            <a:pPr marL="0" indent="0">
              <a:buNone/>
            </a:pPr>
            <a:r>
              <a:rPr lang="en-US" dirty="0" smtClean="0"/>
              <a:t>Here we see yet another example to the people of the plan of salvation.  Jesus has taken the place of sinners as He provided the ram to take the place of Abraham’s son Isaac.  </a:t>
            </a:r>
          </a:p>
        </p:txBody>
      </p:sp>
    </p:spTree>
    <p:extLst>
      <p:ext uri="{BB962C8B-B14F-4D97-AF65-F5344CB8AC3E}">
        <p14:creationId xmlns:p14="http://schemas.microsoft.com/office/powerpoint/2010/main" val="30994585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 </a:t>
            </a:r>
            <a:endParaRPr lang="en-US" dirty="0"/>
          </a:p>
        </p:txBody>
      </p:sp>
      <p:sp>
        <p:nvSpPr>
          <p:cNvPr id="3" name="Content Placeholder 2"/>
          <p:cNvSpPr>
            <a:spLocks noGrp="1"/>
          </p:cNvSpPr>
          <p:nvPr>
            <p:ph idx="1"/>
          </p:nvPr>
        </p:nvSpPr>
        <p:spPr>
          <a:xfrm>
            <a:off x="1305675" y="2556932"/>
            <a:ext cx="9601196" cy="3318936"/>
          </a:xfrm>
        </p:spPr>
        <p:txBody>
          <a:bodyPr>
            <a:normAutofit fontScale="92500"/>
          </a:bodyPr>
          <a:lstStyle/>
          <a:p>
            <a:pPr marL="0" indent="0">
              <a:buNone/>
            </a:pPr>
            <a:r>
              <a:rPr lang="en-US" dirty="0" smtClean="0"/>
              <a:t>“Christians</a:t>
            </a:r>
            <a:r>
              <a:rPr lang="en-US" dirty="0"/>
              <a:t>, on the other hand, have from earliest times understood Isaac as a prefiguration of Christ, the beloved son offered as the expiatory sacrifice for the people’s sin. The textual parallels between Jesus and Isaac are striking. Isaac, like Jesus, was miraculously conceived. (Sarah, Isaac’s mother, was 90 years old when she bore Isaac and had been barren all her life; Abraham was a hundred [Genesis 17:17].) Isaac was his father’s beloved son. Isaac carried the wood for his own sacrifice (Genesis 22:6), just as Christ carried his own cross. The journey to Moriah took three days, parallel to the three days Jesus spent in the tomb before his resurrection. And of course Jesus did Isaac one better: Isaac was not sacrificed; Jesus was</a:t>
            </a:r>
            <a:r>
              <a:rPr lang="en-US" dirty="0" smtClean="0"/>
              <a:t>.”</a:t>
            </a:r>
          </a:p>
        </p:txBody>
      </p:sp>
      <p:sp>
        <p:nvSpPr>
          <p:cNvPr id="4" name="TextBox 3"/>
          <p:cNvSpPr txBox="1"/>
          <p:nvPr/>
        </p:nvSpPr>
        <p:spPr>
          <a:xfrm>
            <a:off x="1295402" y="5969285"/>
            <a:ext cx="7191052" cy="369332"/>
          </a:xfrm>
          <a:prstGeom prst="rect">
            <a:avLst/>
          </a:prstGeom>
          <a:noFill/>
        </p:spPr>
        <p:txBody>
          <a:bodyPr wrap="square" rtlCol="0">
            <a:spAutoFit/>
          </a:bodyPr>
          <a:lstStyle/>
          <a:p>
            <a:r>
              <a:rPr lang="en-US">
                <a:hlinkClick r:id="rId2"/>
              </a:rPr>
              <a:t>The Binding or Sacrifice of Isaac - Biblical Archaeology Society</a:t>
            </a:r>
            <a:endParaRPr lang="en-US" dirty="0"/>
          </a:p>
        </p:txBody>
      </p:sp>
    </p:spTree>
    <p:extLst>
      <p:ext uri="{BB962C8B-B14F-4D97-AF65-F5344CB8AC3E}">
        <p14:creationId xmlns:p14="http://schemas.microsoft.com/office/powerpoint/2010/main" val="3145580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 </a:t>
            </a:r>
            <a:endParaRPr lang="en-US" dirty="0"/>
          </a:p>
        </p:txBody>
      </p:sp>
      <p:sp>
        <p:nvSpPr>
          <p:cNvPr id="3" name="Content Placeholder 2"/>
          <p:cNvSpPr>
            <a:spLocks noGrp="1"/>
          </p:cNvSpPr>
          <p:nvPr>
            <p:ph idx="1"/>
          </p:nvPr>
        </p:nvSpPr>
        <p:spPr>
          <a:xfrm>
            <a:off x="1305675" y="2556932"/>
            <a:ext cx="9601196" cy="3318936"/>
          </a:xfrm>
        </p:spPr>
        <p:txBody>
          <a:bodyPr>
            <a:normAutofit fontScale="85000" lnSpcReduction="10000"/>
          </a:bodyPr>
          <a:lstStyle/>
          <a:p>
            <a:pPr marL="0" indent="0">
              <a:buNone/>
            </a:pPr>
            <a:r>
              <a:rPr lang="en-US" dirty="0"/>
              <a:t>Be like Abraham, who did not even consider the deadness of his aged body, nor the barrenness of Sarah’s womb. He hoped against hope that he would be made a father of many nations according to the word of God:</a:t>
            </a:r>
          </a:p>
          <a:p>
            <a:pPr marL="0" indent="0">
              <a:buNone/>
            </a:pPr>
            <a:r>
              <a:rPr lang="en-US" b="1" dirty="0"/>
              <a:t>Romans </a:t>
            </a:r>
            <a:r>
              <a:rPr lang="en-US" b="1" dirty="0" smtClean="0"/>
              <a:t>4:19-21</a:t>
            </a:r>
          </a:p>
          <a:p>
            <a:r>
              <a:rPr lang="en-US" dirty="0" smtClean="0"/>
              <a:t>19 </a:t>
            </a:r>
            <a:r>
              <a:rPr lang="en-US" dirty="0"/>
              <a:t>And being not weak in faith, he considered not his own body now dead, when he was about an hundred years old, neither yet the deadness of Sarah’s womb:</a:t>
            </a:r>
          </a:p>
          <a:p>
            <a:r>
              <a:rPr lang="en-US" dirty="0"/>
              <a:t>20 He staggered not at the promise of God through unbelief; but was strong in faith, giving glory to God;</a:t>
            </a:r>
          </a:p>
          <a:p>
            <a:r>
              <a:rPr lang="en-US" dirty="0"/>
              <a:t>21 And being fully persuaded that, what he had promised, he was able also to perform</a:t>
            </a:r>
            <a:r>
              <a:rPr lang="en-US" dirty="0" smtClean="0"/>
              <a:t>.</a:t>
            </a:r>
            <a:endParaRPr lang="en-US" dirty="0"/>
          </a:p>
        </p:txBody>
      </p:sp>
    </p:spTree>
    <p:extLst>
      <p:ext uri="{BB962C8B-B14F-4D97-AF65-F5344CB8AC3E}">
        <p14:creationId xmlns:p14="http://schemas.microsoft.com/office/powerpoint/2010/main" val="1191513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Abraham’s Trial of Faith:</a:t>
            </a:r>
            <a:br>
              <a:rPr lang="en-US" dirty="0" smtClean="0"/>
            </a:br>
            <a:r>
              <a:rPr lang="en-US" dirty="0" smtClean="0"/>
              <a:t>The Offering </a:t>
            </a:r>
            <a:endParaRPr lang="en-US" dirty="0"/>
          </a:p>
        </p:txBody>
      </p:sp>
      <p:sp>
        <p:nvSpPr>
          <p:cNvPr id="3" name="Content Placeholder 2"/>
          <p:cNvSpPr>
            <a:spLocks noGrp="1"/>
          </p:cNvSpPr>
          <p:nvPr>
            <p:ph idx="1"/>
          </p:nvPr>
        </p:nvSpPr>
        <p:spPr>
          <a:xfrm>
            <a:off x="1305675" y="2556932"/>
            <a:ext cx="9601196" cy="3318936"/>
          </a:xfrm>
        </p:spPr>
        <p:txBody>
          <a:bodyPr>
            <a:normAutofit fontScale="85000" lnSpcReduction="10000"/>
          </a:bodyPr>
          <a:lstStyle/>
          <a:p>
            <a:pPr marL="0" indent="0">
              <a:buNone/>
            </a:pPr>
            <a:r>
              <a:rPr lang="en-US" b="1" dirty="0" smtClean="0"/>
              <a:t>Romans 4:22-25</a:t>
            </a:r>
          </a:p>
          <a:p>
            <a:r>
              <a:rPr lang="en-US" dirty="0" smtClean="0"/>
              <a:t>22 </a:t>
            </a:r>
            <a:r>
              <a:rPr lang="en-US" dirty="0"/>
              <a:t>And therefore it was imputed to him for righteousness.</a:t>
            </a:r>
          </a:p>
          <a:p>
            <a:r>
              <a:rPr lang="en-US" dirty="0"/>
              <a:t>23 Now it was not written for his sake alone, that it was imputed to him;</a:t>
            </a:r>
          </a:p>
          <a:p>
            <a:r>
              <a:rPr lang="en-US" dirty="0"/>
              <a:t>24 But for us also, to whom it shall be imputed, if we believe on him that raised up Jesus our Lord from the dead;</a:t>
            </a:r>
          </a:p>
          <a:p>
            <a:r>
              <a:rPr lang="en-US" dirty="0"/>
              <a:t>25 Who was delivered for our offences, and was raised again for our justification.</a:t>
            </a:r>
          </a:p>
          <a:p>
            <a:pPr marL="0" indent="0">
              <a:buNone/>
            </a:pPr>
            <a:r>
              <a:rPr lang="en-US" dirty="0" smtClean="0"/>
              <a:t>Abraham </a:t>
            </a:r>
            <a:r>
              <a:rPr lang="en-US" dirty="0"/>
              <a:t>trusted </a:t>
            </a:r>
            <a:r>
              <a:rPr lang="en-US" dirty="0" smtClean="0"/>
              <a:t>that God would fulfill His promises about Isaac and it was “imputed to him” for righteousness.   If we trust that God will fulfill His promises about Jesus then it will be imputed to us for righteousness also.  Our </a:t>
            </a:r>
            <a:r>
              <a:rPr lang="en-US" dirty="0"/>
              <a:t>work is to </a:t>
            </a:r>
            <a:r>
              <a:rPr lang="en-US" i="1" dirty="0"/>
              <a:t>really</a:t>
            </a:r>
            <a:r>
              <a:rPr lang="en-US" dirty="0"/>
              <a:t> believe God, no matter </a:t>
            </a:r>
            <a:r>
              <a:rPr lang="en-US" dirty="0" smtClean="0"/>
              <a:t>what!  </a:t>
            </a:r>
            <a:endParaRPr lang="en-US" dirty="0"/>
          </a:p>
        </p:txBody>
      </p:sp>
    </p:spTree>
    <p:extLst>
      <p:ext uri="{BB962C8B-B14F-4D97-AF65-F5344CB8AC3E}">
        <p14:creationId xmlns:p14="http://schemas.microsoft.com/office/powerpoint/2010/main" val="1635053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22:10-12</a:t>
            </a:r>
            <a:endParaRPr lang="en-US" dirty="0"/>
          </a:p>
        </p:txBody>
      </p:sp>
      <p:sp>
        <p:nvSpPr>
          <p:cNvPr id="3" name="Content Placeholder 2"/>
          <p:cNvSpPr>
            <a:spLocks noGrp="1"/>
          </p:cNvSpPr>
          <p:nvPr>
            <p:ph idx="1"/>
          </p:nvPr>
        </p:nvSpPr>
        <p:spPr/>
        <p:txBody>
          <a:bodyPr>
            <a:normAutofit/>
          </a:bodyPr>
          <a:lstStyle/>
          <a:p>
            <a:r>
              <a:rPr lang="en-US" b="1" baseline="30000" dirty="0"/>
              <a:t>10 </a:t>
            </a:r>
            <a:r>
              <a:rPr lang="en-US" dirty="0"/>
              <a:t>And Abraham stretched forth his hand, and took the knife to slay his son.</a:t>
            </a:r>
          </a:p>
          <a:p>
            <a:r>
              <a:rPr lang="en-US" b="1" baseline="30000" dirty="0"/>
              <a:t>11 </a:t>
            </a:r>
            <a:r>
              <a:rPr lang="en-US" dirty="0"/>
              <a:t>And the angel of the </a:t>
            </a:r>
            <a:r>
              <a:rPr lang="en-US" cap="small" dirty="0"/>
              <a:t>Lord</a:t>
            </a:r>
            <a:r>
              <a:rPr lang="en-US" dirty="0"/>
              <a:t> called unto him out of heaven, and said, Abraham, Abraham: and he said, Here am I.</a:t>
            </a:r>
          </a:p>
          <a:p>
            <a:r>
              <a:rPr lang="en-US" b="1" baseline="30000" dirty="0"/>
              <a:t>12 </a:t>
            </a:r>
            <a:r>
              <a:rPr lang="en-US" dirty="0"/>
              <a:t>And he said, Lay not thine hand upon the lad, neither do thou any thing unto him: for now I know that thou </a:t>
            </a:r>
            <a:r>
              <a:rPr lang="en-US" dirty="0" err="1"/>
              <a:t>fearest</a:t>
            </a:r>
            <a:r>
              <a:rPr lang="en-US" dirty="0"/>
              <a:t> God, seeing thou hast not withheld thy son, thine only son from me.</a:t>
            </a:r>
          </a:p>
        </p:txBody>
      </p:sp>
    </p:spTree>
    <p:extLst>
      <p:ext uri="{BB962C8B-B14F-4D97-AF65-F5344CB8AC3E}">
        <p14:creationId xmlns:p14="http://schemas.microsoft.com/office/powerpoint/2010/main" val="10380898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2800" dirty="0" smtClean="0"/>
              <a:t>Happy Sabbath!</a:t>
            </a:r>
            <a:endParaRPr lang="en-US" sz="2800" dirty="0"/>
          </a:p>
        </p:txBody>
      </p:sp>
    </p:spTree>
    <p:extLst>
      <p:ext uri="{BB962C8B-B14F-4D97-AF65-F5344CB8AC3E}">
        <p14:creationId xmlns:p14="http://schemas.microsoft.com/office/powerpoint/2010/main" val="401973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22:10-12</a:t>
            </a:r>
            <a:endParaRPr lang="en-US" dirty="0"/>
          </a:p>
        </p:txBody>
      </p:sp>
      <p:sp>
        <p:nvSpPr>
          <p:cNvPr id="3" name="Content Placeholder 2"/>
          <p:cNvSpPr>
            <a:spLocks noGrp="1"/>
          </p:cNvSpPr>
          <p:nvPr>
            <p:ph idx="1"/>
          </p:nvPr>
        </p:nvSpPr>
        <p:spPr/>
        <p:txBody>
          <a:bodyPr>
            <a:normAutofit/>
          </a:bodyPr>
          <a:lstStyle/>
          <a:p>
            <a:r>
              <a:rPr lang="en-US" b="1" baseline="30000" dirty="0"/>
              <a:t>13 </a:t>
            </a:r>
            <a:r>
              <a:rPr lang="en-US" dirty="0"/>
              <a:t>And Abraham lifted up his eyes, and looked, and behold behind him a ram caught in a thicket by his horns: and Abraham went and took the ram, and offered him up for a burnt offering in the stead of his son.</a:t>
            </a:r>
          </a:p>
          <a:p>
            <a:r>
              <a:rPr lang="en-US" b="1" baseline="30000" dirty="0"/>
              <a:t>14 </a:t>
            </a:r>
            <a:r>
              <a:rPr lang="en-US" dirty="0"/>
              <a:t>And Abraham called the name of that place </a:t>
            </a:r>
            <a:r>
              <a:rPr lang="en-US" dirty="0" err="1"/>
              <a:t>Jehovahjireh</a:t>
            </a:r>
            <a:r>
              <a:rPr lang="en-US" dirty="0"/>
              <a:t>: as it is said to this day, In the mount of the </a:t>
            </a:r>
            <a:r>
              <a:rPr lang="en-US" cap="small" dirty="0"/>
              <a:t>Lord</a:t>
            </a:r>
            <a:r>
              <a:rPr lang="en-US" dirty="0"/>
              <a:t> it shall be seen.</a:t>
            </a:r>
          </a:p>
        </p:txBody>
      </p:sp>
    </p:spTree>
    <p:extLst>
      <p:ext uri="{BB962C8B-B14F-4D97-AF65-F5344CB8AC3E}">
        <p14:creationId xmlns:p14="http://schemas.microsoft.com/office/powerpoint/2010/main" val="3883840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romansfourfive.org/wp-content/uploads/2019/04/1168px-Sacrifice_of_Isaac-Caravaggio_Uffiz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1586" y="378830"/>
            <a:ext cx="7932280" cy="611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60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with this story:</a:t>
            </a:r>
            <a:endParaRPr lang="en-US" dirty="0"/>
          </a:p>
        </p:txBody>
      </p:sp>
      <p:sp>
        <p:nvSpPr>
          <p:cNvPr id="3" name="Content Placeholder 2"/>
          <p:cNvSpPr>
            <a:spLocks noGrp="1"/>
          </p:cNvSpPr>
          <p:nvPr>
            <p:ph idx="1"/>
          </p:nvPr>
        </p:nvSpPr>
        <p:spPr/>
        <p:txBody>
          <a:bodyPr>
            <a:normAutofit lnSpcReduction="10000"/>
          </a:bodyPr>
          <a:lstStyle/>
          <a:p>
            <a:r>
              <a:rPr lang="en-US" dirty="0" smtClean="0"/>
              <a:t>God—the same God who calls child sacrifice an abomination—commands Abraham to sacrifice his “only” son.  </a:t>
            </a:r>
          </a:p>
          <a:p>
            <a:r>
              <a:rPr lang="en-US" dirty="0" smtClean="0"/>
              <a:t>Which is curious because Abraham actually has two, namely Ishmael and Isaac.  </a:t>
            </a:r>
          </a:p>
          <a:p>
            <a:r>
              <a:rPr lang="en-US" dirty="0" smtClean="0"/>
              <a:t>When Isaac notices the lack of a sacrificial animal, Abraham tells him that God will supply it. </a:t>
            </a:r>
          </a:p>
          <a:p>
            <a:r>
              <a:rPr lang="en-US" dirty="0" smtClean="0"/>
              <a:t>Abraham actually attempts to sacrifice his son, which is credited to him as great faithfulness.  </a:t>
            </a:r>
          </a:p>
        </p:txBody>
      </p:sp>
    </p:spTree>
    <p:extLst>
      <p:ext uri="{BB962C8B-B14F-4D97-AF65-F5344CB8AC3E}">
        <p14:creationId xmlns:p14="http://schemas.microsoft.com/office/powerpoint/2010/main" val="840902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smtClean="0"/>
              <a:t>What son did Abraham sacrifice?  </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smtClean="0"/>
              <a:t>Genesis 22:2  “And </a:t>
            </a:r>
            <a:r>
              <a:rPr lang="en-US" sz="2800" dirty="0"/>
              <a:t>he said, Take now thy son, </a:t>
            </a:r>
            <a:r>
              <a:rPr lang="en-US" sz="2800" b="1" dirty="0"/>
              <a:t>thine only son Isaac</a:t>
            </a:r>
            <a:r>
              <a:rPr lang="en-US" sz="2800" dirty="0"/>
              <a:t>, whom thou </a:t>
            </a:r>
            <a:r>
              <a:rPr lang="en-US" sz="2800" dirty="0" err="1"/>
              <a:t>lovest</a:t>
            </a:r>
            <a:r>
              <a:rPr lang="en-US" sz="2800" dirty="0"/>
              <a:t>, and get thee into the land of Moriah; and offer him there for a burnt offering upon one of the mountains which I will tell thee of</a:t>
            </a:r>
            <a:r>
              <a:rPr lang="en-US" sz="2800" dirty="0" smtClean="0"/>
              <a:t>.”</a:t>
            </a:r>
          </a:p>
          <a:p>
            <a:pPr marL="0" indent="0" algn="ctr">
              <a:buNone/>
            </a:pPr>
            <a:r>
              <a:rPr lang="en-US" sz="2800" dirty="0" smtClean="0"/>
              <a:t>The issue is that there are actually two sons of Abraham, namely, Ishmael and Isaac.  </a:t>
            </a:r>
            <a:endParaRPr lang="en-US" sz="2800" dirty="0"/>
          </a:p>
        </p:txBody>
      </p:sp>
    </p:spTree>
    <p:extLst>
      <p:ext uri="{BB962C8B-B14F-4D97-AF65-F5344CB8AC3E}">
        <p14:creationId xmlns:p14="http://schemas.microsoft.com/office/powerpoint/2010/main" val="32433678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1539</TotalTime>
  <Words>2621</Words>
  <Application>Microsoft Office PowerPoint</Application>
  <PresentationFormat>Widescreen</PresentationFormat>
  <Paragraphs>176</Paragraphs>
  <Slides>50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Garamond</vt:lpstr>
      <vt:lpstr>Organic</vt:lpstr>
      <vt:lpstr>Genesis 20-25: The Faith of Abraham</vt:lpstr>
      <vt:lpstr>Genesis 22:1-3</vt:lpstr>
      <vt:lpstr>Genesis 22:4-6</vt:lpstr>
      <vt:lpstr>Genesis 22:7-9</vt:lpstr>
      <vt:lpstr>Genesis 22:10-12</vt:lpstr>
      <vt:lpstr>Genesis 22:10-12</vt:lpstr>
      <vt:lpstr>PowerPoint Presentation</vt:lpstr>
      <vt:lpstr>Challenges with this story:</vt:lpstr>
      <vt:lpstr>What son did Abraham sacrifice?  </vt:lpstr>
      <vt:lpstr>Which Son?  (A Muslim Perspective) </vt:lpstr>
      <vt:lpstr>Which Son?  (A Muslim Perspective) </vt:lpstr>
      <vt:lpstr>Which Son?  (A Muslim Perspective)</vt:lpstr>
      <vt:lpstr>Which Son?  (A Muslim Perspective) This is a section of Muslim commentary on this excerpt from the Qur’an:   “So We gave him the good news of a forbearing son.”</vt:lpstr>
      <vt:lpstr>Which Son?  (A Muslim Perspective) This is a section of Muslim commentary on this excerpt from the Qur’an:   “So We gave him the good news of a forbearing son.”</vt:lpstr>
      <vt:lpstr>Which Son?  (A Muslim Perspective) This is a section of Muslim commentary on this excerpt from the Qur’an:   “So We gave him the good news of a forbearing son.”</vt:lpstr>
      <vt:lpstr>Which Son?  (A Muslim Perspective)</vt:lpstr>
      <vt:lpstr>Which Son?  (A Muslim Perspective)</vt:lpstr>
      <vt:lpstr>Which Son?  (A Muslim Perspective)</vt:lpstr>
      <vt:lpstr>Which Son?  (A Muslim Perspective)</vt:lpstr>
      <vt:lpstr>Which Son?  (A Muslim Perspective) </vt:lpstr>
      <vt:lpstr>The Binding of Isaac  (A Jewish Perspective)  </vt:lpstr>
      <vt:lpstr>The Binding of Isaac  (A Jewish Perspective)  </vt:lpstr>
      <vt:lpstr>The Binding of Isaac  (A Jewish Perspective)  </vt:lpstr>
      <vt:lpstr>The Sacrifice of Isaac  (A Philosophical Perspective)</vt:lpstr>
      <vt:lpstr>The Sacrifice of Isaac  (A Philosophical Perspective)</vt:lpstr>
      <vt:lpstr>The Sacrifice of Isaac  (A Philosophical Perspective)</vt:lpstr>
      <vt:lpstr>The Sacrifice of Isaac  (A Philosophical Perspective)</vt:lpstr>
      <vt:lpstr>The Sacrifice of Isaac  (A Philosophical Perspective)</vt:lpstr>
      <vt:lpstr>The Sacrifice of Isaac  (A *Nontraditional* Christian Perspective)</vt:lpstr>
      <vt:lpstr>The Sacrifice of Isaac  (A *Nontraditional* Christian Perspective)</vt:lpstr>
      <vt:lpstr>The Sacrifice of Isaac  (A *Nontraditional* Christian Perspective)</vt:lpstr>
      <vt:lpstr>The Sacrifice of Isaac  (A *Nontraditional* Christian Perspective)</vt:lpstr>
      <vt:lpstr>The Sacrifice of Isaac  (A *Nontraditional* Christian Perspective)</vt:lpstr>
      <vt:lpstr>The Sacrifice of Isaac  (A *Nontraditional* Christian Perspective)</vt:lpstr>
      <vt:lpstr>The Sacrifice of Isaac  (A *Nontraditional* Christian Perspective)</vt:lpstr>
      <vt:lpstr>Abraham’s Trial of Faith:   The Two Sons</vt:lpstr>
      <vt:lpstr>Abraham’s Trial of Faith:   The Two Sons</vt:lpstr>
      <vt:lpstr>Abraham’s Trial of Faith:   The Tempting of Abraham</vt:lpstr>
      <vt:lpstr>Abraham’s Trial of Faith:   The Tempting of Abraham</vt:lpstr>
      <vt:lpstr>Abraham’s Trial of Faith: God’s Unusual Request</vt:lpstr>
      <vt:lpstr>Abraham’s Trial of Faith: God’s Unusual Request</vt:lpstr>
      <vt:lpstr>Abraham’s Trial of Faith: God’s Unusual Request</vt:lpstr>
      <vt:lpstr>Abraham’s Trial of Faith: Isaac’s Faith</vt:lpstr>
      <vt:lpstr>Abraham’s Trial of Faith: The Offering</vt:lpstr>
      <vt:lpstr>Abraham’s Trial of Faith: The Offering</vt:lpstr>
      <vt:lpstr>Abraham’s Trial of Faith: The Offering </vt:lpstr>
      <vt:lpstr>Abraham’s Trial of Faith: The Offering </vt:lpstr>
      <vt:lpstr>Abraham’s Trial of Faith: The Offering </vt:lpstr>
      <vt:lpstr>Abraham’s Trial of Faith: The Offering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28</cp:revision>
  <dcterms:created xsi:type="dcterms:W3CDTF">2022-05-19T17:48:36Z</dcterms:created>
  <dcterms:modified xsi:type="dcterms:W3CDTF">2022-05-20T19:28:30Z</dcterms:modified>
</cp:coreProperties>
</file>