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42"/>
  </p:notesMasterIdLst>
  <p:handoutMasterIdLst>
    <p:handoutMasterId r:id="rId43"/>
  </p:handoutMasterIdLst>
  <p:sldIdLst>
    <p:sldId id="256" r:id="rId5"/>
    <p:sldId id="269" r:id="rId6"/>
    <p:sldId id="273" r:id="rId7"/>
    <p:sldId id="271" r:id="rId8"/>
    <p:sldId id="274" r:id="rId9"/>
    <p:sldId id="275" r:id="rId10"/>
    <p:sldId id="276" r:id="rId11"/>
    <p:sldId id="277" r:id="rId12"/>
    <p:sldId id="279" r:id="rId13"/>
    <p:sldId id="280" r:id="rId14"/>
    <p:sldId id="259" r:id="rId15"/>
    <p:sldId id="282" r:id="rId16"/>
    <p:sldId id="260" r:id="rId17"/>
    <p:sldId id="288" r:id="rId18"/>
    <p:sldId id="283" r:id="rId19"/>
    <p:sldId id="290" r:id="rId20"/>
    <p:sldId id="291" r:id="rId21"/>
    <p:sldId id="257" r:id="rId22"/>
    <p:sldId id="287" r:id="rId23"/>
    <p:sldId id="284" r:id="rId24"/>
    <p:sldId id="285" r:id="rId25"/>
    <p:sldId id="292" r:id="rId26"/>
    <p:sldId id="293" r:id="rId27"/>
    <p:sldId id="295" r:id="rId28"/>
    <p:sldId id="294" r:id="rId29"/>
    <p:sldId id="296" r:id="rId30"/>
    <p:sldId id="258" r:id="rId31"/>
    <p:sldId id="297" r:id="rId32"/>
    <p:sldId id="281" r:id="rId33"/>
    <p:sldId id="298" r:id="rId34"/>
    <p:sldId id="299" r:id="rId35"/>
    <p:sldId id="286" r:id="rId36"/>
    <p:sldId id="300" r:id="rId37"/>
    <p:sldId id="301" r:id="rId38"/>
    <p:sldId id="302" r:id="rId39"/>
    <p:sldId id="303" r:id="rId40"/>
    <p:sldId id="265" r:id="rId4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500" userDrawn="1">
          <p15:clr>
            <a:srgbClr val="A4A3A4"/>
          </p15:clr>
        </p15:guide>
        <p15:guide id="8" pos="495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84E427A-3D55-4303-BF80-6455036E1D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07" autoAdjust="0"/>
    <p:restoredTop sz="94291" autoAdjust="0"/>
  </p:normalViewPr>
  <p:slideViewPr>
    <p:cSldViewPr snapToGrid="0" showGuides="1">
      <p:cViewPr>
        <p:scale>
          <a:sx n="72" d="100"/>
          <a:sy n="72" d="100"/>
        </p:scale>
        <p:origin x="492" y="-360"/>
      </p:cViewPr>
      <p:guideLst>
        <p:guide pos="3840"/>
        <p:guide orient="horz" pos="2500"/>
        <p:guide pos="4951"/>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508B8B31-1CFE-4A78-A796-40061C1B2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41F5D168-A009-4B34-B08F-277E0D6ABD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7A4C-1800-412B-9042-C93F1924AECC}" type="datetimeFigureOut">
              <a:rPr lang="en-US" smtClean="0"/>
              <a:t>4/8/2022</a:t>
            </a:fld>
            <a:endParaRPr lang="en-US" dirty="0"/>
          </a:p>
        </p:txBody>
      </p:sp>
      <p:sp>
        <p:nvSpPr>
          <p:cNvPr id="4" name="Footer Placeholder 3">
            <a:extLst>
              <a:ext uri="{FF2B5EF4-FFF2-40B4-BE49-F238E27FC236}">
                <a16:creationId xmlns:a16="http://schemas.microsoft.com/office/drawing/2014/main" xmlns="" id="{810C826E-30C5-4DD2-97CD-F700F8EBBF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4A1BE32A-EDDE-428D-8FA7-84F681D978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81FD62-43B6-432F-96E1-BCDE3916E10C}" type="slidenum">
              <a:rPr lang="en-US" smtClean="0"/>
              <a:t>‹#›</a:t>
            </a:fld>
            <a:endParaRPr lang="en-US" dirty="0"/>
          </a:p>
        </p:txBody>
      </p:sp>
    </p:spTree>
    <p:extLst>
      <p:ext uri="{BB962C8B-B14F-4D97-AF65-F5344CB8AC3E}">
        <p14:creationId xmlns:p14="http://schemas.microsoft.com/office/powerpoint/2010/main" val="1499383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en-US" noProof="0" smtClean="0"/>
              <a:t>4/8/2022</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en-US" noProof="0" smtClean="0"/>
              <a:t>‹#›</a:t>
            </a:fld>
            <a:endParaRPr lang="en-US"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Dat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1" name="Text Placeholder 26">
            <a:extLst>
              <a:ext uri="{FF2B5EF4-FFF2-40B4-BE49-F238E27FC236}">
                <a16:creationId xmlns:a16="http://schemas.microsoft.com/office/drawing/2014/main" xmlns="" id="{E013E669-E15F-4096-81CC-6637C4A9F9E7}"/>
              </a:ext>
            </a:extLst>
          </p:cNvPr>
          <p:cNvSpPr>
            <a:spLocks noGrp="1"/>
          </p:cNvSpPr>
          <p:nvPr>
            <p:ph type="body" sz="quarter" idx="21" hasCustomPrompt="1"/>
          </p:nvPr>
        </p:nvSpPr>
        <p:spPr>
          <a:xfrm>
            <a:off x="3912235" y="1680191"/>
            <a:ext cx="4367531" cy="324417"/>
          </a:xfrm>
        </p:spPr>
        <p:txBody>
          <a:bodyPr>
            <a:noAutofit/>
          </a:bodyPr>
          <a:lstStyle>
            <a:lvl1pPr marL="0" indent="0" algn="ctr">
              <a:buNone/>
              <a:defRPr sz="2000" b="1"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20XX</a:t>
            </a:r>
          </a:p>
        </p:txBody>
      </p:sp>
      <p:sp>
        <p:nvSpPr>
          <p:cNvPr id="2" name="Title 1">
            <a:extLst>
              <a:ext uri="{FF2B5EF4-FFF2-40B4-BE49-F238E27FC236}">
                <a16:creationId xmlns:a16="http://schemas.microsoft.com/office/drawing/2014/main" xmlns=""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23" name="Text Placeholder 26">
            <a:extLst>
              <a:ext uri="{FF2B5EF4-FFF2-40B4-BE49-F238E27FC236}">
                <a16:creationId xmlns:a16="http://schemas.microsoft.com/office/drawing/2014/main" xmlns="" id="{5BB088E3-63C1-423F-A939-150B8E1F87A7}"/>
              </a:ext>
            </a:extLst>
          </p:cNvPr>
          <p:cNvSpPr>
            <a:spLocks noGrp="1"/>
          </p:cNvSpPr>
          <p:nvPr>
            <p:ph type="body" sz="quarter" idx="20" hasCustomPrompt="1"/>
          </p:nvPr>
        </p:nvSpPr>
        <p:spPr>
          <a:xfrm>
            <a:off x="3912235" y="1333943"/>
            <a:ext cx="4367531" cy="324417"/>
          </a:xfrm>
        </p:spPr>
        <p:txBody>
          <a:bodyPr>
            <a:noAutofit/>
          </a:bodyPr>
          <a:lstStyle>
            <a:lvl1pPr marL="0" indent="0" algn="ctr">
              <a:buNone/>
              <a:defRPr sz="23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Month</a:t>
            </a:r>
          </a:p>
        </p:txBody>
      </p:sp>
      <p:sp>
        <p:nvSpPr>
          <p:cNvPr id="36" name="Text Placeholder 14">
            <a:extLst>
              <a:ext uri="{FF2B5EF4-FFF2-40B4-BE49-F238E27FC236}">
                <a16:creationId xmlns:a16="http://schemas.microsoft.com/office/drawing/2014/main" xmlns="" id="{2A3D73F7-77EC-4576-B541-20C032F462DC}"/>
              </a:ext>
            </a:extLst>
          </p:cNvPr>
          <p:cNvSpPr>
            <a:spLocks noGrp="1"/>
          </p:cNvSpPr>
          <p:nvPr userDrawn="1">
            <p:ph type="body" sz="quarter" idx="13" hasCustomPrompt="1"/>
          </p:nvPr>
        </p:nvSpPr>
        <p:spPr>
          <a:xfrm>
            <a:off x="1050857" y="4720037"/>
            <a:ext cx="10090287" cy="1101897"/>
          </a:xfrm>
        </p:spPr>
        <p:txBody>
          <a:bodyPr>
            <a:noAutofit/>
          </a:bodyPr>
          <a:lstStyle>
            <a:lvl1pPr marL="0" indent="0" algn="ctr">
              <a:buNone/>
              <a:defRPr sz="3500" b="0" i="0">
                <a:solidFill>
                  <a:schemeClr val="bg2"/>
                </a:solidFill>
              </a:defRPr>
            </a:lvl1pPr>
          </a:lstStyle>
          <a:p>
            <a:pPr lvl="0"/>
            <a:r>
              <a:rPr lang="en-US" noProof="0"/>
              <a:t>Presentation</a:t>
            </a:r>
            <a:br>
              <a:rPr lang="en-US" noProof="0"/>
            </a:br>
            <a:r>
              <a:rPr lang="en-US" noProof="0"/>
              <a:t>Tagline</a:t>
            </a:r>
          </a:p>
        </p:txBody>
      </p:sp>
      <p:sp>
        <p:nvSpPr>
          <p:cNvPr id="5" name="Rectangle 4">
            <a:extLst>
              <a:ext uri="{FF2B5EF4-FFF2-40B4-BE49-F238E27FC236}">
                <a16:creationId xmlns:a16="http://schemas.microsoft.com/office/drawing/2014/main" xmlns="" id="{6691BBC0-FAFE-4A57-9925-6182B74C4CB1}"/>
              </a:ext>
              <a:ext uri="{C183D7F6-B498-43B3-948B-1728B52AA6E4}">
                <adec:decorative xmlns:adec="http://schemas.microsoft.com/office/drawing/2017/decorative" xmlns=""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spTree>
      <p:nvGrpSpPr>
        <p:cNvPr id="1" name=""/>
        <p:cNvGrpSpPr/>
        <p:nvPr/>
      </p:nvGrpSpPr>
      <p:grpSpPr>
        <a:xfrm>
          <a:off x="0" y="0"/>
          <a:ext cx="0" cy="0"/>
          <a:chOff x="0" y="0"/>
          <a:chExt cx="0" cy="0"/>
        </a:xfrm>
      </p:grpSpPr>
      <p:sp>
        <p:nvSpPr>
          <p:cNvPr id="3" name="Rectangle 2" descr="View of a lake and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16" name="Text Placeholder 26">
            <a:extLst>
              <a:ext uri="{FF2B5EF4-FFF2-40B4-BE49-F238E27FC236}">
                <a16:creationId xmlns:a16="http://schemas.microsoft.com/office/drawing/2014/main" xmlns="" id="{82190F1B-1701-4806-870F-8FC7F32FE4AA}"/>
              </a:ext>
            </a:extLst>
          </p:cNvPr>
          <p:cNvSpPr>
            <a:spLocks noGrp="1"/>
          </p:cNvSpPr>
          <p:nvPr>
            <p:ph type="body" sz="quarter" idx="21" hasCustomPrompt="1"/>
          </p:nvPr>
        </p:nvSpPr>
        <p:spPr>
          <a:xfrm>
            <a:off x="3912235" y="4222968"/>
            <a:ext cx="4367531"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+7 678-555-0128</a:t>
            </a:r>
          </a:p>
        </p:txBody>
      </p:sp>
      <p:sp>
        <p:nvSpPr>
          <p:cNvPr id="18" name="Text Placeholder 26">
            <a:extLst>
              <a:ext uri="{FF2B5EF4-FFF2-40B4-BE49-F238E27FC236}">
                <a16:creationId xmlns:a16="http://schemas.microsoft.com/office/drawing/2014/main" xmlns="" id="{972B7F81-5409-42D9-B44C-88D9CBD9BAD5}"/>
              </a:ext>
            </a:extLst>
          </p:cNvPr>
          <p:cNvSpPr>
            <a:spLocks noGrp="1"/>
          </p:cNvSpPr>
          <p:nvPr>
            <p:ph type="body" sz="quarter" idx="20" hasCustomPrompt="1"/>
          </p:nvPr>
        </p:nvSpPr>
        <p:spPr>
          <a:xfrm>
            <a:off x="3912235" y="3927698"/>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Phone</a:t>
            </a:r>
          </a:p>
        </p:txBody>
      </p:sp>
      <p:sp>
        <p:nvSpPr>
          <p:cNvPr id="19" name="Text Placeholder 14">
            <a:extLst>
              <a:ext uri="{FF2B5EF4-FFF2-40B4-BE49-F238E27FC236}">
                <a16:creationId xmlns:a16="http://schemas.microsoft.com/office/drawing/2014/main" xmlns="" id="{FAA54554-5CE2-43AD-979D-F095482C49AB}"/>
              </a:ext>
            </a:extLst>
          </p:cNvPr>
          <p:cNvSpPr>
            <a:spLocks noGrp="1"/>
          </p:cNvSpPr>
          <p:nvPr>
            <p:ph type="body" sz="quarter" idx="13" hasCustomPrompt="1"/>
          </p:nvPr>
        </p:nvSpPr>
        <p:spPr>
          <a:xfrm>
            <a:off x="1050857" y="2655074"/>
            <a:ext cx="10090287" cy="606659"/>
          </a:xfrm>
        </p:spPr>
        <p:txBody>
          <a:bodyPr>
            <a:noAutofit/>
          </a:bodyPr>
          <a:lstStyle>
            <a:lvl1pPr marL="0" indent="0" algn="ctr">
              <a:buNone/>
              <a:defRPr sz="3500" b="0" i="0">
                <a:solidFill>
                  <a:schemeClr val="bg2"/>
                </a:solidFill>
              </a:defRPr>
            </a:lvl1pPr>
          </a:lstStyle>
          <a:p>
            <a:pPr lvl="0"/>
            <a:r>
              <a:rPr lang="en-US" noProof="0"/>
              <a:t>Alexander Martensson</a:t>
            </a:r>
          </a:p>
        </p:txBody>
      </p:sp>
      <p:sp>
        <p:nvSpPr>
          <p:cNvPr id="20" name="Text Placeholder 26">
            <a:extLst>
              <a:ext uri="{FF2B5EF4-FFF2-40B4-BE49-F238E27FC236}">
                <a16:creationId xmlns:a16="http://schemas.microsoft.com/office/drawing/2014/main" xmlns="" id="{A1D8F0C1-128A-435B-8585-F0B32496EC79}"/>
              </a:ext>
            </a:extLst>
          </p:cNvPr>
          <p:cNvSpPr>
            <a:spLocks noGrp="1"/>
          </p:cNvSpPr>
          <p:nvPr>
            <p:ph type="body" sz="quarter" idx="22" hasCustomPrompt="1"/>
          </p:nvPr>
        </p:nvSpPr>
        <p:spPr>
          <a:xfrm>
            <a:off x="3135722" y="5230723"/>
            <a:ext cx="5920556"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martensson@example.com</a:t>
            </a:r>
          </a:p>
        </p:txBody>
      </p:sp>
      <p:sp>
        <p:nvSpPr>
          <p:cNvPr id="22" name="Text Placeholder 26">
            <a:extLst>
              <a:ext uri="{FF2B5EF4-FFF2-40B4-BE49-F238E27FC236}">
                <a16:creationId xmlns:a16="http://schemas.microsoft.com/office/drawing/2014/main" xmlns="" id="{90B48E8B-E525-4852-9167-5281C64B1C37}"/>
              </a:ext>
            </a:extLst>
          </p:cNvPr>
          <p:cNvSpPr>
            <a:spLocks noGrp="1"/>
          </p:cNvSpPr>
          <p:nvPr>
            <p:ph type="body" sz="quarter" idx="23" hasCustomPrompt="1"/>
          </p:nvPr>
        </p:nvSpPr>
        <p:spPr>
          <a:xfrm>
            <a:off x="3912235" y="4929014"/>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Email</a:t>
            </a:r>
          </a:p>
        </p:txBody>
      </p:sp>
      <p:sp>
        <p:nvSpPr>
          <p:cNvPr id="24" name="Title 1">
            <a:extLst>
              <a:ext uri="{FF2B5EF4-FFF2-40B4-BE49-F238E27FC236}">
                <a16:creationId xmlns:a16="http://schemas.microsoft.com/office/drawing/2014/main" xmlns="" id="{0C5EB90F-1ADD-412B-9044-2CC607B786B1}"/>
              </a:ext>
            </a:extLst>
          </p:cNvPr>
          <p:cNvSpPr>
            <a:spLocks noGrp="1"/>
          </p:cNvSpPr>
          <p:nvPr>
            <p:ph type="title" hasCustomPrompt="1"/>
          </p:nvPr>
        </p:nvSpPr>
        <p:spPr>
          <a:xfrm>
            <a:off x="1050856" y="993494"/>
            <a:ext cx="10104124" cy="1517356"/>
          </a:xfrm>
        </p:spPr>
        <p:txBody>
          <a:bodyPr>
            <a:noAutofit/>
          </a:bodyPr>
          <a:lstStyle>
            <a:lvl1pPr algn="ctr">
              <a:defRPr sz="8000" b="0">
                <a:solidFill>
                  <a:schemeClr val="bg1"/>
                </a:solidFill>
              </a:defRPr>
            </a:lvl1pPr>
          </a:lstStyle>
          <a:p>
            <a:r>
              <a:rPr lang="en-US" noProof="0"/>
              <a:t>THANK YOU!</a:t>
            </a:r>
          </a:p>
        </p:txBody>
      </p:sp>
      <p:sp>
        <p:nvSpPr>
          <p:cNvPr id="25" name="Rectangle 24">
            <a:extLst>
              <a:ext uri="{FF2B5EF4-FFF2-40B4-BE49-F238E27FC236}">
                <a16:creationId xmlns:a16="http://schemas.microsoft.com/office/drawing/2014/main" xmlns="" id="{540A1271-E1E7-40AB-9552-9B4249544008}"/>
              </a:ext>
              <a:ext uri="{C183D7F6-B498-43B3-948B-1728B52AA6E4}">
                <adec:decorative xmlns:adec="http://schemas.microsoft.com/office/drawing/2017/decorative" xmlns="" val="1"/>
              </a:ext>
            </a:extLst>
          </p:cNvPr>
          <p:cNvSpPr/>
          <p:nvPr userDrawn="1"/>
        </p:nvSpPr>
        <p:spPr>
          <a:xfrm>
            <a:off x="3156204" y="2421953"/>
            <a:ext cx="5879592"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37117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5" name="Rectangle 4">
            <a:extLst>
              <a:ext uri="{FF2B5EF4-FFF2-40B4-BE49-F238E27FC236}">
                <a16:creationId xmlns:a16="http://schemas.microsoft.com/office/drawing/2014/main" xmlns="" id="{6691BBC0-FAFE-4A57-9925-6182B74C4CB1}"/>
              </a:ext>
              <a:ext uri="{C183D7F6-B498-43B3-948B-1728B52AA6E4}">
                <adec:decorative xmlns:adec="http://schemas.microsoft.com/office/drawing/2017/decorative" xmlns=""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
        <p:nvSpPr>
          <p:cNvPr id="9" name="Subtitle 2">
            <a:extLst>
              <a:ext uri="{FF2B5EF4-FFF2-40B4-BE49-F238E27FC236}">
                <a16:creationId xmlns:a16="http://schemas.microsoft.com/office/drawing/2014/main" xmlns="" id="{08214E67-DE9D-42F7-B713-798383BBD13A}"/>
              </a:ext>
            </a:extLst>
          </p:cNvPr>
          <p:cNvSpPr>
            <a:spLocks noGrp="1"/>
          </p:cNvSpPr>
          <p:nvPr>
            <p:ph type="subTitle" idx="1"/>
          </p:nvPr>
        </p:nvSpPr>
        <p:spPr>
          <a:xfrm>
            <a:off x="1037021" y="4720036"/>
            <a:ext cx="10117959" cy="1101898"/>
          </a:xfrm>
        </p:spPr>
        <p:txBody>
          <a:bodyPr vert="horz" lIns="91440" tIns="45720" rIns="91440" bIns="45720" rtlCol="0">
            <a:noAutofit/>
          </a:bodyPr>
          <a:lstStyle>
            <a:lvl1pPr marL="0" indent="0" algn="ctr">
              <a:buNone/>
              <a:defRPr lang="en-US" sz="3500" b="0" i="0" dirty="0">
                <a:solidFill>
                  <a:schemeClr val="bg2"/>
                </a:solidFill>
              </a:defRPr>
            </a:lvl1pPr>
          </a:lstStyle>
          <a:p>
            <a:pPr marL="228600" lvl="0" indent="-228600" algn="ctr"/>
            <a:r>
              <a:rPr lang="en-US" noProof="0" smtClean="0"/>
              <a:t>Click to edit Master subtitle style</a:t>
            </a:r>
            <a:endParaRPr lang="en-US" noProof="0"/>
          </a:p>
        </p:txBody>
      </p:sp>
    </p:spTree>
    <p:extLst>
      <p:ext uri="{BB962C8B-B14F-4D97-AF65-F5344CB8AC3E}">
        <p14:creationId xmlns:p14="http://schemas.microsoft.com/office/powerpoint/2010/main" val="4038553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5" name="Content Placeholder 2">
            <a:extLst>
              <a:ext uri="{FF2B5EF4-FFF2-40B4-BE49-F238E27FC236}">
                <a16:creationId xmlns:a16="http://schemas.microsoft.com/office/drawing/2014/main" xmlns="" id="{01B00995-C0FC-4EC6-A9B0-828FB28FC47F}"/>
              </a:ext>
            </a:extLst>
          </p:cNvPr>
          <p:cNvSpPr>
            <a:spLocks noGrp="1"/>
          </p:cNvSpPr>
          <p:nvPr>
            <p:ph idx="1" hasCustomPrompt="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3335114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
        <p:nvSpPr>
          <p:cNvPr id="11" name="Content Placeholder 2">
            <a:extLst>
              <a:ext uri="{FF2B5EF4-FFF2-40B4-BE49-F238E27FC236}">
                <a16:creationId xmlns:a16="http://schemas.microsoft.com/office/drawing/2014/main" xmlns="" id="{A122F4F2-F130-4DBE-B244-1D59BBE5CD9D}"/>
              </a:ext>
            </a:extLst>
          </p:cNvPr>
          <p:cNvSpPr>
            <a:spLocks noGrp="1"/>
          </p:cNvSpPr>
          <p:nvPr>
            <p:ph sz="half" idx="1" hasCustomPrompt="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xmlns="" id="{D4CE5575-876A-4335-83ED-6B346DA1B4D2}"/>
              </a:ext>
            </a:extLst>
          </p:cNvPr>
          <p:cNvSpPr>
            <a:spLocks noGrp="1"/>
          </p:cNvSpPr>
          <p:nvPr>
            <p:ph sz="half" idx="2" hasCustomPrompt="1"/>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503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
        <p:nvSpPr>
          <p:cNvPr id="11" name="Text Placeholder 2">
            <a:extLst>
              <a:ext uri="{FF2B5EF4-FFF2-40B4-BE49-F238E27FC236}">
                <a16:creationId xmlns:a16="http://schemas.microsoft.com/office/drawing/2014/main" xmlns="" id="{D1F82F6E-10E8-4A58-9655-E18D14D7901F}"/>
              </a:ext>
            </a:extLst>
          </p:cNvPr>
          <p:cNvSpPr>
            <a:spLocks noGrp="1"/>
          </p:cNvSpPr>
          <p:nvPr>
            <p:ph type="body" idx="1" hasCustomPrompt="1"/>
          </p:nvPr>
        </p:nvSpPr>
        <p:spPr>
          <a:xfrm>
            <a:off x="839788" y="1840863"/>
            <a:ext cx="5157787" cy="664211"/>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3">
            <a:extLst>
              <a:ext uri="{FF2B5EF4-FFF2-40B4-BE49-F238E27FC236}">
                <a16:creationId xmlns:a16="http://schemas.microsoft.com/office/drawing/2014/main" xmlns="" id="{C2F6C18E-5BCB-42EF-9310-5BD6E011DF2F}"/>
              </a:ext>
            </a:extLst>
          </p:cNvPr>
          <p:cNvSpPr>
            <a:spLocks noGrp="1"/>
          </p:cNvSpPr>
          <p:nvPr>
            <p:ph sz="half" idx="2" hasCustomPrompt="1"/>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4">
            <a:extLst>
              <a:ext uri="{FF2B5EF4-FFF2-40B4-BE49-F238E27FC236}">
                <a16:creationId xmlns:a16="http://schemas.microsoft.com/office/drawing/2014/main" xmlns="" id="{9BA2923F-D123-40C6-A193-B86D683D5B51}"/>
              </a:ext>
            </a:extLst>
          </p:cNvPr>
          <p:cNvSpPr>
            <a:spLocks noGrp="1"/>
          </p:cNvSpPr>
          <p:nvPr>
            <p:ph type="body" sz="quarter" idx="3" hasCustomPrompt="1"/>
          </p:nvPr>
        </p:nvSpPr>
        <p:spPr>
          <a:xfrm>
            <a:off x="6172200" y="1840863"/>
            <a:ext cx="5183188" cy="66421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6" name="Content Placeholder 5">
            <a:extLst>
              <a:ext uri="{FF2B5EF4-FFF2-40B4-BE49-F238E27FC236}">
                <a16:creationId xmlns:a16="http://schemas.microsoft.com/office/drawing/2014/main" xmlns="" id="{8305C175-94AC-44DD-9321-0A8DBDF22DA9}"/>
              </a:ext>
            </a:extLst>
          </p:cNvPr>
          <p:cNvSpPr>
            <a:spLocks noGrp="1"/>
          </p:cNvSpPr>
          <p:nvPr>
            <p:ph sz="quarter" idx="4" hasCustomPrompt="1"/>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599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xmlns=""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smtClean="0"/>
              <a:t>Click to edit Master title style</a:t>
            </a:r>
            <a:endParaRPr lang="en-US" noProof="0"/>
          </a:p>
        </p:txBody>
      </p:sp>
      <p:sp>
        <p:nvSpPr>
          <p:cNvPr id="12" name="Text Placeholder 3">
            <a:extLst>
              <a:ext uri="{FF2B5EF4-FFF2-40B4-BE49-F238E27FC236}">
                <a16:creationId xmlns:a16="http://schemas.microsoft.com/office/drawing/2014/main" xmlns=""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xmlns="" id="{709FEF38-E3A7-4527-97CB-AF528BAEBA8F}"/>
              </a:ext>
            </a:extLst>
          </p:cNvPr>
          <p:cNvSpPr>
            <a:spLocks noGrp="1"/>
          </p:cNvSpPr>
          <p:nvPr>
            <p:ph idx="1" hasCustomPrompt="1"/>
          </p:nvPr>
        </p:nvSpPr>
        <p:spPr>
          <a:xfrm>
            <a:off x="5180012" y="457200"/>
            <a:ext cx="6172200" cy="5408613"/>
          </a:xfrm>
        </p:spPr>
        <p:txBody>
          <a:bodyPr>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2794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xmlns=""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smtClean="0"/>
              <a:t>Click to edit Master title style</a:t>
            </a:r>
            <a:endParaRPr lang="en-US" noProof="0"/>
          </a:p>
        </p:txBody>
      </p:sp>
      <p:sp>
        <p:nvSpPr>
          <p:cNvPr id="12" name="Text Placeholder 3">
            <a:extLst>
              <a:ext uri="{FF2B5EF4-FFF2-40B4-BE49-F238E27FC236}">
                <a16:creationId xmlns:a16="http://schemas.microsoft.com/office/drawing/2014/main" xmlns=""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5" name="Picture Placeholder 2">
            <a:extLst>
              <a:ext uri="{FF2B5EF4-FFF2-40B4-BE49-F238E27FC236}">
                <a16:creationId xmlns:a16="http://schemas.microsoft.com/office/drawing/2014/main" xmlns="" id="{1B69B4CE-EB2F-46CF-9A80-64E44E5E95AC}"/>
              </a:ext>
            </a:extLst>
          </p:cNvPr>
          <p:cNvSpPr>
            <a:spLocks noGrp="1"/>
          </p:cNvSpPr>
          <p:nvPr>
            <p:ph type="pic" idx="1"/>
          </p:nvPr>
        </p:nvSpPr>
        <p:spPr>
          <a:xfrm>
            <a:off x="5183188" y="457201"/>
            <a:ext cx="6172200" cy="5403850"/>
          </a:xfrm>
        </p:spPr>
        <p:txBody>
          <a:bodyPr anchor="ct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Tree>
    <p:extLst>
      <p:ext uri="{BB962C8B-B14F-4D97-AF65-F5344CB8AC3E}">
        <p14:creationId xmlns:p14="http://schemas.microsoft.com/office/powerpoint/2010/main" val="369830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4312920" y="1667974"/>
            <a:ext cx="356616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FF2B3756-19E0-4B2F-B1D5-7664E0B38BE1}"/>
              </a:ext>
            </a:extLst>
          </p:cNvPr>
          <p:cNvSpPr>
            <a:spLocks noGrp="1"/>
          </p:cNvSpPr>
          <p:nvPr>
            <p:ph type="title"/>
          </p:nvPr>
        </p:nvSpPr>
        <p:spPr/>
        <p:txBody>
          <a:bodyPr/>
          <a:lstStyle>
            <a:lvl1pPr algn="ct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241832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2626306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gs>
              <a:gs pos="100000">
                <a:schemeClr val="accent3"/>
              </a:gs>
            </a:gsLst>
            <a:lin ang="0" scaled="1"/>
            <a:tileRect/>
          </a:gradFill>
          <a:ln w="12700" cap="flat">
            <a:noFill/>
            <a:prstDash val="solid"/>
            <a:miter/>
          </a:ln>
        </p:spPr>
        <p:txBody>
          <a:bodyPr rtlCol="0" anchor="ctr"/>
          <a:lstStyle/>
          <a:p>
            <a:pPr algn="l"/>
            <a:endParaRPr lang="en-US" noProof="0" dirty="0"/>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HOW TO USE THIS TEMPLATE</a:t>
            </a:r>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2017776" y="1667974"/>
            <a:ext cx="8156448"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31" name="Text Placeholder 21">
            <a:extLst>
              <a:ext uri="{FF2B5EF4-FFF2-40B4-BE49-F238E27FC236}">
                <a16:creationId xmlns:a16="http://schemas.microsoft.com/office/drawing/2014/main" xmlns="" id="{10000CCD-6AFF-4E65-8858-5502306E5811}"/>
              </a:ext>
            </a:extLst>
          </p:cNvPr>
          <p:cNvSpPr>
            <a:spLocks noGrp="1"/>
          </p:cNvSpPr>
          <p:nvPr>
            <p:ph type="body" sz="quarter" idx="13" hasCustomPrompt="1"/>
          </p:nvPr>
        </p:nvSpPr>
        <p:spPr>
          <a:xfrm>
            <a:off x="855578"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1</a:t>
            </a:r>
          </a:p>
        </p:txBody>
      </p:sp>
      <p:sp>
        <p:nvSpPr>
          <p:cNvPr id="32" name="Text Placeholder 24">
            <a:extLst>
              <a:ext uri="{FF2B5EF4-FFF2-40B4-BE49-F238E27FC236}">
                <a16:creationId xmlns:a16="http://schemas.microsoft.com/office/drawing/2014/main" xmlns="" id="{D5D777E5-98F6-416A-8D23-3399269D85CB}"/>
              </a:ext>
            </a:extLst>
          </p:cNvPr>
          <p:cNvSpPr>
            <a:spLocks noGrp="1"/>
          </p:cNvSpPr>
          <p:nvPr>
            <p:ph type="body" sz="quarter" idx="14" hasCustomPrompt="1"/>
          </p:nvPr>
        </p:nvSpPr>
        <p:spPr>
          <a:xfrm>
            <a:off x="1442535" y="1984171"/>
            <a:ext cx="3103110"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xmlns="" id="{C979BADF-99B5-4C91-AAE5-FC2C4DBEDE20}"/>
              </a:ext>
            </a:extLst>
          </p:cNvPr>
          <p:cNvSpPr>
            <a:spLocks noGrp="1"/>
          </p:cNvSpPr>
          <p:nvPr>
            <p:ph type="body" sz="quarter" idx="15" hasCustomPrompt="1"/>
          </p:nvPr>
        </p:nvSpPr>
        <p:spPr>
          <a:xfrm>
            <a:off x="4820642"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xmlns="" id="{6706F6A2-1599-4D73-9288-3ECEACDDCAEA}"/>
              </a:ext>
            </a:extLst>
          </p:cNvPr>
          <p:cNvSpPr>
            <a:spLocks noGrp="1"/>
          </p:cNvSpPr>
          <p:nvPr>
            <p:ph type="body" sz="quarter" idx="16" hasCustomPrompt="1"/>
          </p:nvPr>
        </p:nvSpPr>
        <p:spPr>
          <a:xfrm>
            <a:off x="5477939" y="1984171"/>
            <a:ext cx="2243918"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5" name="Text Placeholder 21">
            <a:extLst>
              <a:ext uri="{FF2B5EF4-FFF2-40B4-BE49-F238E27FC236}">
                <a16:creationId xmlns:a16="http://schemas.microsoft.com/office/drawing/2014/main" xmlns="" id="{BAE5E245-1702-4722-895D-0808BB0A868A}"/>
              </a:ext>
            </a:extLst>
          </p:cNvPr>
          <p:cNvSpPr>
            <a:spLocks noGrp="1"/>
          </p:cNvSpPr>
          <p:nvPr>
            <p:ph type="body" sz="quarter" idx="17" hasCustomPrompt="1"/>
          </p:nvPr>
        </p:nvSpPr>
        <p:spPr>
          <a:xfrm>
            <a:off x="7906755" y="1977950"/>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3</a:t>
            </a:r>
          </a:p>
        </p:txBody>
      </p:sp>
      <p:sp>
        <p:nvSpPr>
          <p:cNvPr id="36" name="Text Placeholder 24">
            <a:extLst>
              <a:ext uri="{FF2B5EF4-FFF2-40B4-BE49-F238E27FC236}">
                <a16:creationId xmlns:a16="http://schemas.microsoft.com/office/drawing/2014/main" xmlns="" id="{3701E665-3CED-413C-BAC6-CE003B1494EA}"/>
              </a:ext>
            </a:extLst>
          </p:cNvPr>
          <p:cNvSpPr>
            <a:spLocks noGrp="1"/>
          </p:cNvSpPr>
          <p:nvPr>
            <p:ph type="body" sz="quarter" idx="18" hasCustomPrompt="1"/>
          </p:nvPr>
        </p:nvSpPr>
        <p:spPr>
          <a:xfrm>
            <a:off x="8564052" y="2001950"/>
            <a:ext cx="2959116"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7" name="Text Placeholder 24">
            <a:extLst>
              <a:ext uri="{FF2B5EF4-FFF2-40B4-BE49-F238E27FC236}">
                <a16:creationId xmlns:a16="http://schemas.microsoft.com/office/drawing/2014/main" xmlns="" id="{E01406B4-D44B-4D1E-91F3-D87541EAD4CE}"/>
              </a:ext>
            </a:extLst>
          </p:cNvPr>
          <p:cNvSpPr>
            <a:spLocks noGrp="1"/>
          </p:cNvSpPr>
          <p:nvPr>
            <p:ph type="body" sz="quarter" idx="19" hasCustomPrompt="1"/>
          </p:nvPr>
        </p:nvSpPr>
        <p:spPr>
          <a:xfrm>
            <a:off x="1020059"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8" name="Text Placeholder 24">
            <a:extLst>
              <a:ext uri="{FF2B5EF4-FFF2-40B4-BE49-F238E27FC236}">
                <a16:creationId xmlns:a16="http://schemas.microsoft.com/office/drawing/2014/main" xmlns="" id="{9AAD5CF9-9A59-4C5F-8C29-B92AD6012119}"/>
              </a:ext>
            </a:extLst>
          </p:cNvPr>
          <p:cNvSpPr>
            <a:spLocks noGrp="1"/>
          </p:cNvSpPr>
          <p:nvPr>
            <p:ph type="body" sz="quarter" idx="20" hasCustomPrompt="1"/>
          </p:nvPr>
        </p:nvSpPr>
        <p:spPr>
          <a:xfrm>
            <a:off x="2718684"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9" name="Text Placeholder 24">
            <a:extLst>
              <a:ext uri="{FF2B5EF4-FFF2-40B4-BE49-F238E27FC236}">
                <a16:creationId xmlns:a16="http://schemas.microsoft.com/office/drawing/2014/main" xmlns="" id="{C6725172-65CC-4645-B23F-E77886468F31}"/>
              </a:ext>
            </a:extLst>
          </p:cNvPr>
          <p:cNvSpPr>
            <a:spLocks noGrp="1"/>
          </p:cNvSpPr>
          <p:nvPr>
            <p:ph type="body" sz="quarter" idx="21" hasCustomPrompt="1"/>
          </p:nvPr>
        </p:nvSpPr>
        <p:spPr>
          <a:xfrm>
            <a:off x="4794793" y="3103993"/>
            <a:ext cx="2599197"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0" name="Text Placeholder 24">
            <a:extLst>
              <a:ext uri="{FF2B5EF4-FFF2-40B4-BE49-F238E27FC236}">
                <a16:creationId xmlns:a16="http://schemas.microsoft.com/office/drawing/2014/main" xmlns="" id="{0EA5E6CA-5C78-4B75-BA22-59750E7D4501}"/>
              </a:ext>
            </a:extLst>
          </p:cNvPr>
          <p:cNvSpPr>
            <a:spLocks noGrp="1"/>
          </p:cNvSpPr>
          <p:nvPr>
            <p:ph type="body" sz="quarter" idx="22" hasCustomPrompt="1"/>
          </p:nvPr>
        </p:nvSpPr>
        <p:spPr>
          <a:xfrm>
            <a:off x="7876955" y="3102450"/>
            <a:ext cx="3726423"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1" name="Text Placeholder 24">
            <a:extLst>
              <a:ext uri="{FF2B5EF4-FFF2-40B4-BE49-F238E27FC236}">
                <a16:creationId xmlns:a16="http://schemas.microsoft.com/office/drawing/2014/main" xmlns="" id="{E1C61752-F57C-4FBF-93F3-06F43CCA43C8}"/>
              </a:ext>
            </a:extLst>
          </p:cNvPr>
          <p:cNvSpPr>
            <a:spLocks noGrp="1"/>
          </p:cNvSpPr>
          <p:nvPr>
            <p:ph type="body" sz="quarter" idx="23" hasCustomPrompt="1"/>
          </p:nvPr>
        </p:nvSpPr>
        <p:spPr>
          <a:xfrm>
            <a:off x="1657040" y="5751926"/>
            <a:ext cx="8877920" cy="470478"/>
          </a:xfrm>
        </p:spPr>
        <p:txBody>
          <a:bodyPr>
            <a:normAutofit/>
          </a:bodyPr>
          <a:lstStyle>
            <a:lvl1pPr marL="0" indent="0" algn="ctr">
              <a:buNone/>
              <a:defRPr sz="1600" b="0">
                <a:solidFill>
                  <a:schemeClr val="accent4"/>
                </a:solidFill>
                <a:latin typeface="+mn-lt"/>
              </a:defRPr>
            </a:lvl1pPr>
          </a:lstStyle>
          <a:p>
            <a:pPr lvl="0"/>
            <a:r>
              <a:rPr lang="en-US" noProof="0"/>
              <a:t>Edit Master text styles</a:t>
            </a:r>
          </a:p>
        </p:txBody>
      </p:sp>
      <p:sp>
        <p:nvSpPr>
          <p:cNvPr id="42" name="Text Placeholder 24">
            <a:extLst>
              <a:ext uri="{FF2B5EF4-FFF2-40B4-BE49-F238E27FC236}">
                <a16:creationId xmlns:a16="http://schemas.microsoft.com/office/drawing/2014/main" xmlns="" id="{E0232175-FB97-4039-8136-B9DD27441C05}"/>
              </a:ext>
            </a:extLst>
          </p:cNvPr>
          <p:cNvSpPr>
            <a:spLocks noGrp="1"/>
          </p:cNvSpPr>
          <p:nvPr>
            <p:ph type="body" sz="quarter" idx="24" hasCustomPrompt="1"/>
          </p:nvPr>
        </p:nvSpPr>
        <p:spPr>
          <a:xfrm>
            <a:off x="4794791" y="5070254"/>
            <a:ext cx="2599199"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xmlns="" id="{6E5262C3-0603-403F-AB36-FB4EB9FC7BCB}"/>
              </a:ext>
            </a:extLst>
          </p:cNvPr>
          <p:cNvSpPr>
            <a:spLocks noGrp="1"/>
          </p:cNvSpPr>
          <p:nvPr>
            <p:ph type="body" sz="quarter" idx="25" hasCustomPrompt="1"/>
          </p:nvPr>
        </p:nvSpPr>
        <p:spPr>
          <a:xfrm>
            <a:off x="7890713" y="5070254"/>
            <a:ext cx="3712665"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4" name="Picture Placeholder 12">
            <a:extLst>
              <a:ext uri="{FF2B5EF4-FFF2-40B4-BE49-F238E27FC236}">
                <a16:creationId xmlns:a16="http://schemas.microsoft.com/office/drawing/2014/main" xmlns="" id="{D2FBACFC-8B68-4A37-95A4-26BE5A23D759}"/>
              </a:ext>
            </a:extLst>
          </p:cNvPr>
          <p:cNvSpPr>
            <a:spLocks noGrp="1"/>
          </p:cNvSpPr>
          <p:nvPr>
            <p:ph type="pic" sz="quarter" idx="37"/>
          </p:nvPr>
        </p:nvSpPr>
        <p:spPr>
          <a:xfrm>
            <a:off x="1020058" y="3976866"/>
            <a:ext cx="3273552" cy="1618488"/>
          </a:xfrm>
        </p:spPr>
        <p:txBody>
          <a:bodyPr anchor="ctr" anchorCtr="0">
            <a:noAutofit/>
          </a:bodyPr>
          <a:lstStyle>
            <a:lvl1pPr marL="0" indent="0" algn="ctr">
              <a:buNone/>
              <a:defRPr sz="1400">
                <a:solidFill>
                  <a:schemeClr val="bg1"/>
                </a:solidFill>
              </a:defRPr>
            </a:lvl1pPr>
          </a:lstStyle>
          <a:p>
            <a:r>
              <a:rPr lang="en-US" noProof="0" smtClean="0"/>
              <a:t>Click icon to add picture</a:t>
            </a:r>
            <a:endParaRPr lang="en-US" noProof="0" dirty="0"/>
          </a:p>
        </p:txBody>
      </p:sp>
      <p:sp>
        <p:nvSpPr>
          <p:cNvPr id="46" name="Picture Placeholder 12">
            <a:extLst>
              <a:ext uri="{FF2B5EF4-FFF2-40B4-BE49-F238E27FC236}">
                <a16:creationId xmlns:a16="http://schemas.microsoft.com/office/drawing/2014/main" xmlns="" id="{5A6A36C6-8489-4333-927A-141D8F98AE50}"/>
              </a:ext>
            </a:extLst>
          </p:cNvPr>
          <p:cNvSpPr>
            <a:spLocks noGrp="1"/>
          </p:cNvSpPr>
          <p:nvPr>
            <p:ph type="pic" sz="quarter" idx="43"/>
          </p:nvPr>
        </p:nvSpPr>
        <p:spPr>
          <a:xfrm>
            <a:off x="4794792" y="4041034"/>
            <a:ext cx="2599199" cy="896112"/>
          </a:xfrm>
        </p:spPr>
        <p:txBody>
          <a:bodyPr anchor="ctr" anchorCtr="0">
            <a:noAutofit/>
          </a:bodyPr>
          <a:lstStyle>
            <a:lvl1pPr marL="0" indent="0" algn="ctr">
              <a:buNone/>
              <a:defRPr sz="1400">
                <a:solidFill>
                  <a:schemeClr val="bg1"/>
                </a:solidFill>
              </a:defRPr>
            </a:lvl1pPr>
          </a:lstStyle>
          <a:p>
            <a:r>
              <a:rPr lang="en-US" noProof="0" smtClean="0"/>
              <a:t>Click icon to add picture</a:t>
            </a:r>
            <a:endParaRPr lang="en-US" noProof="0" dirty="0"/>
          </a:p>
        </p:txBody>
      </p:sp>
      <p:sp>
        <p:nvSpPr>
          <p:cNvPr id="47" name="Picture Placeholder 9">
            <a:extLst>
              <a:ext uri="{FF2B5EF4-FFF2-40B4-BE49-F238E27FC236}">
                <a16:creationId xmlns:a16="http://schemas.microsoft.com/office/drawing/2014/main" xmlns="" id="{BB2DF986-C446-4302-9099-B1512AD5D8CA}"/>
              </a:ext>
            </a:extLst>
          </p:cNvPr>
          <p:cNvSpPr>
            <a:spLocks noGrp="1"/>
          </p:cNvSpPr>
          <p:nvPr>
            <p:ph type="pic" sz="quarter" idx="44"/>
          </p:nvPr>
        </p:nvSpPr>
        <p:spPr>
          <a:xfrm>
            <a:off x="7876955" y="4041034"/>
            <a:ext cx="2599200" cy="896400"/>
          </a:xfrm>
        </p:spPr>
        <p:txBody>
          <a:bodyPr anchor="ctr" anchorCtr="0">
            <a:normAutofit/>
          </a:bodyPr>
          <a:lstStyle>
            <a:lvl1pPr marL="0" indent="0" algn="ctr">
              <a:buNone/>
              <a:defRPr sz="1400">
                <a:solidFill>
                  <a:schemeClr val="bg1"/>
                </a:solidFill>
              </a:defRPr>
            </a:lvl1pPr>
          </a:lstStyle>
          <a:p>
            <a:r>
              <a:rPr lang="en-US" noProof="0" smtClean="0"/>
              <a:t>Click icon to add picture</a:t>
            </a:r>
            <a:endParaRPr lang="en-US" noProof="0" dirty="0"/>
          </a:p>
        </p:txBody>
      </p:sp>
    </p:spTree>
    <p:extLst>
      <p:ext uri="{BB962C8B-B14F-4D97-AF65-F5344CB8AC3E}">
        <p14:creationId xmlns:p14="http://schemas.microsoft.com/office/powerpoint/2010/main" val="31138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FE88C711-3D16-496B-BF96-001A0C0A3AAF}"/>
              </a:ext>
              <a:ext uri="{C183D7F6-B498-43B3-948B-1728B52AA6E4}">
                <adec:decorative xmlns:adec="http://schemas.microsoft.com/office/drawing/2017/decorative" xmlns="" val="1"/>
              </a:ext>
            </a:extLst>
          </p:cNvPr>
          <p:cNvSpPr/>
          <p:nvPr userDrawn="1"/>
        </p:nvSpPr>
        <p:spPr>
          <a:xfrm>
            <a:off x="11682374" y="6430061"/>
            <a:ext cx="241402" cy="197510"/>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3410712"/>
            <a:ext cx="11932920" cy="3319272"/>
          </a:xfrm>
          <a:prstGeom prst="rect">
            <a:avLst/>
          </a:prstGeom>
          <a:gradFill flip="none" rotWithShape="1">
            <a:gsLst>
              <a:gs pos="0">
                <a:schemeClr val="accent2">
                  <a:alpha val="80000"/>
                </a:schemeClr>
              </a:gs>
              <a:gs pos="99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38200" y="3981036"/>
            <a:ext cx="10515600" cy="782638"/>
          </a:xfrm>
        </p:spPr>
        <p:txBody>
          <a:bodyPr/>
          <a:lstStyle>
            <a:lvl1pPr algn="ctr">
              <a:defRPr>
                <a:solidFill>
                  <a:schemeClr val="bg1"/>
                </a:solidFill>
              </a:defRPr>
            </a:lvl1pPr>
          </a:lstStyle>
          <a:p>
            <a:r>
              <a:rPr lang="en-US" noProof="0"/>
              <a:t>DIVIDER SLIDE</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lvl1pPr>
              <a:defRPr b="1">
                <a:latin typeface="+mn-lt"/>
              </a:defRPr>
            </a:lvl1p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4070604" y="4804366"/>
            <a:ext cx="4050792"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2">
            <a:extLst>
              <a:ext uri="{FF2B5EF4-FFF2-40B4-BE49-F238E27FC236}">
                <a16:creationId xmlns:a16="http://schemas.microsoft.com/office/drawing/2014/main" xmlns="" id="{F4F6DD4A-6071-4D11-ABDB-28EA5AC87154}"/>
              </a:ext>
            </a:extLst>
          </p:cNvPr>
          <p:cNvSpPr>
            <a:spLocks noGrp="1"/>
          </p:cNvSpPr>
          <p:nvPr>
            <p:ph type="body" idx="1" hasCustomPrompt="1"/>
          </p:nvPr>
        </p:nvSpPr>
        <p:spPr>
          <a:xfrm>
            <a:off x="831850" y="4942478"/>
            <a:ext cx="10515600" cy="459082"/>
          </a:xfrm>
        </p:spPr>
        <p:txBody>
          <a:bodyPr vert="horz" lIns="91440" tIns="45720" rIns="91440" bIns="45720" rtlCol="0">
            <a:normAutofit/>
          </a:bodyPr>
          <a:lstStyle>
            <a:lvl1pPr marL="0" indent="0" algn="ctr">
              <a:buFont typeface="Arial" panose="020B0604020202020204" pitchFamily="34" charset="0"/>
              <a:buNone/>
              <a:defRPr lang="en-US" sz="2300">
                <a:solidFill>
                  <a:schemeClr val="bg2"/>
                </a:solidFill>
              </a:defRPr>
            </a:lvl1pPr>
          </a:lstStyle>
          <a:p>
            <a:pPr marL="228600" lvl="0" indent="-228600" algn="ctr"/>
            <a:r>
              <a:rPr lang="en-US" noProof="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Rectangle 9" descr="View of a lake with pine trees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6858000"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41248" y="1169256"/>
            <a:ext cx="5285914" cy="782638"/>
          </a:xfrm>
        </p:spPr>
        <p:txBody>
          <a:bodyPr/>
          <a:lstStyle>
            <a:lvl1pPr algn="l">
              <a:defRPr>
                <a:solidFill>
                  <a:schemeClr val="bg1"/>
                </a:solidFill>
              </a:defRPr>
            </a:lvl1pPr>
          </a:lstStyle>
          <a:p>
            <a:r>
              <a:rPr lang="en-US" noProof="0"/>
              <a:t>TEXT LAYOUT 1</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xmlns="" id="{028AD4F5-2320-4533-9EC4-9832091E65CB}"/>
              </a:ext>
            </a:extLst>
          </p:cNvPr>
          <p:cNvSpPr>
            <a:spLocks noGrp="1"/>
          </p:cNvSpPr>
          <p:nvPr>
            <p:ph type="body" sz="quarter" idx="13" hasCustomPrompt="1"/>
          </p:nvPr>
        </p:nvSpPr>
        <p:spPr>
          <a:xfrm>
            <a:off x="841248" y="2136036"/>
            <a:ext cx="5285914" cy="857098"/>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992586"/>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4" name="Text Placeholder 14">
            <a:extLst>
              <a:ext uri="{FF2B5EF4-FFF2-40B4-BE49-F238E27FC236}">
                <a16:creationId xmlns:a16="http://schemas.microsoft.com/office/drawing/2014/main" xmlns="" id="{302F0820-F94A-40EF-B3BE-26CD0CB55173}"/>
              </a:ext>
            </a:extLst>
          </p:cNvPr>
          <p:cNvSpPr>
            <a:spLocks noGrp="1"/>
          </p:cNvSpPr>
          <p:nvPr>
            <p:ph type="body" sz="quarter" idx="15" hasCustomPrompt="1"/>
          </p:nvPr>
        </p:nvSpPr>
        <p:spPr>
          <a:xfrm>
            <a:off x="838199" y="3100269"/>
            <a:ext cx="5288963" cy="2588637"/>
          </a:xfrm>
        </p:spPr>
        <p:txBody>
          <a:bodyPr lIns="0">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0" name="Rectangle 9" descr="Close up view of lake edge with mountain range background">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11932920" cy="3319272"/>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41248" y="1093460"/>
            <a:ext cx="5320386" cy="782638"/>
          </a:xfrm>
        </p:spPr>
        <p:txBody>
          <a:bodyPr/>
          <a:lstStyle>
            <a:lvl1pPr algn="l">
              <a:defRPr>
                <a:solidFill>
                  <a:schemeClr val="bg1"/>
                </a:solidFill>
              </a:defRPr>
            </a:lvl1pPr>
          </a:lstStyle>
          <a:p>
            <a:r>
              <a:rPr lang="en-US" noProof="0"/>
              <a:t>TEXT LAYOUT 2</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xmlns="" id="{028AD4F5-2320-4533-9EC4-9832091E65CB}"/>
              </a:ext>
            </a:extLst>
          </p:cNvPr>
          <p:cNvSpPr>
            <a:spLocks noGrp="1"/>
          </p:cNvSpPr>
          <p:nvPr>
            <p:ph type="body" sz="quarter" idx="13" hasCustomPrompt="1"/>
          </p:nvPr>
        </p:nvSpPr>
        <p:spPr>
          <a:xfrm>
            <a:off x="841248" y="2060240"/>
            <a:ext cx="5320386" cy="882524"/>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4693" y="1916790"/>
            <a:ext cx="4500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14">
            <a:extLst>
              <a:ext uri="{FF2B5EF4-FFF2-40B4-BE49-F238E27FC236}">
                <a16:creationId xmlns:a16="http://schemas.microsoft.com/office/drawing/2014/main" xmlns="" id="{4B6CBCCA-9781-462D-AF43-C6AAE3D1AAA9}"/>
              </a:ext>
            </a:extLst>
          </p:cNvPr>
          <p:cNvSpPr>
            <a:spLocks noGrp="1"/>
          </p:cNvSpPr>
          <p:nvPr>
            <p:ph type="body" sz="quarter" idx="15" hasCustomPrompt="1"/>
          </p:nvPr>
        </p:nvSpPr>
        <p:spPr>
          <a:xfrm>
            <a:off x="6817897" y="1125545"/>
            <a:ext cx="4707842" cy="1849304"/>
          </a:xfrm>
        </p:spPr>
        <p:txBody>
          <a:bodyPr>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8" name="Text Placeholder 2">
            <a:extLst>
              <a:ext uri="{FF2B5EF4-FFF2-40B4-BE49-F238E27FC236}">
                <a16:creationId xmlns:a16="http://schemas.microsoft.com/office/drawing/2014/main" xmlns="" id="{03373955-AB5B-4186-8098-9DBA0AB2650E}"/>
              </a:ext>
            </a:extLst>
          </p:cNvPr>
          <p:cNvSpPr>
            <a:spLocks noGrp="1"/>
          </p:cNvSpPr>
          <p:nvPr>
            <p:ph type="body" idx="1" hasCustomPrompt="1"/>
          </p:nvPr>
        </p:nvSpPr>
        <p:spPr>
          <a:xfrm>
            <a:off x="1159649"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 title</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0" name="Text Placeholder 2">
            <a:extLst>
              <a:ext uri="{FF2B5EF4-FFF2-40B4-BE49-F238E27FC236}">
                <a16:creationId xmlns:a16="http://schemas.microsoft.com/office/drawing/2014/main" xmlns="" id="{23A3472E-32B4-4CAD-B5D0-420AA3FB4CE3}"/>
              </a:ext>
            </a:extLst>
          </p:cNvPr>
          <p:cNvSpPr>
            <a:spLocks noGrp="1"/>
          </p:cNvSpPr>
          <p:nvPr>
            <p:ph type="body" idx="18" hasCustomPrompt="1"/>
          </p:nvPr>
        </p:nvSpPr>
        <p:spPr>
          <a:xfrm>
            <a:off x="6627121"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2 title</a:t>
            </a:r>
          </a:p>
        </p:txBody>
      </p:sp>
      <p:sp>
        <p:nvSpPr>
          <p:cNvPr id="11" name="Text Placeholder 26">
            <a:extLst>
              <a:ext uri="{FF2B5EF4-FFF2-40B4-BE49-F238E27FC236}">
                <a16:creationId xmlns:a16="http://schemas.microsoft.com/office/drawing/2014/main" xmlns="" id="{1AEED068-3EA0-4BF4-875C-02473E9EB0CC}"/>
              </a:ext>
            </a:extLst>
          </p:cNvPr>
          <p:cNvSpPr>
            <a:spLocks noGrp="1"/>
          </p:cNvSpPr>
          <p:nvPr>
            <p:ph type="body" sz="quarter" idx="20" hasCustomPrompt="1"/>
          </p:nvPr>
        </p:nvSpPr>
        <p:spPr>
          <a:xfrm>
            <a:off x="1159649"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2" name="Text Placeholder 26">
            <a:extLst>
              <a:ext uri="{FF2B5EF4-FFF2-40B4-BE49-F238E27FC236}">
                <a16:creationId xmlns:a16="http://schemas.microsoft.com/office/drawing/2014/main" xmlns="" id="{3590B9DA-A2DF-4AE1-9A98-C7B84F48C3A9}"/>
              </a:ext>
            </a:extLst>
          </p:cNvPr>
          <p:cNvSpPr>
            <a:spLocks noGrp="1"/>
          </p:cNvSpPr>
          <p:nvPr>
            <p:ph type="body" sz="quarter" idx="21" hasCustomPrompt="1"/>
          </p:nvPr>
        </p:nvSpPr>
        <p:spPr>
          <a:xfrm>
            <a:off x="6627121"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COMPARISON</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4111752" y="1667974"/>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41248" y="3359239"/>
            <a:ext cx="4357688"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41248" y="2081624"/>
            <a:ext cx="4357688" cy="1325563"/>
          </a:xfrm>
        </p:spPr>
        <p:txBody>
          <a:bodyPr lIns="0" rIns="0"/>
          <a:lstStyle>
            <a:lvl1pPr algn="l">
              <a:defRPr>
                <a:solidFill>
                  <a:schemeClr val="bg1"/>
                </a:solidFill>
              </a:defRPr>
            </a:lvl1pPr>
          </a:lstStyle>
          <a:p>
            <a:r>
              <a:rPr lang="en-US" noProof="0"/>
              <a:t>CHART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911877" y="3191969"/>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6" name="Chart Placeholder 18">
            <a:extLst>
              <a:ext uri="{FF2B5EF4-FFF2-40B4-BE49-F238E27FC236}">
                <a16:creationId xmlns:a16="http://schemas.microsoft.com/office/drawing/2014/main" xmlns="" id="{BE9C98A7-B145-402E-BADA-CE785E3BA996}"/>
              </a:ext>
            </a:extLst>
          </p:cNvPr>
          <p:cNvSpPr>
            <a:spLocks noGrp="1"/>
          </p:cNvSpPr>
          <p:nvPr>
            <p:ph type="chart" sz="quarter" idx="32"/>
          </p:nvPr>
        </p:nvSpPr>
        <p:spPr>
          <a:xfrm>
            <a:off x="6981371" y="1246188"/>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noProof="0" smtClean="0"/>
              <a:t>Click icon to add chart</a:t>
            </a:r>
            <a:endParaRPr lang="en-US" noProof="0" dirty="0"/>
          </a:p>
        </p:txBody>
      </p:sp>
    </p:spTree>
    <p:extLst>
      <p:ext uri="{BB962C8B-B14F-4D97-AF65-F5344CB8AC3E}">
        <p14:creationId xmlns:p14="http://schemas.microsoft.com/office/powerpoint/2010/main" val="252534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683563" y="3359239"/>
            <a:ext cx="2596896"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683562" y="1757774"/>
            <a:ext cx="2669859" cy="1325563"/>
          </a:xfrm>
        </p:spPr>
        <p:txBody>
          <a:bodyPr lIns="0" rIns="0"/>
          <a:lstStyle>
            <a:lvl1pPr algn="l">
              <a:defRPr>
                <a:solidFill>
                  <a:schemeClr val="bg1"/>
                </a:solidFill>
              </a:defRPr>
            </a:lvl1pPr>
          </a:lstStyle>
          <a:p>
            <a:r>
              <a:rPr lang="en-US" noProof="0"/>
              <a:t>TABLE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8683563" y="3191969"/>
            <a:ext cx="154533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3" name="Table Placeholder 17">
            <a:extLst>
              <a:ext uri="{FF2B5EF4-FFF2-40B4-BE49-F238E27FC236}">
                <a16:creationId xmlns:a16="http://schemas.microsoft.com/office/drawing/2014/main" xmlns="" id="{62814DE5-26B2-4A8E-BA8D-A2E4C5547EB9}"/>
              </a:ext>
            </a:extLst>
          </p:cNvPr>
          <p:cNvSpPr>
            <a:spLocks noGrp="1"/>
          </p:cNvSpPr>
          <p:nvPr>
            <p:ph type="tbl" sz="quarter" idx="17"/>
          </p:nvPr>
        </p:nvSpPr>
        <p:spPr>
          <a:xfrm>
            <a:off x="911225" y="1505433"/>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noProof="0" smtClean="0"/>
              <a:t>Click icon to add table</a:t>
            </a:r>
            <a:endParaRPr lang="en-US" noProof="0" dirty="0"/>
          </a:p>
        </p:txBody>
      </p:sp>
    </p:spTree>
    <p:extLst>
      <p:ext uri="{BB962C8B-B14F-4D97-AF65-F5344CB8AC3E}">
        <p14:creationId xmlns:p14="http://schemas.microsoft.com/office/powerpoint/2010/main" val="2401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83C23D1-BE9A-4E52-9BEF-D55C4CB7574F}"/>
              </a:ext>
              <a:ext uri="{C183D7F6-B498-43B3-948B-1728B52AA6E4}">
                <adec:decorative xmlns:adec="http://schemas.microsoft.com/office/drawing/2017/decorative" xmlns="" val="1"/>
              </a:ext>
            </a:extLst>
          </p:cNvPr>
          <p:cNvSpPr/>
          <p:nvPr userDrawn="1"/>
        </p:nvSpPr>
        <p:spPr>
          <a:xfrm>
            <a:off x="11645798" y="6386170"/>
            <a:ext cx="307239" cy="343814"/>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11932920" cy="2368296"/>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4" name="Text Placeholder 26">
            <a:extLst>
              <a:ext uri="{FF2B5EF4-FFF2-40B4-BE49-F238E27FC236}">
                <a16:creationId xmlns:a16="http://schemas.microsoft.com/office/drawing/2014/main" xmlns="" id="{B33A3032-1037-4342-827F-CF1349978260}"/>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5" name="Title 1">
            <a:extLst>
              <a:ext uri="{FF2B5EF4-FFF2-40B4-BE49-F238E27FC236}">
                <a16:creationId xmlns:a16="http://schemas.microsoft.com/office/drawing/2014/main" xmlns="" id="{FD6F6A17-AFDC-40C7-9D63-50FA052A1614}"/>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BIG IMAGE SLIDE</a:t>
            </a:r>
          </a:p>
        </p:txBody>
      </p:sp>
      <p:sp>
        <p:nvSpPr>
          <p:cNvPr id="16" name="Rectangle 15">
            <a:extLst>
              <a:ext uri="{FF2B5EF4-FFF2-40B4-BE49-F238E27FC236}">
                <a16:creationId xmlns:a16="http://schemas.microsoft.com/office/drawing/2014/main" xmlns="" id="{6668B9DC-C6AF-45D4-BBA3-A5EF781EAB7F}"/>
              </a:ext>
              <a:ext uri="{C183D7F6-B498-43B3-948B-1728B52AA6E4}">
                <adec:decorative xmlns:adec="http://schemas.microsoft.com/office/drawing/2017/decorative" xmlns="" val="1"/>
              </a:ext>
            </a:extLst>
          </p:cNvPr>
          <p:cNvSpPr/>
          <p:nvPr userDrawn="1"/>
        </p:nvSpPr>
        <p:spPr>
          <a:xfrm>
            <a:off x="3759708" y="1667974"/>
            <a:ext cx="4672584"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268873"/>
            <a:ext cx="10515600" cy="1325563"/>
          </a:xfrm>
        </p:spPr>
        <p:txBody>
          <a:bodyPr lIns="0" rIns="0"/>
          <a:lstStyle>
            <a:lvl1pPr algn="ctr">
              <a:defRPr>
                <a:solidFill>
                  <a:schemeClr val="bg1"/>
                </a:solidFill>
              </a:defRPr>
            </a:lvl1pPr>
          </a:lstStyle>
          <a:p>
            <a:r>
              <a:rPr lang="en-US" noProof="0"/>
              <a:t>VIDEO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6" name="Media Placeholder 7">
            <a:extLst>
              <a:ext uri="{FF2B5EF4-FFF2-40B4-BE49-F238E27FC236}">
                <a16:creationId xmlns:a16="http://schemas.microsoft.com/office/drawing/2014/main" xmlns=""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lvl1pPr>
          </a:lstStyle>
          <a:p>
            <a:r>
              <a:rPr lang="en-US" noProof="0" smtClean="0"/>
              <a:t>Click icon to add media</a:t>
            </a:r>
            <a:endParaRPr lang="en-US" noProof="0"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9475097E-EB08-4475-9112-275B8402794C}"/>
              </a:ext>
            </a:extLst>
          </p:cNvPr>
          <p:cNvSpPr>
            <a:spLocks noGrp="1"/>
          </p:cNvSpPr>
          <p:nvPr>
            <p:ph type="sldNum" sz="quarter" idx="4"/>
          </p:nvPr>
        </p:nvSpPr>
        <p:spPr>
          <a:xfrm>
            <a:off x="5821279" y="6118484"/>
            <a:ext cx="549442" cy="365125"/>
          </a:xfrm>
          <a:prstGeom prst="rect">
            <a:avLst/>
          </a:prstGeom>
        </p:spPr>
        <p:txBody>
          <a:bodyPr vert="horz" lIns="91440" tIns="45720" rIns="91440" bIns="45720" rtlCol="0" anchor="ctr"/>
          <a:lstStyle>
            <a:lvl1pPr algn="ctr">
              <a:defRPr sz="1600" b="1">
                <a:solidFill>
                  <a:schemeClr val="bg1"/>
                </a:solidFill>
                <a:latin typeface="+mn-lt"/>
              </a:defRPr>
            </a:lvl1pPr>
          </a:lstStyle>
          <a:p>
            <a:fld id="{D495E168-DA5E-4888-8D8A-92B118324C14}" type="slidenum">
              <a:rPr lang="en-US" noProof="0" smtClean="0"/>
              <a:pPr/>
              <a:t>‹#›</a:t>
            </a:fld>
            <a:endParaRPr lang="en-US" noProof="0" dirty="0"/>
          </a:p>
        </p:txBody>
      </p:sp>
      <p:sp>
        <p:nvSpPr>
          <p:cNvPr id="2" name="Title Placeholder 1">
            <a:extLst>
              <a:ext uri="{FF2B5EF4-FFF2-40B4-BE49-F238E27FC236}">
                <a16:creationId xmlns:a16="http://schemas.microsoft.com/office/drawing/2014/main" xmlns=""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xmlns="" id="{BB1C2DC0-7E13-4A66-9F9B-371BA9C6E4F1}"/>
              </a:ext>
            </a:extLst>
          </p:cNvPr>
          <p:cNvSpPr>
            <a:spLocks noGrp="1"/>
          </p:cNvSpPr>
          <p:nvPr>
            <p:ph type="dt" sz="half" idx="2"/>
          </p:nvPr>
        </p:nvSpPr>
        <p:spPr>
          <a:xfrm>
            <a:off x="8610600" y="6118484"/>
            <a:ext cx="2743200" cy="365125"/>
          </a:xfrm>
          <a:prstGeom prst="rect">
            <a:avLst/>
          </a:prstGeom>
        </p:spPr>
        <p:txBody>
          <a:bodyPr vert="horz" lIns="91440" tIns="45720" rIns="91440" bIns="45720" rtlCol="0" anchor="ctr"/>
          <a:lstStyle>
            <a:lvl1pPr algn="r">
              <a:defRPr sz="1600">
                <a:solidFill>
                  <a:schemeClr val="bg2"/>
                </a:solidFill>
              </a:defRPr>
            </a:lvl1pPr>
          </a:lstStyle>
          <a:p>
            <a:r>
              <a:rPr lang="en-US" noProof="0" dirty="0"/>
              <a:t>MM.DD.20XX</a:t>
            </a:r>
          </a:p>
        </p:txBody>
      </p:sp>
      <p:sp>
        <p:nvSpPr>
          <p:cNvPr id="11" name="Footer Placeholder 4">
            <a:extLst>
              <a:ext uri="{FF2B5EF4-FFF2-40B4-BE49-F238E27FC236}">
                <a16:creationId xmlns:a16="http://schemas.microsoft.com/office/drawing/2014/main" xmlns="" id="{1F296578-6D40-435B-861E-0904DDC10B7C}"/>
              </a:ext>
            </a:extLst>
          </p:cNvPr>
          <p:cNvSpPr>
            <a:spLocks noGrp="1"/>
          </p:cNvSpPr>
          <p:nvPr>
            <p:ph type="ftr" sz="quarter" idx="3"/>
          </p:nvPr>
        </p:nvSpPr>
        <p:spPr>
          <a:xfrm>
            <a:off x="838200" y="6118484"/>
            <a:ext cx="3398763" cy="365125"/>
          </a:xfrm>
          <a:prstGeom prst="rect">
            <a:avLst/>
          </a:prstGeom>
        </p:spPr>
        <p:txBody>
          <a:bodyPr vert="horz" lIns="91440" tIns="45720" rIns="91440" bIns="45720" rtlCol="0" anchor="ctr"/>
          <a:lstStyle>
            <a:lvl1pPr algn="l">
              <a:defRPr sz="1600">
                <a:solidFill>
                  <a:schemeClr val="bg2"/>
                </a:solidFill>
              </a:defRPr>
            </a:lvl1pPr>
          </a:lstStyle>
          <a:p>
            <a:r>
              <a:rPr lang="en-US" noProof="0" dirty="0"/>
              <a:t>ADD A FOOTER</a:t>
            </a:r>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679" r:id="rId4"/>
    <p:sldLayoutId id="2147483681" r:id="rId5"/>
    <p:sldLayoutId id="2147483682" r:id="rId6"/>
    <p:sldLayoutId id="2147483683" r:id="rId7"/>
    <p:sldLayoutId id="2147483684" r:id="rId8"/>
    <p:sldLayoutId id="2147483685" r:id="rId9"/>
    <p:sldLayoutId id="2147483686" r:id="rId10"/>
    <p:sldLayoutId id="2147483689" r:id="rId11"/>
    <p:sldLayoutId id="2147483690" r:id="rId12"/>
    <p:sldLayoutId id="2147483691" r:id="rId13"/>
    <p:sldLayoutId id="2147483692" r:id="rId14"/>
    <p:sldLayoutId id="2147483693" r:id="rId15"/>
    <p:sldLayoutId id="2147483694" r:id="rId16"/>
    <p:sldLayoutId id="2147483687" r:id="rId17"/>
    <p:sldLayoutId id="2147483695" r:id="rId18"/>
    <p:sldLayoutId id="2147483688" r:id="rId19"/>
  </p:sldLayoutIdLst>
  <p:hf hdr="0" dt="0"/>
  <p:txStyles>
    <p:titleStyle>
      <a:lvl1pPr algn="l" defTabSz="914400" rtl="0" eaLnBrk="1" latinLnBrk="0" hangingPunct="1">
        <a:lnSpc>
          <a:spcPct val="90000"/>
        </a:lnSpc>
        <a:spcBef>
          <a:spcPct val="0"/>
        </a:spcBef>
        <a:buNone/>
        <a:defRPr sz="50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guide id="9" pos="302" userDrawn="1">
          <p15:clr>
            <a:srgbClr val="F26B43"/>
          </p15:clr>
        </p15:guide>
        <p15:guide id="10" pos="737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m.egwwritings.org/en/book/1965.100#100"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1E70722D-0BC0-4487-812D-1E4E0DEC1129}"/>
              </a:ext>
            </a:extLst>
          </p:cNvPr>
          <p:cNvSpPr>
            <a:spLocks noGrp="1"/>
          </p:cNvSpPr>
          <p:nvPr>
            <p:ph type="body" sz="quarter" idx="20"/>
          </p:nvPr>
        </p:nvSpPr>
        <p:spPr/>
        <p:txBody>
          <a:bodyPr/>
          <a:lstStyle/>
          <a:p>
            <a:r>
              <a:rPr lang="en-US" dirty="0" smtClean="0"/>
              <a:t>Lesson 2</a:t>
            </a:r>
            <a:endParaRPr lang="ru-RU" dirty="0"/>
          </a:p>
        </p:txBody>
      </p:sp>
      <p:sp>
        <p:nvSpPr>
          <p:cNvPr id="2" name="Text Placeholder 1">
            <a:extLst>
              <a:ext uri="{FF2B5EF4-FFF2-40B4-BE49-F238E27FC236}">
                <a16:creationId xmlns:a16="http://schemas.microsoft.com/office/drawing/2014/main" xmlns="" id="{7D65CF0B-BB68-4A49-91EE-96E78E8CAD61}"/>
              </a:ext>
            </a:extLst>
          </p:cNvPr>
          <p:cNvSpPr>
            <a:spLocks noGrp="1"/>
          </p:cNvSpPr>
          <p:nvPr>
            <p:ph type="body" sz="quarter" idx="21"/>
          </p:nvPr>
        </p:nvSpPr>
        <p:spPr/>
        <p:txBody>
          <a:bodyPr/>
          <a:lstStyle/>
          <a:p>
            <a:r>
              <a:rPr lang="en-US" dirty="0" smtClean="0"/>
              <a:t>4/9/22</a:t>
            </a:r>
            <a:endParaRPr lang="ru-RU" dirty="0"/>
          </a:p>
        </p:txBody>
      </p:sp>
      <p:sp>
        <p:nvSpPr>
          <p:cNvPr id="3" name="Title 2">
            <a:extLst>
              <a:ext uri="{FF2B5EF4-FFF2-40B4-BE49-F238E27FC236}">
                <a16:creationId xmlns:a16="http://schemas.microsoft.com/office/drawing/2014/main" xmlns="" id="{05857963-8D3D-4F24-B535-54652EE095F0}"/>
              </a:ext>
            </a:extLst>
          </p:cNvPr>
          <p:cNvSpPr>
            <a:spLocks noGrp="1"/>
          </p:cNvSpPr>
          <p:nvPr>
            <p:ph type="title"/>
          </p:nvPr>
        </p:nvSpPr>
        <p:spPr/>
        <p:txBody>
          <a:bodyPr/>
          <a:lstStyle/>
          <a:p>
            <a:r>
              <a:rPr lang="en-US" dirty="0" smtClean="0"/>
              <a:t>Genesis 3</a:t>
            </a:r>
            <a:endParaRPr lang="ru-RU" dirty="0"/>
          </a:p>
        </p:txBody>
      </p:sp>
      <p:sp>
        <p:nvSpPr>
          <p:cNvPr id="5" name="Text Placeholder 4">
            <a:extLst>
              <a:ext uri="{FF2B5EF4-FFF2-40B4-BE49-F238E27FC236}">
                <a16:creationId xmlns:a16="http://schemas.microsoft.com/office/drawing/2014/main" xmlns="" id="{B623514F-9C9F-4868-A7D9-66CAA07E615D}"/>
              </a:ext>
            </a:extLst>
          </p:cNvPr>
          <p:cNvSpPr>
            <a:spLocks noGrp="1"/>
          </p:cNvSpPr>
          <p:nvPr>
            <p:ph type="body" sz="quarter" idx="13"/>
          </p:nvPr>
        </p:nvSpPr>
        <p:spPr/>
        <p:txBody>
          <a:bodyPr/>
          <a:lstStyle/>
          <a:p>
            <a:r>
              <a:rPr lang="en-US" dirty="0" smtClean="0"/>
              <a:t>The Fall</a:t>
            </a:r>
            <a:endParaRPr lang="ru-RU" dirty="0"/>
          </a:p>
        </p:txBody>
      </p:sp>
    </p:spTree>
    <p:extLst>
      <p:ext uri="{BB962C8B-B14F-4D97-AF65-F5344CB8AC3E}">
        <p14:creationId xmlns:p14="http://schemas.microsoft.com/office/powerpoint/2010/main" val="2142316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905164" y="1078480"/>
            <a:ext cx="5776180" cy="601655"/>
          </a:xfrm>
        </p:spPr>
        <p:txBody>
          <a:bodyPr>
            <a:noAutofit/>
          </a:bodyPr>
          <a:lstStyle/>
          <a:p>
            <a:r>
              <a:rPr lang="en-US" sz="3600" dirty="0" smtClean="0"/>
              <a:t>“Ye shall not surely die…”</a:t>
            </a:r>
            <a:endParaRPr lang="en-US" sz="36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38198" y="2045260"/>
            <a:ext cx="5100782" cy="374667"/>
          </a:xfrm>
        </p:spPr>
        <p:txBody>
          <a:bodyPr>
            <a:noAutofit/>
          </a:bodyPr>
          <a:lstStyle/>
          <a:p>
            <a:r>
              <a:rPr lang="en-US" sz="2000" dirty="0"/>
              <a:t>… to someone.  </a:t>
            </a:r>
            <a:endParaRPr lang="en-US" sz="2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8" y="2328646"/>
            <a:ext cx="5433291" cy="3881119"/>
          </a:xfrm>
        </p:spPr>
        <p:txBody>
          <a:bodyPr>
            <a:noAutofit/>
          </a:bodyPr>
          <a:lstStyle/>
          <a:p>
            <a:r>
              <a:rPr lang="en-US" sz="2400" dirty="0"/>
              <a:t>If God is Wise (or wisdom) and wisdom is the knowledge of good and evil, then God is both Good and Evil.</a:t>
            </a:r>
          </a:p>
          <a:p>
            <a:r>
              <a:rPr lang="en-US" sz="2400" dirty="0"/>
              <a:t>To know Good and Evil is to be wise. For without one, there is no understanding of the other. God, being pure goodness in nature, also knows the most profound extent of evil, in other words pure evil… ”  </a:t>
            </a:r>
          </a:p>
          <a:p>
            <a:pPr marL="0" indent="0">
              <a:buNone/>
            </a:pPr>
            <a:r>
              <a:rPr lang="en-US" sz="2400" dirty="0"/>
              <a:t>--Stephen Edwards Arnold of “Interfaith Now.”  </a:t>
            </a:r>
            <a:endParaRPr lang="en-US" sz="24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The Crazies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10</a:t>
            </a:fld>
            <a:endParaRPr lang="en-US" dirty="0"/>
          </a:p>
        </p:txBody>
      </p:sp>
    </p:spTree>
    <p:extLst>
      <p:ext uri="{BB962C8B-B14F-4D97-AF65-F5344CB8AC3E}">
        <p14:creationId xmlns:p14="http://schemas.microsoft.com/office/powerpoint/2010/main" val="2479217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8B51AE-252F-4958-A1E9-67C57179FF35}"/>
              </a:ext>
            </a:extLst>
          </p:cNvPr>
          <p:cNvSpPr>
            <a:spLocks noGrp="1"/>
          </p:cNvSpPr>
          <p:nvPr>
            <p:ph type="title"/>
          </p:nvPr>
        </p:nvSpPr>
        <p:spPr/>
        <p:txBody>
          <a:bodyPr>
            <a:normAutofit fontScale="90000"/>
          </a:bodyPr>
          <a:lstStyle/>
          <a:p>
            <a:r>
              <a:rPr lang="en-US" dirty="0" smtClean="0"/>
              <a:t>Ye shall not surely die</a:t>
            </a:r>
            <a:endParaRPr lang="en-US" dirty="0"/>
          </a:p>
        </p:txBody>
      </p:sp>
      <p:sp>
        <p:nvSpPr>
          <p:cNvPr id="5" name="Text Placeholder 4">
            <a:extLst>
              <a:ext uri="{FF2B5EF4-FFF2-40B4-BE49-F238E27FC236}">
                <a16:creationId xmlns:a16="http://schemas.microsoft.com/office/drawing/2014/main" xmlns="" id="{235F389B-861B-485A-AD81-A9172882D97D}"/>
              </a:ext>
            </a:extLst>
          </p:cNvPr>
          <p:cNvSpPr>
            <a:spLocks noGrp="1"/>
          </p:cNvSpPr>
          <p:nvPr>
            <p:ph type="body" sz="quarter" idx="13"/>
          </p:nvPr>
        </p:nvSpPr>
        <p:spPr/>
        <p:txBody>
          <a:bodyPr>
            <a:normAutofit/>
          </a:bodyPr>
          <a:lstStyle/>
          <a:p>
            <a:r>
              <a:rPr lang="en-US" dirty="0" smtClean="0"/>
              <a:t>But what about Genesis 2:16-17?  </a:t>
            </a:r>
            <a:endParaRPr lang="en-US" dirty="0"/>
          </a:p>
        </p:txBody>
      </p:sp>
      <p:sp>
        <p:nvSpPr>
          <p:cNvPr id="6" name="Text Placeholder 5">
            <a:extLst>
              <a:ext uri="{FF2B5EF4-FFF2-40B4-BE49-F238E27FC236}">
                <a16:creationId xmlns:a16="http://schemas.microsoft.com/office/drawing/2014/main" xmlns="" id="{A1FE0C33-CECE-4322-A29C-AEA87CDB13E3}"/>
              </a:ext>
            </a:extLst>
          </p:cNvPr>
          <p:cNvSpPr>
            <a:spLocks noGrp="1"/>
          </p:cNvSpPr>
          <p:nvPr>
            <p:ph type="body" sz="quarter" idx="15"/>
          </p:nvPr>
        </p:nvSpPr>
        <p:spPr/>
        <p:txBody>
          <a:bodyPr>
            <a:noAutofit/>
          </a:bodyPr>
          <a:lstStyle/>
          <a:p>
            <a:r>
              <a:rPr lang="en-US" sz="2000" b="1" baseline="30000" dirty="0"/>
              <a:t>16 </a:t>
            </a:r>
            <a:r>
              <a:rPr lang="en-US" sz="2000" dirty="0"/>
              <a:t>And the </a:t>
            </a:r>
            <a:r>
              <a:rPr lang="en-US" sz="2000" cap="small" dirty="0"/>
              <a:t>Lord</a:t>
            </a:r>
            <a:r>
              <a:rPr lang="en-US" sz="2000" dirty="0"/>
              <a:t> God commanded the man, saying, Of every tree of the garden thou </a:t>
            </a:r>
            <a:r>
              <a:rPr lang="en-US" sz="2000" dirty="0" err="1"/>
              <a:t>mayest</a:t>
            </a:r>
            <a:r>
              <a:rPr lang="en-US" sz="2000" dirty="0"/>
              <a:t> freely eat:</a:t>
            </a:r>
          </a:p>
          <a:p>
            <a:r>
              <a:rPr lang="en-US" sz="2000" b="1" baseline="30000" dirty="0"/>
              <a:t>17 </a:t>
            </a:r>
            <a:r>
              <a:rPr lang="en-US" sz="2000" dirty="0"/>
              <a:t>But of the tree of the knowledge of good and evil, thou shalt not eat of it: for in the day that thou </a:t>
            </a:r>
            <a:r>
              <a:rPr lang="en-US" sz="2000" dirty="0" err="1"/>
              <a:t>eatest</a:t>
            </a:r>
            <a:r>
              <a:rPr lang="en-US" sz="2000" dirty="0"/>
              <a:t> thereof thou shalt surely die</a:t>
            </a:r>
            <a:r>
              <a:rPr lang="en-US" sz="2000" dirty="0" smtClean="0"/>
              <a:t>.</a:t>
            </a:r>
            <a:endParaRPr lang="en-US" sz="2000" dirty="0"/>
          </a:p>
        </p:txBody>
      </p:sp>
      <p:sp>
        <p:nvSpPr>
          <p:cNvPr id="4" name="Footer Placeholder 3">
            <a:extLst>
              <a:ext uri="{FF2B5EF4-FFF2-40B4-BE49-F238E27FC236}">
                <a16:creationId xmlns:a16="http://schemas.microsoft.com/office/drawing/2014/main" xmlns="" id="{600D8D83-8EE8-4757-A48D-197DCB8CB8ED}"/>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077CBD36-E928-427F-BCF4-3FF2B77D4C0D}"/>
              </a:ext>
            </a:extLst>
          </p:cNvPr>
          <p:cNvSpPr>
            <a:spLocks noGrp="1"/>
          </p:cNvSpPr>
          <p:nvPr>
            <p:ph type="sldNum" sz="quarter" idx="10"/>
          </p:nvPr>
        </p:nvSpPr>
        <p:spPr/>
        <p:txBody>
          <a:bodyPr/>
          <a:lstStyle/>
          <a:p>
            <a:fld id="{D495E168-DA5E-4888-8D8A-92B118324C14}" type="slidenum">
              <a:rPr lang="en-US" smtClean="0"/>
              <a:pPr/>
              <a:t>11</a:t>
            </a:fld>
            <a:endParaRPr lang="en-US" dirty="0"/>
          </a:p>
        </p:txBody>
      </p:sp>
    </p:spTree>
    <p:extLst>
      <p:ext uri="{BB962C8B-B14F-4D97-AF65-F5344CB8AC3E}">
        <p14:creationId xmlns:p14="http://schemas.microsoft.com/office/powerpoint/2010/main" val="2636584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a:xfrm>
            <a:off x="831850" y="3624372"/>
            <a:ext cx="10515600" cy="782638"/>
          </a:xfrm>
        </p:spPr>
        <p:txBody>
          <a:bodyPr>
            <a:normAutofit fontScale="90000"/>
          </a:bodyPr>
          <a:lstStyle/>
          <a:p>
            <a:r>
              <a:rPr lang="en-US" dirty="0"/>
              <a:t/>
            </a:r>
            <a:br>
              <a:rPr lang="en-US" dirty="0"/>
            </a:br>
            <a:r>
              <a:rPr lang="en-US" dirty="0" smtClean="0"/>
              <a:t>“</a:t>
            </a:r>
            <a:r>
              <a:rPr lang="en-US" sz="5400" dirty="0"/>
              <a:t>in the day that thou </a:t>
            </a:r>
            <a:r>
              <a:rPr lang="en-US" sz="5400" dirty="0" err="1"/>
              <a:t>eatest</a:t>
            </a:r>
            <a:r>
              <a:rPr lang="en-US" sz="5400" dirty="0"/>
              <a:t> thereof thou shalt surely die</a:t>
            </a:r>
            <a:r>
              <a:rPr lang="en-US" sz="5400" dirty="0" smtClean="0"/>
              <a:t>.”</a:t>
            </a:r>
            <a:r>
              <a:rPr lang="en-US" sz="5400" dirty="0"/>
              <a:t/>
            </a:r>
            <a:br>
              <a:rPr lang="en-US" sz="5400" dirty="0"/>
            </a:b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12</a:t>
            </a:fld>
            <a:endParaRPr lang="en-US" dirty="0"/>
          </a:p>
        </p:txBody>
      </p:sp>
      <p:sp>
        <p:nvSpPr>
          <p:cNvPr id="4" name="Footer Placeholder 3">
            <a:extLst>
              <a:ext uri="{FF2B5EF4-FFF2-40B4-BE49-F238E27FC236}">
                <a16:creationId xmlns:a16="http://schemas.microsoft.com/office/drawing/2014/main" xmlns="" id="{E7E3D7C1-6919-4785-9AEE-1F6673CA07C3}"/>
              </a:ext>
            </a:extLst>
          </p:cNvPr>
          <p:cNvSpPr>
            <a:spLocks noGrp="1"/>
          </p:cNvSpPr>
          <p:nvPr>
            <p:ph type="ftr" sz="quarter" idx="12"/>
          </p:nvPr>
        </p:nvSpPr>
        <p:spPr/>
        <p:txBody>
          <a:bodyPr/>
          <a:lstStyle/>
          <a:p>
            <a:r>
              <a:rPr lang="en-US" dirty="0" smtClean="0"/>
              <a:t>Question 1:  Rational Arguments</a:t>
            </a:r>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a:xfrm>
            <a:off x="831850" y="4942478"/>
            <a:ext cx="10515600" cy="1176006"/>
          </a:xfrm>
        </p:spPr>
        <p:txBody>
          <a:bodyPr>
            <a:normAutofit/>
          </a:bodyPr>
          <a:lstStyle/>
          <a:p>
            <a:r>
              <a:rPr lang="en-US" dirty="0" smtClean="0"/>
              <a:t>This phrase is the crux of th</a:t>
            </a:r>
            <a:r>
              <a:rPr lang="en-US" dirty="0" smtClean="0"/>
              <a:t>e question, and so we turn to the Hebrew.  Does this construction allow for Adam and Eve </a:t>
            </a:r>
            <a:r>
              <a:rPr lang="en-US" i="1" dirty="0" smtClean="0"/>
              <a:t>begin to die</a:t>
            </a:r>
            <a:r>
              <a:rPr lang="en-US" dirty="0" smtClean="0"/>
              <a:t>?  </a:t>
            </a:r>
            <a:endParaRPr lang="en-US" i="1" dirty="0"/>
          </a:p>
        </p:txBody>
      </p:sp>
    </p:spTree>
    <p:extLst>
      <p:ext uri="{BB962C8B-B14F-4D97-AF65-F5344CB8AC3E}">
        <p14:creationId xmlns:p14="http://schemas.microsoft.com/office/powerpoint/2010/main" val="4125098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E1BA9B4B-C586-4B6B-8142-E49AC2D37AD1}"/>
              </a:ext>
            </a:extLst>
          </p:cNvPr>
          <p:cNvSpPr>
            <a:spLocks noGrp="1"/>
          </p:cNvSpPr>
          <p:nvPr>
            <p:ph type="title"/>
          </p:nvPr>
        </p:nvSpPr>
        <p:spPr/>
        <p:txBody>
          <a:bodyPr/>
          <a:lstStyle/>
          <a:p>
            <a:r>
              <a:rPr lang="en-US" sz="5400" dirty="0"/>
              <a:t>In the day that thou </a:t>
            </a:r>
            <a:r>
              <a:rPr lang="en-US" sz="5400" dirty="0" err="1"/>
              <a:t>eatest</a:t>
            </a:r>
            <a:r>
              <a:rPr lang="en-US" sz="5400" dirty="0"/>
              <a:t> thereof…</a:t>
            </a:r>
            <a:endParaRPr lang="en-US" dirty="0"/>
          </a:p>
        </p:txBody>
      </p:sp>
      <p:sp>
        <p:nvSpPr>
          <p:cNvPr id="5" name="Text Placeholder 4">
            <a:extLst>
              <a:ext uri="{FF2B5EF4-FFF2-40B4-BE49-F238E27FC236}">
                <a16:creationId xmlns:a16="http://schemas.microsoft.com/office/drawing/2014/main" xmlns="" id="{D630E50A-AB9F-4122-B5E0-DE40C6E48307}"/>
              </a:ext>
            </a:extLst>
          </p:cNvPr>
          <p:cNvSpPr>
            <a:spLocks noGrp="1"/>
          </p:cNvSpPr>
          <p:nvPr>
            <p:ph type="body" sz="quarter" idx="16"/>
          </p:nvPr>
        </p:nvSpPr>
        <p:spPr/>
        <p:txBody>
          <a:bodyPr/>
          <a:lstStyle/>
          <a:p>
            <a:r>
              <a:rPr lang="en-US" sz="3200" dirty="0" smtClean="0"/>
              <a:t>Mo-</a:t>
            </a:r>
            <a:r>
              <a:rPr lang="en-US" sz="3200" dirty="0" err="1" smtClean="0"/>
              <a:t>wt</a:t>
            </a:r>
            <a:r>
              <a:rPr lang="en-US" sz="3200" dirty="0" smtClean="0"/>
              <a:t> ta-</a:t>
            </a:r>
            <a:r>
              <a:rPr lang="en-US" sz="3200" dirty="0" err="1" smtClean="0"/>
              <a:t>mut</a:t>
            </a:r>
            <a:r>
              <a:rPr lang="en-US" sz="3200" dirty="0" smtClean="0"/>
              <a:t>:  “dying you shall die.”  </a:t>
            </a:r>
            <a:endParaRPr lang="en-US" sz="3200" dirty="0"/>
          </a:p>
        </p:txBody>
      </p:sp>
      <p:sp>
        <p:nvSpPr>
          <p:cNvPr id="7" name="Text Placeholder 6">
            <a:extLst>
              <a:ext uri="{FF2B5EF4-FFF2-40B4-BE49-F238E27FC236}">
                <a16:creationId xmlns:a16="http://schemas.microsoft.com/office/drawing/2014/main" xmlns="" id="{3FC3CF09-BAFF-4590-A12C-E378DFF1DA5E}"/>
              </a:ext>
            </a:extLst>
          </p:cNvPr>
          <p:cNvSpPr>
            <a:spLocks noGrp="1"/>
          </p:cNvSpPr>
          <p:nvPr>
            <p:ph type="body" sz="quarter" idx="20"/>
          </p:nvPr>
        </p:nvSpPr>
        <p:spPr>
          <a:xfrm>
            <a:off x="1159649" y="2464349"/>
            <a:ext cx="9841726" cy="3297778"/>
          </a:xfrm>
        </p:spPr>
        <p:txBody>
          <a:bodyPr>
            <a:noAutofit/>
          </a:bodyPr>
          <a:lstStyle/>
          <a:p>
            <a:pPr marL="0" indent="0">
              <a:buNone/>
            </a:pPr>
            <a:r>
              <a:rPr lang="en-US" sz="2800" dirty="0"/>
              <a:t>The phrase “you shall surely die” can be literally translated from the Hebrew biblical text as “dying you shall die.” In the Hebrew phrase we find the imperfect form of the Hebrew verb (you shall die) with the infinitive absolute form of the same verb (dying). This presence of the infinitive absolute intensifies the meaning of the imperfect verb (hence the usual translation of “you shall surely die”). This grammatical construction is quite common in the Old Testament, not just with this verb but others also, and does indicate (or intensify) the certainty of the action. </a:t>
            </a:r>
            <a:endParaRPr lang="en-US" sz="2800" dirty="0"/>
          </a:p>
        </p:txBody>
      </p:sp>
      <p:sp>
        <p:nvSpPr>
          <p:cNvPr id="3" name="Footer Placeholder 2">
            <a:extLst>
              <a:ext uri="{FF2B5EF4-FFF2-40B4-BE49-F238E27FC236}">
                <a16:creationId xmlns:a16="http://schemas.microsoft.com/office/drawing/2014/main" xmlns="" id="{0CEF9153-8777-40BE-856A-F36D008F5B26}"/>
              </a:ext>
            </a:extLst>
          </p:cNvPr>
          <p:cNvSpPr>
            <a:spLocks noGrp="1"/>
          </p:cNvSpPr>
          <p:nvPr>
            <p:ph type="ftr" sz="quarter" idx="12"/>
          </p:nvPr>
        </p:nvSpPr>
        <p:spPr/>
        <p:txBody>
          <a:bodyPr/>
          <a:lstStyle/>
          <a:p>
            <a:r>
              <a:rPr lang="en-US" dirty="0" smtClean="0"/>
              <a:t>Question 1:  Rational Arguments</a:t>
            </a:r>
            <a:endParaRPr lang="en-US" dirty="0"/>
          </a:p>
        </p:txBody>
      </p:sp>
      <p:sp>
        <p:nvSpPr>
          <p:cNvPr id="2" name="Slide Number Placeholder 1">
            <a:extLst>
              <a:ext uri="{FF2B5EF4-FFF2-40B4-BE49-F238E27FC236}">
                <a16:creationId xmlns:a16="http://schemas.microsoft.com/office/drawing/2014/main" xmlns="" id="{4132B1B3-C6FB-4075-BF96-89BEEBC1E9E3}"/>
              </a:ext>
            </a:extLst>
          </p:cNvPr>
          <p:cNvSpPr>
            <a:spLocks noGrp="1"/>
          </p:cNvSpPr>
          <p:nvPr>
            <p:ph type="sldNum" sz="quarter" idx="10"/>
          </p:nvPr>
        </p:nvSpPr>
        <p:spPr/>
        <p:txBody>
          <a:bodyPr/>
          <a:lstStyle/>
          <a:p>
            <a:fld id="{D495E168-DA5E-4888-8D8A-92B118324C14}" type="slidenum">
              <a:rPr lang="en-US" smtClean="0"/>
              <a:pPr/>
              <a:t>13</a:t>
            </a:fld>
            <a:endParaRPr lang="en-US" dirty="0"/>
          </a:p>
        </p:txBody>
      </p:sp>
    </p:spTree>
    <p:extLst>
      <p:ext uri="{BB962C8B-B14F-4D97-AF65-F5344CB8AC3E}">
        <p14:creationId xmlns:p14="http://schemas.microsoft.com/office/powerpoint/2010/main" val="18768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8B51AE-252F-4958-A1E9-67C57179FF35}"/>
              </a:ext>
            </a:extLst>
          </p:cNvPr>
          <p:cNvSpPr>
            <a:spLocks noGrp="1"/>
          </p:cNvSpPr>
          <p:nvPr>
            <p:ph type="title"/>
          </p:nvPr>
        </p:nvSpPr>
        <p:spPr>
          <a:xfrm>
            <a:off x="841248" y="734226"/>
            <a:ext cx="5320386" cy="782638"/>
          </a:xfrm>
        </p:spPr>
        <p:txBody>
          <a:bodyPr>
            <a:normAutofit fontScale="90000"/>
          </a:bodyPr>
          <a:lstStyle/>
          <a:p>
            <a:r>
              <a:rPr lang="en-US" dirty="0" smtClean="0"/>
              <a:t>In the day that thou </a:t>
            </a:r>
            <a:r>
              <a:rPr lang="en-US" dirty="0" err="1" smtClean="0"/>
              <a:t>eatest</a:t>
            </a:r>
            <a:r>
              <a:rPr lang="en-US" dirty="0" smtClean="0"/>
              <a:t> thereof…</a:t>
            </a:r>
            <a:endParaRPr lang="en-US" dirty="0"/>
          </a:p>
        </p:txBody>
      </p:sp>
      <p:sp>
        <p:nvSpPr>
          <p:cNvPr id="5" name="Text Placeholder 4">
            <a:extLst>
              <a:ext uri="{FF2B5EF4-FFF2-40B4-BE49-F238E27FC236}">
                <a16:creationId xmlns:a16="http://schemas.microsoft.com/office/drawing/2014/main" xmlns="" id="{235F389B-861B-485A-AD81-A9172882D97D}"/>
              </a:ext>
            </a:extLst>
          </p:cNvPr>
          <p:cNvSpPr>
            <a:spLocks noGrp="1"/>
          </p:cNvSpPr>
          <p:nvPr>
            <p:ph type="body" sz="quarter" idx="13"/>
          </p:nvPr>
        </p:nvSpPr>
        <p:spPr/>
        <p:txBody>
          <a:bodyPr>
            <a:normAutofit/>
          </a:bodyPr>
          <a:lstStyle/>
          <a:p>
            <a:r>
              <a:rPr lang="en-US" dirty="0" smtClean="0"/>
              <a:t>Consider Numbers 26:65</a:t>
            </a:r>
            <a:endParaRPr lang="en-US" dirty="0"/>
          </a:p>
        </p:txBody>
      </p:sp>
      <p:sp>
        <p:nvSpPr>
          <p:cNvPr id="6" name="Text Placeholder 5">
            <a:extLst>
              <a:ext uri="{FF2B5EF4-FFF2-40B4-BE49-F238E27FC236}">
                <a16:creationId xmlns:a16="http://schemas.microsoft.com/office/drawing/2014/main" xmlns="" id="{A1FE0C33-CECE-4322-A29C-AEA87CDB13E3}"/>
              </a:ext>
            </a:extLst>
          </p:cNvPr>
          <p:cNvSpPr>
            <a:spLocks noGrp="1"/>
          </p:cNvSpPr>
          <p:nvPr>
            <p:ph type="body" sz="quarter" idx="15"/>
          </p:nvPr>
        </p:nvSpPr>
        <p:spPr/>
        <p:txBody>
          <a:bodyPr>
            <a:noAutofit/>
          </a:bodyPr>
          <a:lstStyle/>
          <a:p>
            <a:pPr marL="0" indent="0">
              <a:buNone/>
            </a:pPr>
            <a:r>
              <a:rPr lang="en-US" sz="2400" b="1" baseline="30000" dirty="0"/>
              <a:t>65 </a:t>
            </a:r>
            <a:r>
              <a:rPr lang="en-US" sz="2400" dirty="0"/>
              <a:t>For the </a:t>
            </a:r>
            <a:r>
              <a:rPr lang="en-US" sz="2400" cap="small" dirty="0"/>
              <a:t>Lord</a:t>
            </a:r>
            <a:r>
              <a:rPr lang="en-US" sz="2400" dirty="0"/>
              <a:t> had said of them, They shall surely die in the wilderness. And there was not left a man of them, save Caleb the son of </a:t>
            </a:r>
            <a:r>
              <a:rPr lang="en-US" sz="2400" dirty="0" err="1"/>
              <a:t>Jephunneh</a:t>
            </a:r>
            <a:r>
              <a:rPr lang="en-US" sz="2400" dirty="0"/>
              <a:t>, and Joshua the son of Nun.</a:t>
            </a:r>
          </a:p>
        </p:txBody>
      </p:sp>
      <p:sp>
        <p:nvSpPr>
          <p:cNvPr id="4" name="Footer Placeholder 3">
            <a:extLst>
              <a:ext uri="{FF2B5EF4-FFF2-40B4-BE49-F238E27FC236}">
                <a16:creationId xmlns:a16="http://schemas.microsoft.com/office/drawing/2014/main" xmlns="" id="{600D8D83-8EE8-4757-A48D-197DCB8CB8ED}"/>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077CBD36-E928-427F-BCF4-3FF2B77D4C0D}"/>
              </a:ext>
            </a:extLst>
          </p:cNvPr>
          <p:cNvSpPr>
            <a:spLocks noGrp="1"/>
          </p:cNvSpPr>
          <p:nvPr>
            <p:ph type="sldNum" sz="quarter" idx="10"/>
          </p:nvPr>
        </p:nvSpPr>
        <p:spPr/>
        <p:txBody>
          <a:bodyPr/>
          <a:lstStyle/>
          <a:p>
            <a:fld id="{D495E168-DA5E-4888-8D8A-92B118324C14}" type="slidenum">
              <a:rPr lang="en-US" smtClean="0"/>
              <a:pPr/>
              <a:t>14</a:t>
            </a:fld>
            <a:endParaRPr lang="en-US" dirty="0"/>
          </a:p>
        </p:txBody>
      </p:sp>
    </p:spTree>
    <p:extLst>
      <p:ext uri="{BB962C8B-B14F-4D97-AF65-F5344CB8AC3E}">
        <p14:creationId xmlns:p14="http://schemas.microsoft.com/office/powerpoint/2010/main" val="2591337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841248" y="877455"/>
            <a:ext cx="5285914" cy="1074439"/>
          </a:xfrm>
        </p:spPr>
        <p:txBody>
          <a:bodyPr>
            <a:noAutofit/>
          </a:bodyPr>
          <a:lstStyle/>
          <a:p>
            <a:r>
              <a:rPr lang="en-US" sz="4000" dirty="0" smtClean="0"/>
              <a:t>In </a:t>
            </a:r>
            <a:r>
              <a:rPr lang="en-US" sz="4000" dirty="0"/>
              <a:t>the day that thou </a:t>
            </a:r>
            <a:r>
              <a:rPr lang="en-US" sz="4000" dirty="0" err="1"/>
              <a:t>eatest</a:t>
            </a:r>
            <a:r>
              <a:rPr lang="en-US" sz="4000" dirty="0"/>
              <a:t> </a:t>
            </a:r>
            <a:r>
              <a:rPr lang="en-US" sz="4000" dirty="0" smtClean="0"/>
              <a:t>thereof…</a:t>
            </a:r>
            <a:endParaRPr lang="en-US" sz="40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lstStyle/>
          <a:p>
            <a:r>
              <a:rPr lang="en-US" dirty="0" smtClean="0"/>
              <a:t>Numbers 26:65</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517169"/>
            <a:ext cx="5288963" cy="3171737"/>
          </a:xfrm>
        </p:spPr>
        <p:txBody>
          <a:bodyPr>
            <a:noAutofit/>
          </a:bodyPr>
          <a:lstStyle/>
          <a:p>
            <a:pPr marL="0" indent="0">
              <a:buNone/>
            </a:pPr>
            <a:r>
              <a:rPr lang="en-US" sz="2000" dirty="0" smtClean="0"/>
              <a:t>You’ll probably notice the same construction here!  The phrase “they shalt surely die” is the same in Hebrew, literally, “dying they shall die.”  You probably recognize the context too.  Because the Israelites had refused to trust God or obey Him regarding their entry into Canaan, nearly every adult (over 20 years old) was to die in the wilderness. </a:t>
            </a:r>
            <a:r>
              <a:rPr lang="en-US" sz="2000" dirty="0"/>
              <a:t>But those rebellious unbelieving Jews did not all die at the same moment. Their deaths were spread over that whole 40-year period. So, dying they did all die and that death occurred at various times some years after God’s pronouncement of judgment.</a:t>
            </a:r>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15</a:t>
            </a:fld>
            <a:endParaRPr lang="en-US" dirty="0"/>
          </a:p>
        </p:txBody>
      </p:sp>
    </p:spTree>
    <p:extLst>
      <p:ext uri="{BB962C8B-B14F-4D97-AF65-F5344CB8AC3E}">
        <p14:creationId xmlns:p14="http://schemas.microsoft.com/office/powerpoint/2010/main" val="46881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841248" y="877455"/>
            <a:ext cx="5285914" cy="1074439"/>
          </a:xfrm>
        </p:spPr>
        <p:txBody>
          <a:bodyPr>
            <a:noAutofit/>
          </a:bodyPr>
          <a:lstStyle/>
          <a:p>
            <a:r>
              <a:rPr lang="en-US" sz="4000" dirty="0" smtClean="0"/>
              <a:t>In </a:t>
            </a:r>
            <a:r>
              <a:rPr lang="en-US" sz="4000" dirty="0"/>
              <a:t>the day that thou </a:t>
            </a:r>
            <a:r>
              <a:rPr lang="en-US" sz="4000" dirty="0" err="1"/>
              <a:t>eatest</a:t>
            </a:r>
            <a:r>
              <a:rPr lang="en-US" sz="4000" dirty="0"/>
              <a:t> </a:t>
            </a:r>
            <a:r>
              <a:rPr lang="en-US" sz="4000" dirty="0" smtClean="0"/>
              <a:t>thereof…</a:t>
            </a:r>
            <a:endParaRPr lang="en-US" sz="4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044557"/>
            <a:ext cx="5288963" cy="3644349"/>
          </a:xfrm>
        </p:spPr>
        <p:txBody>
          <a:bodyPr>
            <a:noAutofit/>
          </a:bodyPr>
          <a:lstStyle/>
          <a:p>
            <a:pPr marL="0" indent="0">
              <a:buNone/>
            </a:pPr>
            <a:r>
              <a:rPr lang="en-US" sz="2000" dirty="0" smtClean="0"/>
              <a:t>But what about the phrase “In the day?”  It sure seems to say that they would die specifically in that day!  But </a:t>
            </a:r>
            <a:r>
              <a:rPr lang="en-US" sz="2000" dirty="0"/>
              <a:t>the demonstrative pronoun, that is not in the Hebrew text at this point. The Hebrew has </a:t>
            </a:r>
            <a:r>
              <a:rPr lang="en-US" sz="2000" dirty="0" err="1" smtClean="0"/>
              <a:t>beyôm</a:t>
            </a:r>
            <a:r>
              <a:rPr lang="en-US" sz="2000" dirty="0" smtClean="0"/>
              <a:t> where </a:t>
            </a:r>
            <a:r>
              <a:rPr lang="en-US" sz="2000" dirty="0"/>
              <a:t>the Hebrew preposition b </a:t>
            </a:r>
            <a:r>
              <a:rPr lang="en-US" sz="2000" dirty="0" smtClean="0"/>
              <a:t>(usually </a:t>
            </a:r>
            <a:r>
              <a:rPr lang="en-US" sz="2000" dirty="0"/>
              <a:t>translated “in”) is connected as a prefix to </a:t>
            </a:r>
            <a:r>
              <a:rPr lang="en-US" sz="2000" dirty="0" err="1"/>
              <a:t>yôm</a:t>
            </a:r>
            <a:r>
              <a:rPr lang="en-US" sz="2000" dirty="0"/>
              <a:t> </a:t>
            </a:r>
            <a:r>
              <a:rPr lang="en-US" sz="2000" dirty="0" smtClean="0"/>
              <a:t>(</a:t>
            </a:r>
            <a:r>
              <a:rPr lang="he-IL" sz="2000" dirty="0" smtClean="0"/>
              <a:t> </a:t>
            </a:r>
            <a:r>
              <a:rPr lang="en-US" sz="2000" dirty="0"/>
              <a:t>which is the word for “day”). This Hebrew temporal adverb is often translated with the English prepositional phrase “in the day that.” This would be the essentially “woodenly literal” translation (although “the” and “that” are not in the Hebrew but are added to make the English sound smooth). But only sometimes (not always) does </a:t>
            </a:r>
            <a:r>
              <a:rPr lang="en-US" sz="2000" dirty="0" err="1"/>
              <a:t>beyôm</a:t>
            </a:r>
            <a:r>
              <a:rPr lang="en-US" sz="2000" dirty="0"/>
              <a:t> refer to a literal day, in which case the context makes it clear. </a:t>
            </a:r>
            <a:endParaRPr lang="en-US" sz="20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16</a:t>
            </a:fld>
            <a:endParaRPr lang="en-US" dirty="0"/>
          </a:p>
        </p:txBody>
      </p:sp>
    </p:spTree>
    <p:extLst>
      <p:ext uri="{BB962C8B-B14F-4D97-AF65-F5344CB8AC3E}">
        <p14:creationId xmlns:p14="http://schemas.microsoft.com/office/powerpoint/2010/main" val="584998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841248" y="877455"/>
            <a:ext cx="5285914" cy="1074439"/>
          </a:xfrm>
        </p:spPr>
        <p:txBody>
          <a:bodyPr>
            <a:noAutofit/>
          </a:bodyPr>
          <a:lstStyle/>
          <a:p>
            <a:r>
              <a:rPr lang="en-US" sz="4000" dirty="0" smtClean="0"/>
              <a:t>In </a:t>
            </a:r>
            <a:r>
              <a:rPr lang="en-US" sz="4000" dirty="0"/>
              <a:t>the day that thou </a:t>
            </a:r>
            <a:r>
              <a:rPr lang="en-US" sz="4000" dirty="0" err="1"/>
              <a:t>eatest</a:t>
            </a:r>
            <a:r>
              <a:rPr lang="en-US" sz="4000" dirty="0"/>
              <a:t> </a:t>
            </a:r>
            <a:r>
              <a:rPr lang="en-US" sz="4000" dirty="0" smtClean="0"/>
              <a:t>thereof…</a:t>
            </a:r>
            <a:endParaRPr lang="en-US" sz="4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044557"/>
            <a:ext cx="5288963" cy="4311855"/>
          </a:xfrm>
        </p:spPr>
        <p:txBody>
          <a:bodyPr>
            <a:noAutofit/>
          </a:bodyPr>
          <a:lstStyle/>
          <a:p>
            <a:pPr marL="0" indent="0">
              <a:buNone/>
            </a:pPr>
            <a:r>
              <a:rPr lang="en-US" sz="2000" dirty="0"/>
              <a:t>This same construction (</a:t>
            </a:r>
            <a:r>
              <a:rPr lang="en-US" sz="2000" dirty="0" err="1"/>
              <a:t>beyôm</a:t>
            </a:r>
            <a:r>
              <a:rPr lang="en-US" sz="2000" dirty="0"/>
              <a:t>) appears in Genesis 2:4 and does not refer to a specific 24-hour day but to the whole Creation Week of six literal days</a:t>
            </a:r>
            <a:r>
              <a:rPr lang="en-US" sz="2000" dirty="0" smtClean="0"/>
              <a:t>.  </a:t>
            </a:r>
            <a:r>
              <a:rPr lang="en-US" sz="2000" dirty="0"/>
              <a:t>See also Numbers 7:10–84, where in verses 10 and 84 </a:t>
            </a:r>
            <a:r>
              <a:rPr lang="en-US" sz="2000" dirty="0" err="1"/>
              <a:t>beyôm</a:t>
            </a:r>
            <a:r>
              <a:rPr lang="en-US" sz="2000" dirty="0"/>
              <a:t> refers to a period of twelve days of sacrifice. </a:t>
            </a:r>
            <a:r>
              <a:rPr lang="en-US" sz="2000" dirty="0" smtClean="0"/>
              <a:t>The </a:t>
            </a:r>
            <a:r>
              <a:rPr lang="en-US" sz="2000" dirty="0"/>
              <a:t>phrase </a:t>
            </a:r>
            <a:r>
              <a:rPr lang="en-US" sz="2000" dirty="0" err="1"/>
              <a:t>beyôm</a:t>
            </a:r>
            <a:r>
              <a:rPr lang="en-US" sz="2000" dirty="0"/>
              <a:t> is therefore sometimes rightly translated as “when,” referring to a period longer than a day, as in the NIV in both Genesis 2:4 and Genesis 2:17 (and in Numbers 7:10 and 84 and </a:t>
            </a:r>
            <a:r>
              <a:rPr lang="en-US" sz="2000" dirty="0" smtClean="0"/>
              <a:t>elsewhere).  </a:t>
            </a:r>
          </a:p>
          <a:p>
            <a:pPr marL="0" indent="0">
              <a:buNone/>
            </a:pPr>
            <a:r>
              <a:rPr lang="en-US" sz="2000" dirty="0" smtClean="0"/>
              <a:t>Genesis 2:17 (NIV) “but </a:t>
            </a:r>
            <a:r>
              <a:rPr lang="en-US" sz="2000" dirty="0"/>
              <a:t>you must not eat from the tree of the knowledge of good and evil, for </a:t>
            </a:r>
            <a:r>
              <a:rPr lang="en-US" sz="2000" dirty="0">
                <a:solidFill>
                  <a:schemeClr val="bg2">
                    <a:lumMod val="60000"/>
                    <a:lumOff val="40000"/>
                  </a:schemeClr>
                </a:solidFill>
              </a:rPr>
              <a:t>when</a:t>
            </a:r>
            <a:r>
              <a:rPr lang="en-US" sz="2000" dirty="0"/>
              <a:t> you eat from it you will certainly die.”</a:t>
            </a:r>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17</a:t>
            </a:fld>
            <a:endParaRPr lang="en-US" dirty="0"/>
          </a:p>
        </p:txBody>
      </p:sp>
    </p:spTree>
    <p:extLst>
      <p:ext uri="{BB962C8B-B14F-4D97-AF65-F5344CB8AC3E}">
        <p14:creationId xmlns:p14="http://schemas.microsoft.com/office/powerpoint/2010/main" val="1946321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p:txBody>
          <a:bodyPr/>
          <a:lstStyle/>
          <a:p>
            <a:r>
              <a:rPr lang="en-US" dirty="0" smtClean="0"/>
              <a:t>Patriarchs and Prophets</a:t>
            </a: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18</a:t>
            </a:fld>
            <a:endParaRPr lang="en-US" dirty="0"/>
          </a:p>
        </p:txBody>
      </p:sp>
      <p:sp>
        <p:nvSpPr>
          <p:cNvPr id="4" name="Footer Placeholder 3">
            <a:extLst>
              <a:ext uri="{FF2B5EF4-FFF2-40B4-BE49-F238E27FC236}">
                <a16:creationId xmlns:a16="http://schemas.microsoft.com/office/drawing/2014/main" xmlns="" id="{E7E3D7C1-6919-4785-9AEE-1F6673CA07C3}"/>
              </a:ext>
            </a:extLst>
          </p:cNvPr>
          <p:cNvSpPr>
            <a:spLocks noGrp="1"/>
          </p:cNvSpPr>
          <p:nvPr>
            <p:ph type="ftr" sz="quarter" idx="12"/>
          </p:nvPr>
        </p:nvSpPr>
        <p:spPr/>
        <p:txBody>
          <a:bodyPr/>
          <a:lstStyle/>
          <a:p>
            <a:r>
              <a:rPr lang="en-US" dirty="0" smtClean="0"/>
              <a:t>Question 1:  Rational Arguments</a:t>
            </a:r>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p:txBody>
          <a:bodyPr>
            <a:normAutofit fontScale="92500"/>
          </a:bodyPr>
          <a:lstStyle/>
          <a:p>
            <a:r>
              <a:rPr lang="en-US" dirty="0" smtClean="0"/>
              <a:t>As she so often does, Ellen White provides a clear and concise description of events for us!  </a:t>
            </a:r>
            <a:endParaRPr lang="en-US" dirty="0"/>
          </a:p>
        </p:txBody>
      </p:sp>
    </p:spTree>
    <p:extLst>
      <p:ext uri="{BB962C8B-B14F-4D97-AF65-F5344CB8AC3E}">
        <p14:creationId xmlns:p14="http://schemas.microsoft.com/office/powerpoint/2010/main" val="434389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841248" y="877455"/>
            <a:ext cx="5285914" cy="1074439"/>
          </a:xfrm>
        </p:spPr>
        <p:txBody>
          <a:bodyPr>
            <a:noAutofit/>
          </a:bodyPr>
          <a:lstStyle/>
          <a:p>
            <a:r>
              <a:rPr lang="en-US" sz="4000" dirty="0" smtClean="0"/>
              <a:t>In </a:t>
            </a:r>
            <a:r>
              <a:rPr lang="en-US" sz="4000" dirty="0"/>
              <a:t>the day that thou </a:t>
            </a:r>
            <a:r>
              <a:rPr lang="en-US" sz="4000" dirty="0" err="1"/>
              <a:t>eatest</a:t>
            </a:r>
            <a:r>
              <a:rPr lang="en-US" sz="4000" dirty="0"/>
              <a:t> </a:t>
            </a:r>
            <a:r>
              <a:rPr lang="en-US" sz="4000" dirty="0" smtClean="0"/>
              <a:t>thereof…</a:t>
            </a:r>
            <a:endParaRPr lang="en-US" sz="40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lstStyle/>
          <a:p>
            <a:r>
              <a:rPr lang="en-US" dirty="0" smtClean="0"/>
              <a:t>Patriarchs and Prophets</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29321" y="2678545"/>
            <a:ext cx="5288963" cy="3010361"/>
          </a:xfrm>
        </p:spPr>
        <p:txBody>
          <a:bodyPr>
            <a:noAutofit/>
          </a:bodyPr>
          <a:lstStyle/>
          <a:p>
            <a:pPr marL="0" indent="0">
              <a:buNone/>
            </a:pPr>
            <a:r>
              <a:rPr lang="en-US" sz="2000" dirty="0" smtClean="0"/>
              <a:t>“The </a:t>
            </a:r>
            <a:r>
              <a:rPr lang="en-US" sz="2000" dirty="0"/>
              <a:t>warning given to our first parents—“In the day that thou </a:t>
            </a:r>
            <a:r>
              <a:rPr lang="en-US" sz="2000" dirty="0" err="1"/>
              <a:t>eatest</a:t>
            </a:r>
            <a:r>
              <a:rPr lang="en-US" sz="2000" dirty="0"/>
              <a:t> thereof thou shalt surely die” (</a:t>
            </a:r>
            <a:r>
              <a:rPr lang="en-US" sz="2000" dirty="0">
                <a:hlinkClick r:id="rId2"/>
              </a:rPr>
              <a:t>Genesis 2:17</a:t>
            </a:r>
            <a:r>
              <a:rPr lang="en-US" sz="2000" dirty="0"/>
              <a:t>)—did not imply that they were to die on the very day when they partook of the forbidden fruit. But on that day the irrevocable sentence would be pronounced. Immortality was promised them on condition of obedience; by transgression they would forfeit eternal life. That very day they would be doomed to death. PP </a:t>
            </a:r>
            <a:r>
              <a:rPr lang="en-US" sz="2000" dirty="0" smtClean="0"/>
              <a:t>60.2”</a:t>
            </a:r>
            <a:endParaRPr lang="en-US" sz="20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19</a:t>
            </a:fld>
            <a:endParaRPr lang="en-US" dirty="0"/>
          </a:p>
        </p:txBody>
      </p:sp>
    </p:spTree>
    <p:extLst>
      <p:ext uri="{BB962C8B-B14F-4D97-AF65-F5344CB8AC3E}">
        <p14:creationId xmlns:p14="http://schemas.microsoft.com/office/powerpoint/2010/main" val="1792255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a:t>
            </a:fld>
            <a:endParaRPr lang="en-US" noProof="0" dirty="0"/>
          </a:p>
        </p:txBody>
      </p:sp>
      <p:sp>
        <p:nvSpPr>
          <p:cNvPr id="3" name="Footer Placeholder 2"/>
          <p:cNvSpPr>
            <a:spLocks noGrp="1"/>
          </p:cNvSpPr>
          <p:nvPr>
            <p:ph type="ftr" sz="quarter" idx="12"/>
          </p:nvPr>
        </p:nvSpPr>
        <p:spPr/>
        <p:txBody>
          <a:bodyPr/>
          <a:lstStyle/>
          <a:p>
            <a:r>
              <a:rPr lang="en-US" dirty="0" smtClean="0"/>
              <a:t>The Questions</a:t>
            </a:r>
            <a:endParaRPr lang="en-US" noProof="0" dirty="0"/>
          </a:p>
        </p:txBody>
      </p:sp>
      <p:sp>
        <p:nvSpPr>
          <p:cNvPr id="4" name="Title 3"/>
          <p:cNvSpPr>
            <a:spLocks noGrp="1"/>
          </p:cNvSpPr>
          <p:nvPr>
            <p:ph type="title"/>
          </p:nvPr>
        </p:nvSpPr>
        <p:spPr/>
        <p:txBody>
          <a:bodyPr/>
          <a:lstStyle/>
          <a:p>
            <a:r>
              <a:rPr lang="en-US" dirty="0" smtClean="0"/>
              <a:t>Discussion Questions </a:t>
            </a:r>
            <a:endParaRPr lang="en-US" dirty="0"/>
          </a:p>
        </p:txBody>
      </p:sp>
      <p:sp>
        <p:nvSpPr>
          <p:cNvPr id="5" name="Text Placeholder 4"/>
          <p:cNvSpPr>
            <a:spLocks noGrp="1"/>
          </p:cNvSpPr>
          <p:nvPr>
            <p:ph type="body" idx="1"/>
          </p:nvPr>
        </p:nvSpPr>
        <p:spPr/>
        <p:txBody>
          <a:bodyPr/>
          <a:lstStyle/>
          <a:p>
            <a:r>
              <a:rPr lang="en-US" dirty="0" smtClean="0"/>
              <a:t>“Ye shall not surely die..”</a:t>
            </a:r>
            <a:endParaRPr lang="en-US" dirty="0"/>
          </a:p>
        </p:txBody>
      </p:sp>
      <p:sp>
        <p:nvSpPr>
          <p:cNvPr id="6" name="Content Placeholder 5"/>
          <p:cNvSpPr>
            <a:spLocks noGrp="1"/>
          </p:cNvSpPr>
          <p:nvPr>
            <p:ph sz="half" idx="2"/>
          </p:nvPr>
        </p:nvSpPr>
        <p:spPr/>
        <p:txBody>
          <a:bodyPr>
            <a:normAutofit/>
          </a:bodyPr>
          <a:lstStyle/>
          <a:p>
            <a:pPr marL="0" indent="0">
              <a:buNone/>
            </a:pPr>
            <a:r>
              <a:rPr lang="en-US" sz="2800" dirty="0" smtClean="0"/>
              <a:t>Is this a lie? Or is Satan telling the truth?  Eve certainly doesn’t drop dead upon biting into the fruit of the forbidden tree.  What about Gen. 2:17 and “…in the day that thou </a:t>
            </a:r>
            <a:r>
              <a:rPr lang="en-US" sz="2800" dirty="0" err="1" smtClean="0"/>
              <a:t>eatest</a:t>
            </a:r>
            <a:r>
              <a:rPr lang="en-US" sz="2800" dirty="0" smtClean="0"/>
              <a:t> thereof thou shalt surely die”?   Doesn’t this verse </a:t>
            </a:r>
            <a:r>
              <a:rPr lang="en-US" sz="2800" b="1" dirty="0" smtClean="0"/>
              <a:t>require</a:t>
            </a:r>
            <a:r>
              <a:rPr lang="en-US" sz="2800" dirty="0" smtClean="0"/>
              <a:t> Adam and Eve’s sudden death?  </a:t>
            </a:r>
            <a:endParaRPr lang="en-US" sz="2800" dirty="0"/>
          </a:p>
        </p:txBody>
      </p:sp>
      <p:sp>
        <p:nvSpPr>
          <p:cNvPr id="7" name="Text Placeholder 6"/>
          <p:cNvSpPr>
            <a:spLocks noGrp="1"/>
          </p:cNvSpPr>
          <p:nvPr>
            <p:ph type="body" sz="quarter" idx="3"/>
          </p:nvPr>
        </p:nvSpPr>
        <p:spPr/>
        <p:txBody>
          <a:bodyPr>
            <a:noAutofit/>
          </a:bodyPr>
          <a:lstStyle/>
          <a:p>
            <a:r>
              <a:rPr lang="en-US" dirty="0" smtClean="0"/>
              <a:t>“Therefore the Lord God sent him forth from the garden of Eden..”  </a:t>
            </a:r>
            <a:endParaRPr lang="en-US" dirty="0"/>
          </a:p>
        </p:txBody>
      </p:sp>
      <p:sp>
        <p:nvSpPr>
          <p:cNvPr id="8" name="Content Placeholder 7"/>
          <p:cNvSpPr>
            <a:spLocks noGrp="1"/>
          </p:cNvSpPr>
          <p:nvPr>
            <p:ph sz="quarter" idx="4"/>
          </p:nvPr>
        </p:nvSpPr>
        <p:spPr/>
        <p:txBody>
          <a:bodyPr>
            <a:normAutofit lnSpcReduction="10000"/>
          </a:bodyPr>
          <a:lstStyle/>
          <a:p>
            <a:pPr marL="0" indent="0">
              <a:buNone/>
            </a:pPr>
            <a:r>
              <a:rPr lang="en-US" sz="2800" dirty="0" smtClean="0"/>
              <a:t>Why a fruit?  The story seems stylized and mythical, an Aesop’s fable complete with talking animals.  Even supposing it were true, how could God possibly justify a death penalty for the whole human race over a bit of fruit?  Why is the whole human race involved anyway?  We didn’t all eat that fruit!  </a:t>
            </a:r>
            <a:endParaRPr lang="en-US" sz="2800" dirty="0"/>
          </a:p>
        </p:txBody>
      </p:sp>
    </p:spTree>
    <p:extLst>
      <p:ext uri="{BB962C8B-B14F-4D97-AF65-F5344CB8AC3E}">
        <p14:creationId xmlns:p14="http://schemas.microsoft.com/office/powerpoint/2010/main" val="1136112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841248" y="877455"/>
            <a:ext cx="5285914" cy="1074439"/>
          </a:xfrm>
        </p:spPr>
        <p:txBody>
          <a:bodyPr>
            <a:noAutofit/>
          </a:bodyPr>
          <a:lstStyle/>
          <a:p>
            <a:r>
              <a:rPr lang="en-US" sz="4000" dirty="0" smtClean="0"/>
              <a:t>In </a:t>
            </a:r>
            <a:r>
              <a:rPr lang="en-US" sz="4000" dirty="0"/>
              <a:t>the day that thou </a:t>
            </a:r>
            <a:r>
              <a:rPr lang="en-US" sz="4000" dirty="0" err="1"/>
              <a:t>eatest</a:t>
            </a:r>
            <a:r>
              <a:rPr lang="en-US" sz="4000" dirty="0"/>
              <a:t> </a:t>
            </a:r>
            <a:r>
              <a:rPr lang="en-US" sz="4000" dirty="0" smtClean="0"/>
              <a:t>thereof…</a:t>
            </a:r>
            <a:endParaRPr lang="en-US" sz="40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lstStyle/>
          <a:p>
            <a:r>
              <a:rPr lang="en-US" dirty="0" smtClean="0"/>
              <a:t>Patriarchs and Prophets</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8545"/>
            <a:ext cx="5288963" cy="3010361"/>
          </a:xfrm>
        </p:spPr>
        <p:txBody>
          <a:bodyPr>
            <a:noAutofit/>
          </a:bodyPr>
          <a:lstStyle/>
          <a:p>
            <a:pPr marL="0" indent="0">
              <a:buNone/>
            </a:pPr>
            <a:r>
              <a:rPr lang="en-US" sz="2000" dirty="0"/>
              <a:t>In order to possess an endless existence, man must continue to partake of the tree of life. Deprived of this, his vitality would gradually diminish until life should become extinct. It was Satan's plan that Adam and Eve should by disobedience incur God's displeasure; and then, if they failed to obtain forgiveness, he hoped that they would eat of the tree of life, and thus perpetuate an existence of sin and </a:t>
            </a:r>
            <a:r>
              <a:rPr lang="en-US" sz="2000" dirty="0" smtClean="0"/>
              <a:t>misery.”  </a:t>
            </a:r>
            <a:endParaRPr lang="en-US" sz="20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20</a:t>
            </a:fld>
            <a:endParaRPr lang="en-US" dirty="0"/>
          </a:p>
        </p:txBody>
      </p:sp>
    </p:spTree>
    <p:extLst>
      <p:ext uri="{BB962C8B-B14F-4D97-AF65-F5344CB8AC3E}">
        <p14:creationId xmlns:p14="http://schemas.microsoft.com/office/powerpoint/2010/main" val="1857110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841248" y="877455"/>
            <a:ext cx="5285914" cy="1074439"/>
          </a:xfrm>
        </p:spPr>
        <p:txBody>
          <a:bodyPr>
            <a:noAutofit/>
          </a:bodyPr>
          <a:lstStyle/>
          <a:p>
            <a:r>
              <a:rPr lang="en-US" sz="4000" dirty="0" smtClean="0"/>
              <a:t>In </a:t>
            </a:r>
            <a:r>
              <a:rPr lang="en-US" sz="4000" dirty="0"/>
              <a:t>the day that thou </a:t>
            </a:r>
            <a:r>
              <a:rPr lang="en-US" sz="4000" dirty="0" err="1"/>
              <a:t>eatest</a:t>
            </a:r>
            <a:r>
              <a:rPr lang="en-US" sz="4000" dirty="0"/>
              <a:t> </a:t>
            </a:r>
            <a:r>
              <a:rPr lang="en-US" sz="4000" dirty="0" smtClean="0"/>
              <a:t>thereof…</a:t>
            </a:r>
            <a:endParaRPr lang="en-US" sz="40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lstStyle/>
          <a:p>
            <a:r>
              <a:rPr lang="en-US" dirty="0" smtClean="0"/>
              <a:t>Patriarchs and Prophets</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8545"/>
            <a:ext cx="5288963" cy="3010361"/>
          </a:xfrm>
        </p:spPr>
        <p:txBody>
          <a:bodyPr>
            <a:noAutofit/>
          </a:bodyPr>
          <a:lstStyle/>
          <a:p>
            <a:pPr marL="0" indent="0">
              <a:buNone/>
            </a:pPr>
            <a:r>
              <a:rPr lang="en-US" sz="2000" dirty="0"/>
              <a:t>But after man's fall, holy angels were immediately commissioned to guard the tree of life. Around these angels flashed beams of light having the appearance of a glittering sword. None of the family of Adam were permitted to pass the barrier to partake of the life-giving fruit; hence there is not an immortal sinner. </a:t>
            </a:r>
            <a:r>
              <a:rPr lang="en-US" sz="2000" dirty="0" smtClean="0"/>
              <a:t>”</a:t>
            </a:r>
            <a:endParaRPr lang="en-US" sz="20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Rational Arguments</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21</a:t>
            </a:fld>
            <a:endParaRPr lang="en-US" dirty="0"/>
          </a:p>
        </p:txBody>
      </p:sp>
    </p:spTree>
    <p:extLst>
      <p:ext uri="{BB962C8B-B14F-4D97-AF65-F5344CB8AC3E}">
        <p14:creationId xmlns:p14="http://schemas.microsoft.com/office/powerpoint/2010/main" val="3511548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22</a:t>
            </a:fld>
            <a:endParaRPr lang="en-US" noProof="0" dirty="0"/>
          </a:p>
        </p:txBody>
      </p:sp>
      <p:sp>
        <p:nvSpPr>
          <p:cNvPr id="3" name="Footer Placeholder 2"/>
          <p:cNvSpPr>
            <a:spLocks noGrp="1"/>
          </p:cNvSpPr>
          <p:nvPr>
            <p:ph type="ftr" sz="quarter" idx="12"/>
          </p:nvPr>
        </p:nvSpPr>
        <p:spPr/>
        <p:txBody>
          <a:bodyPr/>
          <a:lstStyle/>
          <a:p>
            <a:r>
              <a:rPr lang="en-US" dirty="0" smtClean="0"/>
              <a:t>The Questions</a:t>
            </a:r>
            <a:endParaRPr lang="en-US" noProof="0" dirty="0"/>
          </a:p>
        </p:txBody>
      </p:sp>
      <p:sp>
        <p:nvSpPr>
          <p:cNvPr id="4" name="Title 3"/>
          <p:cNvSpPr>
            <a:spLocks noGrp="1"/>
          </p:cNvSpPr>
          <p:nvPr>
            <p:ph type="title"/>
          </p:nvPr>
        </p:nvSpPr>
        <p:spPr/>
        <p:txBody>
          <a:bodyPr/>
          <a:lstStyle/>
          <a:p>
            <a:r>
              <a:rPr lang="en-US" dirty="0" smtClean="0"/>
              <a:t>Discussion Questions </a:t>
            </a:r>
            <a:endParaRPr lang="en-US" dirty="0"/>
          </a:p>
        </p:txBody>
      </p:sp>
      <p:sp>
        <p:nvSpPr>
          <p:cNvPr id="5" name="Text Placeholder 4"/>
          <p:cNvSpPr>
            <a:spLocks noGrp="1"/>
          </p:cNvSpPr>
          <p:nvPr>
            <p:ph type="body" idx="1"/>
          </p:nvPr>
        </p:nvSpPr>
        <p:spPr/>
        <p:txBody>
          <a:bodyPr/>
          <a:lstStyle/>
          <a:p>
            <a:r>
              <a:rPr lang="en-US" dirty="0" smtClean="0"/>
              <a:t>“Ye shall not surely die..”</a:t>
            </a:r>
            <a:endParaRPr lang="en-US" dirty="0"/>
          </a:p>
        </p:txBody>
      </p:sp>
      <p:sp>
        <p:nvSpPr>
          <p:cNvPr id="6" name="Content Placeholder 5"/>
          <p:cNvSpPr>
            <a:spLocks noGrp="1"/>
          </p:cNvSpPr>
          <p:nvPr>
            <p:ph sz="half" idx="2"/>
          </p:nvPr>
        </p:nvSpPr>
        <p:spPr/>
        <p:txBody>
          <a:bodyPr>
            <a:normAutofit/>
          </a:bodyPr>
          <a:lstStyle/>
          <a:p>
            <a:pPr marL="0" indent="0">
              <a:buNone/>
            </a:pPr>
            <a:r>
              <a:rPr lang="en-US" sz="2800" dirty="0" smtClean="0"/>
              <a:t>Is this a lie? Or is Satan telling the truth?  Eve certainly doesn’t drop dead upon biting into the fruit of the forbidden tree.  What about Gen. 2:17 and “…in the day that thou </a:t>
            </a:r>
            <a:r>
              <a:rPr lang="en-US" sz="2800" dirty="0" err="1" smtClean="0"/>
              <a:t>eatest</a:t>
            </a:r>
            <a:r>
              <a:rPr lang="en-US" sz="2800" dirty="0" smtClean="0"/>
              <a:t> thereof thou shalt surely die”?   Doesn’t this verse </a:t>
            </a:r>
            <a:r>
              <a:rPr lang="en-US" sz="2800" b="1" dirty="0" smtClean="0"/>
              <a:t>require</a:t>
            </a:r>
            <a:r>
              <a:rPr lang="en-US" sz="2800" dirty="0" smtClean="0"/>
              <a:t> Adam and Eve’s sudden death?  </a:t>
            </a:r>
            <a:endParaRPr lang="en-US" sz="2800" dirty="0"/>
          </a:p>
        </p:txBody>
      </p:sp>
      <p:sp>
        <p:nvSpPr>
          <p:cNvPr id="7" name="Text Placeholder 6"/>
          <p:cNvSpPr>
            <a:spLocks noGrp="1"/>
          </p:cNvSpPr>
          <p:nvPr>
            <p:ph type="body" sz="quarter" idx="3"/>
          </p:nvPr>
        </p:nvSpPr>
        <p:spPr/>
        <p:txBody>
          <a:bodyPr>
            <a:noAutofit/>
          </a:bodyPr>
          <a:lstStyle/>
          <a:p>
            <a:r>
              <a:rPr lang="en-US" dirty="0" smtClean="0"/>
              <a:t>“Therefore the Lord God sent him forth from the garden of Eden..”  </a:t>
            </a:r>
            <a:endParaRPr lang="en-US" dirty="0"/>
          </a:p>
        </p:txBody>
      </p:sp>
      <p:sp>
        <p:nvSpPr>
          <p:cNvPr id="8" name="Content Placeholder 7"/>
          <p:cNvSpPr>
            <a:spLocks noGrp="1"/>
          </p:cNvSpPr>
          <p:nvPr>
            <p:ph sz="quarter" idx="4"/>
          </p:nvPr>
        </p:nvSpPr>
        <p:spPr/>
        <p:txBody>
          <a:bodyPr>
            <a:normAutofit lnSpcReduction="10000"/>
          </a:bodyPr>
          <a:lstStyle/>
          <a:p>
            <a:pPr marL="0" indent="0">
              <a:buNone/>
            </a:pPr>
            <a:r>
              <a:rPr lang="en-US" sz="2800" dirty="0" smtClean="0"/>
              <a:t>Why a fruit?  The story seems stylized and mythical, an Aesop’s fable complete with talking animals.  Even supposing it were true, how could God possibly justify a death penalty for the whole human race over a bit of fruit?  Why is the whole human race involved anyway?  We didn’t all eat that fruit!  </a:t>
            </a:r>
            <a:endParaRPr lang="en-US" sz="2800" dirty="0"/>
          </a:p>
        </p:txBody>
      </p:sp>
    </p:spTree>
    <p:extLst>
      <p:ext uri="{BB962C8B-B14F-4D97-AF65-F5344CB8AC3E}">
        <p14:creationId xmlns:p14="http://schemas.microsoft.com/office/powerpoint/2010/main" val="1842542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2"/>
          </p:nvPr>
        </p:nvSpPr>
        <p:spPr/>
        <p:txBody>
          <a:bodyPr/>
          <a:lstStyle/>
          <a:p>
            <a:r>
              <a:rPr lang="en-US" noProof="0" dirty="0" smtClean="0"/>
              <a:t>Question 2:  The Crazies</a:t>
            </a:r>
            <a:endParaRPr lang="en-US" noProof="0" dirty="0"/>
          </a:p>
        </p:txBody>
      </p:sp>
      <p:sp>
        <p:nvSpPr>
          <p:cNvPr id="4" name="Title 3"/>
          <p:cNvSpPr>
            <a:spLocks noGrp="1"/>
          </p:cNvSpPr>
          <p:nvPr>
            <p:ph type="title"/>
          </p:nvPr>
        </p:nvSpPr>
        <p:spPr/>
        <p:txBody>
          <a:bodyPr/>
          <a:lstStyle/>
          <a:p>
            <a:r>
              <a:rPr lang="en-US" dirty="0" smtClean="0"/>
              <a:t>Forbidden Fruit</a:t>
            </a:r>
            <a:endParaRPr lang="en-US" dirty="0"/>
          </a:p>
        </p:txBody>
      </p:sp>
      <p:sp>
        <p:nvSpPr>
          <p:cNvPr id="5" name="Content Placeholder 4"/>
          <p:cNvSpPr>
            <a:spLocks noGrp="1"/>
          </p:cNvSpPr>
          <p:nvPr>
            <p:ph sz="half" idx="1"/>
          </p:nvPr>
        </p:nvSpPr>
        <p:spPr>
          <a:xfrm rot="821131">
            <a:off x="887710" y="2250044"/>
            <a:ext cx="4124417" cy="3682338"/>
          </a:xfrm>
        </p:spPr>
        <p:txBody>
          <a:bodyPr/>
          <a:lstStyle/>
          <a:p>
            <a:pPr marL="0" indent="0">
              <a:buNone/>
            </a:pPr>
            <a:r>
              <a:rPr lang="en-US" dirty="0" smtClean="0"/>
              <a:t>“I </a:t>
            </a:r>
            <a:r>
              <a:rPr lang="en-US" dirty="0"/>
              <a:t>think the whole scenario was a messed up test. Like when Willy Wonka tells his guests NOT to do incredibly tempting things while in his chocolate factory (and revels in punishing them</a:t>
            </a:r>
            <a:r>
              <a:rPr lang="en-US" dirty="0" smtClean="0"/>
              <a:t>).”</a:t>
            </a:r>
            <a:endParaRPr lang="en-US" dirty="0"/>
          </a:p>
        </p:txBody>
      </p:sp>
      <p:sp>
        <p:nvSpPr>
          <p:cNvPr id="6" name="Content Placeholder 5"/>
          <p:cNvSpPr>
            <a:spLocks noGrp="1"/>
          </p:cNvSpPr>
          <p:nvPr>
            <p:ph sz="half" idx="2"/>
          </p:nvPr>
        </p:nvSpPr>
        <p:spPr>
          <a:xfrm rot="20857906">
            <a:off x="5517462" y="512219"/>
            <a:ext cx="6218716" cy="4930000"/>
          </a:xfrm>
        </p:spPr>
        <p:txBody>
          <a:bodyPr>
            <a:noAutofit/>
          </a:bodyPr>
          <a:lstStyle/>
          <a:p>
            <a:pPr marL="0" indent="0">
              <a:buNone/>
            </a:pPr>
            <a:r>
              <a:rPr lang="en-US" sz="2000" dirty="0"/>
              <a:t>What is the first thing a child does when you put on display the coolest, lets say, toy, in the middle of an entire toy collection but tell him to not play with it? The child will play with it in a short while. Is common sense. Is logical. Is in a child's nature. That's exactly what God did in the Garden of Eden. The first very questionable thing in the Bible is in the very first few pages! Adam and Eve, I presume, where as innocent as kids in the sense that they didn't have malice or were "sinless", according to what's written. What an absurd and unreasonable thing is to tell a couple of kids to not eat the most delicious candy that happens to be on display in all its glory right in the middle of the table, where the kid can reach it and nothing and nobody is </a:t>
            </a:r>
            <a:r>
              <a:rPr lang="en-US" sz="2000" dirty="0" err="1"/>
              <a:t>gonna</a:t>
            </a:r>
            <a:r>
              <a:rPr lang="en-US" sz="2000" dirty="0"/>
              <a:t> be there to stop the kid from eventually eating that candy, whether somebody tells him to or not. Any parent with common sense knows this and the only reason why the parent would be so negligent as to make the candy so accessible would be because he is doing it on purpose so the kid would eventually reach that candy.</a:t>
            </a:r>
            <a:endParaRPr lang="en-US" sz="2000" dirty="0"/>
          </a:p>
        </p:txBody>
      </p:sp>
    </p:spTree>
    <p:extLst>
      <p:ext uri="{BB962C8B-B14F-4D97-AF65-F5344CB8AC3E}">
        <p14:creationId xmlns:p14="http://schemas.microsoft.com/office/powerpoint/2010/main" val="1030566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2"/>
          </p:nvPr>
        </p:nvSpPr>
        <p:spPr/>
        <p:txBody>
          <a:bodyPr/>
          <a:lstStyle/>
          <a:p>
            <a:r>
              <a:rPr lang="en-US" noProof="0" dirty="0" smtClean="0"/>
              <a:t>Question 2:  The Crazies</a:t>
            </a:r>
            <a:endParaRPr lang="en-US" noProof="0" dirty="0"/>
          </a:p>
        </p:txBody>
      </p:sp>
      <p:sp>
        <p:nvSpPr>
          <p:cNvPr id="4" name="Title 3"/>
          <p:cNvSpPr>
            <a:spLocks noGrp="1"/>
          </p:cNvSpPr>
          <p:nvPr>
            <p:ph type="title"/>
          </p:nvPr>
        </p:nvSpPr>
        <p:spPr/>
        <p:txBody>
          <a:bodyPr/>
          <a:lstStyle/>
          <a:p>
            <a:r>
              <a:rPr lang="en-US" dirty="0" smtClean="0"/>
              <a:t>Forbidden Fruit</a:t>
            </a:r>
            <a:endParaRPr lang="en-US" dirty="0"/>
          </a:p>
        </p:txBody>
      </p:sp>
      <p:sp>
        <p:nvSpPr>
          <p:cNvPr id="5" name="Content Placeholder 4"/>
          <p:cNvSpPr>
            <a:spLocks noGrp="1"/>
          </p:cNvSpPr>
          <p:nvPr>
            <p:ph sz="half" idx="1"/>
          </p:nvPr>
        </p:nvSpPr>
        <p:spPr>
          <a:xfrm rot="529233">
            <a:off x="4221409" y="5263554"/>
            <a:ext cx="8272995" cy="1394479"/>
          </a:xfrm>
        </p:spPr>
        <p:txBody>
          <a:bodyPr>
            <a:normAutofit fontScale="92500" lnSpcReduction="10000"/>
          </a:bodyPr>
          <a:lstStyle/>
          <a:p>
            <a:pPr marL="0" indent="0">
              <a:buNone/>
            </a:pPr>
            <a:r>
              <a:rPr lang="en-US" dirty="0" smtClean="0"/>
              <a:t>“</a:t>
            </a:r>
            <a:r>
              <a:rPr lang="en-US" dirty="0"/>
              <a:t>this is just more boring garbage trying to pretend the poem about man's inclination towards disobedience involves a literal stupid fruit tree</a:t>
            </a:r>
            <a:r>
              <a:rPr lang="en-US" dirty="0" smtClean="0"/>
              <a:t>.”</a:t>
            </a:r>
            <a:r>
              <a:rPr lang="en-US" dirty="0"/>
              <a:t/>
            </a:r>
            <a:br>
              <a:rPr lang="en-US" dirty="0"/>
            </a:br>
            <a:endParaRPr lang="en-US" dirty="0"/>
          </a:p>
        </p:txBody>
      </p:sp>
      <p:sp>
        <p:nvSpPr>
          <p:cNvPr id="6" name="Content Placeholder 5"/>
          <p:cNvSpPr>
            <a:spLocks noGrp="1"/>
          </p:cNvSpPr>
          <p:nvPr>
            <p:ph sz="half" idx="2"/>
          </p:nvPr>
        </p:nvSpPr>
        <p:spPr>
          <a:xfrm rot="20553454">
            <a:off x="281409" y="1865327"/>
            <a:ext cx="9930973" cy="2829824"/>
          </a:xfrm>
        </p:spPr>
        <p:txBody>
          <a:bodyPr>
            <a:noAutofit/>
          </a:bodyPr>
          <a:lstStyle/>
          <a:p>
            <a:pPr marL="0" indent="0">
              <a:buNone/>
            </a:pPr>
            <a:r>
              <a:rPr lang="en-US" sz="2400" dirty="0" smtClean="0"/>
              <a:t>“</a:t>
            </a:r>
            <a:r>
              <a:rPr lang="en-US" sz="2400" dirty="0"/>
              <a:t>Most people are under the assumption that the Fall of white </a:t>
            </a:r>
            <a:r>
              <a:rPr lang="en-US" sz="2400" dirty="0" err="1"/>
              <a:t>Adamic</a:t>
            </a:r>
            <a:r>
              <a:rPr lang="en-US" sz="2400" dirty="0"/>
              <a:t> man in the Garden of Eden was brought on by Eve listening to the manipulative and deceitful words of a literal talking snake and Eve's eating of a literal piece of fruit that she took from the 'Tree of Knowledge of Good and Evil.' In this message, I will show you that the Fall in the Garden was not brought on by what I just mentioned. Rather, using only the Scriptures, I will show you that the Fall was brought on by </a:t>
            </a:r>
            <a:r>
              <a:rPr lang="en-US" sz="2400" u="sng" dirty="0"/>
              <a:t>an unholy sexual union between Satan and Eve.</a:t>
            </a:r>
            <a:r>
              <a:rPr lang="en-US" sz="2400" dirty="0"/>
              <a:t>  </a:t>
            </a:r>
            <a:r>
              <a:rPr lang="en-US" sz="2400" dirty="0" smtClean="0"/>
              <a:t>”</a:t>
            </a:r>
            <a:endParaRPr lang="en-US" sz="2400" dirty="0"/>
          </a:p>
        </p:txBody>
      </p:sp>
      <p:sp>
        <p:nvSpPr>
          <p:cNvPr id="2" name="Rectangle 1"/>
          <p:cNvSpPr/>
          <p:nvPr/>
        </p:nvSpPr>
        <p:spPr>
          <a:xfrm>
            <a:off x="5886771" y="6118484"/>
            <a:ext cx="443839" cy="369332"/>
          </a:xfrm>
          <a:prstGeom prst="rect">
            <a:avLst/>
          </a:prstGeom>
        </p:spPr>
        <p:txBody>
          <a:bodyPr wrap="none">
            <a:spAutoFit/>
          </a:bodyPr>
          <a:lstStyle/>
          <a:p>
            <a:r>
              <a:rPr lang="en-US" dirty="0" smtClean="0">
                <a:solidFill>
                  <a:schemeClr val="bg2">
                    <a:lumMod val="60000"/>
                    <a:lumOff val="40000"/>
                  </a:schemeClr>
                </a:solidFill>
              </a:rPr>
              <a:t>24</a:t>
            </a:r>
            <a:endParaRPr lang="en-US" dirty="0">
              <a:solidFill>
                <a:schemeClr val="bg2">
                  <a:lumMod val="60000"/>
                  <a:lumOff val="40000"/>
                </a:schemeClr>
              </a:solidFill>
            </a:endParaRPr>
          </a:p>
        </p:txBody>
      </p:sp>
    </p:spTree>
    <p:extLst>
      <p:ext uri="{BB962C8B-B14F-4D97-AF65-F5344CB8AC3E}">
        <p14:creationId xmlns:p14="http://schemas.microsoft.com/office/powerpoint/2010/main" val="3337951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2"/>
          </p:nvPr>
        </p:nvSpPr>
        <p:spPr/>
        <p:txBody>
          <a:bodyPr/>
          <a:lstStyle/>
          <a:p>
            <a:r>
              <a:rPr lang="en-US" noProof="0" dirty="0" smtClean="0"/>
              <a:t>Question 2:  The Crazies</a:t>
            </a:r>
            <a:endParaRPr lang="en-US" noProof="0" dirty="0"/>
          </a:p>
        </p:txBody>
      </p:sp>
      <p:sp>
        <p:nvSpPr>
          <p:cNvPr id="4" name="Title 3"/>
          <p:cNvSpPr>
            <a:spLocks noGrp="1"/>
          </p:cNvSpPr>
          <p:nvPr>
            <p:ph type="title"/>
          </p:nvPr>
        </p:nvSpPr>
        <p:spPr/>
        <p:txBody>
          <a:bodyPr/>
          <a:lstStyle/>
          <a:p>
            <a:r>
              <a:rPr lang="en-US" dirty="0" smtClean="0"/>
              <a:t>Forbidden Fruit</a:t>
            </a:r>
            <a:endParaRPr lang="en-US" dirty="0"/>
          </a:p>
        </p:txBody>
      </p:sp>
      <p:sp>
        <p:nvSpPr>
          <p:cNvPr id="5" name="Content Placeholder 4"/>
          <p:cNvSpPr>
            <a:spLocks noGrp="1"/>
          </p:cNvSpPr>
          <p:nvPr>
            <p:ph sz="half" idx="1"/>
          </p:nvPr>
        </p:nvSpPr>
        <p:spPr>
          <a:xfrm rot="20666282">
            <a:off x="887710" y="2250044"/>
            <a:ext cx="4124417" cy="3682338"/>
          </a:xfrm>
        </p:spPr>
        <p:txBody>
          <a:bodyPr/>
          <a:lstStyle/>
          <a:p>
            <a:pPr marL="0" indent="0">
              <a:buNone/>
            </a:pPr>
            <a:r>
              <a:rPr lang="en-US" dirty="0" smtClean="0"/>
              <a:t>“I </a:t>
            </a:r>
            <a:r>
              <a:rPr lang="en-US" dirty="0"/>
              <a:t>think the whole scenario was a messed up test. Like when Willy Wonka tells his guests NOT to do incredibly tempting things while in his chocolate factory (and revels in punishing them</a:t>
            </a:r>
            <a:r>
              <a:rPr lang="en-US" dirty="0" smtClean="0"/>
              <a:t>).”</a:t>
            </a:r>
            <a:endParaRPr lang="en-US" dirty="0"/>
          </a:p>
        </p:txBody>
      </p:sp>
      <p:sp>
        <p:nvSpPr>
          <p:cNvPr id="6" name="Content Placeholder 5"/>
          <p:cNvSpPr>
            <a:spLocks noGrp="1"/>
          </p:cNvSpPr>
          <p:nvPr>
            <p:ph sz="half" idx="2"/>
          </p:nvPr>
        </p:nvSpPr>
        <p:spPr>
          <a:xfrm rot="1025334">
            <a:off x="5420906" y="1706701"/>
            <a:ext cx="6218716" cy="4333254"/>
          </a:xfrm>
        </p:spPr>
        <p:txBody>
          <a:bodyPr>
            <a:noAutofit/>
          </a:bodyPr>
          <a:lstStyle/>
          <a:p>
            <a:pPr marL="0" indent="0">
              <a:buNone/>
            </a:pPr>
            <a:r>
              <a:rPr lang="en-US" sz="2400" dirty="0" smtClean="0"/>
              <a:t>“There's </a:t>
            </a:r>
            <a:r>
              <a:rPr lang="en-US" sz="2400" dirty="0"/>
              <a:t>a fantastic play by Arthur Miller called "Creation of the World and Other Business," which is a very interesting take on the garden of Eden story. Basically, God wants Adam and Eve to be fruitful and multiply, but they're so innocent that they don't understand how sex works. When God gets frustrated at this, Lucifer goes behind his back and tells Adam and Eve to eat the apples from the tree of knowledge. The interesting thing is that in the play, Lucifer isn't trying to be evil, he genuinely thinks he's helping out. </a:t>
            </a:r>
            <a:r>
              <a:rPr lang="en-US" sz="2400" dirty="0" smtClean="0"/>
              <a:t>”</a:t>
            </a:r>
            <a:endParaRPr lang="en-US" sz="2400" dirty="0"/>
          </a:p>
        </p:txBody>
      </p:sp>
      <p:sp>
        <p:nvSpPr>
          <p:cNvPr id="2" name="Rectangle 1"/>
          <p:cNvSpPr/>
          <p:nvPr/>
        </p:nvSpPr>
        <p:spPr>
          <a:xfrm>
            <a:off x="5886771" y="6118484"/>
            <a:ext cx="453970" cy="369332"/>
          </a:xfrm>
          <a:prstGeom prst="rect">
            <a:avLst/>
          </a:prstGeom>
        </p:spPr>
        <p:txBody>
          <a:bodyPr wrap="none">
            <a:spAutoFit/>
          </a:bodyPr>
          <a:lstStyle/>
          <a:p>
            <a:r>
              <a:rPr lang="en-US" dirty="0" smtClean="0">
                <a:solidFill>
                  <a:schemeClr val="bg2">
                    <a:lumMod val="60000"/>
                    <a:lumOff val="40000"/>
                  </a:schemeClr>
                </a:solidFill>
              </a:rPr>
              <a:t>25</a:t>
            </a:r>
            <a:endParaRPr lang="en-US" dirty="0">
              <a:solidFill>
                <a:schemeClr val="bg2">
                  <a:lumMod val="60000"/>
                  <a:lumOff val="40000"/>
                </a:schemeClr>
              </a:solidFill>
            </a:endParaRPr>
          </a:p>
        </p:txBody>
      </p:sp>
    </p:spTree>
    <p:extLst>
      <p:ext uri="{BB962C8B-B14F-4D97-AF65-F5344CB8AC3E}">
        <p14:creationId xmlns:p14="http://schemas.microsoft.com/office/powerpoint/2010/main" val="754572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2"/>
          </p:nvPr>
        </p:nvSpPr>
        <p:spPr/>
        <p:txBody>
          <a:bodyPr/>
          <a:lstStyle/>
          <a:p>
            <a:r>
              <a:rPr lang="en-US" noProof="0" dirty="0" smtClean="0"/>
              <a:t>Question 2:  The Crazies</a:t>
            </a:r>
            <a:endParaRPr lang="en-US" noProof="0" dirty="0"/>
          </a:p>
        </p:txBody>
      </p:sp>
      <p:sp>
        <p:nvSpPr>
          <p:cNvPr id="4" name="Title 3"/>
          <p:cNvSpPr>
            <a:spLocks noGrp="1"/>
          </p:cNvSpPr>
          <p:nvPr>
            <p:ph type="title"/>
          </p:nvPr>
        </p:nvSpPr>
        <p:spPr/>
        <p:txBody>
          <a:bodyPr/>
          <a:lstStyle/>
          <a:p>
            <a:r>
              <a:rPr lang="en-US" dirty="0" smtClean="0"/>
              <a:t>Forbidden Fruit</a:t>
            </a:r>
            <a:endParaRPr lang="en-US" dirty="0"/>
          </a:p>
        </p:txBody>
      </p:sp>
      <p:sp>
        <p:nvSpPr>
          <p:cNvPr id="5" name="Content Placeholder 4"/>
          <p:cNvSpPr>
            <a:spLocks noGrp="1"/>
          </p:cNvSpPr>
          <p:nvPr>
            <p:ph sz="half" idx="1"/>
          </p:nvPr>
        </p:nvSpPr>
        <p:spPr>
          <a:xfrm>
            <a:off x="887710" y="2024109"/>
            <a:ext cx="10307032" cy="3908273"/>
          </a:xfrm>
        </p:spPr>
        <p:txBody>
          <a:bodyPr>
            <a:normAutofit fontScale="92500" lnSpcReduction="10000"/>
          </a:bodyPr>
          <a:lstStyle/>
          <a:p>
            <a:pPr marL="0" indent="0" fontAlgn="base">
              <a:buNone/>
            </a:pPr>
            <a:r>
              <a:rPr lang="en-US" dirty="0"/>
              <a:t>According to the Bible (Genesis 2:7), this is how humanity began: "The Lord God formed man of the dust of the ground, and breathed into his nostrils the breath of life; and man became a living soul." God then called the man Adam, and later created Eve from Adam's rib.</a:t>
            </a:r>
          </a:p>
          <a:p>
            <a:pPr marL="0" indent="0" fontAlgn="base">
              <a:buNone/>
            </a:pPr>
            <a:r>
              <a:rPr lang="en-US" dirty="0"/>
              <a:t>Polls by Gallup and the Pew Research Center find that four out of 10 Americans believe this account. It's a central tenet for much of conservative Christianity, from evangelicals to confessional churches such as the Christian Reformed Church.</a:t>
            </a:r>
          </a:p>
          <a:p>
            <a:pPr marL="0" indent="0" fontAlgn="base">
              <a:buNone/>
            </a:pPr>
            <a:r>
              <a:rPr lang="en-US" dirty="0"/>
              <a:t>But now some conservative scholars are saying publicly that they can no longer believe the Genesis </a:t>
            </a:r>
            <a:r>
              <a:rPr lang="en-US" dirty="0" smtClean="0"/>
              <a:t>account…</a:t>
            </a:r>
            <a:endParaRPr lang="en-US" dirty="0"/>
          </a:p>
        </p:txBody>
      </p:sp>
      <p:sp>
        <p:nvSpPr>
          <p:cNvPr id="2" name="Rectangle 1"/>
          <p:cNvSpPr/>
          <p:nvPr/>
        </p:nvSpPr>
        <p:spPr>
          <a:xfrm>
            <a:off x="5886771" y="6118484"/>
            <a:ext cx="453970" cy="369332"/>
          </a:xfrm>
          <a:prstGeom prst="rect">
            <a:avLst/>
          </a:prstGeom>
        </p:spPr>
        <p:txBody>
          <a:bodyPr wrap="none">
            <a:spAutoFit/>
          </a:bodyPr>
          <a:lstStyle/>
          <a:p>
            <a:r>
              <a:rPr lang="en-US" dirty="0" smtClean="0">
                <a:solidFill>
                  <a:schemeClr val="bg2">
                    <a:lumMod val="60000"/>
                    <a:lumOff val="40000"/>
                  </a:schemeClr>
                </a:solidFill>
              </a:rPr>
              <a:t>26</a:t>
            </a:r>
            <a:endParaRPr lang="en-US" dirty="0">
              <a:solidFill>
                <a:schemeClr val="bg2">
                  <a:lumMod val="60000"/>
                  <a:lumOff val="40000"/>
                </a:schemeClr>
              </a:solidFill>
            </a:endParaRPr>
          </a:p>
        </p:txBody>
      </p:sp>
    </p:spTree>
    <p:extLst>
      <p:ext uri="{BB962C8B-B14F-4D97-AF65-F5344CB8AC3E}">
        <p14:creationId xmlns:p14="http://schemas.microsoft.com/office/powerpoint/2010/main" val="4189107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Forbidden fruit</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normAutofit fontScale="92500" lnSpcReduction="20000"/>
          </a:bodyPr>
          <a:lstStyle/>
          <a:p>
            <a:r>
              <a:rPr lang="en-US" dirty="0" smtClean="0"/>
              <a:t>Much of the Genesis account features God dividing one thing from another, putting boundaries in place!  </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858611"/>
            <a:ext cx="5793420" cy="3338004"/>
          </a:xfrm>
        </p:spPr>
        <p:txBody>
          <a:bodyPr>
            <a:normAutofit fontScale="92500" lnSpcReduction="10000"/>
          </a:bodyPr>
          <a:lstStyle/>
          <a:p>
            <a:pPr marL="0" indent="0">
              <a:buNone/>
            </a:pPr>
            <a:r>
              <a:rPr lang="en-US" b="1" baseline="30000" dirty="0"/>
              <a:t>4 </a:t>
            </a:r>
            <a:r>
              <a:rPr lang="en-US" dirty="0"/>
              <a:t>And God saw the light, that it was good: and God divided the light from the darkness.</a:t>
            </a:r>
          </a:p>
          <a:p>
            <a:pPr marL="0" indent="0">
              <a:buNone/>
            </a:pPr>
            <a:r>
              <a:rPr lang="en-US" b="1" baseline="30000" dirty="0"/>
              <a:t>5 </a:t>
            </a:r>
            <a:r>
              <a:rPr lang="en-US" dirty="0"/>
              <a:t>And God called the light Day, and the darkness he called Night. And the evening and the morning were the first day.</a:t>
            </a:r>
          </a:p>
          <a:p>
            <a:pPr marL="0" indent="0">
              <a:buNone/>
            </a:pPr>
            <a:r>
              <a:rPr lang="en-US" b="1" baseline="30000" dirty="0"/>
              <a:t>6 </a:t>
            </a:r>
            <a:r>
              <a:rPr lang="en-US" dirty="0"/>
              <a:t>And God said, Let there be a firmament in the midst of the waters, and let it divide the waters from the waters.</a:t>
            </a:r>
          </a:p>
          <a:p>
            <a:pPr marL="0" indent="0">
              <a:buNone/>
            </a:pPr>
            <a:r>
              <a:rPr lang="en-US" b="1" baseline="30000" dirty="0"/>
              <a:t>7 </a:t>
            </a:r>
            <a:r>
              <a:rPr lang="en-US" dirty="0"/>
              <a:t>And God made the firmament, and divided the waters which were under the firmament from the waters which were above the firmament: and it was so.</a:t>
            </a:r>
          </a:p>
          <a:p>
            <a:pPr marL="0" indent="0">
              <a:buNone/>
            </a:pPr>
            <a:r>
              <a:rPr lang="en-US" b="1" baseline="30000" dirty="0"/>
              <a:t>8 </a:t>
            </a:r>
            <a:r>
              <a:rPr lang="en-US" dirty="0"/>
              <a:t>And God called the firmament Heaven. And the evening and the morning were the second day.</a:t>
            </a:r>
          </a:p>
          <a:p>
            <a:pPr marL="0" indent="0">
              <a:buNone/>
            </a:pPr>
            <a:r>
              <a:rPr lang="en-US" b="1" baseline="30000" dirty="0"/>
              <a:t>9 </a:t>
            </a:r>
            <a:r>
              <a:rPr lang="en-US" dirty="0"/>
              <a:t>And God said, Let the waters under the heaven be gathered together unto one place, and let the dry land appear: and it was so.</a:t>
            </a:r>
          </a:p>
          <a:p>
            <a:pPr marL="0" indent="0">
              <a:buNone/>
            </a:pPr>
            <a:r>
              <a:rPr lang="en-US" b="1" baseline="30000" dirty="0"/>
              <a:t>10 </a:t>
            </a:r>
            <a:r>
              <a:rPr lang="en-US" dirty="0"/>
              <a:t>And God called the dry land Earth; and the gathering together of the waters called he Seas: and God saw that it was good</a:t>
            </a:r>
            <a:r>
              <a:rPr lang="en-US" dirty="0" smtClean="0"/>
              <a:t>.</a:t>
            </a:r>
            <a:endParaRPr lang="en-US"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27</a:t>
            </a:fld>
            <a:endParaRPr lang="en-US" dirty="0"/>
          </a:p>
        </p:txBody>
      </p:sp>
    </p:spTree>
    <p:extLst>
      <p:ext uri="{BB962C8B-B14F-4D97-AF65-F5344CB8AC3E}">
        <p14:creationId xmlns:p14="http://schemas.microsoft.com/office/powerpoint/2010/main" val="3733523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Forbidden fruit</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normAutofit fontScale="92500" lnSpcReduction="20000"/>
          </a:bodyPr>
          <a:lstStyle/>
          <a:p>
            <a:r>
              <a:rPr lang="en-US" dirty="0" smtClean="0"/>
              <a:t>Much of the Genesis account features God dividing one thing from another, putting boundaries in place!  </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858611"/>
            <a:ext cx="5793420" cy="3338004"/>
          </a:xfrm>
        </p:spPr>
        <p:txBody>
          <a:bodyPr>
            <a:normAutofit fontScale="92500" lnSpcReduction="10000"/>
          </a:bodyPr>
          <a:lstStyle/>
          <a:p>
            <a:pPr marL="0" indent="0">
              <a:buNone/>
            </a:pPr>
            <a:r>
              <a:rPr lang="en-US" b="1" baseline="30000" dirty="0"/>
              <a:t>4 </a:t>
            </a:r>
            <a:r>
              <a:rPr lang="en-US" dirty="0"/>
              <a:t>And God saw the light, that it was good: and God divided the light from the darkness.</a:t>
            </a:r>
          </a:p>
          <a:p>
            <a:pPr marL="0" indent="0">
              <a:buNone/>
            </a:pPr>
            <a:r>
              <a:rPr lang="en-US" b="1" baseline="30000" dirty="0"/>
              <a:t>5 </a:t>
            </a:r>
            <a:r>
              <a:rPr lang="en-US" dirty="0"/>
              <a:t>And God called the light Day, and the darkness he called Night. And the evening and the morning were the first day.</a:t>
            </a:r>
          </a:p>
          <a:p>
            <a:pPr marL="0" indent="0">
              <a:buNone/>
            </a:pPr>
            <a:r>
              <a:rPr lang="en-US" b="1" baseline="30000" dirty="0"/>
              <a:t>6 </a:t>
            </a:r>
            <a:r>
              <a:rPr lang="en-US" dirty="0"/>
              <a:t>And God said, Let there be a firmament in the midst of the waters, and let it divide the waters from the waters.</a:t>
            </a:r>
          </a:p>
          <a:p>
            <a:pPr marL="0" indent="0">
              <a:buNone/>
            </a:pPr>
            <a:r>
              <a:rPr lang="en-US" b="1" baseline="30000" dirty="0"/>
              <a:t>7 </a:t>
            </a:r>
            <a:r>
              <a:rPr lang="en-US" dirty="0"/>
              <a:t>And God made the firmament, and divided the waters which were under the firmament from the waters which were above the firmament: and it was so.</a:t>
            </a:r>
          </a:p>
          <a:p>
            <a:pPr marL="0" indent="0">
              <a:buNone/>
            </a:pPr>
            <a:r>
              <a:rPr lang="en-US" b="1" baseline="30000" dirty="0"/>
              <a:t>8 </a:t>
            </a:r>
            <a:r>
              <a:rPr lang="en-US" dirty="0"/>
              <a:t>And God called the firmament Heaven. And the evening and the morning were the second day.</a:t>
            </a:r>
          </a:p>
          <a:p>
            <a:pPr marL="0" indent="0">
              <a:buNone/>
            </a:pPr>
            <a:r>
              <a:rPr lang="en-US" b="1" baseline="30000" dirty="0"/>
              <a:t>9 </a:t>
            </a:r>
            <a:r>
              <a:rPr lang="en-US" dirty="0"/>
              <a:t>And God said, Let the waters under the heaven be gathered together unto one place, and let the dry land appear: and it was so.</a:t>
            </a:r>
          </a:p>
          <a:p>
            <a:pPr marL="0" indent="0">
              <a:buNone/>
            </a:pPr>
            <a:r>
              <a:rPr lang="en-US" b="1" baseline="30000" dirty="0"/>
              <a:t>10 </a:t>
            </a:r>
            <a:r>
              <a:rPr lang="en-US" dirty="0"/>
              <a:t>And God called the dry land Earth; and the gathering together of the waters called he Seas: and God saw that it was good</a:t>
            </a:r>
            <a:r>
              <a:rPr lang="en-US" dirty="0" smtClean="0"/>
              <a:t>.</a:t>
            </a:r>
            <a:endParaRPr lang="en-US"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28</a:t>
            </a:fld>
            <a:endParaRPr lang="en-US" dirty="0"/>
          </a:p>
        </p:txBody>
      </p:sp>
    </p:spTree>
    <p:extLst>
      <p:ext uri="{BB962C8B-B14F-4D97-AF65-F5344CB8AC3E}">
        <p14:creationId xmlns:p14="http://schemas.microsoft.com/office/powerpoint/2010/main" val="3606610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8B51AE-252F-4958-A1E9-67C57179FF35}"/>
              </a:ext>
            </a:extLst>
          </p:cNvPr>
          <p:cNvSpPr>
            <a:spLocks noGrp="1"/>
          </p:cNvSpPr>
          <p:nvPr>
            <p:ph type="title"/>
          </p:nvPr>
        </p:nvSpPr>
        <p:spPr/>
        <p:txBody>
          <a:bodyPr/>
          <a:lstStyle/>
          <a:p>
            <a:r>
              <a:rPr lang="en-US" dirty="0" smtClean="0"/>
              <a:t>Forbidden fruit</a:t>
            </a:r>
            <a:endParaRPr lang="en-US" dirty="0"/>
          </a:p>
        </p:txBody>
      </p:sp>
      <p:sp>
        <p:nvSpPr>
          <p:cNvPr id="5" name="Text Placeholder 4">
            <a:extLst>
              <a:ext uri="{FF2B5EF4-FFF2-40B4-BE49-F238E27FC236}">
                <a16:creationId xmlns:a16="http://schemas.microsoft.com/office/drawing/2014/main" xmlns="" id="{235F389B-861B-485A-AD81-A9172882D97D}"/>
              </a:ext>
            </a:extLst>
          </p:cNvPr>
          <p:cNvSpPr>
            <a:spLocks noGrp="1"/>
          </p:cNvSpPr>
          <p:nvPr>
            <p:ph type="body" sz="quarter" idx="13"/>
          </p:nvPr>
        </p:nvSpPr>
        <p:spPr/>
        <p:txBody>
          <a:bodyPr>
            <a:normAutofit fontScale="92500" lnSpcReduction="10000"/>
          </a:bodyPr>
          <a:lstStyle/>
          <a:p>
            <a:r>
              <a:rPr lang="en-US" dirty="0" smtClean="0"/>
              <a:t>It can hardly be surprising that God, as a loving Father, also placed a boundary around His children, Adam and Eve.  </a:t>
            </a:r>
            <a:endParaRPr lang="en-US" dirty="0"/>
          </a:p>
        </p:txBody>
      </p:sp>
      <p:sp>
        <p:nvSpPr>
          <p:cNvPr id="6" name="Text Placeholder 5">
            <a:extLst>
              <a:ext uri="{FF2B5EF4-FFF2-40B4-BE49-F238E27FC236}">
                <a16:creationId xmlns:a16="http://schemas.microsoft.com/office/drawing/2014/main" xmlns="" id="{A1FE0C33-CECE-4322-A29C-AEA87CDB13E3}"/>
              </a:ext>
            </a:extLst>
          </p:cNvPr>
          <p:cNvSpPr>
            <a:spLocks noGrp="1"/>
          </p:cNvSpPr>
          <p:nvPr>
            <p:ph type="body" sz="quarter" idx="15"/>
          </p:nvPr>
        </p:nvSpPr>
        <p:spPr/>
        <p:txBody>
          <a:bodyPr>
            <a:noAutofit/>
          </a:bodyPr>
          <a:lstStyle/>
          <a:p>
            <a:r>
              <a:rPr lang="en-US" sz="2000" b="1" baseline="30000" dirty="0"/>
              <a:t>16 </a:t>
            </a:r>
            <a:r>
              <a:rPr lang="en-US" sz="2000" dirty="0"/>
              <a:t>And the </a:t>
            </a:r>
            <a:r>
              <a:rPr lang="en-US" sz="2000" cap="small" dirty="0"/>
              <a:t>Lord</a:t>
            </a:r>
            <a:r>
              <a:rPr lang="en-US" sz="2000" dirty="0"/>
              <a:t> God commanded the man, saying, Of every tree of the garden thou </a:t>
            </a:r>
            <a:r>
              <a:rPr lang="en-US" sz="2000" dirty="0" err="1"/>
              <a:t>mayest</a:t>
            </a:r>
            <a:r>
              <a:rPr lang="en-US" sz="2000" dirty="0"/>
              <a:t> freely eat:</a:t>
            </a:r>
          </a:p>
          <a:p>
            <a:r>
              <a:rPr lang="en-US" sz="2000" b="1" baseline="30000" dirty="0"/>
              <a:t>17 </a:t>
            </a:r>
            <a:r>
              <a:rPr lang="en-US" sz="2000" dirty="0"/>
              <a:t>But of the tree of the knowledge of good and evil, thou shalt not eat of it: for in the day that thou </a:t>
            </a:r>
            <a:r>
              <a:rPr lang="en-US" sz="2000" dirty="0" err="1"/>
              <a:t>eatest</a:t>
            </a:r>
            <a:r>
              <a:rPr lang="en-US" sz="2000" dirty="0"/>
              <a:t> thereof thou shalt surely die</a:t>
            </a:r>
            <a:r>
              <a:rPr lang="en-US" sz="2000" dirty="0" smtClean="0"/>
              <a:t>.</a:t>
            </a:r>
            <a:endParaRPr lang="en-US" sz="2000" dirty="0"/>
          </a:p>
        </p:txBody>
      </p:sp>
      <p:sp>
        <p:nvSpPr>
          <p:cNvPr id="4" name="Footer Placeholder 3">
            <a:extLst>
              <a:ext uri="{FF2B5EF4-FFF2-40B4-BE49-F238E27FC236}">
                <a16:creationId xmlns:a16="http://schemas.microsoft.com/office/drawing/2014/main" xmlns="" id="{600D8D83-8EE8-4757-A48D-197DCB8CB8ED}"/>
              </a:ext>
            </a:extLst>
          </p:cNvPr>
          <p:cNvSpPr>
            <a:spLocks noGrp="1"/>
          </p:cNvSpPr>
          <p:nvPr>
            <p:ph type="ftr" sz="quarter" idx="12"/>
          </p:nvPr>
        </p:nvSpPr>
        <p:spPr/>
        <p:txBody>
          <a:bodyPr/>
          <a:lstStyle/>
          <a:p>
            <a:r>
              <a:rPr lang="en-US" dirty="0" smtClean="0"/>
              <a:t>Question 2:  Rational Arguments</a:t>
            </a:r>
            <a:endParaRPr lang="en-US" dirty="0"/>
          </a:p>
        </p:txBody>
      </p:sp>
      <p:sp>
        <p:nvSpPr>
          <p:cNvPr id="3" name="Slide Number Placeholder 2">
            <a:extLst>
              <a:ext uri="{FF2B5EF4-FFF2-40B4-BE49-F238E27FC236}">
                <a16:creationId xmlns:a16="http://schemas.microsoft.com/office/drawing/2014/main" xmlns="" id="{077CBD36-E928-427F-BCF4-3FF2B77D4C0D}"/>
              </a:ext>
            </a:extLst>
          </p:cNvPr>
          <p:cNvSpPr>
            <a:spLocks noGrp="1"/>
          </p:cNvSpPr>
          <p:nvPr>
            <p:ph type="sldNum" sz="quarter" idx="10"/>
          </p:nvPr>
        </p:nvSpPr>
        <p:spPr/>
        <p:txBody>
          <a:bodyPr/>
          <a:lstStyle/>
          <a:p>
            <a:fld id="{D495E168-DA5E-4888-8D8A-92B118324C14}" type="slidenum">
              <a:rPr lang="en-US" smtClean="0"/>
              <a:pPr/>
              <a:t>29</a:t>
            </a:fld>
            <a:endParaRPr lang="en-US" dirty="0"/>
          </a:p>
        </p:txBody>
      </p:sp>
    </p:spTree>
    <p:extLst>
      <p:ext uri="{BB962C8B-B14F-4D97-AF65-F5344CB8AC3E}">
        <p14:creationId xmlns:p14="http://schemas.microsoft.com/office/powerpoint/2010/main" val="2392953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8B51AE-252F-4958-A1E9-67C57179FF35}"/>
              </a:ext>
            </a:extLst>
          </p:cNvPr>
          <p:cNvSpPr>
            <a:spLocks noGrp="1"/>
          </p:cNvSpPr>
          <p:nvPr>
            <p:ph type="title"/>
          </p:nvPr>
        </p:nvSpPr>
        <p:spPr/>
        <p:txBody>
          <a:bodyPr>
            <a:normAutofit fontScale="90000"/>
          </a:bodyPr>
          <a:lstStyle/>
          <a:p>
            <a:r>
              <a:rPr lang="en-US" dirty="0" smtClean="0"/>
              <a:t>Ye shall not surely die</a:t>
            </a:r>
            <a:endParaRPr lang="en-US" dirty="0"/>
          </a:p>
        </p:txBody>
      </p:sp>
      <p:sp>
        <p:nvSpPr>
          <p:cNvPr id="5" name="Text Placeholder 4">
            <a:extLst>
              <a:ext uri="{FF2B5EF4-FFF2-40B4-BE49-F238E27FC236}">
                <a16:creationId xmlns:a16="http://schemas.microsoft.com/office/drawing/2014/main" xmlns="" id="{235F389B-861B-485A-AD81-A9172882D97D}"/>
              </a:ext>
            </a:extLst>
          </p:cNvPr>
          <p:cNvSpPr>
            <a:spLocks noGrp="1"/>
          </p:cNvSpPr>
          <p:nvPr>
            <p:ph type="body" sz="quarter" idx="13"/>
          </p:nvPr>
        </p:nvSpPr>
        <p:spPr>
          <a:xfrm>
            <a:off x="841248" y="2060240"/>
            <a:ext cx="5320386" cy="1190960"/>
          </a:xfrm>
        </p:spPr>
        <p:txBody>
          <a:bodyPr>
            <a:normAutofit fontScale="92500" lnSpcReduction="10000"/>
          </a:bodyPr>
          <a:lstStyle/>
          <a:p>
            <a:r>
              <a:rPr lang="en-US" sz="2400" dirty="0"/>
              <a:t>There are a number of groups that believe the serpent was actually telling the truth!  This idea does come in several nutty flavors.  </a:t>
            </a:r>
            <a:endParaRPr lang="en-US" sz="2400" dirty="0"/>
          </a:p>
        </p:txBody>
      </p:sp>
      <p:sp>
        <p:nvSpPr>
          <p:cNvPr id="6" name="Text Placeholder 5">
            <a:extLst>
              <a:ext uri="{FF2B5EF4-FFF2-40B4-BE49-F238E27FC236}">
                <a16:creationId xmlns:a16="http://schemas.microsoft.com/office/drawing/2014/main" xmlns="" id="{A1FE0C33-CECE-4322-A29C-AEA87CDB13E3}"/>
              </a:ext>
            </a:extLst>
          </p:cNvPr>
          <p:cNvSpPr>
            <a:spLocks noGrp="1"/>
          </p:cNvSpPr>
          <p:nvPr>
            <p:ph type="body" sz="quarter" idx="15"/>
          </p:nvPr>
        </p:nvSpPr>
        <p:spPr/>
        <p:txBody>
          <a:bodyPr>
            <a:normAutofit fontScale="92500" lnSpcReduction="10000"/>
          </a:bodyPr>
          <a:lstStyle/>
          <a:p>
            <a:r>
              <a:rPr lang="en-US" sz="2800" dirty="0" smtClean="0"/>
              <a:t>Where did such a notion come from?  </a:t>
            </a:r>
          </a:p>
          <a:p>
            <a:r>
              <a:rPr lang="en-US" sz="2800" dirty="0" smtClean="0"/>
              <a:t>Why are we trusting the serpent?  It didn’t turn out that well for Eve.  </a:t>
            </a:r>
            <a:endParaRPr lang="en-US" sz="2800" dirty="0" smtClean="0"/>
          </a:p>
          <a:p>
            <a:endParaRPr lang="en-US" sz="2800" dirty="0"/>
          </a:p>
          <a:p>
            <a:endParaRPr lang="en-US" dirty="0"/>
          </a:p>
        </p:txBody>
      </p:sp>
      <p:sp>
        <p:nvSpPr>
          <p:cNvPr id="4" name="Footer Placeholder 3">
            <a:extLst>
              <a:ext uri="{FF2B5EF4-FFF2-40B4-BE49-F238E27FC236}">
                <a16:creationId xmlns:a16="http://schemas.microsoft.com/office/drawing/2014/main" xmlns="" id="{600D8D83-8EE8-4757-A48D-197DCB8CB8ED}"/>
              </a:ext>
            </a:extLst>
          </p:cNvPr>
          <p:cNvSpPr>
            <a:spLocks noGrp="1"/>
          </p:cNvSpPr>
          <p:nvPr>
            <p:ph type="ftr" sz="quarter" idx="12"/>
          </p:nvPr>
        </p:nvSpPr>
        <p:spPr/>
        <p:txBody>
          <a:bodyPr/>
          <a:lstStyle/>
          <a:p>
            <a:r>
              <a:rPr lang="en-US" dirty="0" smtClean="0"/>
              <a:t>Question 1:  The Crazies</a:t>
            </a:r>
            <a:endParaRPr lang="en-US" dirty="0"/>
          </a:p>
        </p:txBody>
      </p:sp>
      <p:sp>
        <p:nvSpPr>
          <p:cNvPr id="3" name="Slide Number Placeholder 2">
            <a:extLst>
              <a:ext uri="{FF2B5EF4-FFF2-40B4-BE49-F238E27FC236}">
                <a16:creationId xmlns:a16="http://schemas.microsoft.com/office/drawing/2014/main" xmlns="" id="{077CBD36-E928-427F-BCF4-3FF2B77D4C0D}"/>
              </a:ext>
            </a:extLst>
          </p:cNvPr>
          <p:cNvSpPr>
            <a:spLocks noGrp="1"/>
          </p:cNvSpPr>
          <p:nvPr>
            <p:ph type="sldNum" sz="quarter" idx="10"/>
          </p:nvPr>
        </p:nvSpPr>
        <p:spPr/>
        <p:txBody>
          <a:bodyPr/>
          <a:lstStyle/>
          <a:p>
            <a:fld id="{D495E168-DA5E-4888-8D8A-92B118324C14}" type="slidenum">
              <a:rPr lang="en-US" smtClean="0"/>
              <a:pPr/>
              <a:t>3</a:t>
            </a:fld>
            <a:endParaRPr lang="en-US" dirty="0"/>
          </a:p>
        </p:txBody>
      </p:sp>
    </p:spTree>
    <p:extLst>
      <p:ext uri="{BB962C8B-B14F-4D97-AF65-F5344CB8AC3E}">
        <p14:creationId xmlns:p14="http://schemas.microsoft.com/office/powerpoint/2010/main" val="1549068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Forbidden fruit</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normAutofit/>
          </a:bodyPr>
          <a:lstStyle/>
          <a:p>
            <a:r>
              <a:rPr lang="en-US" dirty="0" smtClean="0"/>
              <a:t>Patriarchs and Prophets</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565647"/>
            <a:ext cx="5793420" cy="3630968"/>
          </a:xfrm>
        </p:spPr>
        <p:txBody>
          <a:bodyPr>
            <a:noAutofit/>
          </a:bodyPr>
          <a:lstStyle/>
          <a:p>
            <a:pPr marL="0" indent="0">
              <a:buNone/>
            </a:pPr>
            <a:r>
              <a:rPr lang="en-US" sz="2000" dirty="0"/>
              <a:t>The tree of knowledge had been made a test of their obedience and their love to God. The Lord had seen fit to lay upon them but one prohibition as to the use of all that was in the garden; but if they should disregard His will in this particular, they would incur the guilt of transgression. Satan was not to follow them with continual temptations; he could have access to them only at the forbidden tree. Should they attempt to investigate its nature, they would be exposed to his wiles. They were admonished to give careful heed to the warning which God had sent them and to be content with the instruction which He had seen fit to impart. </a:t>
            </a:r>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30</a:t>
            </a:fld>
            <a:endParaRPr lang="en-US" dirty="0"/>
          </a:p>
        </p:txBody>
      </p:sp>
    </p:spTree>
    <p:extLst>
      <p:ext uri="{BB962C8B-B14F-4D97-AF65-F5344CB8AC3E}">
        <p14:creationId xmlns:p14="http://schemas.microsoft.com/office/powerpoint/2010/main" val="2956151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Forbidden fruit</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normAutofit/>
          </a:bodyPr>
          <a:lstStyle/>
          <a:p>
            <a:r>
              <a:rPr lang="en-US" dirty="0" smtClean="0"/>
              <a:t>Patriarchs and Prophets</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565647"/>
            <a:ext cx="5793420" cy="3630968"/>
          </a:xfrm>
        </p:spPr>
        <p:txBody>
          <a:bodyPr>
            <a:noAutofit/>
          </a:bodyPr>
          <a:lstStyle/>
          <a:p>
            <a:pPr marL="0" indent="0">
              <a:buNone/>
            </a:pPr>
            <a:r>
              <a:rPr lang="en-US" sz="2000" dirty="0"/>
              <a:t>It was not the will of God that the sinless pair should know aught of evil. He had freely given them the good, and had withheld the evil. But, contrary to His command, they had eaten of the forbidden tree, and now they would continue to eat of it—they would have the knowledge of evil—all the days of their life. From that time the race would be afflicted by Satan's temptations. Instead of the happy labor heretofore appointed them, anxiety and toil were to be their lot. They would be subject to disappointment, grief, and pain, and finally to </a:t>
            </a:r>
            <a:r>
              <a:rPr lang="en-US" sz="2000" dirty="0" smtClean="0"/>
              <a:t>death.  </a:t>
            </a:r>
            <a:endParaRPr lang="en-US" sz="20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31</a:t>
            </a:fld>
            <a:endParaRPr lang="en-US" dirty="0"/>
          </a:p>
        </p:txBody>
      </p:sp>
    </p:spTree>
    <p:extLst>
      <p:ext uri="{BB962C8B-B14F-4D97-AF65-F5344CB8AC3E}">
        <p14:creationId xmlns:p14="http://schemas.microsoft.com/office/powerpoint/2010/main" val="1839184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p:txBody>
          <a:bodyPr/>
          <a:lstStyle/>
          <a:p>
            <a:r>
              <a:rPr lang="en-US" dirty="0" smtClean="0"/>
              <a:t>Defying God’s commands ends badly.  </a:t>
            </a: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32</a:t>
            </a:fld>
            <a:endParaRPr lang="en-US" dirty="0"/>
          </a:p>
        </p:txBody>
      </p:sp>
      <p:sp>
        <p:nvSpPr>
          <p:cNvPr id="4" name="Footer Placeholder 3">
            <a:extLst>
              <a:ext uri="{FF2B5EF4-FFF2-40B4-BE49-F238E27FC236}">
                <a16:creationId xmlns:a16="http://schemas.microsoft.com/office/drawing/2014/main" xmlns="" id="{E7E3D7C1-6919-4785-9AEE-1F6673CA07C3}"/>
              </a:ext>
            </a:extLst>
          </p:cNvPr>
          <p:cNvSpPr>
            <a:spLocks noGrp="1"/>
          </p:cNvSpPr>
          <p:nvPr>
            <p:ph type="ftr" sz="quarter" idx="12"/>
          </p:nvPr>
        </p:nvSpPr>
        <p:spPr/>
        <p:txBody>
          <a:bodyPr/>
          <a:lstStyle/>
          <a:p>
            <a:r>
              <a:rPr lang="en-US" dirty="0" smtClean="0"/>
              <a:t>Question 2:  Rational Arguments</a:t>
            </a:r>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p:txBody>
          <a:bodyPr>
            <a:noAutofit/>
          </a:bodyPr>
          <a:lstStyle/>
          <a:p>
            <a:r>
              <a:rPr lang="en-US" sz="2000" dirty="0" smtClean="0"/>
              <a:t>The severity of the transgression is not the issue.  It’s the fact of the transgression!  </a:t>
            </a:r>
            <a:r>
              <a:rPr lang="en-US" sz="2000" dirty="0" smtClean="0"/>
              <a:t>Breaking God’s commands has certain natural consequences (death) that are not affected by the perceived “badness” of the transgression!  </a:t>
            </a:r>
            <a:endParaRPr lang="en-US" sz="2000" dirty="0"/>
          </a:p>
        </p:txBody>
      </p:sp>
    </p:spTree>
    <p:extLst>
      <p:ext uri="{BB962C8B-B14F-4D97-AF65-F5344CB8AC3E}">
        <p14:creationId xmlns:p14="http://schemas.microsoft.com/office/powerpoint/2010/main" val="755321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Original sin</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1787894"/>
          </a:xfrm>
        </p:spPr>
        <p:txBody>
          <a:bodyPr>
            <a:normAutofit/>
          </a:bodyPr>
          <a:lstStyle/>
          <a:p>
            <a:r>
              <a:rPr lang="en-US" dirty="0" smtClean="0"/>
              <a:t>The whole of humanity has been supposed to be involved because of “original sin.” It’s a doctrine from Augustine, coming from Romans 5:12.  </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4527612"/>
            <a:ext cx="5793420" cy="1669002"/>
          </a:xfrm>
        </p:spPr>
        <p:txBody>
          <a:bodyPr>
            <a:noAutofit/>
          </a:bodyPr>
          <a:lstStyle/>
          <a:p>
            <a:pPr marL="0" indent="0">
              <a:buNone/>
            </a:pPr>
            <a:r>
              <a:rPr lang="en-US" sz="2000" b="1" baseline="30000" dirty="0"/>
              <a:t>12 </a:t>
            </a:r>
            <a:r>
              <a:rPr lang="en-US" sz="2000" dirty="0"/>
              <a:t>Wherefore, as by one man sin entered into the world, and death by sin; and so death passed upon all men, for that all have sinned:</a:t>
            </a:r>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33</a:t>
            </a:fld>
            <a:endParaRPr lang="en-US" dirty="0"/>
          </a:p>
        </p:txBody>
      </p:sp>
    </p:spTree>
    <p:extLst>
      <p:ext uri="{BB962C8B-B14F-4D97-AF65-F5344CB8AC3E}">
        <p14:creationId xmlns:p14="http://schemas.microsoft.com/office/powerpoint/2010/main" val="1258424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Original Sin</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normAutofit/>
          </a:bodyPr>
          <a:lstStyle/>
          <a:p>
            <a:r>
              <a:rPr lang="en-US" dirty="0" smtClean="0"/>
              <a:t>Augustine and Romans 5:12</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565647"/>
            <a:ext cx="5793420" cy="3630968"/>
          </a:xfrm>
        </p:spPr>
        <p:txBody>
          <a:bodyPr>
            <a:noAutofit/>
          </a:bodyPr>
          <a:lstStyle/>
          <a:p>
            <a:pPr marL="0" indent="0">
              <a:buNone/>
            </a:pPr>
            <a:r>
              <a:rPr lang="en-US" sz="2000" dirty="0" smtClean="0"/>
              <a:t>“This </a:t>
            </a:r>
            <a:r>
              <a:rPr lang="en-US" sz="2000" dirty="0"/>
              <a:t>deceived Augustine into imagining Paul believed all human beings to have, in some mysterious manner, sinned “in” Adam, which obliged Augustine to think of original sin—bondage to death, mental and moral debility, estrangement from God—ever more insistently in terms of an inherited guilt (a concept as logically coherent as that of a square circle), and which prompted him to assert with such sinewy vigor the justly eternal torment of babes who died </a:t>
            </a:r>
            <a:r>
              <a:rPr lang="en-US" sz="2000" dirty="0" smtClean="0"/>
              <a:t>unbaptized…</a:t>
            </a:r>
            <a:r>
              <a:rPr lang="en-US" sz="2000" dirty="0"/>
              <a:t> </a:t>
            </a:r>
            <a:r>
              <a:rPr lang="en-US" sz="2000" dirty="0" smtClean="0"/>
              <a:t>”</a:t>
            </a:r>
            <a:endParaRPr lang="en-US" sz="20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34</a:t>
            </a:fld>
            <a:endParaRPr lang="en-US" dirty="0"/>
          </a:p>
        </p:txBody>
      </p:sp>
    </p:spTree>
    <p:extLst>
      <p:ext uri="{BB962C8B-B14F-4D97-AF65-F5344CB8AC3E}">
        <p14:creationId xmlns:p14="http://schemas.microsoft.com/office/powerpoint/2010/main" val="337674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Original Sin</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normAutofit/>
          </a:bodyPr>
          <a:lstStyle/>
          <a:p>
            <a:r>
              <a:rPr lang="en-US" dirty="0" smtClean="0"/>
              <a:t>The Authentic Genesis 3</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565647"/>
            <a:ext cx="5793420" cy="3630968"/>
          </a:xfrm>
        </p:spPr>
        <p:txBody>
          <a:bodyPr>
            <a:noAutofit/>
          </a:bodyPr>
          <a:lstStyle/>
          <a:p>
            <a:pPr marL="0" indent="0">
              <a:buNone/>
            </a:pPr>
            <a:r>
              <a:rPr lang="en-US" sz="2000" dirty="0"/>
              <a:t>There is really no concern in the story with how a single ("original") sin by the couple could contaminate humanity (the "Fall"). There is only the recognition that all the sons of Adam and the daughters of Eve </a:t>
            </a:r>
            <a:r>
              <a:rPr lang="en-US" sz="2000" dirty="0" smtClean="0"/>
              <a:t>live </a:t>
            </a:r>
            <a:r>
              <a:rPr lang="en-US" sz="2000" dirty="0"/>
              <a:t>East of Eden; that is, that all human beings enter God’s world with the capacity to choose, but exercise that freedom toward selfish ends and bring disharmony and chaos into the world. </a:t>
            </a:r>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35</a:t>
            </a:fld>
            <a:endParaRPr lang="en-US" dirty="0"/>
          </a:p>
        </p:txBody>
      </p:sp>
    </p:spTree>
    <p:extLst>
      <p:ext uri="{BB962C8B-B14F-4D97-AF65-F5344CB8AC3E}">
        <p14:creationId xmlns:p14="http://schemas.microsoft.com/office/powerpoint/2010/main" val="3205896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Original Sin</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p:txBody>
          <a:bodyPr>
            <a:normAutofit/>
          </a:bodyPr>
          <a:lstStyle/>
          <a:p>
            <a:r>
              <a:rPr lang="en-US" dirty="0" smtClean="0"/>
              <a:t>The Authentic Genesis 3</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565647"/>
            <a:ext cx="5793420" cy="3630968"/>
          </a:xfrm>
        </p:spPr>
        <p:txBody>
          <a:bodyPr>
            <a:noAutofit/>
          </a:bodyPr>
          <a:lstStyle/>
          <a:p>
            <a:pPr marL="0" indent="0">
              <a:buNone/>
            </a:pPr>
            <a:r>
              <a:rPr lang="en-US" sz="2000" dirty="0"/>
              <a:t>Sin, then, is not something external to human beings that operates apart from human decision; it is personal and relational. Neither is it a flaw in God’s creation; our tendency toward autonomy is a fact of who we are, a gift of God. It is our perversion of this gift, the infantile grasping of this freedom to ourselves, the refusal </a:t>
            </a:r>
            <a:r>
              <a:rPr lang="en-US" sz="2000" dirty="0" smtClean="0"/>
              <a:t>accept God’s established boundaries and turn </a:t>
            </a:r>
            <a:r>
              <a:rPr lang="en-US" sz="2000" dirty="0"/>
              <a:t>away from our self-oriented desire for the one forbidden </a:t>
            </a:r>
            <a:r>
              <a:rPr lang="en-US" sz="2000" dirty="0" smtClean="0"/>
              <a:t>tree, that makes us sinful beings.  Humanity doesn’t want to be contained in God’s boundaries </a:t>
            </a:r>
            <a:r>
              <a:rPr lang="en-US" sz="2000" dirty="0"/>
              <a:t>and "grow up" into </a:t>
            </a:r>
            <a:r>
              <a:rPr lang="en-US" sz="2000" dirty="0" smtClean="0"/>
              <a:t>responsible, obedient people.  The sin isn’t original; it’s endemic!  </a:t>
            </a:r>
            <a:endParaRPr lang="en-US" sz="20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2:  Rational Arguments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36</a:t>
            </a:fld>
            <a:endParaRPr lang="en-US" dirty="0"/>
          </a:p>
        </p:txBody>
      </p:sp>
    </p:spTree>
    <p:extLst>
      <p:ext uri="{BB962C8B-B14F-4D97-AF65-F5344CB8AC3E}">
        <p14:creationId xmlns:p14="http://schemas.microsoft.com/office/powerpoint/2010/main" val="17301393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72B381BA-F1D7-483F-B759-9C3451355503}"/>
              </a:ext>
            </a:extLst>
          </p:cNvPr>
          <p:cNvSpPr>
            <a:spLocks noGrp="1"/>
          </p:cNvSpPr>
          <p:nvPr>
            <p:ph type="title"/>
          </p:nvPr>
        </p:nvSpPr>
        <p:spPr/>
        <p:txBody>
          <a:bodyPr/>
          <a:lstStyle/>
          <a:p>
            <a:r>
              <a:rPr lang="en-US" dirty="0"/>
              <a:t>THANK YOU!</a:t>
            </a:r>
          </a:p>
        </p:txBody>
      </p:sp>
      <p:sp>
        <p:nvSpPr>
          <p:cNvPr id="4" name="Text Placeholder 3">
            <a:extLst>
              <a:ext uri="{FF2B5EF4-FFF2-40B4-BE49-F238E27FC236}">
                <a16:creationId xmlns:a16="http://schemas.microsoft.com/office/drawing/2014/main" xmlns="" id="{A412BBAB-4628-42F5-BF78-BE0E59475133}"/>
              </a:ext>
            </a:extLst>
          </p:cNvPr>
          <p:cNvSpPr>
            <a:spLocks noGrp="1"/>
          </p:cNvSpPr>
          <p:nvPr>
            <p:ph type="body" sz="quarter" idx="13"/>
          </p:nvPr>
        </p:nvSpPr>
        <p:spPr/>
        <p:txBody>
          <a:bodyPr/>
          <a:lstStyle/>
          <a:p>
            <a:r>
              <a:rPr lang="en-US" dirty="0" smtClean="0"/>
              <a:t>Happy Sabbath!</a:t>
            </a:r>
            <a:endParaRPr lang="en-US" dirty="0"/>
          </a:p>
        </p:txBody>
      </p:sp>
    </p:spTree>
    <p:extLst>
      <p:ext uri="{BB962C8B-B14F-4D97-AF65-F5344CB8AC3E}">
        <p14:creationId xmlns:p14="http://schemas.microsoft.com/office/powerpoint/2010/main" val="330927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905164" y="1078480"/>
            <a:ext cx="5776180" cy="601655"/>
          </a:xfrm>
        </p:spPr>
        <p:txBody>
          <a:bodyPr>
            <a:noAutofit/>
          </a:bodyPr>
          <a:lstStyle/>
          <a:p>
            <a:r>
              <a:rPr lang="en-US" sz="3600" dirty="0" smtClean="0"/>
              <a:t>“Ye shall not surely die…”</a:t>
            </a:r>
            <a:endParaRPr lang="en-US" sz="36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38200" y="2045260"/>
            <a:ext cx="4590472" cy="558818"/>
          </a:xfrm>
        </p:spPr>
        <p:txBody>
          <a:bodyPr>
            <a:noAutofit/>
          </a:bodyPr>
          <a:lstStyle/>
          <a:p>
            <a:r>
              <a:rPr lang="en-US" sz="2000" dirty="0" smtClean="0"/>
              <a:t>This belief starts to appear pretty early…</a:t>
            </a:r>
            <a:endParaRPr lang="en-US" sz="2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200" y="2401455"/>
            <a:ext cx="5377874" cy="3717029"/>
          </a:xfrm>
        </p:spPr>
        <p:txBody>
          <a:bodyPr>
            <a:noAutofit/>
          </a:bodyPr>
          <a:lstStyle/>
          <a:p>
            <a:r>
              <a:rPr lang="en-US" sz="2000" dirty="0"/>
              <a:t>Socrates explained that the immortal soul, once freed from the body, is rewarded according to good deeds or punished for evil. Socrates lived ca. 470-399 B.C., so his view of the soul predated Christianity.</a:t>
            </a:r>
          </a:p>
          <a:p>
            <a:r>
              <a:rPr lang="en-US" sz="2000" dirty="0"/>
              <a:t>Plato (ca. 428-348 B.C.) saw man's existence as divided into the material and spiritual, or "Ideal," realms. "Plato reasoned that the soul, being eternal, must have had a pre-existence in the ideal world where it learned about the eternal Ideals" (William S. </a:t>
            </a:r>
            <a:r>
              <a:rPr lang="en-US" sz="2000" dirty="0" err="1"/>
              <a:t>Sahakian</a:t>
            </a:r>
            <a:r>
              <a:rPr lang="en-US" sz="2000" dirty="0"/>
              <a:t>, </a:t>
            </a:r>
            <a:r>
              <a:rPr lang="en-US" sz="2000" i="1" dirty="0"/>
              <a:t>History of Philosophy,</a:t>
            </a:r>
            <a:r>
              <a:rPr lang="en-US" sz="2000" dirty="0"/>
              <a:t> 1968, p. 56). </a:t>
            </a:r>
            <a:endParaRPr lang="en-US" sz="2000" dirty="0" smtClean="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The Crazies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4</a:t>
            </a:fld>
            <a:endParaRPr lang="en-US" dirty="0"/>
          </a:p>
        </p:txBody>
      </p:sp>
    </p:spTree>
    <p:extLst>
      <p:ext uri="{BB962C8B-B14F-4D97-AF65-F5344CB8AC3E}">
        <p14:creationId xmlns:p14="http://schemas.microsoft.com/office/powerpoint/2010/main" val="2979190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905164" y="1078480"/>
            <a:ext cx="5776180" cy="601655"/>
          </a:xfrm>
        </p:spPr>
        <p:txBody>
          <a:bodyPr>
            <a:noAutofit/>
          </a:bodyPr>
          <a:lstStyle/>
          <a:p>
            <a:r>
              <a:rPr lang="en-US" sz="3600" dirty="0" smtClean="0"/>
              <a:t>“Ye shall not surely die…”</a:t>
            </a:r>
            <a:endParaRPr lang="en-US" sz="36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38200" y="2045260"/>
            <a:ext cx="4590472" cy="558818"/>
          </a:xfrm>
        </p:spPr>
        <p:txBody>
          <a:bodyPr>
            <a:noAutofit/>
          </a:bodyPr>
          <a:lstStyle/>
          <a:p>
            <a:r>
              <a:rPr lang="en-US" sz="2000" dirty="0" smtClean="0"/>
              <a:t>… then it’s adopted by Catholicism… </a:t>
            </a:r>
            <a:endParaRPr lang="en-US" sz="2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200" y="2401455"/>
            <a:ext cx="5377874" cy="3717029"/>
          </a:xfrm>
        </p:spPr>
        <p:txBody>
          <a:bodyPr>
            <a:noAutofit/>
          </a:bodyPr>
          <a:lstStyle/>
          <a:p>
            <a:pPr marL="0" indent="0">
              <a:buNone/>
            </a:pPr>
            <a:r>
              <a:rPr lang="en-US" sz="2200" dirty="0"/>
              <a:t>Origen (ca. 185-254) </a:t>
            </a:r>
            <a:r>
              <a:rPr lang="en-US" sz="2200" dirty="0" smtClean="0"/>
              <a:t>wanted to </a:t>
            </a:r>
            <a:r>
              <a:rPr lang="en-US" sz="2200" dirty="0"/>
              <a:t>organize Christian doctrine into a systematic theology. He was an admirer of Plato and believed in the immortality of the soul and that it would depart to an everlasting reward or everlasting punishment at </a:t>
            </a:r>
            <a:r>
              <a:rPr lang="en-US" sz="2200" dirty="0" smtClean="0"/>
              <a:t>death.  In</a:t>
            </a:r>
            <a:r>
              <a:rPr lang="en-US" sz="2200" dirty="0"/>
              <a:t> </a:t>
            </a:r>
            <a:r>
              <a:rPr lang="en-US" sz="2200" i="1" dirty="0"/>
              <a:t>Origen De </a:t>
            </a:r>
            <a:r>
              <a:rPr lang="en-US" sz="2200" i="1" dirty="0" err="1"/>
              <a:t>Principiis</a:t>
            </a:r>
            <a:r>
              <a:rPr lang="en-US" sz="2200" dirty="0"/>
              <a:t> he wrote: "... The soul, having a substance and life of its own, shall after its departure from the world, be rewarded according to its </a:t>
            </a:r>
            <a:r>
              <a:rPr lang="en-US" sz="2200" dirty="0" smtClean="0"/>
              <a:t>deserts..." </a:t>
            </a:r>
            <a:r>
              <a:rPr lang="en-US" sz="2200" dirty="0"/>
              <a:t>(</a:t>
            </a:r>
            <a:r>
              <a:rPr lang="en-US" sz="2200" i="1" dirty="0"/>
              <a:t>Ante-Nicene Fathers,</a:t>
            </a:r>
            <a:r>
              <a:rPr lang="en-US" sz="2200" dirty="0"/>
              <a:t> Vol. 4, 1995, p. 240).</a:t>
            </a:r>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The Crazies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5</a:t>
            </a:fld>
            <a:endParaRPr lang="en-US" dirty="0"/>
          </a:p>
        </p:txBody>
      </p:sp>
    </p:spTree>
    <p:extLst>
      <p:ext uri="{BB962C8B-B14F-4D97-AF65-F5344CB8AC3E}">
        <p14:creationId xmlns:p14="http://schemas.microsoft.com/office/powerpoint/2010/main" val="3190013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905164" y="1078480"/>
            <a:ext cx="5776180" cy="601655"/>
          </a:xfrm>
        </p:spPr>
        <p:txBody>
          <a:bodyPr>
            <a:noAutofit/>
          </a:bodyPr>
          <a:lstStyle/>
          <a:p>
            <a:r>
              <a:rPr lang="en-US" sz="3600" dirty="0" smtClean="0"/>
              <a:t>“Ye shall not surely die…”</a:t>
            </a:r>
            <a:endParaRPr lang="en-US" sz="36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38200" y="2045260"/>
            <a:ext cx="5100782" cy="642522"/>
          </a:xfrm>
        </p:spPr>
        <p:txBody>
          <a:bodyPr>
            <a:noAutofit/>
          </a:bodyPr>
          <a:lstStyle/>
          <a:p>
            <a:r>
              <a:rPr lang="en-US" sz="2000" dirty="0" smtClean="0"/>
              <a:t>… and Augustine, called “Saint” Augustine by the Catholic church, embraces the notion…</a:t>
            </a:r>
            <a:endParaRPr lang="en-US" sz="2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200" y="2687782"/>
            <a:ext cx="5377874" cy="3343563"/>
          </a:xfrm>
        </p:spPr>
        <p:txBody>
          <a:bodyPr>
            <a:noAutofit/>
          </a:bodyPr>
          <a:lstStyle/>
          <a:p>
            <a:pPr marL="0" indent="0">
              <a:buNone/>
            </a:pPr>
            <a:r>
              <a:rPr lang="en-US" sz="2000" dirty="0" smtClean="0"/>
              <a:t>Augustine </a:t>
            </a:r>
            <a:r>
              <a:rPr lang="en-US" sz="2000" dirty="0"/>
              <a:t>(354-430) tackled the problem of the immortality of the soul and death. For Augustine death meant the destruction of the body, but the conscious soul would continue to live in either a blissful state with God or an agonizing state of separation from </a:t>
            </a:r>
            <a:r>
              <a:rPr lang="en-US" sz="2000" dirty="0" smtClean="0"/>
              <a:t>God.  </a:t>
            </a:r>
          </a:p>
          <a:p>
            <a:pPr marL="0" indent="0">
              <a:buNone/>
            </a:pPr>
            <a:r>
              <a:rPr lang="en-US" sz="2000" dirty="0" smtClean="0"/>
              <a:t>In</a:t>
            </a:r>
            <a:r>
              <a:rPr lang="en-US" sz="2000" dirty="0"/>
              <a:t> </a:t>
            </a:r>
            <a:r>
              <a:rPr lang="en-US" sz="2000" i="1" dirty="0"/>
              <a:t>The City of God </a:t>
            </a:r>
            <a:r>
              <a:rPr lang="en-US" sz="2000" dirty="0"/>
              <a:t>he wrote that the soul "is therefore called immortal, because in a sense, it does not cease to live and to feel; while the body is called mortal because it can be forsaken of all life, and cannot by itself live at all</a:t>
            </a:r>
            <a:r>
              <a:rPr lang="en-US" sz="2000" dirty="0" smtClean="0"/>
              <a:t>.”  (</a:t>
            </a:r>
            <a:r>
              <a:rPr lang="en-US" sz="2000" i="1" dirty="0" smtClean="0"/>
              <a:t>Ante-Nicene </a:t>
            </a:r>
            <a:r>
              <a:rPr lang="en-US" sz="2000" i="1" dirty="0"/>
              <a:t>Fathers, </a:t>
            </a:r>
            <a:r>
              <a:rPr lang="en-US" sz="2000" dirty="0"/>
              <a:t>Vol. 2, 1995, p. 245.)</a:t>
            </a:r>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The Crazies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6</a:t>
            </a:fld>
            <a:endParaRPr lang="en-US" dirty="0"/>
          </a:p>
        </p:txBody>
      </p:sp>
    </p:spTree>
    <p:extLst>
      <p:ext uri="{BB962C8B-B14F-4D97-AF65-F5344CB8AC3E}">
        <p14:creationId xmlns:p14="http://schemas.microsoft.com/office/powerpoint/2010/main" val="4195439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905164" y="1078480"/>
            <a:ext cx="5776180" cy="601655"/>
          </a:xfrm>
        </p:spPr>
        <p:txBody>
          <a:bodyPr>
            <a:noAutofit/>
          </a:bodyPr>
          <a:lstStyle/>
          <a:p>
            <a:r>
              <a:rPr lang="en-US" sz="3600" dirty="0" smtClean="0"/>
              <a:t>“Ye shall not surely die…”</a:t>
            </a:r>
            <a:endParaRPr lang="en-US" sz="36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38200" y="2045260"/>
            <a:ext cx="5100782" cy="374667"/>
          </a:xfrm>
        </p:spPr>
        <p:txBody>
          <a:bodyPr>
            <a:noAutofit/>
          </a:bodyPr>
          <a:lstStyle/>
          <a:p>
            <a:r>
              <a:rPr lang="en-US" sz="2000" dirty="0" smtClean="0"/>
              <a:t>… and it became increasingly entrenched.  </a:t>
            </a:r>
            <a:endParaRPr lang="en-US" sz="2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200" y="2493818"/>
            <a:ext cx="5377874" cy="3537528"/>
          </a:xfrm>
        </p:spPr>
        <p:txBody>
          <a:bodyPr>
            <a:noAutofit/>
          </a:bodyPr>
          <a:lstStyle/>
          <a:p>
            <a:r>
              <a:rPr lang="en-US" sz="2400" dirty="0"/>
              <a:t>Richard </a:t>
            </a:r>
            <a:r>
              <a:rPr lang="en-US" sz="2400" dirty="0" err="1"/>
              <a:t>Tarnas</a:t>
            </a:r>
            <a:r>
              <a:rPr lang="en-US" sz="2400" dirty="0"/>
              <a:t>, in his best-seller </a:t>
            </a:r>
            <a:r>
              <a:rPr lang="en-US" sz="2400" i="1" dirty="0"/>
              <a:t>The Passion of the Western Mind,</a:t>
            </a:r>
            <a:r>
              <a:rPr lang="en-US" sz="2400" dirty="0"/>
              <a:t> points to this influence: "... It was Augustine's formulation of Christian Platonism that was to permeate virtually all of medieval Christian thought in the West. So enthusiastic was the Christian integration of the Greek spirit that Socrates and Plato were frequently regarded as divinely inspired pre-Christian saints ..." (1991, p. 103</a:t>
            </a:r>
            <a:r>
              <a:rPr lang="en-US" sz="2400" dirty="0" smtClean="0"/>
              <a:t>).</a:t>
            </a:r>
            <a:endParaRPr lang="en-US" sz="24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The Crazies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7</a:t>
            </a:fld>
            <a:endParaRPr lang="en-US" dirty="0"/>
          </a:p>
        </p:txBody>
      </p:sp>
    </p:spTree>
    <p:extLst>
      <p:ext uri="{BB962C8B-B14F-4D97-AF65-F5344CB8AC3E}">
        <p14:creationId xmlns:p14="http://schemas.microsoft.com/office/powerpoint/2010/main" val="2274397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905164" y="1078480"/>
            <a:ext cx="5776180" cy="601655"/>
          </a:xfrm>
        </p:spPr>
        <p:txBody>
          <a:bodyPr>
            <a:noAutofit/>
          </a:bodyPr>
          <a:lstStyle/>
          <a:p>
            <a:r>
              <a:rPr lang="en-US" sz="3600" dirty="0" smtClean="0"/>
              <a:t>“Ye shall not surely die…”</a:t>
            </a:r>
            <a:endParaRPr lang="en-US" sz="36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38200" y="2045260"/>
            <a:ext cx="5100782" cy="374667"/>
          </a:xfrm>
        </p:spPr>
        <p:txBody>
          <a:bodyPr>
            <a:noAutofit/>
          </a:bodyPr>
          <a:lstStyle/>
          <a:p>
            <a:r>
              <a:rPr lang="en-US" sz="2000" dirty="0" smtClean="0"/>
              <a:t>And so here we are, centuries later…  </a:t>
            </a:r>
            <a:endParaRPr lang="en-US" sz="2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200" y="2419927"/>
            <a:ext cx="5377874" cy="3611419"/>
          </a:xfrm>
        </p:spPr>
        <p:txBody>
          <a:bodyPr>
            <a:noAutofit/>
          </a:bodyPr>
          <a:lstStyle/>
          <a:p>
            <a:r>
              <a:rPr lang="en-US" sz="2400" dirty="0" smtClean="0"/>
              <a:t>Thomas </a:t>
            </a:r>
            <a:r>
              <a:rPr lang="en-US" sz="2400" dirty="0"/>
              <a:t>Aquinas (ca. 1225-1274) crystallized the doctrine of the immortal soul in</a:t>
            </a:r>
            <a:r>
              <a:rPr lang="en-US" sz="2400" i="1" dirty="0"/>
              <a:t> The Summa </a:t>
            </a:r>
            <a:r>
              <a:rPr lang="en-US" sz="2400" i="1" dirty="0" err="1"/>
              <a:t>Theologica</a:t>
            </a:r>
            <a:r>
              <a:rPr lang="en-US" sz="2400" i="1" dirty="0"/>
              <a:t>.</a:t>
            </a:r>
            <a:r>
              <a:rPr lang="en-US" sz="2400" dirty="0"/>
              <a:t> He taught that the soul is a conscious intellect and will and cannot be destroyed.</a:t>
            </a:r>
          </a:p>
          <a:p>
            <a:r>
              <a:rPr lang="en-US" sz="2400" dirty="0"/>
              <a:t>A few centuries later the leaders of the Protestant Reformation generally accepted these traditional views, so they became entrenched in traditional </a:t>
            </a:r>
            <a:r>
              <a:rPr lang="en-US" sz="2400" dirty="0" smtClean="0"/>
              <a:t>Protestant teaching.  </a:t>
            </a:r>
            <a:endParaRPr lang="en-US" sz="24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The Crazies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8</a:t>
            </a:fld>
            <a:endParaRPr lang="en-US" dirty="0"/>
          </a:p>
        </p:txBody>
      </p:sp>
    </p:spTree>
    <p:extLst>
      <p:ext uri="{BB962C8B-B14F-4D97-AF65-F5344CB8AC3E}">
        <p14:creationId xmlns:p14="http://schemas.microsoft.com/office/powerpoint/2010/main" val="1649845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a:xfrm>
            <a:off x="905164" y="1078480"/>
            <a:ext cx="5776180" cy="601655"/>
          </a:xfrm>
        </p:spPr>
        <p:txBody>
          <a:bodyPr>
            <a:noAutofit/>
          </a:bodyPr>
          <a:lstStyle/>
          <a:p>
            <a:r>
              <a:rPr lang="en-US" sz="3600" dirty="0" smtClean="0"/>
              <a:t>“Ye shall not surely die…”</a:t>
            </a:r>
            <a:endParaRPr lang="en-US" sz="36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38200" y="2045260"/>
            <a:ext cx="5100782" cy="374667"/>
          </a:xfrm>
        </p:spPr>
        <p:txBody>
          <a:bodyPr>
            <a:noAutofit/>
          </a:bodyPr>
          <a:lstStyle/>
          <a:p>
            <a:r>
              <a:rPr lang="en-US" sz="2000" dirty="0"/>
              <a:t>…in a place where this statement makes sense...  </a:t>
            </a:r>
            <a:endParaRPr lang="en-US" sz="2000"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200" y="2763518"/>
            <a:ext cx="5377874" cy="3537528"/>
          </a:xfrm>
        </p:spPr>
        <p:txBody>
          <a:bodyPr>
            <a:noAutofit/>
          </a:bodyPr>
          <a:lstStyle/>
          <a:p>
            <a:pPr marL="0" indent="0">
              <a:buNone/>
            </a:pPr>
            <a:r>
              <a:rPr lang="en-US" sz="2400" dirty="0"/>
              <a:t>“The crafty Serpent uses the instructions of God directly and twists them to his use to convince the First Daughter that God didn’t mean what he said. This is otherwise known as the first temptation. The Serpent then goes on to </a:t>
            </a:r>
            <a:r>
              <a:rPr lang="en-US" sz="2400" dirty="0">
                <a:solidFill>
                  <a:schemeClr val="bg2">
                    <a:lumMod val="60000"/>
                    <a:lumOff val="40000"/>
                  </a:schemeClr>
                </a:solidFill>
              </a:rPr>
              <a:t>accurately</a:t>
            </a:r>
            <a:r>
              <a:rPr lang="en-US" sz="2400" dirty="0"/>
              <a:t> explain that Eve will not die, but will know good and evil and be wise like God. From this we can infer </a:t>
            </a:r>
            <a:r>
              <a:rPr lang="en-US" sz="2400" dirty="0" smtClean="0"/>
              <a:t>that:</a:t>
            </a:r>
            <a:endParaRPr lang="en-US" sz="24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Question 1:  The Crazies </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9</a:t>
            </a:fld>
            <a:endParaRPr lang="en-US" dirty="0"/>
          </a:p>
        </p:txBody>
      </p:sp>
    </p:spTree>
    <p:extLst>
      <p:ext uri="{BB962C8B-B14F-4D97-AF65-F5344CB8AC3E}">
        <p14:creationId xmlns:p14="http://schemas.microsoft.com/office/powerpoint/2010/main" val="2594733850"/>
      </p:ext>
    </p:extLst>
  </p:cSld>
  <p:clrMapOvr>
    <a:masterClrMapping/>
  </p:clrMapOvr>
</p:sld>
</file>

<file path=ppt/theme/theme1.xml><?xml version="1.0" encoding="utf-8"?>
<a:theme xmlns:a="http://schemas.openxmlformats.org/drawingml/2006/main" name="Office Theme">
  <a:themeElements>
    <a:clrScheme name="Custom 24">
      <a:dk1>
        <a:sysClr val="windowText" lastClr="000000"/>
      </a:dk1>
      <a:lt1>
        <a:sysClr val="window" lastClr="FFFFFF"/>
      </a:lt1>
      <a:dk2>
        <a:srgbClr val="64AC00"/>
      </a:dk2>
      <a:lt2>
        <a:srgbClr val="CBFF00"/>
      </a:lt2>
      <a:accent1>
        <a:srgbClr val="002E62"/>
      </a:accent1>
      <a:accent2>
        <a:srgbClr val="004CB9"/>
      </a:accent2>
      <a:accent3>
        <a:srgbClr val="005500"/>
      </a:accent3>
      <a:accent4>
        <a:srgbClr val="16B3DC"/>
      </a:accent4>
      <a:accent5>
        <a:srgbClr val="F9DC5C"/>
      </a:accent5>
      <a:accent6>
        <a:srgbClr val="EF626C"/>
      </a:accent6>
      <a:hlink>
        <a:srgbClr val="FFFFFF"/>
      </a:hlink>
      <a:folHlink>
        <a:srgbClr val="FFFFFF"/>
      </a:folHlink>
    </a:clrScheme>
    <a:fontScheme name="Custom 21">
      <a:majorFont>
        <a:latin typeface="Gill Sans MT"/>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TF22977542_Outdoors presentation_RVA_v4.potx" id="{6CD96AFB-7D75-48FF-A856-C8B82BF3C12B}" vid="{1E6ACFD4-3AE6-4944-B76B-DA44E915EC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6A71AF-4CF2-4B95-BFB6-5C27500258C6}">
  <ds:schemaRefs>
    <ds:schemaRef ds:uri="http://purl.org/dc/dcmitype/"/>
    <ds:schemaRef ds:uri="http://schemas.openxmlformats.org/package/2006/metadata/core-properties"/>
    <ds:schemaRef ds:uri="http://www.w3.org/XML/1998/namespace"/>
    <ds:schemaRef ds:uri="http://purl.org/dc/terms/"/>
    <ds:schemaRef ds:uri="http://schemas.microsoft.com/office/2006/metadata/properties"/>
    <ds:schemaRef ds:uri="http://schemas.microsoft.com/office/infopath/2007/PartnerControls"/>
    <ds:schemaRef ds:uri="http://schemas.microsoft.com/office/2006/documentManagement/types"/>
    <ds:schemaRef ds:uri="http://purl.org/dc/elements/1.1/"/>
    <ds:schemaRef ds:uri="16c05727-aa75-4e4a-9b5f-8a80a1165891"/>
    <ds:schemaRef ds:uri="71af3243-3dd4-4a8d-8c0d-dd76da1f02a5"/>
  </ds:schemaRefs>
</ds:datastoreItem>
</file>

<file path=customXml/itemProps2.xml><?xml version="1.0" encoding="utf-8"?>
<ds:datastoreItem xmlns:ds="http://schemas.openxmlformats.org/officeDocument/2006/customXml" ds:itemID="{0F60B100-7079-4DE7-AF7C-20BFB1D62C46}">
  <ds:schemaRefs>
    <ds:schemaRef ds:uri="http://schemas.microsoft.com/sharepoint/v3/contenttype/forms"/>
  </ds:schemaRefs>
</ds:datastoreItem>
</file>

<file path=customXml/itemProps3.xml><?xml version="1.0" encoding="utf-8"?>
<ds:datastoreItem xmlns:ds="http://schemas.openxmlformats.org/officeDocument/2006/customXml" ds:itemID="{A935B1F0-3442-4957-9701-25816EFDB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Outdoors presentation</Template>
  <TotalTime>0</TotalTime>
  <Words>3205</Words>
  <Application>Microsoft Office PowerPoint</Application>
  <PresentationFormat>Widescreen</PresentationFormat>
  <Paragraphs>201</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Franklin Gothic Book</vt:lpstr>
      <vt:lpstr>Gill Sans MT</vt:lpstr>
      <vt:lpstr>Office Theme</vt:lpstr>
      <vt:lpstr>Genesis 3</vt:lpstr>
      <vt:lpstr>Discussion Questions </vt:lpstr>
      <vt:lpstr>Ye shall not surely die</vt:lpstr>
      <vt:lpstr>“Ye shall not surely die…”</vt:lpstr>
      <vt:lpstr>“Ye shall not surely die…”</vt:lpstr>
      <vt:lpstr>“Ye shall not surely die…”</vt:lpstr>
      <vt:lpstr>“Ye shall not surely die…”</vt:lpstr>
      <vt:lpstr>“Ye shall not surely die…”</vt:lpstr>
      <vt:lpstr>“Ye shall not surely die…”</vt:lpstr>
      <vt:lpstr>“Ye shall not surely die…”</vt:lpstr>
      <vt:lpstr>Ye shall not surely die</vt:lpstr>
      <vt:lpstr> “in the day that thou eatest thereof thou shalt surely die.” </vt:lpstr>
      <vt:lpstr>In the day that thou eatest thereof…</vt:lpstr>
      <vt:lpstr>In the day that thou eatest thereof…</vt:lpstr>
      <vt:lpstr>In the day that thou eatest thereof…</vt:lpstr>
      <vt:lpstr>In the day that thou eatest thereof…</vt:lpstr>
      <vt:lpstr>In the day that thou eatest thereof…</vt:lpstr>
      <vt:lpstr>Patriarchs and Prophets</vt:lpstr>
      <vt:lpstr>In the day that thou eatest thereof…</vt:lpstr>
      <vt:lpstr>In the day that thou eatest thereof…</vt:lpstr>
      <vt:lpstr>In the day that thou eatest thereof…</vt:lpstr>
      <vt:lpstr>Discussion Questions </vt:lpstr>
      <vt:lpstr>Forbidden Fruit</vt:lpstr>
      <vt:lpstr>Forbidden Fruit</vt:lpstr>
      <vt:lpstr>Forbidden Fruit</vt:lpstr>
      <vt:lpstr>Forbidden Fruit</vt:lpstr>
      <vt:lpstr>Forbidden fruit</vt:lpstr>
      <vt:lpstr>Forbidden fruit</vt:lpstr>
      <vt:lpstr>Forbidden fruit</vt:lpstr>
      <vt:lpstr>Forbidden fruit</vt:lpstr>
      <vt:lpstr>Forbidden fruit</vt:lpstr>
      <vt:lpstr>Defying God’s commands ends badly.  </vt:lpstr>
      <vt:lpstr>Original sin</vt:lpstr>
      <vt:lpstr>Original Sin</vt:lpstr>
      <vt:lpstr>Original Sin</vt:lpstr>
      <vt:lpstr>Original Sin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2022-04-09T04:00:07Z</dcterms:created>
  <dcterms:modified xsi:type="dcterms:W3CDTF">2022-04-09T13:51:02Z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