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62" r:id="rId7"/>
    <p:sldId id="263" r:id="rId8"/>
    <p:sldId id="264" r:id="rId9"/>
    <p:sldId id="287" r:id="rId10"/>
    <p:sldId id="288" r:id="rId11"/>
    <p:sldId id="268" r:id="rId12"/>
    <p:sldId id="269" r:id="rId13"/>
    <p:sldId id="267" r:id="rId14"/>
    <p:sldId id="266" r:id="rId15"/>
    <p:sldId id="265" r:id="rId16"/>
    <p:sldId id="270" r:id="rId17"/>
    <p:sldId id="282" r:id="rId18"/>
    <p:sldId id="271" r:id="rId19"/>
    <p:sldId id="277" r:id="rId20"/>
    <p:sldId id="273" r:id="rId21"/>
    <p:sldId id="275" r:id="rId22"/>
    <p:sldId id="276" r:id="rId23"/>
    <p:sldId id="283" r:id="rId24"/>
    <p:sldId id="284" r:id="rId25"/>
    <p:sldId id="286" r:id="rId26"/>
    <p:sldId id="274" r:id="rId27"/>
    <p:sldId id="289" r:id="rId28"/>
    <p:sldId id="290" r:id="rId29"/>
    <p:sldId id="291" r:id="rId30"/>
    <p:sldId id="292" r:id="rId31"/>
    <p:sldId id="293" r:id="rId32"/>
    <p:sldId id="295" r:id="rId33"/>
    <p:sldId id="285" r:id="rId34"/>
    <p:sldId id="294"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83D2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04" autoAdjust="0"/>
    <p:restoredTop sz="94660"/>
  </p:normalViewPr>
  <p:slideViewPr>
    <p:cSldViewPr snapToGrid="0">
      <p:cViewPr>
        <p:scale>
          <a:sx n="51" d="100"/>
          <a:sy n="51" d="100"/>
        </p:scale>
        <p:origin x="656"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12/31/2021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12/31/2021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12/31/2021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12/31/2021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Commitment, Exhortation, and Discouragement</a:t>
            </a:r>
            <a:endParaRPr lang="en-US" dirty="0"/>
          </a:p>
        </p:txBody>
      </p:sp>
      <p:sp>
        <p:nvSpPr>
          <p:cNvPr id="3" name="Subtitle 2"/>
          <p:cNvSpPr>
            <a:spLocks noGrp="1"/>
          </p:cNvSpPr>
          <p:nvPr>
            <p:ph type="subTitle" idx="1"/>
          </p:nvPr>
        </p:nvSpPr>
        <p:spPr/>
        <p:txBody>
          <a:bodyPr>
            <a:normAutofit/>
          </a:bodyPr>
          <a:lstStyle/>
          <a:p>
            <a:r>
              <a:rPr lang="en-US" sz="2400" dirty="0" smtClean="0"/>
              <a:t>Hebrews 12</a:t>
            </a:r>
          </a:p>
        </p:txBody>
      </p:sp>
    </p:spTree>
    <p:extLst>
      <p:ext uri="{BB962C8B-B14F-4D97-AF65-F5344CB8AC3E}">
        <p14:creationId xmlns:p14="http://schemas.microsoft.com/office/powerpoint/2010/main" val="16122374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Persecution</a:t>
            </a:r>
            <a:endParaRPr lang="en-US" dirty="0"/>
          </a:p>
        </p:txBody>
      </p:sp>
      <p:sp>
        <p:nvSpPr>
          <p:cNvPr id="3" name="Content Placeholder 2"/>
          <p:cNvSpPr>
            <a:spLocks noGrp="1"/>
          </p:cNvSpPr>
          <p:nvPr>
            <p:ph idx="1"/>
          </p:nvPr>
        </p:nvSpPr>
        <p:spPr>
          <a:xfrm>
            <a:off x="2713903" y="1390389"/>
            <a:ext cx="8915400" cy="4919306"/>
          </a:xfrm>
        </p:spPr>
        <p:txBody>
          <a:bodyPr>
            <a:noAutofit/>
          </a:bodyPr>
          <a:lstStyle/>
          <a:p>
            <a:pPr marL="0" indent="0">
              <a:buNone/>
            </a:pPr>
            <a:r>
              <a:rPr lang="en-US" sz="2000" dirty="0" smtClean="0"/>
              <a:t>Many </a:t>
            </a:r>
            <a:r>
              <a:rPr lang="en-US" sz="2000" dirty="0"/>
              <a:t>epistles and books </a:t>
            </a:r>
            <a:r>
              <a:rPr lang="en-US" sz="2000" dirty="0" smtClean="0"/>
              <a:t>(like 1</a:t>
            </a:r>
            <a:r>
              <a:rPr lang="en-US" sz="2000" baseline="30000" dirty="0" smtClean="0"/>
              <a:t>st</a:t>
            </a:r>
            <a:r>
              <a:rPr lang="en-US" sz="2000" dirty="0" smtClean="0"/>
              <a:t> Peter and Hebrews) contain encouragement for Christians </a:t>
            </a:r>
            <a:r>
              <a:rPr lang="en-US" sz="2000" dirty="0"/>
              <a:t>in a situation of persecution </a:t>
            </a:r>
            <a:r>
              <a:rPr lang="en-US" sz="2000" b="1" dirty="0"/>
              <a:t>(1 Peter 3:13-18; 1 Peter 4:12-19; 1 Peter 5:6-14; Hebrews 10:32-39; Hebrews </a:t>
            </a:r>
            <a:r>
              <a:rPr lang="en-US" sz="2000" b="1" dirty="0" smtClean="0"/>
              <a:t>12:3). </a:t>
            </a:r>
            <a:r>
              <a:rPr lang="en-US" sz="2000" dirty="0"/>
              <a:t>Something like a </a:t>
            </a:r>
            <a:r>
              <a:rPr lang="en-US" sz="2000" dirty="0" smtClean="0"/>
              <a:t>“theology </a:t>
            </a:r>
            <a:r>
              <a:rPr lang="en-US" sz="2000" dirty="0"/>
              <a:t>of </a:t>
            </a:r>
            <a:r>
              <a:rPr lang="en-US" sz="2000" dirty="0" smtClean="0"/>
              <a:t>persecution” </a:t>
            </a:r>
            <a:r>
              <a:rPr lang="en-US" sz="2000" dirty="0"/>
              <a:t>emerged, which emphasized patience, endurance, and steadfastness </a:t>
            </a:r>
            <a:r>
              <a:rPr lang="en-US" sz="2000" b="1" dirty="0"/>
              <a:t>(Romans 12:12; 1 Thessalonians 2:14-16; James </a:t>
            </a:r>
            <a:r>
              <a:rPr lang="en-US" sz="2000" b="1" dirty="0" smtClean="0"/>
              <a:t>5:7-11 )</a:t>
            </a:r>
            <a:r>
              <a:rPr lang="en-US" sz="2000" dirty="0" smtClean="0"/>
              <a:t>; prayer </a:t>
            </a:r>
            <a:r>
              <a:rPr lang="en-US" sz="2000" b="1" dirty="0"/>
              <a:t>(Matthew 5:44; Romans 12:14; 1 Corinthians 4:12 ); </a:t>
            </a:r>
            <a:r>
              <a:rPr lang="en-US" sz="2000" dirty="0" smtClean="0"/>
              <a:t>thanksgiving </a:t>
            </a:r>
            <a:r>
              <a:rPr lang="en-US" sz="2000" b="1" dirty="0"/>
              <a:t>(2 Thessalonians 1:4 )</a:t>
            </a:r>
            <a:r>
              <a:rPr lang="en-US" sz="2000" dirty="0"/>
              <a:t>; testing </a:t>
            </a:r>
            <a:r>
              <a:rPr lang="en-US" sz="2000" b="1" dirty="0"/>
              <a:t>(Mark 4:17 ) </a:t>
            </a:r>
            <a:r>
              <a:rPr lang="en-US" sz="2000" dirty="0"/>
              <a:t>and the strengthening of faith </a:t>
            </a:r>
            <a:r>
              <a:rPr lang="en-US" sz="2000" b="1" dirty="0"/>
              <a:t>(1 Thessalonians </a:t>
            </a:r>
            <a:r>
              <a:rPr lang="en-US" sz="2000" b="1" dirty="0" smtClean="0"/>
              <a:t>3:2-3)</a:t>
            </a:r>
            <a:r>
              <a:rPr lang="en-US" sz="2000" dirty="0" smtClean="0"/>
              <a:t>; </a:t>
            </a:r>
            <a:r>
              <a:rPr lang="en-US" sz="2000" dirty="0"/>
              <a:t>experiencing the grace of God </a:t>
            </a:r>
            <a:r>
              <a:rPr lang="en-US" sz="2000" b="1" dirty="0"/>
              <a:t>(Romans 8:35; 2 Corinthians 4:9 , 2 Corinthians 12:10 )</a:t>
            </a:r>
            <a:r>
              <a:rPr lang="en-US" sz="2000" dirty="0"/>
              <a:t>, and being blessed through suffering </a:t>
            </a:r>
            <a:r>
              <a:rPr lang="en-US" sz="2000" b="1" dirty="0" smtClean="0"/>
              <a:t>(Matthew </a:t>
            </a:r>
            <a:r>
              <a:rPr lang="en-US" sz="2000" b="1" dirty="0"/>
              <a:t>5:10-12; 1 Peter 3:14; 1 Peter </a:t>
            </a:r>
            <a:r>
              <a:rPr lang="en-US" sz="2000" b="1" dirty="0" smtClean="0"/>
              <a:t>4:12-14)</a:t>
            </a:r>
            <a:r>
              <a:rPr lang="en-US" sz="2000" dirty="0" smtClean="0"/>
              <a:t>. </a:t>
            </a:r>
            <a:r>
              <a:rPr lang="en-US" sz="2000" dirty="0"/>
              <a:t>For Paul, persecuting Christians could be a living and visible testimony to the crucified and risen Christ </a:t>
            </a:r>
            <a:r>
              <a:rPr lang="en-US" sz="2000" b="1" dirty="0"/>
              <a:t>(2 Corinthians 4:7-12 </a:t>
            </a:r>
            <a:r>
              <a:rPr lang="en-US" sz="2000" b="1" dirty="0" smtClean="0"/>
              <a:t>).  </a:t>
            </a:r>
          </a:p>
          <a:p>
            <a:pPr marL="0" indent="0">
              <a:buNone/>
            </a:pPr>
            <a:r>
              <a:rPr lang="en-US" sz="2000" i="1" dirty="0" smtClean="0"/>
              <a:t>In summary, there is so much in the Bible about persecution that we really ought to be expecting it!  </a:t>
            </a:r>
            <a:endParaRPr lang="en-US" sz="2000" i="1" dirty="0"/>
          </a:p>
        </p:txBody>
      </p:sp>
    </p:spTree>
    <p:extLst>
      <p:ext uri="{BB962C8B-B14F-4D97-AF65-F5344CB8AC3E}">
        <p14:creationId xmlns:p14="http://schemas.microsoft.com/office/powerpoint/2010/main" val="42941675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Matthew 10:16-19</a:t>
            </a:r>
            <a:endParaRPr lang="en-US" dirty="0"/>
          </a:p>
        </p:txBody>
      </p:sp>
      <p:sp>
        <p:nvSpPr>
          <p:cNvPr id="3" name="Content Placeholder 2"/>
          <p:cNvSpPr>
            <a:spLocks noGrp="1"/>
          </p:cNvSpPr>
          <p:nvPr>
            <p:ph idx="1"/>
          </p:nvPr>
        </p:nvSpPr>
        <p:spPr>
          <a:xfrm>
            <a:off x="2589212" y="1440493"/>
            <a:ext cx="8915400" cy="4470729"/>
          </a:xfrm>
        </p:spPr>
        <p:txBody>
          <a:bodyPr>
            <a:normAutofit lnSpcReduction="10000"/>
          </a:bodyPr>
          <a:lstStyle/>
          <a:p>
            <a:r>
              <a:rPr lang="en-US" sz="2400" b="1" baseline="30000" dirty="0" smtClean="0"/>
              <a:t>16 </a:t>
            </a:r>
            <a:r>
              <a:rPr lang="en-US" sz="2400" dirty="0" smtClean="0"/>
              <a:t>Behold, I send you forth as sheep in the midst of wolves: be ye therefore wise as serpents, and harmless as doves.</a:t>
            </a:r>
          </a:p>
          <a:p>
            <a:r>
              <a:rPr lang="en-US" sz="2400" b="1" baseline="30000" dirty="0" smtClean="0"/>
              <a:t>17 </a:t>
            </a:r>
            <a:r>
              <a:rPr lang="en-US" sz="2400" dirty="0" smtClean="0"/>
              <a:t>But beware of men: for they will deliver you up to the councils, and they will scourge you in their synagogues;</a:t>
            </a:r>
          </a:p>
          <a:p>
            <a:r>
              <a:rPr lang="en-US" sz="2400" b="1" baseline="30000" dirty="0" smtClean="0"/>
              <a:t>18 </a:t>
            </a:r>
            <a:r>
              <a:rPr lang="en-US" sz="2400" dirty="0" smtClean="0"/>
              <a:t>And ye shall be brought before governors and kings for my sake, for a testimony against them and the Gentiles.</a:t>
            </a:r>
          </a:p>
          <a:p>
            <a:r>
              <a:rPr lang="en-US" sz="2400" b="1" baseline="30000" dirty="0" smtClean="0"/>
              <a:t>19 </a:t>
            </a:r>
            <a:r>
              <a:rPr lang="en-US" sz="2400" dirty="0" smtClean="0"/>
              <a:t>But when they deliver you up, take no thought how or what ye shall speak: for it shall be given you in that same hour what ye shall speak.</a:t>
            </a:r>
          </a:p>
          <a:p>
            <a:endParaRPr lang="en-US" dirty="0"/>
          </a:p>
        </p:txBody>
      </p:sp>
    </p:spTree>
    <p:extLst>
      <p:ext uri="{BB962C8B-B14F-4D97-AF65-F5344CB8AC3E}">
        <p14:creationId xmlns:p14="http://schemas.microsoft.com/office/powerpoint/2010/main" val="32373963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Matthew 10:20-24</a:t>
            </a:r>
            <a:endParaRPr lang="en-US" dirty="0"/>
          </a:p>
        </p:txBody>
      </p:sp>
      <p:sp>
        <p:nvSpPr>
          <p:cNvPr id="3" name="Content Placeholder 2"/>
          <p:cNvSpPr>
            <a:spLocks noGrp="1"/>
          </p:cNvSpPr>
          <p:nvPr>
            <p:ph idx="1"/>
          </p:nvPr>
        </p:nvSpPr>
        <p:spPr>
          <a:xfrm>
            <a:off x="2589212" y="1440493"/>
            <a:ext cx="8915400" cy="4470729"/>
          </a:xfrm>
        </p:spPr>
        <p:txBody>
          <a:bodyPr>
            <a:normAutofit fontScale="92500" lnSpcReduction="10000"/>
          </a:bodyPr>
          <a:lstStyle/>
          <a:p>
            <a:r>
              <a:rPr lang="en-US" sz="2400" b="1" baseline="30000" dirty="0"/>
              <a:t>20 </a:t>
            </a:r>
            <a:r>
              <a:rPr lang="en-US" sz="2400" dirty="0"/>
              <a:t>For it is not ye that speak, but the Spirit of your Father which </a:t>
            </a:r>
            <a:r>
              <a:rPr lang="en-US" sz="2400" dirty="0" err="1"/>
              <a:t>speaketh</a:t>
            </a:r>
            <a:r>
              <a:rPr lang="en-US" sz="2400" dirty="0"/>
              <a:t> in you.</a:t>
            </a:r>
          </a:p>
          <a:p>
            <a:r>
              <a:rPr lang="en-US" sz="2400" b="1" baseline="30000" dirty="0"/>
              <a:t>21 </a:t>
            </a:r>
            <a:r>
              <a:rPr lang="en-US" sz="2400" dirty="0"/>
              <a:t>And the brother shall deliver up the brother to death, and the father the child: and the children shall rise up against their parents, and cause them to be put to death.</a:t>
            </a:r>
          </a:p>
          <a:p>
            <a:r>
              <a:rPr lang="en-US" sz="2400" b="1" baseline="30000" dirty="0"/>
              <a:t>22 </a:t>
            </a:r>
            <a:r>
              <a:rPr lang="en-US" sz="2400" dirty="0"/>
              <a:t>And ye shall be hated of all men for my name's sake: but he that </a:t>
            </a:r>
            <a:r>
              <a:rPr lang="en-US" sz="2400" dirty="0" err="1"/>
              <a:t>endureth</a:t>
            </a:r>
            <a:r>
              <a:rPr lang="en-US" sz="2400" dirty="0"/>
              <a:t> to the end shall be saved.</a:t>
            </a:r>
          </a:p>
          <a:p>
            <a:r>
              <a:rPr lang="en-US" sz="2400" b="1" baseline="30000" dirty="0"/>
              <a:t>23 </a:t>
            </a:r>
            <a:r>
              <a:rPr lang="en-US" sz="2400" dirty="0"/>
              <a:t>But when they persecute you in this city, flee ye into another: for verily I say unto you, Ye shall not have gone over the cities of Israel, till the Son of man be come.</a:t>
            </a:r>
          </a:p>
          <a:p>
            <a:r>
              <a:rPr lang="en-US" sz="2400" b="1" baseline="30000" dirty="0"/>
              <a:t>24 </a:t>
            </a:r>
            <a:r>
              <a:rPr lang="en-US" sz="2400" dirty="0"/>
              <a:t>The disciple is not above his master, nor the servant above his lord</a:t>
            </a:r>
            <a:r>
              <a:rPr lang="en-US" sz="2400" dirty="0" smtClean="0"/>
              <a:t>.</a:t>
            </a:r>
            <a:endParaRPr lang="en-US" sz="2400" dirty="0"/>
          </a:p>
        </p:txBody>
      </p:sp>
    </p:spTree>
    <p:extLst>
      <p:ext uri="{BB962C8B-B14F-4D97-AF65-F5344CB8AC3E}">
        <p14:creationId xmlns:p14="http://schemas.microsoft.com/office/powerpoint/2010/main" val="22250882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the Quarterly:  </a:t>
            </a:r>
            <a:endParaRPr lang="en-US" dirty="0"/>
          </a:p>
        </p:txBody>
      </p:sp>
      <p:sp>
        <p:nvSpPr>
          <p:cNvPr id="3" name="Content Placeholder 2"/>
          <p:cNvSpPr>
            <a:spLocks noGrp="1"/>
          </p:cNvSpPr>
          <p:nvPr>
            <p:ph idx="1"/>
          </p:nvPr>
        </p:nvSpPr>
        <p:spPr>
          <a:xfrm>
            <a:off x="2455101" y="1327759"/>
            <a:ext cx="9049511" cy="4583463"/>
          </a:xfrm>
        </p:spPr>
        <p:txBody>
          <a:bodyPr>
            <a:noAutofit/>
          </a:bodyPr>
          <a:lstStyle/>
          <a:p>
            <a:pPr marL="0" indent="0">
              <a:buNone/>
            </a:pPr>
            <a:r>
              <a:rPr lang="en-US" sz="2400" b="1" dirty="0"/>
              <a:t>To “bear the reproach of Christ” simply meant to identify oneself with Christ and endure the shame and abuse that this association implied. Public animosity against Christians was the result of their distinctive religious commitments. People can get offended by religious practices that they don’t understand or by people whose lifestyle and morals could make others feel guilty or shamed. </a:t>
            </a:r>
            <a:endParaRPr lang="en-US" sz="2400" b="1" dirty="0"/>
          </a:p>
        </p:txBody>
      </p:sp>
    </p:spTree>
    <p:extLst>
      <p:ext uri="{BB962C8B-B14F-4D97-AF65-F5344CB8AC3E}">
        <p14:creationId xmlns:p14="http://schemas.microsoft.com/office/powerpoint/2010/main" val="3013770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Tacitus</a:t>
            </a:r>
            <a:r>
              <a:rPr lang="en-US" i="1" dirty="0" smtClean="0"/>
              <a:t>, The Annals</a:t>
            </a:r>
            <a:r>
              <a:rPr lang="en-US" dirty="0" smtClean="0"/>
              <a:t>, Book 15, </a:t>
            </a:r>
            <a:r>
              <a:rPr lang="en-US" dirty="0"/>
              <a:t>C</a:t>
            </a:r>
            <a:r>
              <a:rPr lang="en-US" dirty="0" smtClean="0"/>
              <a:t>h. 44</a:t>
            </a:r>
            <a:endParaRPr lang="en-US" dirty="0"/>
          </a:p>
        </p:txBody>
      </p:sp>
      <p:sp>
        <p:nvSpPr>
          <p:cNvPr id="3" name="Content Placeholder 2"/>
          <p:cNvSpPr>
            <a:spLocks noGrp="1"/>
          </p:cNvSpPr>
          <p:nvPr>
            <p:ph idx="1"/>
          </p:nvPr>
        </p:nvSpPr>
        <p:spPr>
          <a:xfrm>
            <a:off x="2589212" y="1290181"/>
            <a:ext cx="9147676" cy="5260931"/>
          </a:xfrm>
        </p:spPr>
        <p:txBody>
          <a:bodyPr>
            <a:normAutofit/>
          </a:bodyPr>
          <a:lstStyle/>
          <a:p>
            <a:pPr marL="0" indent="0">
              <a:buNone/>
            </a:pPr>
            <a:r>
              <a:rPr lang="en-US" sz="2000" b="1" dirty="0" smtClean="0"/>
              <a:t>“Consequently</a:t>
            </a:r>
            <a:r>
              <a:rPr lang="en-US" sz="2000" b="1" dirty="0"/>
              <a:t>, to get rid of the report, Nero fastened the guilt and inflicted the most exquisite </a:t>
            </a:r>
            <a:r>
              <a:rPr lang="en-US" sz="2000" b="1" dirty="0" smtClean="0"/>
              <a:t>tortures on a class hated </a:t>
            </a:r>
            <a:r>
              <a:rPr lang="en-US" sz="2000" b="1" dirty="0"/>
              <a:t>for their abominations, called Christians by the populace. </a:t>
            </a:r>
            <a:r>
              <a:rPr lang="en-US" sz="2000" b="1" dirty="0" err="1"/>
              <a:t>Christus</a:t>
            </a:r>
            <a:r>
              <a:rPr lang="en-US" sz="2000" b="1" dirty="0"/>
              <a:t>, from whom the name had its origin, suffered the extreme penalty during the reign of Tiberius at the hands of one of our procurators, Pontius Pilatus, and a most mischievous superstition, thus checked for the moment, again broke out not only in </a:t>
            </a:r>
            <a:r>
              <a:rPr lang="en-US" sz="2000" b="1" dirty="0" err="1"/>
              <a:t>Judæa</a:t>
            </a:r>
            <a:r>
              <a:rPr lang="en-US" sz="2000" b="1" dirty="0"/>
              <a:t>, the first source of the evil, but even in Rome, where all things hideous and shameful from every part of the world find their </a:t>
            </a:r>
            <a:r>
              <a:rPr lang="en-US" sz="2000" b="1" dirty="0" err="1" smtClean="0"/>
              <a:t>centre</a:t>
            </a:r>
            <a:r>
              <a:rPr lang="en-US" sz="2000" b="1" dirty="0" smtClean="0"/>
              <a:t> </a:t>
            </a:r>
            <a:r>
              <a:rPr lang="en-US" sz="2000" b="1" dirty="0"/>
              <a:t>and become popular. Accordingly, an arrest was first made of all who pleaded guilty; then, upon their information, an immense multitude was convicted, not so much of the crime of firing the city, as of hatred against mankind. Mockery of every sort was added to their deaths. Covered with the skins of beasts, they were torn by dogs and perished, or were nailed to crosses, or were doomed to the flames and burnt, to serve as a nightly illumination, when daylight had expired</a:t>
            </a:r>
            <a:r>
              <a:rPr lang="en-US" sz="2000" b="1" dirty="0" smtClean="0"/>
              <a:t>.”</a:t>
            </a:r>
            <a:endParaRPr lang="en-US" sz="2000" b="1" dirty="0"/>
          </a:p>
        </p:txBody>
      </p:sp>
    </p:spTree>
    <p:extLst>
      <p:ext uri="{BB962C8B-B14F-4D97-AF65-F5344CB8AC3E}">
        <p14:creationId xmlns:p14="http://schemas.microsoft.com/office/powerpoint/2010/main" val="33131284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the Quarterly:  </a:t>
            </a:r>
            <a:endParaRPr lang="en-US" dirty="0"/>
          </a:p>
        </p:txBody>
      </p:sp>
      <p:sp>
        <p:nvSpPr>
          <p:cNvPr id="3" name="Content Placeholder 2"/>
          <p:cNvSpPr>
            <a:spLocks noGrp="1"/>
          </p:cNvSpPr>
          <p:nvPr>
            <p:ph idx="1"/>
          </p:nvPr>
        </p:nvSpPr>
        <p:spPr>
          <a:xfrm>
            <a:off x="2455101" y="1327759"/>
            <a:ext cx="9049511" cy="4583463"/>
          </a:xfrm>
        </p:spPr>
        <p:txBody>
          <a:bodyPr>
            <a:noAutofit/>
          </a:bodyPr>
          <a:lstStyle/>
          <a:p>
            <a:pPr marL="0" indent="0">
              <a:buNone/>
            </a:pPr>
            <a:r>
              <a:rPr lang="en-US" sz="2400" b="1" dirty="0"/>
              <a:t>David A. </a:t>
            </a:r>
            <a:r>
              <a:rPr lang="en-US" sz="2400" b="1" dirty="0" err="1"/>
              <a:t>deSilva</a:t>
            </a:r>
            <a:r>
              <a:rPr lang="en-US" sz="2400" b="1" dirty="0"/>
              <a:t> explains clearly why the early Christians suffered persecution: “Christians adopted a lifestyle that … would have been considered antisocial and even subversive. Loyalty to the gods, expressed in pious attendance at sacrifices and the like, was viewed as a symbol for loyalty to the state, authorities, friends, and family. Worship of the deities was something of a symbol for one’s dedication to the relationships that kept society stable and prosperous. By abstaining from the former, Christians (like the Jews) were regarded with suspicion as potential violators of the laws and [as] subversive elements within the empire.” — Perseverance in Gratitude (Grand Rapids, MI: Eerdmans Publishing Company, 2000), p. 12.)</a:t>
            </a:r>
            <a:endParaRPr lang="en-US" sz="2400" b="1" dirty="0"/>
          </a:p>
        </p:txBody>
      </p:sp>
    </p:spTree>
    <p:extLst>
      <p:ext uri="{BB962C8B-B14F-4D97-AF65-F5344CB8AC3E}">
        <p14:creationId xmlns:p14="http://schemas.microsoft.com/office/powerpoint/2010/main" val="37154513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65963" y="678438"/>
            <a:ext cx="10316230" cy="5121113"/>
          </a:xfrm>
          <a:prstGeom prst="rect">
            <a:avLst/>
          </a:prstGeom>
        </p:spPr>
      </p:pic>
    </p:spTree>
    <p:extLst>
      <p:ext uri="{BB962C8B-B14F-4D97-AF65-F5344CB8AC3E}">
        <p14:creationId xmlns:p14="http://schemas.microsoft.com/office/powerpoint/2010/main" val="10124699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65963" y="678438"/>
            <a:ext cx="10316230" cy="5121113"/>
          </a:xfrm>
          <a:prstGeom prst="rect">
            <a:avLst/>
          </a:prstGeom>
        </p:spPr>
      </p:pic>
      <p:sp>
        <p:nvSpPr>
          <p:cNvPr id="3" name="TextBox 2"/>
          <p:cNvSpPr txBox="1"/>
          <p:nvPr/>
        </p:nvSpPr>
        <p:spPr>
          <a:xfrm>
            <a:off x="2768253" y="1226988"/>
            <a:ext cx="9213940" cy="1114817"/>
          </a:xfrm>
          <a:prstGeom prst="rect">
            <a:avLst/>
          </a:prstGeom>
          <a:solidFill>
            <a:srgbClr val="FF9900">
              <a:alpha val="58039"/>
            </a:srgbClr>
          </a:solidFill>
        </p:spPr>
        <p:txBody>
          <a:bodyPr wrap="square" rtlCol="0">
            <a:spAutoFit/>
          </a:bodyPr>
          <a:lstStyle/>
          <a:p>
            <a:endParaRPr lang="en-US" dirty="0"/>
          </a:p>
        </p:txBody>
      </p:sp>
      <p:sp>
        <p:nvSpPr>
          <p:cNvPr id="4" name="TextBox 3"/>
          <p:cNvSpPr txBox="1"/>
          <p:nvPr/>
        </p:nvSpPr>
        <p:spPr>
          <a:xfrm rot="20385352">
            <a:off x="5979559" y="1750244"/>
            <a:ext cx="1417833" cy="923330"/>
          </a:xfrm>
          <a:prstGeom prst="rect">
            <a:avLst/>
          </a:prstGeom>
          <a:noFill/>
        </p:spPr>
        <p:txBody>
          <a:bodyPr wrap="square" rtlCol="0">
            <a:spAutoFit/>
          </a:bodyPr>
          <a:lstStyle/>
          <a:p>
            <a:r>
              <a:rPr lang="en-US" sz="5400" b="1" dirty="0" smtClean="0">
                <a:ln w="22225">
                  <a:solidFill>
                    <a:srgbClr val="FF0000"/>
                  </a:solidFill>
                  <a:prstDash val="solid"/>
                </a:ln>
                <a:solidFill>
                  <a:srgbClr val="C00000"/>
                </a:solidFill>
              </a:rPr>
              <a:t>NO</a:t>
            </a:r>
            <a:endParaRPr lang="en-US" sz="5400" b="1" dirty="0">
              <a:ln w="22225">
                <a:solidFill>
                  <a:srgbClr val="FF0000"/>
                </a:solidFill>
                <a:prstDash val="solid"/>
              </a:ln>
              <a:solidFill>
                <a:srgbClr val="C00000"/>
              </a:solidFill>
            </a:endParaRPr>
          </a:p>
        </p:txBody>
      </p:sp>
    </p:spTree>
    <p:extLst>
      <p:ext uri="{BB962C8B-B14F-4D97-AF65-F5344CB8AC3E}">
        <p14:creationId xmlns:p14="http://schemas.microsoft.com/office/powerpoint/2010/main" val="4146594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Parsing the Question:</a:t>
            </a:r>
            <a:endParaRPr lang="en-US" dirty="0"/>
          </a:p>
        </p:txBody>
      </p:sp>
      <p:sp>
        <p:nvSpPr>
          <p:cNvPr id="3" name="Content Placeholder 2"/>
          <p:cNvSpPr>
            <a:spLocks noGrp="1"/>
          </p:cNvSpPr>
          <p:nvPr>
            <p:ph idx="1"/>
          </p:nvPr>
        </p:nvSpPr>
        <p:spPr/>
        <p:txBody>
          <a:bodyPr>
            <a:normAutofit/>
          </a:bodyPr>
          <a:lstStyle/>
          <a:p>
            <a:pPr fontAlgn="base"/>
            <a:r>
              <a:rPr lang="en-US" sz="2400" b="1" dirty="0" smtClean="0"/>
              <a:t>Exhortation  (</a:t>
            </a:r>
            <a:r>
              <a:rPr lang="en-US" sz="2400" dirty="0" err="1" smtClean="0"/>
              <a:t>ĕg″zôr-tā′shən</a:t>
            </a:r>
            <a:r>
              <a:rPr lang="en-US" sz="2400" dirty="0" smtClean="0"/>
              <a:t>)</a:t>
            </a:r>
            <a:endParaRPr lang="en-US" sz="2400" dirty="0"/>
          </a:p>
          <a:p>
            <a:pPr fontAlgn="base"/>
            <a:r>
              <a:rPr lang="en-US" sz="2400" i="1" dirty="0"/>
              <a:t>noun</a:t>
            </a:r>
          </a:p>
          <a:p>
            <a:pPr fontAlgn="base"/>
            <a:r>
              <a:rPr lang="en-US" sz="2400" dirty="0"/>
              <a:t>The act or an instance of exhorting.</a:t>
            </a:r>
          </a:p>
          <a:p>
            <a:pPr fontAlgn="base"/>
            <a:r>
              <a:rPr lang="en-US" sz="2400" dirty="0"/>
              <a:t>A speech or discourse that encourages, incites, or earnestly advises.</a:t>
            </a:r>
          </a:p>
          <a:p>
            <a:pPr fontAlgn="base"/>
            <a:r>
              <a:rPr lang="en-US" sz="2400" dirty="0"/>
              <a:t>The act or practice of exhorting; incitement by means of argument, appeal, or admonition; the argument or appeal made.</a:t>
            </a:r>
          </a:p>
        </p:txBody>
      </p:sp>
    </p:spTree>
    <p:extLst>
      <p:ext uri="{BB962C8B-B14F-4D97-AF65-F5344CB8AC3E}">
        <p14:creationId xmlns:p14="http://schemas.microsoft.com/office/powerpoint/2010/main" val="32149051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Hebrews 12:3-5</a:t>
            </a:r>
            <a:endParaRPr lang="en-US" dirty="0"/>
          </a:p>
        </p:txBody>
      </p:sp>
      <p:sp>
        <p:nvSpPr>
          <p:cNvPr id="3" name="Content Placeholder 2"/>
          <p:cNvSpPr>
            <a:spLocks noGrp="1"/>
          </p:cNvSpPr>
          <p:nvPr>
            <p:ph idx="1"/>
          </p:nvPr>
        </p:nvSpPr>
        <p:spPr>
          <a:xfrm>
            <a:off x="2592925" y="1302707"/>
            <a:ext cx="8915400" cy="4896614"/>
          </a:xfrm>
        </p:spPr>
        <p:txBody>
          <a:bodyPr>
            <a:normAutofit/>
          </a:bodyPr>
          <a:lstStyle/>
          <a:p>
            <a:r>
              <a:rPr lang="en-US" sz="2400" b="1" baseline="30000" dirty="0" smtClean="0"/>
              <a:t>3</a:t>
            </a:r>
            <a:r>
              <a:rPr lang="en-US" sz="2400" b="1" baseline="30000" dirty="0"/>
              <a:t> </a:t>
            </a:r>
            <a:r>
              <a:rPr lang="en-US" sz="2400" dirty="0"/>
              <a:t>For consider him that endured such contradiction of sinners against himself, lest ye be wearied and faint in your minds.</a:t>
            </a:r>
          </a:p>
          <a:p>
            <a:r>
              <a:rPr lang="en-US" sz="2400" b="1" baseline="30000" dirty="0"/>
              <a:t>4 </a:t>
            </a:r>
            <a:r>
              <a:rPr lang="en-US" sz="2400" dirty="0"/>
              <a:t>Ye have not yet resisted unto blood, striving against sin.</a:t>
            </a:r>
          </a:p>
          <a:p>
            <a:r>
              <a:rPr lang="en-US" sz="2400" b="1" baseline="30000" dirty="0"/>
              <a:t>5 </a:t>
            </a:r>
            <a:r>
              <a:rPr lang="en-US" sz="2400" dirty="0"/>
              <a:t>And ye have forgotten the exhortation which </a:t>
            </a:r>
            <a:r>
              <a:rPr lang="en-US" sz="2400" dirty="0" err="1"/>
              <a:t>speaketh</a:t>
            </a:r>
            <a:r>
              <a:rPr lang="en-US" sz="2400" dirty="0"/>
              <a:t> unto you as unto children, My son, despise not thou the chastening of the Lord, nor faint when thou art rebuked of him:</a:t>
            </a:r>
          </a:p>
          <a:p>
            <a:endParaRPr lang="en-US" dirty="0"/>
          </a:p>
        </p:txBody>
      </p:sp>
    </p:spTree>
    <p:extLst>
      <p:ext uri="{BB962C8B-B14F-4D97-AF65-F5344CB8AC3E}">
        <p14:creationId xmlns:p14="http://schemas.microsoft.com/office/powerpoint/2010/main" val="8205699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65963" y="678438"/>
            <a:ext cx="10316230" cy="5121113"/>
          </a:xfrm>
          <a:prstGeom prst="rect">
            <a:avLst/>
          </a:prstGeom>
        </p:spPr>
      </p:pic>
    </p:spTree>
    <p:extLst>
      <p:ext uri="{BB962C8B-B14F-4D97-AF65-F5344CB8AC3E}">
        <p14:creationId xmlns:p14="http://schemas.microsoft.com/office/powerpoint/2010/main" val="39139743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Hebrews 12:6-9</a:t>
            </a:r>
            <a:endParaRPr lang="en-US" dirty="0"/>
          </a:p>
        </p:txBody>
      </p:sp>
      <p:sp>
        <p:nvSpPr>
          <p:cNvPr id="3" name="Content Placeholder 2"/>
          <p:cNvSpPr>
            <a:spLocks noGrp="1"/>
          </p:cNvSpPr>
          <p:nvPr>
            <p:ph idx="1"/>
          </p:nvPr>
        </p:nvSpPr>
        <p:spPr>
          <a:xfrm>
            <a:off x="2589212" y="1465545"/>
            <a:ext cx="8915400" cy="5035463"/>
          </a:xfrm>
        </p:spPr>
        <p:txBody>
          <a:bodyPr>
            <a:normAutofit/>
          </a:bodyPr>
          <a:lstStyle/>
          <a:p>
            <a:r>
              <a:rPr lang="en-US" sz="2400" b="1" baseline="30000" dirty="0"/>
              <a:t>6 </a:t>
            </a:r>
            <a:r>
              <a:rPr lang="en-US" sz="2400" dirty="0"/>
              <a:t>For whom the Lord </a:t>
            </a:r>
            <a:r>
              <a:rPr lang="en-US" sz="2400" dirty="0" err="1"/>
              <a:t>loveth</a:t>
            </a:r>
            <a:r>
              <a:rPr lang="en-US" sz="2400" dirty="0"/>
              <a:t> he </a:t>
            </a:r>
            <a:r>
              <a:rPr lang="en-US" sz="2400" dirty="0" err="1"/>
              <a:t>chasteneth</a:t>
            </a:r>
            <a:r>
              <a:rPr lang="en-US" sz="2400" dirty="0"/>
              <a:t>, and </a:t>
            </a:r>
            <a:r>
              <a:rPr lang="en-US" sz="2400" dirty="0" err="1"/>
              <a:t>scourgeth</a:t>
            </a:r>
            <a:r>
              <a:rPr lang="en-US" sz="2400" dirty="0"/>
              <a:t> every son whom he </a:t>
            </a:r>
            <a:r>
              <a:rPr lang="en-US" sz="2400" dirty="0" err="1"/>
              <a:t>receiveth</a:t>
            </a:r>
            <a:r>
              <a:rPr lang="en-US" sz="2400" dirty="0"/>
              <a:t>.</a:t>
            </a:r>
          </a:p>
          <a:p>
            <a:r>
              <a:rPr lang="en-US" sz="2400" b="1" baseline="30000" dirty="0"/>
              <a:t>7 </a:t>
            </a:r>
            <a:r>
              <a:rPr lang="en-US" sz="2400" dirty="0"/>
              <a:t>If ye endure chastening, God </a:t>
            </a:r>
            <a:r>
              <a:rPr lang="en-US" sz="2400" dirty="0" err="1"/>
              <a:t>dealeth</a:t>
            </a:r>
            <a:r>
              <a:rPr lang="en-US" sz="2400" dirty="0"/>
              <a:t> with you as with sons; for what son is he whom the father </a:t>
            </a:r>
            <a:r>
              <a:rPr lang="en-US" sz="2400" dirty="0" err="1"/>
              <a:t>chasteneth</a:t>
            </a:r>
            <a:r>
              <a:rPr lang="en-US" sz="2400" dirty="0"/>
              <a:t> not?</a:t>
            </a:r>
          </a:p>
          <a:p>
            <a:r>
              <a:rPr lang="en-US" sz="2400" b="1" baseline="30000" dirty="0"/>
              <a:t>8 </a:t>
            </a:r>
            <a:r>
              <a:rPr lang="en-US" sz="2400" dirty="0"/>
              <a:t>But if ye be without chastisement, whereof all are partakers, then are ye bastards, and not sons.</a:t>
            </a:r>
          </a:p>
          <a:p>
            <a:r>
              <a:rPr lang="en-US" sz="2400" b="1" baseline="30000" dirty="0"/>
              <a:t>9 </a:t>
            </a:r>
            <a:r>
              <a:rPr lang="en-US" sz="2400" dirty="0"/>
              <a:t>Furthermore we have had fathers of our flesh which corrected us, and we gave them reverence: shall we not much rather be in subjection unto the Father of spirits, and live</a:t>
            </a:r>
            <a:r>
              <a:rPr lang="en-US" sz="2400" dirty="0" smtClean="0"/>
              <a:t>?</a:t>
            </a:r>
            <a:endParaRPr lang="en-US" sz="2400" dirty="0"/>
          </a:p>
        </p:txBody>
      </p:sp>
    </p:spTree>
    <p:extLst>
      <p:ext uri="{BB962C8B-B14F-4D97-AF65-F5344CB8AC3E}">
        <p14:creationId xmlns:p14="http://schemas.microsoft.com/office/powerpoint/2010/main" val="41034739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Hebrews 12:10-13</a:t>
            </a:r>
            <a:endParaRPr lang="en-US" dirty="0"/>
          </a:p>
        </p:txBody>
      </p:sp>
      <p:sp>
        <p:nvSpPr>
          <p:cNvPr id="3" name="Content Placeholder 2"/>
          <p:cNvSpPr>
            <a:spLocks noGrp="1"/>
          </p:cNvSpPr>
          <p:nvPr>
            <p:ph idx="1"/>
          </p:nvPr>
        </p:nvSpPr>
        <p:spPr>
          <a:xfrm>
            <a:off x="2589212" y="1465545"/>
            <a:ext cx="8915400" cy="5035463"/>
          </a:xfrm>
        </p:spPr>
        <p:txBody>
          <a:bodyPr>
            <a:normAutofit/>
          </a:bodyPr>
          <a:lstStyle/>
          <a:p>
            <a:r>
              <a:rPr lang="en-US" sz="2400" b="1" baseline="30000" dirty="0"/>
              <a:t>10 </a:t>
            </a:r>
            <a:r>
              <a:rPr lang="en-US" sz="2400" dirty="0"/>
              <a:t>For they verily for a few days chastened us after their own pleasure; but he for our profit, that we might be partakers of his holiness.</a:t>
            </a:r>
          </a:p>
          <a:p>
            <a:r>
              <a:rPr lang="en-US" sz="2400" b="1" baseline="30000" dirty="0"/>
              <a:t>11 </a:t>
            </a:r>
            <a:r>
              <a:rPr lang="en-US" sz="2400" dirty="0"/>
              <a:t>Now no chastening for the present </a:t>
            </a:r>
            <a:r>
              <a:rPr lang="en-US" sz="2400" dirty="0" err="1"/>
              <a:t>seemeth</a:t>
            </a:r>
            <a:r>
              <a:rPr lang="en-US" sz="2400" dirty="0"/>
              <a:t> to be joyous, but grievous: nevertheless afterward it </a:t>
            </a:r>
            <a:r>
              <a:rPr lang="en-US" sz="2400" dirty="0" err="1"/>
              <a:t>yieldeth</a:t>
            </a:r>
            <a:r>
              <a:rPr lang="en-US" sz="2400" dirty="0"/>
              <a:t> the peaceable fruit of righteousness unto them which are exercised thereby.</a:t>
            </a:r>
          </a:p>
          <a:p>
            <a:r>
              <a:rPr lang="en-US" sz="2400" b="1" baseline="30000" dirty="0"/>
              <a:t>12 </a:t>
            </a:r>
            <a:r>
              <a:rPr lang="en-US" sz="2400" dirty="0"/>
              <a:t>Wherefore lift up the hands which hang down, and the feeble knees;</a:t>
            </a:r>
          </a:p>
          <a:p>
            <a:r>
              <a:rPr lang="en-US" sz="2400" b="1" baseline="30000" dirty="0"/>
              <a:t>13 </a:t>
            </a:r>
            <a:r>
              <a:rPr lang="en-US" sz="2400" dirty="0"/>
              <a:t>And make straight paths for your feet, lest that which is lame be turned out of the way; but let it rather be healed</a:t>
            </a:r>
            <a:r>
              <a:rPr lang="en-US" sz="2400" dirty="0" smtClean="0"/>
              <a:t>.</a:t>
            </a:r>
            <a:endParaRPr lang="en-US" sz="2400" dirty="0"/>
          </a:p>
        </p:txBody>
      </p:sp>
    </p:spTree>
    <p:extLst>
      <p:ext uri="{BB962C8B-B14F-4D97-AF65-F5344CB8AC3E}">
        <p14:creationId xmlns:p14="http://schemas.microsoft.com/office/powerpoint/2010/main" val="12109753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Hebrews 12:14-17</a:t>
            </a:r>
            <a:endParaRPr lang="en-US" dirty="0"/>
          </a:p>
        </p:txBody>
      </p:sp>
      <p:sp>
        <p:nvSpPr>
          <p:cNvPr id="3" name="Content Placeholder 2"/>
          <p:cNvSpPr>
            <a:spLocks noGrp="1"/>
          </p:cNvSpPr>
          <p:nvPr>
            <p:ph idx="1"/>
          </p:nvPr>
        </p:nvSpPr>
        <p:spPr>
          <a:xfrm>
            <a:off x="2589212" y="1465545"/>
            <a:ext cx="8915400" cy="5035463"/>
          </a:xfrm>
        </p:spPr>
        <p:txBody>
          <a:bodyPr>
            <a:normAutofit/>
          </a:bodyPr>
          <a:lstStyle/>
          <a:p>
            <a:r>
              <a:rPr lang="en-US" sz="2400" b="1" baseline="30000" dirty="0"/>
              <a:t>14 </a:t>
            </a:r>
            <a:r>
              <a:rPr lang="en-US" sz="2400" dirty="0"/>
              <a:t>Follow peace with all men, and holiness, without which no man shall see the Lord:</a:t>
            </a:r>
          </a:p>
          <a:p>
            <a:r>
              <a:rPr lang="en-US" sz="2400" b="1" baseline="30000" dirty="0" smtClean="0"/>
              <a:t>15</a:t>
            </a:r>
            <a:r>
              <a:rPr lang="en-US" sz="2400" b="1" baseline="30000" dirty="0"/>
              <a:t> </a:t>
            </a:r>
            <a:r>
              <a:rPr lang="en-US" sz="2400" dirty="0"/>
              <a:t>Looking diligently lest any man fail of the grace of God; lest any root of bitterness springing up trouble you, and thereby many be defiled;</a:t>
            </a:r>
          </a:p>
          <a:p>
            <a:r>
              <a:rPr lang="en-US" sz="2400" b="1" baseline="30000" dirty="0"/>
              <a:t>16 </a:t>
            </a:r>
            <a:r>
              <a:rPr lang="en-US" sz="2400" dirty="0"/>
              <a:t>Lest there be any fornicator, or profane person, as Esau, who for one morsel of meat sold his birthright.</a:t>
            </a:r>
          </a:p>
          <a:p>
            <a:r>
              <a:rPr lang="en-US" sz="2400" b="1" baseline="30000" dirty="0"/>
              <a:t>17 </a:t>
            </a:r>
            <a:r>
              <a:rPr lang="en-US" sz="2400" dirty="0"/>
              <a:t>For ye know how that afterward, when he would have inherited the blessing, he was rejected: for he found no place of repentance, though he sought it carefully with tears.</a:t>
            </a:r>
          </a:p>
        </p:txBody>
      </p:sp>
    </p:spTree>
    <p:extLst>
      <p:ext uri="{BB962C8B-B14F-4D97-AF65-F5344CB8AC3E}">
        <p14:creationId xmlns:p14="http://schemas.microsoft.com/office/powerpoint/2010/main" val="8375298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767155" y="691172"/>
            <a:ext cx="10496764" cy="5124000"/>
          </a:xfrm>
          <a:prstGeom prst="rect">
            <a:avLst/>
          </a:prstGeom>
        </p:spPr>
      </p:pic>
      <p:sp>
        <p:nvSpPr>
          <p:cNvPr id="6" name="TextBox 5"/>
          <p:cNvSpPr txBox="1"/>
          <p:nvPr/>
        </p:nvSpPr>
        <p:spPr>
          <a:xfrm>
            <a:off x="2568540" y="2527442"/>
            <a:ext cx="9339209" cy="3447098"/>
          </a:xfrm>
          <a:prstGeom prst="rect">
            <a:avLst/>
          </a:prstGeom>
          <a:noFill/>
        </p:spPr>
        <p:txBody>
          <a:bodyPr wrap="square" rtlCol="0">
            <a:spAutoFit/>
          </a:bodyPr>
          <a:lstStyle/>
          <a:p>
            <a:r>
              <a:rPr lang="en-US" sz="2000" b="1" dirty="0" smtClean="0"/>
              <a:t>We don’t need to “reprove” a person who is discouraged.  We need to “EXHORT” (that is, urge, incite) them to consider the blessings that God has provided.  (</a:t>
            </a:r>
            <a:r>
              <a:rPr lang="en-US" sz="2000" dirty="0" smtClean="0"/>
              <a:t>For </a:t>
            </a:r>
            <a:r>
              <a:rPr lang="en-US" sz="2000" dirty="0"/>
              <a:t>consider him that endured such contradiction of sinners against himself, lest ye be wearied and faint in your minds</a:t>
            </a:r>
            <a:r>
              <a:rPr lang="en-US" sz="2000" dirty="0" smtClean="0"/>
              <a:t>.  Ye </a:t>
            </a:r>
            <a:r>
              <a:rPr lang="en-US" sz="2000" dirty="0"/>
              <a:t>have not yet resisted unto blood, striving against </a:t>
            </a:r>
            <a:r>
              <a:rPr lang="en-US" sz="2000" dirty="0" smtClean="0"/>
              <a:t>sin.</a:t>
            </a:r>
            <a:r>
              <a:rPr lang="en-US" sz="2000" b="1" dirty="0" smtClean="0"/>
              <a:t>)  We should also recall that the discouraging circumstances which face us are often simply God’s way of teaching us discipline, as a loving parent might punish a child.  (</a:t>
            </a:r>
            <a:r>
              <a:rPr lang="en-US" sz="2000" dirty="0" smtClean="0"/>
              <a:t>And </a:t>
            </a:r>
            <a:r>
              <a:rPr lang="en-US" sz="2000" dirty="0"/>
              <a:t>ye have forgotten the exhortation which </a:t>
            </a:r>
            <a:r>
              <a:rPr lang="en-US" sz="2000" dirty="0" err="1"/>
              <a:t>speaketh</a:t>
            </a:r>
            <a:r>
              <a:rPr lang="en-US" sz="2000" dirty="0"/>
              <a:t> unto you as unto children, My son, despise not thou the chastening of the Lord, nor faint when thou art rebuked of </a:t>
            </a:r>
            <a:r>
              <a:rPr lang="en-US" sz="2000" dirty="0" smtClean="0"/>
              <a:t>him.</a:t>
            </a:r>
            <a:r>
              <a:rPr lang="en-US" sz="2000" b="1" dirty="0" smtClean="0"/>
              <a:t>)</a:t>
            </a:r>
            <a:endParaRPr lang="en-US" sz="2000" dirty="0" smtClean="0"/>
          </a:p>
          <a:p>
            <a:endParaRPr lang="en-US" dirty="0"/>
          </a:p>
        </p:txBody>
      </p:sp>
    </p:spTree>
    <p:extLst>
      <p:ext uri="{BB962C8B-B14F-4D97-AF65-F5344CB8AC3E}">
        <p14:creationId xmlns:p14="http://schemas.microsoft.com/office/powerpoint/2010/main" val="6145414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65963" y="678438"/>
            <a:ext cx="10316230" cy="5121113"/>
          </a:xfrm>
          <a:prstGeom prst="rect">
            <a:avLst/>
          </a:prstGeom>
        </p:spPr>
      </p:pic>
      <p:sp>
        <p:nvSpPr>
          <p:cNvPr id="3" name="TextBox 2"/>
          <p:cNvSpPr txBox="1"/>
          <p:nvPr/>
        </p:nvSpPr>
        <p:spPr>
          <a:xfrm>
            <a:off x="2768253" y="1226988"/>
            <a:ext cx="9213940" cy="1114817"/>
          </a:xfrm>
          <a:prstGeom prst="rect">
            <a:avLst/>
          </a:prstGeom>
          <a:solidFill>
            <a:srgbClr val="FF9900">
              <a:alpha val="58039"/>
            </a:srgbClr>
          </a:solidFill>
        </p:spPr>
        <p:txBody>
          <a:bodyPr wrap="square" rtlCol="0">
            <a:spAutoFit/>
          </a:bodyPr>
          <a:lstStyle/>
          <a:p>
            <a:endParaRPr lang="en-US" dirty="0"/>
          </a:p>
        </p:txBody>
      </p:sp>
      <p:sp>
        <p:nvSpPr>
          <p:cNvPr id="4" name="TextBox 3"/>
          <p:cNvSpPr txBox="1"/>
          <p:nvPr/>
        </p:nvSpPr>
        <p:spPr>
          <a:xfrm rot="20385352">
            <a:off x="5979559" y="1750244"/>
            <a:ext cx="1417833" cy="923330"/>
          </a:xfrm>
          <a:prstGeom prst="rect">
            <a:avLst/>
          </a:prstGeom>
          <a:noFill/>
        </p:spPr>
        <p:txBody>
          <a:bodyPr wrap="square" rtlCol="0">
            <a:spAutoFit/>
          </a:bodyPr>
          <a:lstStyle/>
          <a:p>
            <a:r>
              <a:rPr lang="en-US" sz="5400" b="1" dirty="0" smtClean="0">
                <a:ln w="22225">
                  <a:solidFill>
                    <a:srgbClr val="FF0000"/>
                  </a:solidFill>
                  <a:prstDash val="solid"/>
                </a:ln>
                <a:solidFill>
                  <a:srgbClr val="C00000"/>
                </a:solidFill>
              </a:rPr>
              <a:t>NO</a:t>
            </a:r>
            <a:endParaRPr lang="en-US" sz="5400" b="1" dirty="0">
              <a:ln w="22225">
                <a:solidFill>
                  <a:srgbClr val="FF0000"/>
                </a:solidFill>
                <a:prstDash val="solid"/>
              </a:ln>
              <a:solidFill>
                <a:srgbClr val="C00000"/>
              </a:solidFill>
            </a:endParaRPr>
          </a:p>
        </p:txBody>
      </p:sp>
    </p:spTree>
    <p:extLst>
      <p:ext uri="{BB962C8B-B14F-4D97-AF65-F5344CB8AC3E}">
        <p14:creationId xmlns:p14="http://schemas.microsoft.com/office/powerpoint/2010/main" val="455374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65963" y="678438"/>
            <a:ext cx="10316230" cy="5121113"/>
          </a:xfrm>
          <a:prstGeom prst="rect">
            <a:avLst/>
          </a:prstGeom>
        </p:spPr>
      </p:pic>
      <p:sp>
        <p:nvSpPr>
          <p:cNvPr id="3" name="TextBox 2"/>
          <p:cNvSpPr txBox="1"/>
          <p:nvPr/>
        </p:nvSpPr>
        <p:spPr>
          <a:xfrm>
            <a:off x="2768253" y="1226988"/>
            <a:ext cx="9213940" cy="1114817"/>
          </a:xfrm>
          <a:prstGeom prst="rect">
            <a:avLst/>
          </a:prstGeom>
          <a:solidFill>
            <a:srgbClr val="FF9900">
              <a:alpha val="58039"/>
            </a:srgbClr>
          </a:solidFill>
        </p:spPr>
        <p:txBody>
          <a:bodyPr wrap="square" rtlCol="0">
            <a:spAutoFit/>
          </a:bodyPr>
          <a:lstStyle/>
          <a:p>
            <a:endParaRPr lang="en-US" dirty="0"/>
          </a:p>
        </p:txBody>
      </p:sp>
      <p:sp>
        <p:nvSpPr>
          <p:cNvPr id="5" name="TextBox 4"/>
          <p:cNvSpPr txBox="1"/>
          <p:nvPr/>
        </p:nvSpPr>
        <p:spPr>
          <a:xfrm>
            <a:off x="2768253" y="2681585"/>
            <a:ext cx="9213940" cy="1114817"/>
          </a:xfrm>
          <a:prstGeom prst="rect">
            <a:avLst/>
          </a:prstGeom>
          <a:solidFill>
            <a:srgbClr val="FF9900">
              <a:alpha val="83137"/>
            </a:srgbClr>
          </a:solidFill>
        </p:spPr>
        <p:txBody>
          <a:bodyPr wrap="square" rtlCol="0">
            <a:spAutoFit/>
          </a:bodyPr>
          <a:lstStyle/>
          <a:p>
            <a:endParaRPr lang="en-US" dirty="0"/>
          </a:p>
        </p:txBody>
      </p:sp>
      <p:sp>
        <p:nvSpPr>
          <p:cNvPr id="6" name="TextBox 5"/>
          <p:cNvSpPr txBox="1"/>
          <p:nvPr/>
        </p:nvSpPr>
        <p:spPr>
          <a:xfrm>
            <a:off x="2901818" y="2515718"/>
            <a:ext cx="9931918" cy="1446550"/>
          </a:xfrm>
          <a:prstGeom prst="rect">
            <a:avLst/>
          </a:prstGeom>
          <a:noFill/>
        </p:spPr>
        <p:txBody>
          <a:bodyPr wrap="square" rtlCol="0">
            <a:spAutoFit/>
          </a:bodyPr>
          <a:lstStyle/>
          <a:p>
            <a:r>
              <a:rPr lang="en-US" sz="4400" b="1" dirty="0" smtClean="0">
                <a:ln w="9525">
                  <a:solidFill>
                    <a:schemeClr val="bg1"/>
                  </a:solidFill>
                  <a:prstDash val="solid"/>
                </a:ln>
                <a:effectLst>
                  <a:outerShdw blurRad="12700" dist="38100" dir="2700000" algn="tl" rotWithShape="0">
                    <a:schemeClr val="bg1">
                      <a:lumMod val="50000"/>
                    </a:schemeClr>
                  </a:outerShdw>
                </a:effectLst>
              </a:rPr>
              <a:t>No reproof needed… But some sharp exhortation may be useful!  </a:t>
            </a:r>
            <a:endParaRPr lang="en-US" sz="4400" b="1" dirty="0">
              <a:ln w="9525">
                <a:solidFill>
                  <a:schemeClr val="bg1"/>
                </a:solidFill>
                <a:prstDash val="solid"/>
              </a:ln>
              <a:effectLst>
                <a:outerShdw blurRad="12700" dist="38100" dir="2700000" algn="tl" rotWithShape="0">
                  <a:schemeClr val="bg1">
                    <a:lumMod val="50000"/>
                  </a:schemeClr>
                </a:outerShdw>
              </a:effectLst>
            </a:endParaRPr>
          </a:p>
        </p:txBody>
      </p:sp>
      <p:sp>
        <p:nvSpPr>
          <p:cNvPr id="7" name="TextBox 6"/>
          <p:cNvSpPr txBox="1"/>
          <p:nvPr/>
        </p:nvSpPr>
        <p:spPr>
          <a:xfrm rot="20385352">
            <a:off x="5979559" y="1750244"/>
            <a:ext cx="1417833" cy="923330"/>
          </a:xfrm>
          <a:prstGeom prst="rect">
            <a:avLst/>
          </a:prstGeom>
          <a:noFill/>
        </p:spPr>
        <p:txBody>
          <a:bodyPr wrap="square" rtlCol="0">
            <a:spAutoFit/>
          </a:bodyPr>
          <a:lstStyle/>
          <a:p>
            <a:r>
              <a:rPr lang="en-US" sz="5400" b="1" dirty="0" smtClean="0">
                <a:ln w="22225">
                  <a:solidFill>
                    <a:srgbClr val="FF0000"/>
                  </a:solidFill>
                  <a:prstDash val="solid"/>
                </a:ln>
                <a:solidFill>
                  <a:srgbClr val="C00000"/>
                </a:solidFill>
              </a:rPr>
              <a:t>NO</a:t>
            </a:r>
            <a:endParaRPr lang="en-US" sz="5400" b="1" dirty="0">
              <a:ln w="22225">
                <a:solidFill>
                  <a:srgbClr val="FF0000"/>
                </a:solidFill>
                <a:prstDash val="solid"/>
              </a:ln>
              <a:solidFill>
                <a:srgbClr val="C00000"/>
              </a:solidFill>
            </a:endParaRPr>
          </a:p>
        </p:txBody>
      </p:sp>
    </p:spTree>
    <p:extLst>
      <p:ext uri="{BB962C8B-B14F-4D97-AF65-F5344CB8AC3E}">
        <p14:creationId xmlns:p14="http://schemas.microsoft.com/office/powerpoint/2010/main" val="4055173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80">
                                          <p:stCondLst>
                                            <p:cond delay="0"/>
                                          </p:stCondLst>
                                        </p:cTn>
                                        <p:tgtEl>
                                          <p:spTgt spid="6"/>
                                        </p:tgtEl>
                                      </p:cBhvr>
                                    </p:animEffect>
                                    <p:anim calcmode="lin" valueType="num">
                                      <p:cBhvr>
                                        <p:cTn id="1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7" dur="26">
                                          <p:stCondLst>
                                            <p:cond delay="650"/>
                                          </p:stCondLst>
                                        </p:cTn>
                                        <p:tgtEl>
                                          <p:spTgt spid="6"/>
                                        </p:tgtEl>
                                      </p:cBhvr>
                                      <p:to x="100000" y="60000"/>
                                    </p:animScale>
                                    <p:animScale>
                                      <p:cBhvr>
                                        <p:cTn id="18" dur="166" decel="50000">
                                          <p:stCondLst>
                                            <p:cond delay="676"/>
                                          </p:stCondLst>
                                        </p:cTn>
                                        <p:tgtEl>
                                          <p:spTgt spid="6"/>
                                        </p:tgtEl>
                                      </p:cBhvr>
                                      <p:to x="100000" y="100000"/>
                                    </p:animScale>
                                    <p:animScale>
                                      <p:cBhvr>
                                        <p:cTn id="19" dur="26">
                                          <p:stCondLst>
                                            <p:cond delay="1312"/>
                                          </p:stCondLst>
                                        </p:cTn>
                                        <p:tgtEl>
                                          <p:spTgt spid="6"/>
                                        </p:tgtEl>
                                      </p:cBhvr>
                                      <p:to x="100000" y="80000"/>
                                    </p:animScale>
                                    <p:animScale>
                                      <p:cBhvr>
                                        <p:cTn id="20" dur="166" decel="50000">
                                          <p:stCondLst>
                                            <p:cond delay="1338"/>
                                          </p:stCondLst>
                                        </p:cTn>
                                        <p:tgtEl>
                                          <p:spTgt spid="6"/>
                                        </p:tgtEl>
                                      </p:cBhvr>
                                      <p:to x="100000" y="100000"/>
                                    </p:animScale>
                                    <p:animScale>
                                      <p:cBhvr>
                                        <p:cTn id="21" dur="26">
                                          <p:stCondLst>
                                            <p:cond delay="1642"/>
                                          </p:stCondLst>
                                        </p:cTn>
                                        <p:tgtEl>
                                          <p:spTgt spid="6"/>
                                        </p:tgtEl>
                                      </p:cBhvr>
                                      <p:to x="100000" y="90000"/>
                                    </p:animScale>
                                    <p:animScale>
                                      <p:cBhvr>
                                        <p:cTn id="22" dur="166" decel="50000">
                                          <p:stCondLst>
                                            <p:cond delay="1668"/>
                                          </p:stCondLst>
                                        </p:cTn>
                                        <p:tgtEl>
                                          <p:spTgt spid="6"/>
                                        </p:tgtEl>
                                      </p:cBhvr>
                                      <p:to x="100000" y="100000"/>
                                    </p:animScale>
                                    <p:animScale>
                                      <p:cBhvr>
                                        <p:cTn id="23" dur="26">
                                          <p:stCondLst>
                                            <p:cond delay="1808"/>
                                          </p:stCondLst>
                                        </p:cTn>
                                        <p:tgtEl>
                                          <p:spTgt spid="6"/>
                                        </p:tgtEl>
                                      </p:cBhvr>
                                      <p:to x="100000" y="95000"/>
                                    </p:animScale>
                                    <p:animScale>
                                      <p:cBhvr>
                                        <p:cTn id="24"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 3</a:t>
            </a:r>
            <a:endParaRPr lang="en-US" dirty="0"/>
          </a:p>
        </p:txBody>
      </p:sp>
      <p:sp>
        <p:nvSpPr>
          <p:cNvPr id="3" name="Content Placeholder 2"/>
          <p:cNvSpPr>
            <a:spLocks noGrp="1"/>
          </p:cNvSpPr>
          <p:nvPr>
            <p:ph idx="1"/>
          </p:nvPr>
        </p:nvSpPr>
        <p:spPr/>
        <p:txBody>
          <a:bodyPr/>
          <a:lstStyle/>
          <a:p>
            <a:pPr marL="0" indent="0">
              <a:buNone/>
            </a:pPr>
            <a:endParaRPr lang="en-US" dirty="0"/>
          </a:p>
        </p:txBody>
      </p:sp>
      <p:pic>
        <p:nvPicPr>
          <p:cNvPr id="4" name="Picture 3"/>
          <p:cNvPicPr>
            <a:picLocks noChangeAspect="1"/>
          </p:cNvPicPr>
          <p:nvPr/>
        </p:nvPicPr>
        <p:blipFill>
          <a:blip r:embed="rId2"/>
          <a:stretch>
            <a:fillRect/>
          </a:stretch>
        </p:blipFill>
        <p:spPr>
          <a:xfrm>
            <a:off x="2589212" y="2133600"/>
            <a:ext cx="8915400" cy="1442093"/>
          </a:xfrm>
          <a:prstGeom prst="rect">
            <a:avLst/>
          </a:prstGeom>
        </p:spPr>
      </p:pic>
    </p:spTree>
    <p:extLst>
      <p:ext uri="{BB962C8B-B14F-4D97-AF65-F5344CB8AC3E}">
        <p14:creationId xmlns:p14="http://schemas.microsoft.com/office/powerpoint/2010/main" val="20794942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Tacitus</a:t>
            </a:r>
            <a:r>
              <a:rPr lang="en-US" i="1" dirty="0" smtClean="0"/>
              <a:t>, The Annals</a:t>
            </a:r>
            <a:r>
              <a:rPr lang="en-US" dirty="0" smtClean="0"/>
              <a:t>, Book 15, </a:t>
            </a:r>
            <a:r>
              <a:rPr lang="en-US" dirty="0"/>
              <a:t>C</a:t>
            </a:r>
            <a:r>
              <a:rPr lang="en-US" dirty="0" smtClean="0"/>
              <a:t>h. 44</a:t>
            </a:r>
            <a:endParaRPr lang="en-US" dirty="0"/>
          </a:p>
        </p:txBody>
      </p:sp>
      <p:sp>
        <p:nvSpPr>
          <p:cNvPr id="3" name="Content Placeholder 2"/>
          <p:cNvSpPr>
            <a:spLocks noGrp="1"/>
          </p:cNvSpPr>
          <p:nvPr>
            <p:ph idx="1"/>
          </p:nvPr>
        </p:nvSpPr>
        <p:spPr>
          <a:xfrm>
            <a:off x="2589212" y="1290181"/>
            <a:ext cx="9147676" cy="5260931"/>
          </a:xfrm>
        </p:spPr>
        <p:txBody>
          <a:bodyPr>
            <a:normAutofit/>
          </a:bodyPr>
          <a:lstStyle/>
          <a:p>
            <a:pPr marL="0" indent="0">
              <a:buNone/>
            </a:pPr>
            <a:r>
              <a:rPr lang="en-US" sz="2000" dirty="0" smtClean="0"/>
              <a:t>Possibly you’ll recall some of this account:</a:t>
            </a:r>
          </a:p>
          <a:p>
            <a:pPr marL="0" indent="0">
              <a:buNone/>
            </a:pPr>
            <a:r>
              <a:rPr lang="en-US" sz="2000" b="1" dirty="0" smtClean="0"/>
              <a:t>“Consequently, to get rid of the report, Nero fastened the guilt and inflicted the most exquisite tortures on a class hated for their abominations, called Christians by the populace… an immense multitude was convicted, not so much of the crime of firing the city, as of hatred against mankind. Mockery </a:t>
            </a:r>
            <a:r>
              <a:rPr lang="en-US" sz="2000" b="1" dirty="0"/>
              <a:t>of every sort was added to their deaths. Covered with the skins of beasts, they were torn by dogs and perished, or were nailed to crosses, or were doomed to the flames and burnt, to serve as a nightly illumination, when daylight had </a:t>
            </a:r>
            <a:r>
              <a:rPr lang="en-US" sz="2000" b="1" dirty="0" smtClean="0"/>
              <a:t>expired</a:t>
            </a:r>
            <a:r>
              <a:rPr lang="en-US" sz="2000" b="1" dirty="0"/>
              <a:t>. </a:t>
            </a:r>
            <a:r>
              <a:rPr lang="en-US" sz="2000" b="1" dirty="0" smtClean="0"/>
              <a:t> </a:t>
            </a:r>
          </a:p>
          <a:p>
            <a:pPr marL="0" indent="0">
              <a:buNone/>
            </a:pPr>
            <a:r>
              <a:rPr lang="en-US" sz="2000" b="1" dirty="0" smtClean="0"/>
              <a:t>Nero </a:t>
            </a:r>
            <a:r>
              <a:rPr lang="en-US" sz="2000" b="1" dirty="0"/>
              <a:t>offered his gardens for the spectacle, and was exhibiting a show in the circus, while he mingled with the people in the dress of a charioteer or stood aloft on a car. Hence, even for criminals who deserved extreme and exemplary punishment, there arose a feeling of compassion; for it was not, as it seemed, for the public good, but to glut one man's cruelty, that they were being destroyed</a:t>
            </a:r>
            <a:r>
              <a:rPr lang="en-US" sz="2000" b="1" dirty="0" smtClean="0"/>
              <a:t>.”</a:t>
            </a:r>
            <a:endParaRPr lang="en-US" sz="2000" b="1" dirty="0"/>
          </a:p>
        </p:txBody>
      </p:sp>
    </p:spTree>
    <p:extLst>
      <p:ext uri="{BB962C8B-B14F-4D97-AF65-F5344CB8AC3E}">
        <p14:creationId xmlns:p14="http://schemas.microsoft.com/office/powerpoint/2010/main" val="37669924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Revelation 3:14-16</a:t>
            </a:r>
            <a:endParaRPr lang="en-US" dirty="0"/>
          </a:p>
        </p:txBody>
      </p:sp>
      <p:sp>
        <p:nvSpPr>
          <p:cNvPr id="3" name="Content Placeholder 2"/>
          <p:cNvSpPr>
            <a:spLocks noGrp="1"/>
          </p:cNvSpPr>
          <p:nvPr>
            <p:ph idx="1"/>
          </p:nvPr>
        </p:nvSpPr>
        <p:spPr/>
        <p:txBody>
          <a:bodyPr>
            <a:normAutofit/>
          </a:bodyPr>
          <a:lstStyle/>
          <a:p>
            <a:r>
              <a:rPr lang="en-US" sz="2000" b="1" baseline="30000" dirty="0"/>
              <a:t>14 </a:t>
            </a:r>
            <a:r>
              <a:rPr lang="en-US" sz="2000" dirty="0"/>
              <a:t>And unto the angel of the church of the </a:t>
            </a:r>
            <a:r>
              <a:rPr lang="en-US" sz="2000" dirty="0" err="1"/>
              <a:t>Laodiceans</a:t>
            </a:r>
            <a:r>
              <a:rPr lang="en-US" sz="2000" dirty="0"/>
              <a:t> write; These things </a:t>
            </a:r>
            <a:r>
              <a:rPr lang="en-US" sz="2000" dirty="0" err="1"/>
              <a:t>saith</a:t>
            </a:r>
            <a:r>
              <a:rPr lang="en-US" sz="2000" dirty="0"/>
              <a:t> the Amen, the faithful and true witness, the beginning of the creation of God;</a:t>
            </a:r>
          </a:p>
          <a:p>
            <a:r>
              <a:rPr lang="en-US" sz="2000" b="1" baseline="30000" dirty="0"/>
              <a:t>15 </a:t>
            </a:r>
            <a:r>
              <a:rPr lang="en-US" sz="2000" dirty="0"/>
              <a:t>I know thy works, that thou art neither cold nor hot: I would thou wert cold or hot.</a:t>
            </a:r>
          </a:p>
          <a:p>
            <a:r>
              <a:rPr lang="en-US" sz="2000" b="1" baseline="30000" dirty="0"/>
              <a:t>16 </a:t>
            </a:r>
            <a:r>
              <a:rPr lang="en-US" sz="2000" dirty="0"/>
              <a:t>So then because thou art lukewarm, and neither cold nor hot, I will </a:t>
            </a:r>
            <a:r>
              <a:rPr lang="en-US" sz="2000" dirty="0" err="1"/>
              <a:t>spue</a:t>
            </a:r>
            <a:r>
              <a:rPr lang="en-US" sz="2000" dirty="0"/>
              <a:t> thee out of my mouth</a:t>
            </a:r>
            <a:r>
              <a:rPr lang="en-US" sz="2000" dirty="0" smtClean="0"/>
              <a:t>.</a:t>
            </a:r>
            <a:endParaRPr lang="en-US" sz="2000" dirty="0"/>
          </a:p>
        </p:txBody>
      </p:sp>
    </p:spTree>
    <p:extLst>
      <p:ext uri="{BB962C8B-B14F-4D97-AF65-F5344CB8AC3E}">
        <p14:creationId xmlns:p14="http://schemas.microsoft.com/office/powerpoint/2010/main" val="10791458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Revelation 3:17-19</a:t>
            </a:r>
            <a:endParaRPr lang="en-US" dirty="0"/>
          </a:p>
        </p:txBody>
      </p:sp>
      <p:sp>
        <p:nvSpPr>
          <p:cNvPr id="3" name="Content Placeholder 2"/>
          <p:cNvSpPr>
            <a:spLocks noGrp="1"/>
          </p:cNvSpPr>
          <p:nvPr>
            <p:ph idx="1"/>
          </p:nvPr>
        </p:nvSpPr>
        <p:spPr/>
        <p:txBody>
          <a:bodyPr>
            <a:normAutofit/>
          </a:bodyPr>
          <a:lstStyle/>
          <a:p>
            <a:r>
              <a:rPr lang="en-US" sz="2000" b="1" baseline="30000" dirty="0"/>
              <a:t>17 </a:t>
            </a:r>
            <a:r>
              <a:rPr lang="en-US" sz="2000" dirty="0"/>
              <a:t>Because thou </a:t>
            </a:r>
            <a:r>
              <a:rPr lang="en-US" sz="2000" dirty="0" err="1"/>
              <a:t>sayest</a:t>
            </a:r>
            <a:r>
              <a:rPr lang="en-US" sz="2000" dirty="0"/>
              <a:t>, I am rich, and increased with goods, and have need of nothing; and </a:t>
            </a:r>
            <a:r>
              <a:rPr lang="en-US" sz="2000" dirty="0" err="1"/>
              <a:t>knowest</a:t>
            </a:r>
            <a:r>
              <a:rPr lang="en-US" sz="2000" dirty="0"/>
              <a:t> not that thou art wretched, and miserable, and poor, and blind, and naked:</a:t>
            </a:r>
          </a:p>
          <a:p>
            <a:r>
              <a:rPr lang="en-US" sz="2000" b="1" baseline="30000" dirty="0"/>
              <a:t>18 </a:t>
            </a:r>
            <a:r>
              <a:rPr lang="en-US" sz="2000" dirty="0"/>
              <a:t>I counsel thee to buy of me gold tried in the fire, that thou </a:t>
            </a:r>
            <a:r>
              <a:rPr lang="en-US" sz="2000" dirty="0" err="1"/>
              <a:t>mayest</a:t>
            </a:r>
            <a:r>
              <a:rPr lang="en-US" sz="2000" dirty="0"/>
              <a:t> be rich; and white raiment, that thou </a:t>
            </a:r>
            <a:r>
              <a:rPr lang="en-US" sz="2000" dirty="0" err="1"/>
              <a:t>mayest</a:t>
            </a:r>
            <a:r>
              <a:rPr lang="en-US" sz="2000" dirty="0"/>
              <a:t> be clothed, and that the shame of thy nakedness do not appear; and anoint thine eyes with </a:t>
            </a:r>
            <a:r>
              <a:rPr lang="en-US" sz="2000" dirty="0" err="1"/>
              <a:t>eyesalve</a:t>
            </a:r>
            <a:r>
              <a:rPr lang="en-US" sz="2000" dirty="0"/>
              <a:t>, that thou </a:t>
            </a:r>
            <a:r>
              <a:rPr lang="en-US" sz="2000" dirty="0" err="1"/>
              <a:t>mayest</a:t>
            </a:r>
            <a:r>
              <a:rPr lang="en-US" sz="2000" dirty="0"/>
              <a:t> see.</a:t>
            </a:r>
          </a:p>
          <a:p>
            <a:r>
              <a:rPr lang="en-US" sz="2000" b="1" baseline="30000" dirty="0"/>
              <a:t>19 </a:t>
            </a:r>
            <a:r>
              <a:rPr lang="en-US" sz="2000" dirty="0"/>
              <a:t>As many as I love, I rebuke and chasten: be zealous therefore, and repent.</a:t>
            </a:r>
            <a:endParaRPr lang="en-US" sz="2000" dirty="0"/>
          </a:p>
        </p:txBody>
      </p:sp>
    </p:spTree>
    <p:extLst>
      <p:ext uri="{BB962C8B-B14F-4D97-AF65-F5344CB8AC3E}">
        <p14:creationId xmlns:p14="http://schemas.microsoft.com/office/powerpoint/2010/main" val="540781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Hebrews 10:32-34</a:t>
            </a:r>
            <a:endParaRPr lang="en-US" dirty="0"/>
          </a:p>
        </p:txBody>
      </p:sp>
      <p:sp>
        <p:nvSpPr>
          <p:cNvPr id="3" name="Content Placeholder 2"/>
          <p:cNvSpPr>
            <a:spLocks noGrp="1"/>
          </p:cNvSpPr>
          <p:nvPr>
            <p:ph idx="1"/>
          </p:nvPr>
        </p:nvSpPr>
        <p:spPr/>
        <p:txBody>
          <a:bodyPr>
            <a:noAutofit/>
          </a:bodyPr>
          <a:lstStyle/>
          <a:p>
            <a:r>
              <a:rPr lang="en-US" sz="2400" b="1" baseline="30000" dirty="0"/>
              <a:t>32 </a:t>
            </a:r>
            <a:r>
              <a:rPr lang="en-US" sz="2400" dirty="0"/>
              <a:t>But call to remembrance the former days, in which, after ye were illuminated, ye endured a great fight of afflictions;</a:t>
            </a:r>
          </a:p>
          <a:p>
            <a:r>
              <a:rPr lang="en-US" sz="2400" b="1" baseline="30000" dirty="0"/>
              <a:t>33 </a:t>
            </a:r>
            <a:r>
              <a:rPr lang="en-US" sz="2400" dirty="0"/>
              <a:t>Partly, whilst ye were made a </a:t>
            </a:r>
            <a:r>
              <a:rPr lang="en-US" sz="2400" dirty="0" err="1"/>
              <a:t>gazingstock</a:t>
            </a:r>
            <a:r>
              <a:rPr lang="en-US" sz="2400" dirty="0"/>
              <a:t> both by reproaches and afflictions; and partly, whilst ye became companions of them that were so used.</a:t>
            </a:r>
          </a:p>
          <a:p>
            <a:r>
              <a:rPr lang="en-US" sz="2400" b="1" baseline="30000" dirty="0"/>
              <a:t>34 </a:t>
            </a:r>
            <a:r>
              <a:rPr lang="en-US" sz="2400" dirty="0"/>
              <a:t>For ye had compassion of me in my bonds, and took joyfully the spoiling of your goods, knowing in yourselves that ye have in heaven a better and an enduring substance</a:t>
            </a:r>
            <a:r>
              <a:rPr lang="en-US" sz="2400" dirty="0" smtClean="0"/>
              <a:t>.</a:t>
            </a:r>
            <a:endParaRPr lang="en-US" sz="2400" dirty="0"/>
          </a:p>
        </p:txBody>
      </p:sp>
    </p:spTree>
    <p:extLst>
      <p:ext uri="{BB962C8B-B14F-4D97-AF65-F5344CB8AC3E}">
        <p14:creationId xmlns:p14="http://schemas.microsoft.com/office/powerpoint/2010/main" val="21956709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Revelation 3:17-19</a:t>
            </a:r>
            <a:endParaRPr lang="en-US" dirty="0"/>
          </a:p>
        </p:txBody>
      </p:sp>
      <p:sp>
        <p:nvSpPr>
          <p:cNvPr id="3" name="Content Placeholder 2"/>
          <p:cNvSpPr>
            <a:spLocks noGrp="1"/>
          </p:cNvSpPr>
          <p:nvPr>
            <p:ph idx="1"/>
          </p:nvPr>
        </p:nvSpPr>
        <p:spPr/>
        <p:txBody>
          <a:bodyPr>
            <a:normAutofit/>
          </a:bodyPr>
          <a:lstStyle/>
          <a:p>
            <a:r>
              <a:rPr lang="en-US" sz="2000" b="1" baseline="30000" dirty="0"/>
              <a:t>17 </a:t>
            </a:r>
            <a:r>
              <a:rPr lang="en-US" sz="2000" dirty="0"/>
              <a:t>Because thou </a:t>
            </a:r>
            <a:r>
              <a:rPr lang="en-US" sz="2000" dirty="0" err="1"/>
              <a:t>sayest</a:t>
            </a:r>
            <a:r>
              <a:rPr lang="en-US" sz="2000" dirty="0"/>
              <a:t>, I am rich, and increased with goods, and have need of nothing; and </a:t>
            </a:r>
            <a:r>
              <a:rPr lang="en-US" sz="2000" dirty="0" err="1"/>
              <a:t>knowest</a:t>
            </a:r>
            <a:r>
              <a:rPr lang="en-US" sz="2000" dirty="0"/>
              <a:t> not that thou art wretched, and miserable, and poor, and blind, and naked:</a:t>
            </a:r>
          </a:p>
          <a:p>
            <a:r>
              <a:rPr lang="en-US" sz="2000" b="1" baseline="30000" dirty="0"/>
              <a:t>18 </a:t>
            </a:r>
            <a:r>
              <a:rPr lang="en-US" sz="2000" dirty="0"/>
              <a:t>I counsel thee to buy of me gold tried in the fire, that thou </a:t>
            </a:r>
            <a:r>
              <a:rPr lang="en-US" sz="2000" dirty="0" err="1"/>
              <a:t>mayest</a:t>
            </a:r>
            <a:r>
              <a:rPr lang="en-US" sz="2000" dirty="0"/>
              <a:t> be rich; and white raiment, that thou </a:t>
            </a:r>
            <a:r>
              <a:rPr lang="en-US" sz="2000" dirty="0" err="1"/>
              <a:t>mayest</a:t>
            </a:r>
            <a:r>
              <a:rPr lang="en-US" sz="2000" dirty="0"/>
              <a:t> be clothed, and that the shame of thy nakedness do not appear; and anoint thine eyes with </a:t>
            </a:r>
            <a:r>
              <a:rPr lang="en-US" sz="2000" dirty="0" err="1"/>
              <a:t>eyesalve</a:t>
            </a:r>
            <a:r>
              <a:rPr lang="en-US" sz="2000" dirty="0"/>
              <a:t>, that thou </a:t>
            </a:r>
            <a:r>
              <a:rPr lang="en-US" sz="2000" dirty="0" err="1"/>
              <a:t>mayest</a:t>
            </a:r>
            <a:r>
              <a:rPr lang="en-US" sz="2000" dirty="0"/>
              <a:t> see.</a:t>
            </a:r>
          </a:p>
          <a:p>
            <a:r>
              <a:rPr lang="en-US" sz="2000" b="1" baseline="30000" dirty="0"/>
              <a:t>19 </a:t>
            </a:r>
            <a:r>
              <a:rPr lang="en-US" sz="3200" b="1" dirty="0"/>
              <a:t>As many as I love, I rebuke and chasten</a:t>
            </a:r>
            <a:r>
              <a:rPr lang="en-US" sz="2000" dirty="0"/>
              <a:t>: </a:t>
            </a:r>
            <a:r>
              <a:rPr lang="en-US" dirty="0"/>
              <a:t>be zealous therefore, and repent.</a:t>
            </a:r>
            <a:endParaRPr lang="en-US" dirty="0"/>
          </a:p>
        </p:txBody>
      </p:sp>
    </p:spTree>
    <p:extLst>
      <p:ext uri="{BB962C8B-B14F-4D97-AF65-F5344CB8AC3E}">
        <p14:creationId xmlns:p14="http://schemas.microsoft.com/office/powerpoint/2010/main" val="40899223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Hebrews 12:6-7</a:t>
            </a:r>
            <a:endParaRPr lang="en-US" dirty="0"/>
          </a:p>
        </p:txBody>
      </p:sp>
      <p:sp>
        <p:nvSpPr>
          <p:cNvPr id="3" name="Content Placeholder 2"/>
          <p:cNvSpPr>
            <a:spLocks noGrp="1"/>
          </p:cNvSpPr>
          <p:nvPr>
            <p:ph idx="1"/>
          </p:nvPr>
        </p:nvSpPr>
        <p:spPr/>
        <p:txBody>
          <a:bodyPr/>
          <a:lstStyle/>
          <a:p>
            <a:r>
              <a:rPr lang="en-US" sz="2800" b="1" baseline="30000" dirty="0"/>
              <a:t>6 </a:t>
            </a:r>
            <a:r>
              <a:rPr lang="en-US" sz="2800" dirty="0"/>
              <a:t>For whom the Lord </a:t>
            </a:r>
            <a:r>
              <a:rPr lang="en-US" sz="2800" dirty="0" err="1"/>
              <a:t>loveth</a:t>
            </a:r>
            <a:r>
              <a:rPr lang="en-US" sz="2800" dirty="0"/>
              <a:t> he </a:t>
            </a:r>
            <a:r>
              <a:rPr lang="en-US" sz="2800" dirty="0" err="1"/>
              <a:t>chasteneth</a:t>
            </a:r>
            <a:r>
              <a:rPr lang="en-US" sz="2800" dirty="0"/>
              <a:t>, and </a:t>
            </a:r>
            <a:r>
              <a:rPr lang="en-US" sz="2800" dirty="0" err="1"/>
              <a:t>scourgeth</a:t>
            </a:r>
            <a:r>
              <a:rPr lang="en-US" sz="2800" dirty="0"/>
              <a:t> every son whom he </a:t>
            </a:r>
            <a:r>
              <a:rPr lang="en-US" sz="2800" dirty="0" err="1"/>
              <a:t>receiveth</a:t>
            </a:r>
            <a:r>
              <a:rPr lang="en-US" sz="2800" dirty="0"/>
              <a:t>.</a:t>
            </a:r>
          </a:p>
          <a:p>
            <a:r>
              <a:rPr lang="en-US" sz="2800" b="1" baseline="30000" dirty="0"/>
              <a:t>7 </a:t>
            </a:r>
            <a:r>
              <a:rPr lang="en-US" sz="2800" dirty="0"/>
              <a:t>If ye endure chastening, God </a:t>
            </a:r>
            <a:r>
              <a:rPr lang="en-US" sz="2800" dirty="0" err="1"/>
              <a:t>dealeth</a:t>
            </a:r>
            <a:r>
              <a:rPr lang="en-US" sz="2800" dirty="0"/>
              <a:t> with you as with sons; for what son is he whom the father </a:t>
            </a:r>
            <a:r>
              <a:rPr lang="en-US" sz="2800" dirty="0" err="1"/>
              <a:t>chasteneth</a:t>
            </a:r>
            <a:r>
              <a:rPr lang="en-US" sz="2800" dirty="0"/>
              <a:t> not?</a:t>
            </a:r>
          </a:p>
          <a:p>
            <a:pPr marL="0" indent="0">
              <a:buNone/>
            </a:pPr>
            <a:endParaRPr lang="en-US" dirty="0"/>
          </a:p>
        </p:txBody>
      </p:sp>
    </p:spTree>
    <p:extLst>
      <p:ext uri="{BB962C8B-B14F-4D97-AF65-F5344CB8AC3E}">
        <p14:creationId xmlns:p14="http://schemas.microsoft.com/office/powerpoint/2010/main" val="12126293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695540" y="624110"/>
            <a:ext cx="10041461" cy="5250597"/>
          </a:xfrm>
          <a:prstGeom prst="rect">
            <a:avLst/>
          </a:prstGeom>
        </p:spPr>
      </p:pic>
      <p:sp>
        <p:nvSpPr>
          <p:cNvPr id="5" name="TextBox 4"/>
          <p:cNvSpPr txBox="1"/>
          <p:nvPr/>
        </p:nvSpPr>
        <p:spPr>
          <a:xfrm>
            <a:off x="2693096" y="2968668"/>
            <a:ext cx="8705589" cy="2677656"/>
          </a:xfrm>
          <a:prstGeom prst="rect">
            <a:avLst/>
          </a:prstGeom>
          <a:noFill/>
        </p:spPr>
        <p:txBody>
          <a:bodyPr wrap="square" rtlCol="0">
            <a:spAutoFit/>
          </a:bodyPr>
          <a:lstStyle/>
          <a:p>
            <a:r>
              <a:rPr lang="en-US" sz="2400" dirty="0" smtClean="0"/>
              <a:t>I don’t see a lot of similarities between these two things!  Aside from chastening, trials, discouragement, repentance, and other things common to all humans in all times, the experiences seem to be very different.  But there can be no doubt that both the original readers of Hebrews and the </a:t>
            </a:r>
            <a:r>
              <a:rPr lang="en-US" sz="2400" dirty="0" err="1" smtClean="0"/>
              <a:t>Laodicean</a:t>
            </a:r>
            <a:r>
              <a:rPr lang="en-US" sz="2400" dirty="0" smtClean="0"/>
              <a:t> church are called to accept God’s discipline and repent of their wrong-doing.  </a:t>
            </a:r>
            <a:endParaRPr lang="en-US" sz="2400" dirty="0"/>
          </a:p>
        </p:txBody>
      </p:sp>
    </p:spTree>
    <p:extLst>
      <p:ext uri="{BB962C8B-B14F-4D97-AF65-F5344CB8AC3E}">
        <p14:creationId xmlns:p14="http://schemas.microsoft.com/office/powerpoint/2010/main" val="34883312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65963" y="678438"/>
            <a:ext cx="10316230" cy="5121113"/>
          </a:xfrm>
          <a:prstGeom prst="rect">
            <a:avLst/>
          </a:prstGeom>
        </p:spPr>
      </p:pic>
    </p:spTree>
    <p:extLst>
      <p:ext uri="{BB962C8B-B14F-4D97-AF65-F5344CB8AC3E}">
        <p14:creationId xmlns:p14="http://schemas.microsoft.com/office/powerpoint/2010/main" val="27794867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65963" y="678438"/>
            <a:ext cx="10316230" cy="5121113"/>
          </a:xfrm>
          <a:prstGeom prst="rect">
            <a:avLst/>
          </a:prstGeom>
        </p:spPr>
      </p:pic>
      <p:sp>
        <p:nvSpPr>
          <p:cNvPr id="3" name="TextBox 2"/>
          <p:cNvSpPr txBox="1"/>
          <p:nvPr/>
        </p:nvSpPr>
        <p:spPr>
          <a:xfrm>
            <a:off x="2768253" y="1226988"/>
            <a:ext cx="9213940" cy="1114817"/>
          </a:xfrm>
          <a:prstGeom prst="rect">
            <a:avLst/>
          </a:prstGeom>
          <a:solidFill>
            <a:srgbClr val="FF9900">
              <a:alpha val="58039"/>
            </a:srgbClr>
          </a:solidFill>
        </p:spPr>
        <p:txBody>
          <a:bodyPr wrap="square" rtlCol="0">
            <a:spAutoFit/>
          </a:bodyPr>
          <a:lstStyle/>
          <a:p>
            <a:endParaRPr lang="en-US" dirty="0"/>
          </a:p>
        </p:txBody>
      </p:sp>
      <p:sp>
        <p:nvSpPr>
          <p:cNvPr id="5" name="TextBox 4"/>
          <p:cNvSpPr txBox="1"/>
          <p:nvPr/>
        </p:nvSpPr>
        <p:spPr>
          <a:xfrm>
            <a:off x="2768253" y="2681585"/>
            <a:ext cx="9213940" cy="1114817"/>
          </a:xfrm>
          <a:prstGeom prst="rect">
            <a:avLst/>
          </a:prstGeom>
          <a:solidFill>
            <a:srgbClr val="FF9900">
              <a:alpha val="83137"/>
            </a:srgbClr>
          </a:solidFill>
        </p:spPr>
        <p:txBody>
          <a:bodyPr wrap="square" rtlCol="0">
            <a:spAutoFit/>
          </a:bodyPr>
          <a:lstStyle/>
          <a:p>
            <a:endParaRPr lang="en-US" dirty="0"/>
          </a:p>
        </p:txBody>
      </p:sp>
      <p:sp>
        <p:nvSpPr>
          <p:cNvPr id="6" name="TextBox 5"/>
          <p:cNvSpPr txBox="1"/>
          <p:nvPr/>
        </p:nvSpPr>
        <p:spPr>
          <a:xfrm>
            <a:off x="2901818" y="2515718"/>
            <a:ext cx="9931918" cy="1446550"/>
          </a:xfrm>
          <a:prstGeom prst="rect">
            <a:avLst/>
          </a:prstGeom>
          <a:noFill/>
        </p:spPr>
        <p:txBody>
          <a:bodyPr wrap="square" rtlCol="0">
            <a:spAutoFit/>
          </a:bodyPr>
          <a:lstStyle/>
          <a:p>
            <a:r>
              <a:rPr lang="en-US" sz="4400" b="1" dirty="0" smtClean="0">
                <a:ln w="9525">
                  <a:solidFill>
                    <a:schemeClr val="bg1"/>
                  </a:solidFill>
                  <a:prstDash val="solid"/>
                </a:ln>
                <a:effectLst>
                  <a:outerShdw blurRad="12700" dist="38100" dir="2700000" algn="tl" rotWithShape="0">
                    <a:schemeClr val="bg1">
                      <a:lumMod val="50000"/>
                    </a:schemeClr>
                  </a:outerShdw>
                </a:effectLst>
              </a:rPr>
              <a:t>No reproof needed… But some sharp exhortation may be useful!  </a:t>
            </a:r>
            <a:endParaRPr lang="en-US" sz="4400" b="1" dirty="0">
              <a:ln w="9525">
                <a:solidFill>
                  <a:schemeClr val="bg1"/>
                </a:solidFill>
                <a:prstDash val="solid"/>
              </a:ln>
              <a:effectLst>
                <a:outerShdw blurRad="12700" dist="38100" dir="2700000" algn="tl" rotWithShape="0">
                  <a:schemeClr val="bg1">
                    <a:lumMod val="50000"/>
                  </a:schemeClr>
                </a:outerShdw>
              </a:effectLst>
            </a:endParaRPr>
          </a:p>
        </p:txBody>
      </p:sp>
      <p:sp>
        <p:nvSpPr>
          <p:cNvPr id="7" name="TextBox 6"/>
          <p:cNvSpPr txBox="1"/>
          <p:nvPr/>
        </p:nvSpPr>
        <p:spPr>
          <a:xfrm rot="20385352">
            <a:off x="5979559" y="1750244"/>
            <a:ext cx="1417833" cy="923330"/>
          </a:xfrm>
          <a:prstGeom prst="rect">
            <a:avLst/>
          </a:prstGeom>
          <a:noFill/>
        </p:spPr>
        <p:txBody>
          <a:bodyPr wrap="square" rtlCol="0">
            <a:spAutoFit/>
          </a:bodyPr>
          <a:lstStyle/>
          <a:p>
            <a:r>
              <a:rPr lang="en-US" sz="5400" b="1" dirty="0" smtClean="0">
                <a:ln w="22225">
                  <a:solidFill>
                    <a:srgbClr val="FF0000"/>
                  </a:solidFill>
                  <a:prstDash val="solid"/>
                </a:ln>
                <a:solidFill>
                  <a:srgbClr val="C00000"/>
                </a:solidFill>
              </a:rPr>
              <a:t>NO</a:t>
            </a:r>
            <a:endParaRPr lang="en-US" sz="5400" b="1" dirty="0">
              <a:ln w="22225">
                <a:solidFill>
                  <a:srgbClr val="FF0000"/>
                </a:solidFill>
                <a:prstDash val="solid"/>
              </a:ln>
              <a:solidFill>
                <a:srgbClr val="C00000"/>
              </a:solidFill>
            </a:endParaRPr>
          </a:p>
        </p:txBody>
      </p:sp>
      <p:sp>
        <p:nvSpPr>
          <p:cNvPr id="4" name="Rectangle 3"/>
          <p:cNvSpPr/>
          <p:nvPr/>
        </p:nvSpPr>
        <p:spPr>
          <a:xfrm>
            <a:off x="2768253" y="3962268"/>
            <a:ext cx="9213940" cy="1636866"/>
          </a:xfrm>
          <a:prstGeom prst="rect">
            <a:avLst/>
          </a:prstGeom>
          <a:solidFill>
            <a:srgbClr val="FF9900">
              <a:alpha val="74902"/>
            </a:srgbClr>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rot="288738">
            <a:off x="2619043" y="4265871"/>
            <a:ext cx="9213940" cy="1323439"/>
          </a:xfrm>
          <a:prstGeom prst="rect">
            <a:avLst/>
          </a:prstGeom>
          <a:noFill/>
        </p:spPr>
        <p:txBody>
          <a:bodyPr wrap="square" rtlCol="0">
            <a:spAutoFit/>
          </a:bodyPr>
          <a:lstStyle/>
          <a:p>
            <a:pPr algn="ctr"/>
            <a:r>
              <a:rPr lang="en-US" sz="4000" b="1" dirty="0" smtClean="0">
                <a:ln w="22225">
                  <a:solidFill>
                    <a:srgbClr val="FF0000"/>
                  </a:solidFill>
                  <a:prstDash val="solid"/>
                </a:ln>
                <a:solidFill>
                  <a:srgbClr val="C00000"/>
                </a:solidFill>
              </a:rPr>
              <a:t>Accept God’s chastening and REPENT!  </a:t>
            </a:r>
            <a:endParaRPr lang="en-US" sz="4000" b="1" dirty="0">
              <a:ln w="22225">
                <a:solidFill>
                  <a:srgbClr val="FF0000"/>
                </a:solidFill>
                <a:prstDash val="solid"/>
              </a:ln>
              <a:solidFill>
                <a:srgbClr val="C00000"/>
              </a:solidFill>
            </a:endParaRPr>
          </a:p>
        </p:txBody>
      </p:sp>
    </p:spTree>
    <p:extLst>
      <p:ext uri="{BB962C8B-B14F-4D97-AF65-F5344CB8AC3E}">
        <p14:creationId xmlns:p14="http://schemas.microsoft.com/office/powerpoint/2010/main" val="3330184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p:cTn id="43" dur="1000" fill="hold"/>
                                        <p:tgtEl>
                                          <p:spTgt spid="9"/>
                                        </p:tgtEl>
                                        <p:attrNameLst>
                                          <p:attrName>ppt_w</p:attrName>
                                        </p:attrNameLst>
                                      </p:cBhvr>
                                      <p:tavLst>
                                        <p:tav tm="0">
                                          <p:val>
                                            <p:fltVal val="0"/>
                                          </p:val>
                                        </p:tav>
                                        <p:tav tm="100000">
                                          <p:val>
                                            <p:strVal val="#ppt_w"/>
                                          </p:val>
                                        </p:tav>
                                      </p:tavLst>
                                    </p:anim>
                                    <p:anim calcmode="lin" valueType="num">
                                      <p:cBhvr>
                                        <p:cTn id="44" dur="1000" fill="hold"/>
                                        <p:tgtEl>
                                          <p:spTgt spid="9"/>
                                        </p:tgtEl>
                                        <p:attrNameLst>
                                          <p:attrName>ppt_h</p:attrName>
                                        </p:attrNameLst>
                                      </p:cBhvr>
                                      <p:tavLst>
                                        <p:tav tm="0">
                                          <p:val>
                                            <p:fltVal val="0"/>
                                          </p:val>
                                        </p:tav>
                                        <p:tav tm="100000">
                                          <p:val>
                                            <p:strVal val="#ppt_h"/>
                                          </p:val>
                                        </p:tav>
                                      </p:tavLst>
                                    </p:anim>
                                    <p:anim calcmode="lin" valueType="num">
                                      <p:cBhvr>
                                        <p:cTn id="45" dur="1000" fill="hold"/>
                                        <p:tgtEl>
                                          <p:spTgt spid="9"/>
                                        </p:tgtEl>
                                        <p:attrNameLst>
                                          <p:attrName>style.rotation</p:attrName>
                                        </p:attrNameLst>
                                      </p:cBhvr>
                                      <p:tavLst>
                                        <p:tav tm="0">
                                          <p:val>
                                            <p:fltVal val="90"/>
                                          </p:val>
                                        </p:tav>
                                        <p:tav tm="100000">
                                          <p:val>
                                            <p:fltVal val="0"/>
                                          </p:val>
                                        </p:tav>
                                      </p:tavLst>
                                    </p:anim>
                                    <p:animEffect transition="in" filter="fade">
                                      <p:cBhvr>
                                        <p:cTn id="4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p:bldP spid="7" grpId="0"/>
      <p:bldP spid="4" grpId="0" animBg="1"/>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Acts 16:19-21</a:t>
            </a:r>
            <a:endParaRPr lang="en-US" dirty="0"/>
          </a:p>
        </p:txBody>
      </p:sp>
      <p:sp>
        <p:nvSpPr>
          <p:cNvPr id="3" name="Content Placeholder 2"/>
          <p:cNvSpPr>
            <a:spLocks noGrp="1"/>
          </p:cNvSpPr>
          <p:nvPr>
            <p:ph idx="1"/>
          </p:nvPr>
        </p:nvSpPr>
        <p:spPr/>
        <p:txBody>
          <a:bodyPr>
            <a:normAutofit/>
          </a:bodyPr>
          <a:lstStyle/>
          <a:p>
            <a:r>
              <a:rPr lang="en-US" sz="2400" b="1" baseline="30000" dirty="0"/>
              <a:t>19 </a:t>
            </a:r>
            <a:r>
              <a:rPr lang="en-US" sz="2400" dirty="0"/>
              <a:t>And when her masters saw that the hope of their gains was gone, they caught Paul and Silas, and drew them into the marketplace unto the rulers,</a:t>
            </a:r>
          </a:p>
          <a:p>
            <a:r>
              <a:rPr lang="en-US" sz="2400" b="1" baseline="30000" dirty="0"/>
              <a:t>20 </a:t>
            </a:r>
            <a:r>
              <a:rPr lang="en-US" sz="2400" dirty="0"/>
              <a:t>And brought them to the magistrates, saying, These men, being Jews, do exceedingly trouble our city,</a:t>
            </a:r>
          </a:p>
          <a:p>
            <a:r>
              <a:rPr lang="en-US" sz="2400" b="1" baseline="30000" dirty="0"/>
              <a:t>21 </a:t>
            </a:r>
            <a:r>
              <a:rPr lang="en-US" sz="2400" dirty="0"/>
              <a:t>And teach customs, which are not lawful for us to receive, neither to observe, being Romans</a:t>
            </a:r>
            <a:r>
              <a:rPr lang="en-US" sz="2400" dirty="0" smtClean="0"/>
              <a:t>.</a:t>
            </a:r>
            <a:endParaRPr lang="en-US" sz="2400" dirty="0"/>
          </a:p>
        </p:txBody>
      </p:sp>
    </p:spTree>
    <p:extLst>
      <p:ext uri="{BB962C8B-B14F-4D97-AF65-F5344CB8AC3E}">
        <p14:creationId xmlns:p14="http://schemas.microsoft.com/office/powerpoint/2010/main" val="1177794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Acts 16:22-24</a:t>
            </a:r>
            <a:endParaRPr lang="en-US" dirty="0"/>
          </a:p>
        </p:txBody>
      </p:sp>
      <p:sp>
        <p:nvSpPr>
          <p:cNvPr id="3" name="Content Placeholder 2"/>
          <p:cNvSpPr>
            <a:spLocks noGrp="1"/>
          </p:cNvSpPr>
          <p:nvPr>
            <p:ph idx="1"/>
          </p:nvPr>
        </p:nvSpPr>
        <p:spPr>
          <a:xfrm>
            <a:off x="1461870" y="2434225"/>
            <a:ext cx="8915400" cy="3777622"/>
          </a:xfrm>
        </p:spPr>
        <p:txBody>
          <a:bodyPr>
            <a:normAutofit/>
          </a:bodyPr>
          <a:lstStyle/>
          <a:p>
            <a:r>
              <a:rPr lang="en-US" sz="2400" b="1" baseline="30000" dirty="0" smtClean="0"/>
              <a:t>22</a:t>
            </a:r>
            <a:r>
              <a:rPr lang="en-US" sz="2400" b="1" baseline="30000" dirty="0"/>
              <a:t> </a:t>
            </a:r>
            <a:r>
              <a:rPr lang="en-US" sz="2400" dirty="0"/>
              <a:t>And the multitude rose up together against them: and the magistrates rent off their clothes, and commanded to beat them.</a:t>
            </a:r>
          </a:p>
          <a:p>
            <a:r>
              <a:rPr lang="en-US" sz="2400" b="1" baseline="30000" dirty="0"/>
              <a:t>23 </a:t>
            </a:r>
            <a:r>
              <a:rPr lang="en-US" sz="2400" dirty="0"/>
              <a:t>And when they had laid many stripes upon them, they cast them into prison, charging the jailor to keep them safely:</a:t>
            </a:r>
          </a:p>
          <a:p>
            <a:r>
              <a:rPr lang="en-US" sz="2400" b="1" baseline="30000" dirty="0"/>
              <a:t>24 </a:t>
            </a:r>
            <a:r>
              <a:rPr lang="en-US" sz="2400" dirty="0"/>
              <a:t>Who, having received such a charge, thrust them into the inner prison, and made their feet fast in the stocks.</a:t>
            </a:r>
          </a:p>
        </p:txBody>
      </p:sp>
    </p:spTree>
    <p:extLst>
      <p:ext uri="{BB962C8B-B14F-4D97-AF65-F5344CB8AC3E}">
        <p14:creationId xmlns:p14="http://schemas.microsoft.com/office/powerpoint/2010/main" val="19443176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Corinthians 4:11-14</a:t>
            </a:r>
            <a:endParaRPr lang="en-US" dirty="0"/>
          </a:p>
        </p:txBody>
      </p:sp>
      <p:sp>
        <p:nvSpPr>
          <p:cNvPr id="3" name="Content Placeholder 2"/>
          <p:cNvSpPr>
            <a:spLocks noGrp="1"/>
          </p:cNvSpPr>
          <p:nvPr>
            <p:ph idx="1"/>
          </p:nvPr>
        </p:nvSpPr>
        <p:spPr/>
        <p:txBody>
          <a:bodyPr>
            <a:noAutofit/>
          </a:bodyPr>
          <a:lstStyle/>
          <a:p>
            <a:r>
              <a:rPr lang="en-US" sz="2400" b="1" baseline="30000" dirty="0"/>
              <a:t>11 </a:t>
            </a:r>
            <a:r>
              <a:rPr lang="en-US" sz="2400" dirty="0"/>
              <a:t>Even unto this present hour we both hunger, and thirst, and are naked, and are buffeted, and have no certain </a:t>
            </a:r>
            <a:r>
              <a:rPr lang="en-US" sz="2400" dirty="0" err="1"/>
              <a:t>dwellingplace</a:t>
            </a:r>
            <a:r>
              <a:rPr lang="en-US" sz="2400" dirty="0"/>
              <a:t>;</a:t>
            </a:r>
          </a:p>
          <a:p>
            <a:r>
              <a:rPr lang="en-US" sz="2400" b="1" baseline="30000" dirty="0"/>
              <a:t>12 </a:t>
            </a:r>
            <a:r>
              <a:rPr lang="en-US" sz="2400" dirty="0"/>
              <a:t>And </a:t>
            </a:r>
            <a:r>
              <a:rPr lang="en-US" sz="2400" dirty="0" err="1"/>
              <a:t>labour</a:t>
            </a:r>
            <a:r>
              <a:rPr lang="en-US" sz="2400" dirty="0"/>
              <a:t>, working with our own hands: being reviled, we bless; being persecuted, we suffer it:</a:t>
            </a:r>
          </a:p>
          <a:p>
            <a:r>
              <a:rPr lang="en-US" sz="2400" b="1" baseline="30000" dirty="0"/>
              <a:t>13 </a:t>
            </a:r>
            <a:r>
              <a:rPr lang="en-US" sz="2400" dirty="0"/>
              <a:t>Being defamed, we </a:t>
            </a:r>
            <a:r>
              <a:rPr lang="en-US" sz="2400" dirty="0" err="1"/>
              <a:t>intreat</a:t>
            </a:r>
            <a:r>
              <a:rPr lang="en-US" sz="2400" dirty="0"/>
              <a:t>: we are made as the filth of the world, and are the </a:t>
            </a:r>
            <a:r>
              <a:rPr lang="en-US" sz="2400" dirty="0" err="1"/>
              <a:t>offscouring</a:t>
            </a:r>
            <a:r>
              <a:rPr lang="en-US" sz="2400" dirty="0"/>
              <a:t> of all things unto this day.</a:t>
            </a:r>
          </a:p>
          <a:p>
            <a:r>
              <a:rPr lang="en-US" sz="2400" b="1" baseline="30000" dirty="0"/>
              <a:t>14 </a:t>
            </a:r>
            <a:r>
              <a:rPr lang="en-US" sz="2400" dirty="0"/>
              <a:t>I write not these things to shame you, but as my beloved sons I warn you</a:t>
            </a:r>
            <a:r>
              <a:rPr lang="en-US" sz="2400" dirty="0" smtClean="0"/>
              <a:t>.</a:t>
            </a:r>
            <a:endParaRPr lang="en-US" sz="2400" dirty="0"/>
          </a:p>
        </p:txBody>
      </p:sp>
    </p:spTree>
    <p:extLst>
      <p:ext uri="{BB962C8B-B14F-4D97-AF65-F5344CB8AC3E}">
        <p14:creationId xmlns:p14="http://schemas.microsoft.com/office/powerpoint/2010/main" val="29155501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Acts 23:12-13</a:t>
            </a:r>
            <a:endParaRPr lang="en-US" dirty="0"/>
          </a:p>
        </p:txBody>
      </p:sp>
      <p:sp>
        <p:nvSpPr>
          <p:cNvPr id="3" name="Content Placeholder 2"/>
          <p:cNvSpPr>
            <a:spLocks noGrp="1"/>
          </p:cNvSpPr>
          <p:nvPr>
            <p:ph idx="1"/>
          </p:nvPr>
        </p:nvSpPr>
        <p:spPr/>
        <p:txBody>
          <a:bodyPr/>
          <a:lstStyle/>
          <a:p>
            <a:r>
              <a:rPr lang="en-US" sz="3200" b="1" baseline="30000" dirty="0"/>
              <a:t>12 </a:t>
            </a:r>
            <a:r>
              <a:rPr lang="en-US" sz="3200" dirty="0"/>
              <a:t>And when it was day, certain of the Jews banded together, and bound themselves under a curse, saying that they would neither eat nor drink till they had killed Paul.</a:t>
            </a:r>
          </a:p>
          <a:p>
            <a:r>
              <a:rPr lang="en-US" sz="3200" b="1" baseline="30000" dirty="0"/>
              <a:t>13 </a:t>
            </a:r>
            <a:r>
              <a:rPr lang="en-US" sz="3200" dirty="0"/>
              <a:t>And they were more than forty which had made this conspiracy.</a:t>
            </a:r>
          </a:p>
          <a:p>
            <a:pPr marL="0" indent="0">
              <a:buNone/>
            </a:pPr>
            <a:endParaRPr lang="en-US" dirty="0"/>
          </a:p>
        </p:txBody>
      </p:sp>
    </p:spTree>
    <p:extLst>
      <p:ext uri="{BB962C8B-B14F-4D97-AF65-F5344CB8AC3E}">
        <p14:creationId xmlns:p14="http://schemas.microsoft.com/office/powerpoint/2010/main" val="29031792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Acts 12:1-5</a:t>
            </a:r>
            <a:endParaRPr lang="en-US" dirty="0"/>
          </a:p>
        </p:txBody>
      </p:sp>
      <p:sp>
        <p:nvSpPr>
          <p:cNvPr id="3" name="Content Placeholder 2"/>
          <p:cNvSpPr>
            <a:spLocks noGrp="1"/>
          </p:cNvSpPr>
          <p:nvPr>
            <p:ph idx="1"/>
          </p:nvPr>
        </p:nvSpPr>
        <p:spPr>
          <a:xfrm>
            <a:off x="2589212" y="1428107"/>
            <a:ext cx="8915400" cy="5198723"/>
          </a:xfrm>
        </p:spPr>
        <p:txBody>
          <a:bodyPr>
            <a:normAutofit/>
          </a:bodyPr>
          <a:lstStyle/>
          <a:p>
            <a:r>
              <a:rPr lang="en-US" sz="2400" b="1" dirty="0"/>
              <a:t> </a:t>
            </a:r>
            <a:r>
              <a:rPr lang="en-US" sz="2400" dirty="0"/>
              <a:t>Now about that time Herod the king stretched forth his hands to vex certain of the church.</a:t>
            </a:r>
          </a:p>
          <a:p>
            <a:r>
              <a:rPr lang="en-US" sz="2400" b="1" baseline="30000" dirty="0"/>
              <a:t>2 </a:t>
            </a:r>
            <a:r>
              <a:rPr lang="en-US" sz="2400" dirty="0"/>
              <a:t>And he killed James the brother of John with the sword.</a:t>
            </a:r>
          </a:p>
          <a:p>
            <a:r>
              <a:rPr lang="en-US" sz="2400" b="1" baseline="30000" dirty="0"/>
              <a:t>3 </a:t>
            </a:r>
            <a:r>
              <a:rPr lang="en-US" sz="2400" dirty="0"/>
              <a:t>And because he saw it pleased the Jews, he proceeded further to take Peter also. (Then were the days of unleavened bread.)</a:t>
            </a:r>
          </a:p>
          <a:p>
            <a:r>
              <a:rPr lang="en-US" sz="2400" b="1" baseline="30000" dirty="0"/>
              <a:t>4 </a:t>
            </a:r>
            <a:r>
              <a:rPr lang="en-US" sz="2400" dirty="0"/>
              <a:t>And when he had apprehended him, he put him in prison, and delivered him to four quaternions of soldiers to keep him; intending after Easter to bring him forth to the people.</a:t>
            </a:r>
          </a:p>
          <a:p>
            <a:r>
              <a:rPr lang="en-US" sz="2400" b="1" baseline="30000" dirty="0"/>
              <a:t>5 </a:t>
            </a:r>
            <a:r>
              <a:rPr lang="en-US" sz="2400" dirty="0"/>
              <a:t>Peter therefore was kept in prison: but prayer was made without ceasing of the church unto God for </a:t>
            </a:r>
            <a:r>
              <a:rPr lang="en-US" sz="2400" dirty="0" smtClean="0"/>
              <a:t>him.  </a:t>
            </a:r>
            <a:endParaRPr lang="en-US" sz="2400" dirty="0"/>
          </a:p>
        </p:txBody>
      </p:sp>
    </p:spTree>
    <p:extLst>
      <p:ext uri="{BB962C8B-B14F-4D97-AF65-F5344CB8AC3E}">
        <p14:creationId xmlns:p14="http://schemas.microsoft.com/office/powerpoint/2010/main" val="25822525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Persecution</a:t>
            </a:r>
            <a:endParaRPr lang="en-US" dirty="0"/>
          </a:p>
        </p:txBody>
      </p:sp>
      <p:sp>
        <p:nvSpPr>
          <p:cNvPr id="3" name="Content Placeholder 2"/>
          <p:cNvSpPr>
            <a:spLocks noGrp="1"/>
          </p:cNvSpPr>
          <p:nvPr>
            <p:ph idx="1"/>
          </p:nvPr>
        </p:nvSpPr>
        <p:spPr>
          <a:xfrm>
            <a:off x="2589212" y="1263721"/>
            <a:ext cx="8915400" cy="5229546"/>
          </a:xfrm>
        </p:spPr>
        <p:txBody>
          <a:bodyPr>
            <a:normAutofit/>
          </a:bodyPr>
          <a:lstStyle/>
          <a:p>
            <a:pPr marL="0" indent="0">
              <a:buNone/>
            </a:pPr>
            <a:r>
              <a:rPr lang="en-US" sz="2000" dirty="0"/>
              <a:t>Jesus pronounced God's salvation upon those who are persecuted for righteousness sake </a:t>
            </a:r>
            <a:r>
              <a:rPr lang="en-US" sz="2000" b="1" dirty="0"/>
              <a:t>(Matthew 5:10-12 )</a:t>
            </a:r>
            <a:r>
              <a:rPr lang="en-US" sz="2000" dirty="0"/>
              <a:t>. In an evil world, disciples are to expect persecution </a:t>
            </a:r>
            <a:r>
              <a:rPr lang="en-US" sz="2000" b="1" dirty="0"/>
              <a:t>(Matthew 10:16-23; Mark 4:17; Mark 13:9; John 15:20; John 16:2 )</a:t>
            </a:r>
            <a:r>
              <a:rPr lang="en-US" sz="2000" dirty="0"/>
              <a:t>, just as was the case with the prophets in the Old Testament </a:t>
            </a:r>
            <a:r>
              <a:rPr lang="en-US" sz="2000" b="1" dirty="0"/>
              <a:t>(Matthew 5:12; Matthew 23:31; Luke 11:47-51; Acts 7:52; Hebrews 11:32-38 )</a:t>
            </a:r>
            <a:r>
              <a:rPr lang="en-US" sz="2000" dirty="0"/>
              <a:t>. Paul </a:t>
            </a:r>
            <a:r>
              <a:rPr lang="en-US" sz="2000" b="1" dirty="0"/>
              <a:t>(1 Corinthians 4:11-13; 2 Corinthians 4:8-12; 2 Corinthians 6:4-10; 2 Corinthians 11:24-27; Galatians 5:11; 1 Thessalonians 2:2; 1 Thessalonians 3:4; Acts 17:5-10; Acts 18:12-17; Acts 21:30-36; Acts 23:12-35 )</a:t>
            </a:r>
            <a:r>
              <a:rPr lang="en-US" sz="2000" dirty="0"/>
              <a:t>, as well as Stephen </a:t>
            </a:r>
            <a:r>
              <a:rPr lang="en-US" sz="2000" b="1" dirty="0" smtClean="0"/>
              <a:t>(Acts 6:8-7:60 ), </a:t>
            </a:r>
            <a:r>
              <a:rPr lang="en-US" sz="2000" dirty="0" smtClean="0"/>
              <a:t>James </a:t>
            </a:r>
            <a:r>
              <a:rPr lang="en-US" sz="2000" b="1" dirty="0"/>
              <a:t>(Acts 12:2 )</a:t>
            </a:r>
            <a:r>
              <a:rPr lang="en-US" sz="2000" dirty="0"/>
              <a:t>, and Peter </a:t>
            </a:r>
            <a:r>
              <a:rPr lang="en-US" sz="2000" b="1" dirty="0"/>
              <a:t>(Acts 12:3-5 ), </a:t>
            </a:r>
            <a:r>
              <a:rPr lang="en-US" sz="2000" dirty="0"/>
              <a:t>together with many </a:t>
            </a:r>
            <a:r>
              <a:rPr lang="en-US" sz="2000" dirty="0" smtClean="0"/>
              <a:t>anonymous </a:t>
            </a:r>
            <a:r>
              <a:rPr lang="en-US" sz="2000" dirty="0"/>
              <a:t>martyrs experienced the truth of the </a:t>
            </a:r>
            <a:r>
              <a:rPr lang="en-US" sz="2000" dirty="0" smtClean="0"/>
              <a:t>statement: </a:t>
            </a:r>
            <a:r>
              <a:rPr lang="en-US" sz="2000" dirty="0"/>
              <a:t>“If they have persecuted me, they will also persecute you” </a:t>
            </a:r>
            <a:r>
              <a:rPr lang="en-US" sz="2000" b="1" dirty="0"/>
              <a:t>(John 15:20; see Acts 4:3; Acts 5:17-42; Acts 8:1; Acts 12:1; Revelation 2:26 ,Revelation 2:26,2:9-10 ,Revelation 2:9-10,2:13 ,Revelation 2:13,2:19; Revelation 3:8-10; Revelation 6:9; Revelation 16:6; Revelation 17:6; Revelation 18:24; Revelation 20:4 </a:t>
            </a:r>
            <a:r>
              <a:rPr lang="en-US" sz="2000" b="1" dirty="0" smtClean="0"/>
              <a:t>).</a:t>
            </a:r>
            <a:endParaRPr lang="en-US" sz="2000" b="1" dirty="0"/>
          </a:p>
        </p:txBody>
      </p:sp>
    </p:spTree>
    <p:extLst>
      <p:ext uri="{BB962C8B-B14F-4D97-AF65-F5344CB8AC3E}">
        <p14:creationId xmlns:p14="http://schemas.microsoft.com/office/powerpoint/2010/main" val="1881324320"/>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632</TotalTime>
  <Words>1378</Words>
  <Application>Microsoft Office PowerPoint</Application>
  <PresentationFormat>Widescreen</PresentationFormat>
  <Paragraphs>104</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Century Gothic</vt:lpstr>
      <vt:lpstr>Wingdings 3</vt:lpstr>
      <vt:lpstr>Wisp</vt:lpstr>
      <vt:lpstr>Commitment, Exhortation, and Discouragement</vt:lpstr>
      <vt:lpstr>PowerPoint Presentation</vt:lpstr>
      <vt:lpstr>Hebrews 10:32-34</vt:lpstr>
      <vt:lpstr>Acts 16:19-21</vt:lpstr>
      <vt:lpstr>Acts 16:22-24</vt:lpstr>
      <vt:lpstr>1 Corinthians 4:11-14</vt:lpstr>
      <vt:lpstr>Acts 23:12-13</vt:lpstr>
      <vt:lpstr>Acts 12:1-5</vt:lpstr>
      <vt:lpstr>Persecution</vt:lpstr>
      <vt:lpstr>Persecution</vt:lpstr>
      <vt:lpstr>Matthew 10:16-19</vt:lpstr>
      <vt:lpstr>Matthew 10:20-24</vt:lpstr>
      <vt:lpstr>From the Quarterly:  </vt:lpstr>
      <vt:lpstr>Tacitus, The Annals, Book 15, Ch. 44</vt:lpstr>
      <vt:lpstr>From the Quarterly:  </vt:lpstr>
      <vt:lpstr>PowerPoint Presentation</vt:lpstr>
      <vt:lpstr>PowerPoint Presentation</vt:lpstr>
      <vt:lpstr>Parsing the Question:</vt:lpstr>
      <vt:lpstr>Hebrews 12:3-5</vt:lpstr>
      <vt:lpstr>Hebrews 12:6-9</vt:lpstr>
      <vt:lpstr>Hebrews 12:10-13</vt:lpstr>
      <vt:lpstr>Hebrews 12:14-17</vt:lpstr>
      <vt:lpstr>PowerPoint Presentation</vt:lpstr>
      <vt:lpstr>PowerPoint Presentation</vt:lpstr>
      <vt:lpstr>PowerPoint Presentation</vt:lpstr>
      <vt:lpstr>Discussion Question 3</vt:lpstr>
      <vt:lpstr>Tacitus, The Annals, Book 15, Ch. 44</vt:lpstr>
      <vt:lpstr>Revelation 3:14-16</vt:lpstr>
      <vt:lpstr>Revelation 3:17-19</vt:lpstr>
      <vt:lpstr>Revelation 3:17-19</vt:lpstr>
      <vt:lpstr>Hebrews 12:6-7</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23</cp:revision>
  <dcterms:created xsi:type="dcterms:W3CDTF">2021-12-31T20:47:30Z</dcterms:created>
  <dcterms:modified xsi:type="dcterms:W3CDTF">2022-01-01T07:38:29Z</dcterms:modified>
</cp:coreProperties>
</file>