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68" r:id="rId18"/>
    <p:sldId id="273" r:id="rId19"/>
    <p:sldId id="274" r:id="rId20"/>
    <p:sldId id="275" r:id="rId21"/>
    <p:sldId id="278" r:id="rId22"/>
    <p:sldId id="276" r:id="rId23"/>
    <p:sldId id="277" r:id="rId24"/>
    <p:sldId id="279" r:id="rId25"/>
    <p:sldId id="280" r:id="rId26"/>
    <p:sldId id="281" r:id="rId27"/>
    <p:sldId id="283" r:id="rId28"/>
    <p:sldId id="282" r:id="rId29"/>
    <p:sldId id="284" r:id="rId30"/>
    <p:sldId id="285" r:id="rId31"/>
    <p:sldId id="286" r:id="rId32"/>
    <p:sldId id="287" r:id="rId33"/>
    <p:sldId id="288" r:id="rId34"/>
    <p:sldId id="289" r:id="rId35"/>
    <p:sldId id="290"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FF"/>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45" d="100"/>
          <a:sy n="45" d="100"/>
        </p:scale>
        <p:origin x="1496" y="4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1/7/2022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1/7/2022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Champions and Priests</a:t>
            </a:r>
            <a:endParaRPr lang="en-US" dirty="0"/>
          </a:p>
        </p:txBody>
      </p:sp>
      <p:sp>
        <p:nvSpPr>
          <p:cNvPr id="3" name="Subtitle 2"/>
          <p:cNvSpPr>
            <a:spLocks noGrp="1"/>
          </p:cNvSpPr>
          <p:nvPr>
            <p:ph type="subTitle" idx="1"/>
          </p:nvPr>
        </p:nvSpPr>
        <p:spPr/>
        <p:txBody>
          <a:bodyPr/>
          <a:lstStyle/>
          <a:p>
            <a:r>
              <a:rPr lang="en-US" dirty="0" smtClean="0"/>
              <a:t>Lesson 2</a:t>
            </a:r>
            <a:endParaRPr lang="en-US" dirty="0"/>
          </a:p>
        </p:txBody>
      </p:sp>
    </p:spTree>
    <p:extLst>
      <p:ext uri="{BB962C8B-B14F-4D97-AF65-F5344CB8AC3E}">
        <p14:creationId xmlns:p14="http://schemas.microsoft.com/office/powerpoint/2010/main" val="1584687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0321" y="737217"/>
            <a:ext cx="3353120" cy="1080938"/>
          </a:xfrm>
        </p:spPr>
        <p:txBody>
          <a:bodyPr/>
          <a:lstStyle/>
          <a:p>
            <a:r>
              <a:rPr lang="en-US" dirty="0" smtClean="0"/>
              <a:t>Ephesians 6</a:t>
            </a:r>
            <a:endParaRPr lang="en-US" dirty="0"/>
          </a:p>
        </p:txBody>
      </p:sp>
      <p:pic>
        <p:nvPicPr>
          <p:cNvPr id="6" name="Picture 5"/>
          <p:cNvPicPr>
            <a:picLocks noChangeAspect="1"/>
          </p:cNvPicPr>
          <p:nvPr/>
        </p:nvPicPr>
        <p:blipFill>
          <a:blip r:embed="rId2"/>
          <a:stretch>
            <a:fillRect/>
          </a:stretch>
        </p:blipFill>
        <p:spPr>
          <a:xfrm>
            <a:off x="3419475" y="218498"/>
            <a:ext cx="8772525" cy="6457950"/>
          </a:xfrm>
          <a:prstGeom prst="rect">
            <a:avLst/>
          </a:prstGeom>
        </p:spPr>
      </p:pic>
    </p:spTree>
    <p:extLst>
      <p:ext uri="{BB962C8B-B14F-4D97-AF65-F5344CB8AC3E}">
        <p14:creationId xmlns:p14="http://schemas.microsoft.com/office/powerpoint/2010/main" val="2417385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How can we FIGHT?</a:t>
            </a:r>
            <a:r>
              <a:rPr lang="en-US" dirty="0" smtClean="0"/>
              <a:t/>
            </a:r>
            <a:br>
              <a:rPr lang="en-US" dirty="0" smtClean="0"/>
            </a:br>
            <a:r>
              <a:rPr lang="en-US" dirty="0" smtClean="0"/>
              <a:t>Ephesians 6:13</a:t>
            </a:r>
            <a:endParaRPr lang="en-US" dirty="0"/>
          </a:p>
        </p:txBody>
      </p:sp>
      <p:sp>
        <p:nvSpPr>
          <p:cNvPr id="3" name="Content Placeholder 2"/>
          <p:cNvSpPr>
            <a:spLocks noGrp="1"/>
          </p:cNvSpPr>
          <p:nvPr>
            <p:ph idx="1"/>
          </p:nvPr>
        </p:nvSpPr>
        <p:spPr/>
        <p:txBody>
          <a:bodyPr/>
          <a:lstStyle/>
          <a:p>
            <a:r>
              <a:rPr lang="en-US" b="1" baseline="30000" dirty="0"/>
              <a:t>13 </a:t>
            </a:r>
            <a:r>
              <a:rPr lang="en-US" dirty="0"/>
              <a:t>Wherefore take unto you the whole </a:t>
            </a:r>
            <a:r>
              <a:rPr lang="en-US" dirty="0" err="1"/>
              <a:t>armour</a:t>
            </a:r>
            <a:r>
              <a:rPr lang="en-US" dirty="0"/>
              <a:t> of God, that ye may be able to withstand in the evil day, and having done all, to stand.</a:t>
            </a:r>
            <a:endParaRPr lang="en-US" dirty="0"/>
          </a:p>
        </p:txBody>
      </p:sp>
    </p:spTree>
    <p:extLst>
      <p:ext uri="{BB962C8B-B14F-4D97-AF65-F5344CB8AC3E}">
        <p14:creationId xmlns:p14="http://schemas.microsoft.com/office/powerpoint/2010/main" val="1874640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Parsing the first question:</a:t>
            </a:r>
            <a:endParaRPr lang="en-US" dirty="0"/>
          </a:p>
        </p:txBody>
      </p:sp>
      <p:sp>
        <p:nvSpPr>
          <p:cNvPr id="3" name="Content Placeholder 2"/>
          <p:cNvSpPr>
            <a:spLocks noGrp="1"/>
          </p:cNvSpPr>
          <p:nvPr>
            <p:ph idx="1"/>
          </p:nvPr>
        </p:nvSpPr>
        <p:spPr/>
        <p:txBody>
          <a:bodyPr/>
          <a:lstStyle/>
          <a:p>
            <a:pPr marL="457200" indent="-457200">
              <a:buAutoNum type="arabicPeriod"/>
            </a:pPr>
            <a:r>
              <a:rPr lang="en-US" sz="2800" b="1" dirty="0" smtClean="0"/>
              <a:t>We </a:t>
            </a:r>
            <a:r>
              <a:rPr lang="en-US" sz="2800" b="1" dirty="0"/>
              <a:t>have learned that Jesus is our Champion who goes before us into the battle against the devil. </a:t>
            </a:r>
            <a:endParaRPr lang="en-US" sz="2800" b="1" dirty="0" smtClean="0"/>
          </a:p>
          <a:p>
            <a:pPr marL="914400" lvl="1" indent="-457200">
              <a:buFont typeface="+mj-lt"/>
              <a:buAutoNum type="alphaLcParenR"/>
            </a:pPr>
            <a:r>
              <a:rPr lang="en-US" sz="2400" b="1" dirty="0" smtClean="0"/>
              <a:t>How </a:t>
            </a:r>
            <a:r>
              <a:rPr lang="en-US" sz="2400" b="1" dirty="0"/>
              <a:t>can we fight together, united, as a church behind our Champion? </a:t>
            </a:r>
            <a:r>
              <a:rPr lang="en-US" sz="2400" b="1" dirty="0" smtClean="0"/>
              <a:t> </a:t>
            </a:r>
            <a:r>
              <a:rPr lang="en-US" sz="2400" b="1" dirty="0" smtClean="0">
                <a:solidFill>
                  <a:schemeClr val="accent3">
                    <a:lumMod val="60000"/>
                    <a:lumOff val="40000"/>
                  </a:schemeClr>
                </a:solidFill>
              </a:rPr>
              <a:t>Put on the whole armor of God!</a:t>
            </a:r>
          </a:p>
          <a:p>
            <a:pPr marL="914400" lvl="1" indent="-457200">
              <a:buFont typeface="+mj-lt"/>
              <a:buAutoNum type="alphaLcParenR"/>
            </a:pPr>
            <a:r>
              <a:rPr lang="en-US" sz="2400" b="1" dirty="0" smtClean="0">
                <a:solidFill>
                  <a:srgbClr val="FFFF00"/>
                </a:solidFill>
              </a:rPr>
              <a:t>What </a:t>
            </a:r>
            <a:r>
              <a:rPr lang="en-US" sz="2400" b="1" dirty="0">
                <a:solidFill>
                  <a:srgbClr val="FFFF00"/>
                </a:solidFill>
              </a:rPr>
              <a:t>are those things that prevent this unity from happening? </a:t>
            </a:r>
            <a:r>
              <a:rPr lang="en-US" sz="2400" b="1" dirty="0" smtClean="0">
                <a:solidFill>
                  <a:srgbClr val="FFFF00"/>
                </a:solidFill>
              </a:rPr>
              <a:t>  </a:t>
            </a:r>
          </a:p>
          <a:p>
            <a:pPr marL="914400" lvl="1" indent="-457200">
              <a:buFont typeface="+mj-lt"/>
              <a:buAutoNum type="alphaLcParenR"/>
            </a:pPr>
            <a:r>
              <a:rPr lang="en-US" sz="2400" b="1" dirty="0" smtClean="0"/>
              <a:t>What </a:t>
            </a:r>
            <a:r>
              <a:rPr lang="en-US" sz="2400" b="1" dirty="0"/>
              <a:t>are ways that Satan can weaken us as a church? </a:t>
            </a:r>
            <a:endParaRPr lang="en-US" sz="2400" b="1" dirty="0" smtClean="0"/>
          </a:p>
          <a:p>
            <a:pPr marL="914400" lvl="1" indent="-457200">
              <a:buFont typeface="+mj-lt"/>
              <a:buAutoNum type="alphaLcParenR"/>
            </a:pPr>
            <a:r>
              <a:rPr lang="en-US" sz="2400" b="1" dirty="0" smtClean="0"/>
              <a:t>How </a:t>
            </a:r>
            <a:r>
              <a:rPr lang="en-US" sz="2400" b="1" dirty="0"/>
              <a:t>did Satan weaken Israel in the past?</a:t>
            </a:r>
          </a:p>
          <a:p>
            <a:endParaRPr lang="en-US" dirty="0"/>
          </a:p>
        </p:txBody>
      </p:sp>
    </p:spTree>
    <p:extLst>
      <p:ext uri="{BB962C8B-B14F-4D97-AF65-F5344CB8AC3E}">
        <p14:creationId xmlns:p14="http://schemas.microsoft.com/office/powerpoint/2010/main" val="1980397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What prevents unity?</a:t>
            </a:r>
            <a:r>
              <a:rPr lang="en-US" dirty="0" smtClean="0"/>
              <a:t/>
            </a:r>
            <a:br>
              <a:rPr lang="en-US" dirty="0" smtClean="0"/>
            </a:br>
            <a:r>
              <a:rPr lang="en-US" dirty="0" smtClean="0"/>
              <a:t>Ephesians 4:1-7</a:t>
            </a:r>
            <a:endParaRPr lang="en-US" dirty="0"/>
          </a:p>
        </p:txBody>
      </p:sp>
      <p:sp>
        <p:nvSpPr>
          <p:cNvPr id="3" name="Content Placeholder 2"/>
          <p:cNvSpPr>
            <a:spLocks noGrp="1"/>
          </p:cNvSpPr>
          <p:nvPr>
            <p:ph idx="1"/>
          </p:nvPr>
        </p:nvSpPr>
        <p:spPr>
          <a:xfrm>
            <a:off x="304800" y="2336872"/>
            <a:ext cx="11305309" cy="4267127"/>
          </a:xfrm>
        </p:spPr>
        <p:txBody>
          <a:bodyPr>
            <a:normAutofit lnSpcReduction="10000"/>
          </a:bodyPr>
          <a:lstStyle/>
          <a:p>
            <a:r>
              <a:rPr lang="en-US" dirty="0" smtClean="0"/>
              <a:t>I </a:t>
            </a:r>
            <a:r>
              <a:rPr lang="en-US" dirty="0"/>
              <a:t>therefore, the prisoner of the Lord, beseech you that ye walk worthy of the vocation wherewith ye are called,</a:t>
            </a:r>
          </a:p>
          <a:p>
            <a:r>
              <a:rPr lang="en-US" b="1" baseline="30000" dirty="0"/>
              <a:t>2 </a:t>
            </a:r>
            <a:r>
              <a:rPr lang="en-US" dirty="0"/>
              <a:t>With all lowliness and meekness, with longsuffering, forbearing one another in love;</a:t>
            </a:r>
          </a:p>
          <a:p>
            <a:r>
              <a:rPr lang="en-US" b="1" baseline="30000" dirty="0"/>
              <a:t>3 </a:t>
            </a:r>
            <a:r>
              <a:rPr lang="en-US" dirty="0" err="1"/>
              <a:t>Endeavouring</a:t>
            </a:r>
            <a:r>
              <a:rPr lang="en-US" dirty="0"/>
              <a:t> to keep the unity of the Spirit in the bond of peace.</a:t>
            </a:r>
          </a:p>
          <a:p>
            <a:r>
              <a:rPr lang="en-US" b="1" baseline="30000" dirty="0"/>
              <a:t>4 </a:t>
            </a:r>
            <a:r>
              <a:rPr lang="en-US" dirty="0"/>
              <a:t>There is one body, and one Spirit, even as ye are called in one hope of your calling;</a:t>
            </a:r>
          </a:p>
          <a:p>
            <a:r>
              <a:rPr lang="en-US" b="1" baseline="30000" dirty="0"/>
              <a:t>5 </a:t>
            </a:r>
            <a:r>
              <a:rPr lang="en-US" dirty="0"/>
              <a:t>One Lord, one faith, one baptism</a:t>
            </a:r>
            <a:r>
              <a:rPr lang="en-US" dirty="0" smtClean="0"/>
              <a:t>,</a:t>
            </a:r>
            <a:r>
              <a:rPr lang="en-US" b="1" baseline="30000" dirty="0"/>
              <a:t> </a:t>
            </a:r>
            <a:endParaRPr lang="en-US" b="1" baseline="30000" dirty="0" smtClean="0"/>
          </a:p>
          <a:p>
            <a:r>
              <a:rPr lang="en-US" b="1" baseline="30000" dirty="0" smtClean="0"/>
              <a:t>6</a:t>
            </a:r>
            <a:r>
              <a:rPr lang="en-US" b="1" baseline="30000" dirty="0"/>
              <a:t> </a:t>
            </a:r>
            <a:r>
              <a:rPr lang="en-US" dirty="0"/>
              <a:t>One God and Father of all, who is above all, and through all, and in you all.</a:t>
            </a:r>
          </a:p>
          <a:p>
            <a:r>
              <a:rPr lang="en-US" b="1" baseline="30000" dirty="0"/>
              <a:t>7 </a:t>
            </a:r>
            <a:r>
              <a:rPr lang="en-US" dirty="0"/>
              <a:t>But unto every one of us is given grace according to the measure of the gift of Christ.</a:t>
            </a:r>
          </a:p>
          <a:p>
            <a:endParaRPr lang="en-US" dirty="0"/>
          </a:p>
          <a:p>
            <a:endParaRPr lang="en-US" dirty="0"/>
          </a:p>
        </p:txBody>
      </p:sp>
    </p:spTree>
    <p:extLst>
      <p:ext uri="{BB962C8B-B14F-4D97-AF65-F5344CB8AC3E}">
        <p14:creationId xmlns:p14="http://schemas.microsoft.com/office/powerpoint/2010/main" val="1492312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What prevents unity?</a:t>
            </a:r>
            <a:r>
              <a:rPr lang="en-US" dirty="0" smtClean="0"/>
              <a:t/>
            </a:r>
            <a:br>
              <a:rPr lang="en-US" dirty="0" smtClean="0"/>
            </a:br>
            <a:r>
              <a:rPr lang="en-US" dirty="0" smtClean="0"/>
              <a:t>Ephesians 4:8-12</a:t>
            </a:r>
            <a:endParaRPr lang="en-US" dirty="0"/>
          </a:p>
        </p:txBody>
      </p:sp>
      <p:sp>
        <p:nvSpPr>
          <p:cNvPr id="3" name="Content Placeholder 2"/>
          <p:cNvSpPr>
            <a:spLocks noGrp="1"/>
          </p:cNvSpPr>
          <p:nvPr>
            <p:ph idx="1"/>
          </p:nvPr>
        </p:nvSpPr>
        <p:spPr>
          <a:xfrm>
            <a:off x="350983" y="2336872"/>
            <a:ext cx="11360726" cy="4220945"/>
          </a:xfrm>
        </p:spPr>
        <p:txBody>
          <a:bodyPr>
            <a:normAutofit/>
          </a:bodyPr>
          <a:lstStyle/>
          <a:p>
            <a:r>
              <a:rPr lang="en-US" b="1" baseline="30000" dirty="0" smtClean="0"/>
              <a:t>8</a:t>
            </a:r>
            <a:r>
              <a:rPr lang="en-US" b="1" baseline="30000" dirty="0"/>
              <a:t> </a:t>
            </a:r>
            <a:r>
              <a:rPr lang="en-US" dirty="0"/>
              <a:t>Wherefore he </a:t>
            </a:r>
            <a:r>
              <a:rPr lang="en-US" dirty="0" err="1"/>
              <a:t>saith</a:t>
            </a:r>
            <a:r>
              <a:rPr lang="en-US" dirty="0"/>
              <a:t>, When he ascended up on high, he led captivity captive, and gave gifts unto men.</a:t>
            </a:r>
          </a:p>
          <a:p>
            <a:r>
              <a:rPr lang="en-US" b="1" baseline="30000" dirty="0"/>
              <a:t>9 </a:t>
            </a:r>
            <a:r>
              <a:rPr lang="en-US" dirty="0"/>
              <a:t>(Now that he ascended, what is it but that he also descended first into the lower parts of the earth?</a:t>
            </a:r>
          </a:p>
          <a:p>
            <a:r>
              <a:rPr lang="en-US" b="1" baseline="30000" dirty="0"/>
              <a:t>10 </a:t>
            </a:r>
            <a:r>
              <a:rPr lang="en-US" dirty="0"/>
              <a:t>He that descended is the same also that ascended up far above all heavens, that he might fill all things</a:t>
            </a:r>
            <a:r>
              <a:rPr lang="en-US" dirty="0" smtClean="0"/>
              <a:t>.)</a:t>
            </a:r>
          </a:p>
          <a:p>
            <a:r>
              <a:rPr lang="en-US" b="1" baseline="30000" dirty="0"/>
              <a:t>11 </a:t>
            </a:r>
            <a:r>
              <a:rPr lang="en-US" dirty="0"/>
              <a:t>And he gave some, apostles; and some, prophets; and some, evangelists; and some, pastors and teachers;</a:t>
            </a:r>
          </a:p>
          <a:p>
            <a:r>
              <a:rPr lang="en-US" b="1" baseline="30000" dirty="0"/>
              <a:t>12 </a:t>
            </a:r>
            <a:r>
              <a:rPr lang="en-US" dirty="0"/>
              <a:t>For the perfecting of the saints, for the work of the ministry, for the edifying of the body of Christ:</a:t>
            </a:r>
          </a:p>
          <a:p>
            <a:endParaRPr lang="en-US" dirty="0"/>
          </a:p>
          <a:p>
            <a:endParaRPr lang="en-US" dirty="0"/>
          </a:p>
        </p:txBody>
      </p:sp>
    </p:spTree>
    <p:extLst>
      <p:ext uri="{BB962C8B-B14F-4D97-AF65-F5344CB8AC3E}">
        <p14:creationId xmlns:p14="http://schemas.microsoft.com/office/powerpoint/2010/main" val="1303391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What prevents unity?</a:t>
            </a:r>
            <a:r>
              <a:rPr lang="en-US" dirty="0" smtClean="0"/>
              <a:t/>
            </a:r>
            <a:br>
              <a:rPr lang="en-US" dirty="0" smtClean="0"/>
            </a:br>
            <a:r>
              <a:rPr lang="en-US" dirty="0" smtClean="0"/>
              <a:t>Ephesians 4:13-16</a:t>
            </a:r>
            <a:endParaRPr lang="en-US" dirty="0"/>
          </a:p>
        </p:txBody>
      </p:sp>
      <p:sp>
        <p:nvSpPr>
          <p:cNvPr id="3" name="Content Placeholder 2"/>
          <p:cNvSpPr>
            <a:spLocks noGrp="1"/>
          </p:cNvSpPr>
          <p:nvPr>
            <p:ph idx="1"/>
          </p:nvPr>
        </p:nvSpPr>
        <p:spPr>
          <a:xfrm>
            <a:off x="384758" y="2281455"/>
            <a:ext cx="11382369" cy="4248654"/>
          </a:xfrm>
        </p:spPr>
        <p:txBody>
          <a:bodyPr>
            <a:normAutofit/>
          </a:bodyPr>
          <a:lstStyle/>
          <a:p>
            <a:r>
              <a:rPr lang="en-US" b="1" baseline="30000" dirty="0" smtClean="0"/>
              <a:t>13</a:t>
            </a:r>
            <a:r>
              <a:rPr lang="en-US" b="1" baseline="30000" dirty="0"/>
              <a:t> </a:t>
            </a:r>
            <a:r>
              <a:rPr lang="en-US" dirty="0"/>
              <a:t>Till we all come in the unity of the faith, and of the knowledge of the Son of God, unto a perfect man, unto the measure of the stature of the </a:t>
            </a:r>
            <a:r>
              <a:rPr lang="en-US" dirty="0" err="1"/>
              <a:t>fulness</a:t>
            </a:r>
            <a:r>
              <a:rPr lang="en-US" dirty="0"/>
              <a:t> of Christ:</a:t>
            </a:r>
          </a:p>
          <a:p>
            <a:r>
              <a:rPr lang="en-US" b="1" baseline="30000" dirty="0"/>
              <a:t>14 </a:t>
            </a:r>
            <a:r>
              <a:rPr lang="en-US" dirty="0"/>
              <a:t>That we henceforth be no more children, tossed to and fro, and carried about with every wind of doctrine, by the sleight of men, and cunning craftiness, whereby they lie in wait to deceive;</a:t>
            </a:r>
          </a:p>
          <a:p>
            <a:r>
              <a:rPr lang="en-US" b="1" baseline="30000" dirty="0">
                <a:solidFill>
                  <a:srgbClr val="FFFF00"/>
                </a:solidFill>
              </a:rPr>
              <a:t>15 </a:t>
            </a:r>
            <a:r>
              <a:rPr lang="en-US" dirty="0">
                <a:solidFill>
                  <a:srgbClr val="FFFF00"/>
                </a:solidFill>
              </a:rPr>
              <a:t>But speaking the truth in love, may grow up into him in all things, which is the head, even Christ:</a:t>
            </a:r>
          </a:p>
          <a:p>
            <a:r>
              <a:rPr lang="en-US" b="1" baseline="30000" dirty="0"/>
              <a:t>16 </a:t>
            </a:r>
            <a:r>
              <a:rPr lang="en-US" dirty="0"/>
              <a:t>From whom the whole body fitly joined together and compacted by that which every joint </a:t>
            </a:r>
            <a:r>
              <a:rPr lang="en-US" dirty="0" err="1"/>
              <a:t>supplieth</a:t>
            </a:r>
            <a:r>
              <a:rPr lang="en-US" dirty="0"/>
              <a:t>, according to the effectual working in the measure of every part, </a:t>
            </a:r>
            <a:r>
              <a:rPr lang="en-US" dirty="0" err="1"/>
              <a:t>maketh</a:t>
            </a:r>
            <a:r>
              <a:rPr lang="en-US" dirty="0"/>
              <a:t> increase of the body unto the edifying of itself in love.</a:t>
            </a:r>
          </a:p>
          <a:p>
            <a:endParaRPr lang="en-US" dirty="0"/>
          </a:p>
        </p:txBody>
      </p:sp>
    </p:spTree>
    <p:extLst>
      <p:ext uri="{BB962C8B-B14F-4D97-AF65-F5344CB8AC3E}">
        <p14:creationId xmlns:p14="http://schemas.microsoft.com/office/powerpoint/2010/main" val="1217328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Parsing the first question:</a:t>
            </a:r>
            <a:endParaRPr lang="en-US" dirty="0"/>
          </a:p>
        </p:txBody>
      </p:sp>
      <p:sp>
        <p:nvSpPr>
          <p:cNvPr id="3" name="Content Placeholder 2"/>
          <p:cNvSpPr>
            <a:spLocks noGrp="1"/>
          </p:cNvSpPr>
          <p:nvPr>
            <p:ph idx="1"/>
          </p:nvPr>
        </p:nvSpPr>
        <p:spPr/>
        <p:txBody>
          <a:bodyPr/>
          <a:lstStyle/>
          <a:p>
            <a:pPr marL="457200" indent="-457200">
              <a:buAutoNum type="arabicPeriod"/>
            </a:pPr>
            <a:r>
              <a:rPr lang="en-US" sz="2800" b="1" dirty="0" smtClean="0"/>
              <a:t>We </a:t>
            </a:r>
            <a:r>
              <a:rPr lang="en-US" sz="2800" b="1" dirty="0"/>
              <a:t>have learned that Jesus is our Champion who goes before us into the battle against the devil. </a:t>
            </a:r>
            <a:endParaRPr lang="en-US" sz="2800" b="1" dirty="0" smtClean="0"/>
          </a:p>
          <a:p>
            <a:pPr marL="914400" lvl="1" indent="-457200">
              <a:buFont typeface="+mj-lt"/>
              <a:buAutoNum type="alphaLcParenR"/>
            </a:pPr>
            <a:r>
              <a:rPr lang="en-US" sz="2400" b="1" dirty="0" smtClean="0"/>
              <a:t>How </a:t>
            </a:r>
            <a:r>
              <a:rPr lang="en-US" sz="2400" b="1" dirty="0"/>
              <a:t>can we fight together, united, as a church behind our Champion? </a:t>
            </a:r>
            <a:r>
              <a:rPr lang="en-US" sz="2400" b="1" dirty="0" smtClean="0"/>
              <a:t> </a:t>
            </a:r>
            <a:r>
              <a:rPr lang="en-US" sz="2400" b="1" dirty="0" smtClean="0">
                <a:solidFill>
                  <a:schemeClr val="accent3">
                    <a:lumMod val="60000"/>
                    <a:lumOff val="40000"/>
                  </a:schemeClr>
                </a:solidFill>
              </a:rPr>
              <a:t>Put on the whole armor of God!</a:t>
            </a:r>
          </a:p>
          <a:p>
            <a:pPr marL="914400" lvl="1" indent="-457200">
              <a:buFont typeface="+mj-lt"/>
              <a:buAutoNum type="alphaLcParenR"/>
            </a:pPr>
            <a:r>
              <a:rPr lang="en-US" sz="2400" b="1" dirty="0" smtClean="0"/>
              <a:t>What </a:t>
            </a:r>
            <a:r>
              <a:rPr lang="en-US" sz="2400" b="1" dirty="0"/>
              <a:t>are those things that prevent this unity from happening? </a:t>
            </a:r>
            <a:r>
              <a:rPr lang="en-US" sz="2400" b="1" dirty="0" smtClean="0"/>
              <a:t>  </a:t>
            </a:r>
            <a:r>
              <a:rPr lang="en-US" sz="2400" b="1" dirty="0" smtClean="0">
                <a:solidFill>
                  <a:schemeClr val="accent3">
                    <a:lumMod val="60000"/>
                    <a:lumOff val="40000"/>
                  </a:schemeClr>
                </a:solidFill>
              </a:rPr>
              <a:t>Not yet “grown into” our Head!</a:t>
            </a:r>
          </a:p>
          <a:p>
            <a:pPr marL="914400" lvl="1" indent="-457200">
              <a:buFont typeface="+mj-lt"/>
              <a:buAutoNum type="alphaLcParenR"/>
            </a:pPr>
            <a:r>
              <a:rPr lang="en-US" sz="2400" b="1" dirty="0" smtClean="0">
                <a:solidFill>
                  <a:srgbClr val="FFFF00"/>
                </a:solidFill>
              </a:rPr>
              <a:t>What </a:t>
            </a:r>
            <a:r>
              <a:rPr lang="en-US" sz="2400" b="1" dirty="0">
                <a:solidFill>
                  <a:srgbClr val="FFFF00"/>
                </a:solidFill>
              </a:rPr>
              <a:t>are ways that Satan can weaken us as a church? </a:t>
            </a:r>
            <a:endParaRPr lang="en-US" sz="2400" b="1" dirty="0" smtClean="0">
              <a:solidFill>
                <a:srgbClr val="FFFF00"/>
              </a:solidFill>
            </a:endParaRPr>
          </a:p>
          <a:p>
            <a:pPr marL="914400" lvl="1" indent="-457200">
              <a:buFont typeface="+mj-lt"/>
              <a:buAutoNum type="alphaLcParenR"/>
            </a:pPr>
            <a:r>
              <a:rPr lang="en-US" sz="2400" b="1" dirty="0" smtClean="0">
                <a:solidFill>
                  <a:srgbClr val="FFFF00"/>
                </a:solidFill>
              </a:rPr>
              <a:t>How </a:t>
            </a:r>
            <a:r>
              <a:rPr lang="en-US" sz="2400" b="1" dirty="0">
                <a:solidFill>
                  <a:srgbClr val="FFFF00"/>
                </a:solidFill>
              </a:rPr>
              <a:t>did Satan weaken Israel in the past?</a:t>
            </a:r>
          </a:p>
          <a:p>
            <a:endParaRPr lang="en-US" dirty="0"/>
          </a:p>
        </p:txBody>
      </p:sp>
    </p:spTree>
    <p:extLst>
      <p:ext uri="{BB962C8B-B14F-4D97-AF65-F5344CB8AC3E}">
        <p14:creationId xmlns:p14="http://schemas.microsoft.com/office/powerpoint/2010/main" val="3516968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How does Satan weaken the church?</a:t>
            </a:r>
            <a:r>
              <a:rPr lang="en-US" dirty="0" smtClean="0"/>
              <a:t/>
            </a:r>
            <a:br>
              <a:rPr lang="en-US" dirty="0" smtClean="0"/>
            </a:br>
            <a:r>
              <a:rPr lang="en-US" dirty="0" smtClean="0"/>
              <a:t>The Great Controversy, pgs. 519-520</a:t>
            </a:r>
            <a:endParaRPr lang="en-US" dirty="0"/>
          </a:p>
        </p:txBody>
      </p:sp>
      <p:sp>
        <p:nvSpPr>
          <p:cNvPr id="3" name="Content Placeholder 2"/>
          <p:cNvSpPr>
            <a:spLocks noGrp="1"/>
          </p:cNvSpPr>
          <p:nvPr>
            <p:ph idx="1"/>
          </p:nvPr>
        </p:nvSpPr>
        <p:spPr>
          <a:xfrm>
            <a:off x="680321" y="2336872"/>
            <a:ext cx="9613861" cy="4220945"/>
          </a:xfrm>
        </p:spPr>
        <p:txBody>
          <a:bodyPr/>
          <a:lstStyle/>
          <a:p>
            <a:pPr marL="0" indent="0">
              <a:buNone/>
            </a:pPr>
            <a:r>
              <a:rPr lang="en-US" dirty="0"/>
              <a:t>Again, Satan sees the Lord's servants burdened because of the spiritual darkness that enshrouds the people. He hears their earnest prayers for divine grace and power to break the spell of indifference, carelessness, and indolence. Then with renewed zeal he plies his arts. He tempts men to the indulgence of appetite or to some other form of self-gratification, and thus benumbs their sensibilities so that they fail to hear the very things which they most need to learn.</a:t>
            </a:r>
          </a:p>
          <a:p>
            <a:pPr marL="0" indent="0">
              <a:buNone/>
            </a:pPr>
            <a:endParaRPr lang="en-US" dirty="0"/>
          </a:p>
        </p:txBody>
      </p:sp>
    </p:spTree>
    <p:extLst>
      <p:ext uri="{BB962C8B-B14F-4D97-AF65-F5344CB8AC3E}">
        <p14:creationId xmlns:p14="http://schemas.microsoft.com/office/powerpoint/2010/main" val="1218264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How does Satan weaken the church?</a:t>
            </a:r>
            <a:r>
              <a:rPr lang="en-US" dirty="0" smtClean="0"/>
              <a:t/>
            </a:r>
            <a:br>
              <a:rPr lang="en-US" dirty="0" smtClean="0"/>
            </a:br>
            <a:r>
              <a:rPr lang="en-US" dirty="0" smtClean="0"/>
              <a:t>The Great Controversy, pgs. 519-520</a:t>
            </a:r>
            <a:endParaRPr lang="en-US" dirty="0"/>
          </a:p>
        </p:txBody>
      </p:sp>
      <p:sp>
        <p:nvSpPr>
          <p:cNvPr id="3" name="Content Placeholder 2"/>
          <p:cNvSpPr>
            <a:spLocks noGrp="1"/>
          </p:cNvSpPr>
          <p:nvPr>
            <p:ph idx="1"/>
          </p:nvPr>
        </p:nvSpPr>
        <p:spPr>
          <a:xfrm>
            <a:off x="680321" y="2336872"/>
            <a:ext cx="9613861" cy="4220945"/>
          </a:xfrm>
        </p:spPr>
        <p:txBody>
          <a:bodyPr/>
          <a:lstStyle/>
          <a:p>
            <a:pPr marL="0" indent="0">
              <a:buNone/>
            </a:pPr>
            <a:r>
              <a:rPr lang="en-US" dirty="0"/>
              <a:t>Satan well knows that all whom he can lead to neglect prayer and the searching of the Scriptures, will be overcome by his attacks. Therefore he invents every possible device to engross the mind. There has ever been a class professing godliness, who, instead of following on to know the truth, make it their religion to seek some fault of character or error of faith in those with whom they do not agree. Such are Satan's right-hand helpers. Accusers of the brethren are not few, and they are always active when God is at work and His servants are rendering Him true </a:t>
            </a:r>
            <a:r>
              <a:rPr lang="en-US" dirty="0" smtClean="0"/>
              <a:t>homage.</a:t>
            </a:r>
          </a:p>
          <a:p>
            <a:pPr marL="0" indent="0" algn="ctr">
              <a:buNone/>
            </a:pPr>
            <a:r>
              <a:rPr lang="en-US" dirty="0" smtClean="0"/>
              <a:t>…</a:t>
            </a:r>
            <a:endParaRPr lang="en-US" dirty="0"/>
          </a:p>
          <a:p>
            <a:pPr marL="0" indent="0">
              <a:buNone/>
            </a:pPr>
            <a:endParaRPr lang="en-US" dirty="0"/>
          </a:p>
        </p:txBody>
      </p:sp>
    </p:spTree>
    <p:extLst>
      <p:ext uri="{BB962C8B-B14F-4D97-AF65-F5344CB8AC3E}">
        <p14:creationId xmlns:p14="http://schemas.microsoft.com/office/powerpoint/2010/main" val="356445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How does Satan weaken the church?</a:t>
            </a:r>
            <a:r>
              <a:rPr lang="en-US" dirty="0" smtClean="0"/>
              <a:t/>
            </a:r>
            <a:br>
              <a:rPr lang="en-US" dirty="0" smtClean="0"/>
            </a:br>
            <a:r>
              <a:rPr lang="en-US" dirty="0" smtClean="0"/>
              <a:t>The Great Controversy, pgs. 519-520</a:t>
            </a:r>
            <a:endParaRPr lang="en-US" dirty="0"/>
          </a:p>
        </p:txBody>
      </p:sp>
      <p:sp>
        <p:nvSpPr>
          <p:cNvPr id="3" name="Content Placeholder 2"/>
          <p:cNvSpPr>
            <a:spLocks noGrp="1"/>
          </p:cNvSpPr>
          <p:nvPr>
            <p:ph idx="1"/>
          </p:nvPr>
        </p:nvSpPr>
        <p:spPr>
          <a:xfrm>
            <a:off x="680321" y="2336872"/>
            <a:ext cx="9613861" cy="4220945"/>
          </a:xfrm>
        </p:spPr>
        <p:txBody>
          <a:bodyPr/>
          <a:lstStyle/>
          <a:p>
            <a:pPr marL="0" indent="0">
              <a:buNone/>
            </a:pPr>
            <a:r>
              <a:rPr lang="en-US" dirty="0"/>
              <a:t>The great deceiver has many agents ready to present any and every kind of error to ensnare souls—heresies prepared to suit the varied tastes and capacities of those whom he would ruin. It is his plan to bring into the church insincere, unregenerate elements that will encourage doubt and unbelief, and hinder all who desire to see the work of God advance and to advance with it. Many who have no real faith in God or in His word assent to some principles of truth and pass as Christians, and thus they are enabled to introduce their errors as Scriptural doctrines.</a:t>
            </a:r>
          </a:p>
          <a:p>
            <a:pPr marL="0" indent="0">
              <a:buNone/>
            </a:pPr>
            <a:endParaRPr lang="en-US" dirty="0"/>
          </a:p>
        </p:txBody>
      </p:sp>
    </p:spTree>
    <p:extLst>
      <p:ext uri="{BB962C8B-B14F-4D97-AF65-F5344CB8AC3E}">
        <p14:creationId xmlns:p14="http://schemas.microsoft.com/office/powerpoint/2010/main" val="2103647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Questions </a:t>
            </a:r>
            <a:endParaRPr lang="en-US" dirty="0"/>
          </a:p>
        </p:txBody>
      </p:sp>
      <p:pic>
        <p:nvPicPr>
          <p:cNvPr id="4" name="Content Placeholder 3"/>
          <p:cNvPicPr>
            <a:picLocks noGrp="1" noChangeAspect="1"/>
          </p:cNvPicPr>
          <p:nvPr>
            <p:ph idx="1"/>
          </p:nvPr>
        </p:nvPicPr>
        <p:blipFill>
          <a:blip r:embed="rId2"/>
          <a:stretch>
            <a:fillRect/>
          </a:stretch>
        </p:blipFill>
        <p:spPr>
          <a:xfrm>
            <a:off x="680320" y="2018301"/>
            <a:ext cx="9717127" cy="4828197"/>
          </a:xfrm>
          <a:prstGeom prst="rect">
            <a:avLst/>
          </a:prstGeom>
        </p:spPr>
      </p:pic>
    </p:spTree>
    <p:extLst>
      <p:ext uri="{BB962C8B-B14F-4D97-AF65-F5344CB8AC3E}">
        <p14:creationId xmlns:p14="http://schemas.microsoft.com/office/powerpoint/2010/main" val="2060154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How does Satan weaken the church?</a:t>
            </a:r>
            <a:r>
              <a:rPr lang="en-US" dirty="0" smtClean="0"/>
              <a:t/>
            </a:r>
            <a:br>
              <a:rPr lang="en-US" dirty="0" smtClean="0"/>
            </a:br>
            <a:r>
              <a:rPr lang="en-US" dirty="0" smtClean="0"/>
              <a:t>The Great Controversy, pg. 528</a:t>
            </a:r>
            <a:endParaRPr lang="en-US" dirty="0"/>
          </a:p>
        </p:txBody>
      </p:sp>
      <p:sp>
        <p:nvSpPr>
          <p:cNvPr id="3" name="Content Placeholder 2"/>
          <p:cNvSpPr>
            <a:spLocks noGrp="1"/>
          </p:cNvSpPr>
          <p:nvPr>
            <p:ph idx="1"/>
          </p:nvPr>
        </p:nvSpPr>
        <p:spPr>
          <a:xfrm>
            <a:off x="680321" y="2336872"/>
            <a:ext cx="9613861" cy="4220945"/>
          </a:xfrm>
        </p:spPr>
        <p:txBody>
          <a:bodyPr/>
          <a:lstStyle/>
          <a:p>
            <a:pPr marL="0" indent="0">
              <a:buNone/>
            </a:pPr>
            <a:r>
              <a:rPr lang="en-US" dirty="0"/>
              <a:t>Satan can present a counterfeit so closely resembling the truth that it deceives those who are willing to be deceived, who desire to shun the self-denial and sacrifice demanded by the truth; but it is impossible for him to hold under his power one soul who honestly desires, at whatever cost, to know the truth. Christ is the truth and the "Light, which </a:t>
            </a:r>
            <a:r>
              <a:rPr lang="en-US" dirty="0" err="1"/>
              <a:t>lighteth</a:t>
            </a:r>
            <a:r>
              <a:rPr lang="en-US" dirty="0"/>
              <a:t> every man that cometh into the world." John 1:9. The Spirit of truth has been sent to guide men into all truth. And upon the authority of the Son of God it is declared: "Seek, and ye shall find." "If any man will do His will, he shall know of the doctrine." Matthew 7:7; John 7:17.</a:t>
            </a:r>
            <a:endParaRPr lang="en-US" dirty="0"/>
          </a:p>
        </p:txBody>
      </p:sp>
    </p:spTree>
    <p:extLst>
      <p:ext uri="{BB962C8B-B14F-4D97-AF65-F5344CB8AC3E}">
        <p14:creationId xmlns:p14="http://schemas.microsoft.com/office/powerpoint/2010/main" val="2070872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How does Satan weaken the church?</a:t>
            </a:r>
            <a:r>
              <a:rPr lang="en-US" dirty="0" smtClean="0"/>
              <a:t/>
            </a:r>
            <a:br>
              <a:rPr lang="en-US" dirty="0" smtClean="0"/>
            </a:br>
            <a:r>
              <a:rPr lang="en-US" dirty="0" smtClean="0"/>
              <a:t>The Great Controversy, pgs. 529-530</a:t>
            </a:r>
            <a:endParaRPr lang="en-US" dirty="0"/>
          </a:p>
        </p:txBody>
      </p:sp>
      <p:sp>
        <p:nvSpPr>
          <p:cNvPr id="3" name="Content Placeholder 2"/>
          <p:cNvSpPr>
            <a:spLocks noGrp="1"/>
          </p:cNvSpPr>
          <p:nvPr>
            <p:ph idx="1"/>
          </p:nvPr>
        </p:nvSpPr>
        <p:spPr>
          <a:xfrm>
            <a:off x="680321" y="2336872"/>
            <a:ext cx="9613861" cy="4220945"/>
          </a:xfrm>
        </p:spPr>
        <p:txBody>
          <a:bodyPr/>
          <a:lstStyle/>
          <a:p>
            <a:pPr marL="0" indent="0">
              <a:buNone/>
            </a:pPr>
            <a:r>
              <a:rPr lang="en-US" dirty="0" smtClean="0">
                <a:solidFill>
                  <a:srgbClr val="FFFF00"/>
                </a:solidFill>
              </a:rPr>
              <a:t>[Note: Mrs. White is discussing the events surrounding Balaam’s “curse” against Israel as an example of Satan’s limited albeit powerful ability to attack God’s people.]  </a:t>
            </a:r>
          </a:p>
          <a:p>
            <a:pPr marL="0" indent="0">
              <a:buNone/>
            </a:pPr>
            <a:r>
              <a:rPr lang="en-US" dirty="0" smtClean="0"/>
              <a:t>The </a:t>
            </a:r>
            <a:r>
              <a:rPr lang="en-US" dirty="0"/>
              <a:t>people of Israel were at this time loyal to God; and so long as they continued in obedience to His law, no power in earth or hell could prevail against them. But the curse which Balaam had not been permitted to pronounce </a:t>
            </a:r>
            <a:r>
              <a:rPr lang="en-US" dirty="0" smtClean="0"/>
              <a:t>against</a:t>
            </a:r>
            <a:r>
              <a:rPr lang="en-US" dirty="0"/>
              <a:t> God's people, he finally succeeded in bringing upon them by seducing them into sin. When they transgressed God's commandments, then they separated themselves from Him, and they were left to feel the power of the destroyer.</a:t>
            </a:r>
            <a:endParaRPr lang="en-US" dirty="0"/>
          </a:p>
        </p:txBody>
      </p:sp>
    </p:spTree>
    <p:extLst>
      <p:ext uri="{BB962C8B-B14F-4D97-AF65-F5344CB8AC3E}">
        <p14:creationId xmlns:p14="http://schemas.microsoft.com/office/powerpoint/2010/main" val="2529217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How does Satan weaken the church?</a:t>
            </a:r>
            <a:r>
              <a:rPr lang="en-US" dirty="0" smtClean="0"/>
              <a:t/>
            </a:r>
            <a:br>
              <a:rPr lang="en-US" dirty="0" smtClean="0"/>
            </a:br>
            <a:r>
              <a:rPr lang="en-US" dirty="0" smtClean="0"/>
              <a:t>The Great Controversy, pg. 530</a:t>
            </a:r>
            <a:endParaRPr lang="en-US" dirty="0"/>
          </a:p>
        </p:txBody>
      </p:sp>
      <p:sp>
        <p:nvSpPr>
          <p:cNvPr id="3" name="Content Placeholder 2"/>
          <p:cNvSpPr>
            <a:spLocks noGrp="1"/>
          </p:cNvSpPr>
          <p:nvPr>
            <p:ph idx="1"/>
          </p:nvPr>
        </p:nvSpPr>
        <p:spPr>
          <a:xfrm>
            <a:off x="680321" y="2336872"/>
            <a:ext cx="9613861" cy="4220945"/>
          </a:xfrm>
        </p:spPr>
        <p:txBody>
          <a:bodyPr>
            <a:normAutofit fontScale="92500" lnSpcReduction="20000"/>
          </a:bodyPr>
          <a:lstStyle/>
          <a:p>
            <a:pPr marL="0" indent="0">
              <a:buNone/>
            </a:pPr>
            <a:r>
              <a:rPr lang="en-US" dirty="0"/>
              <a:t>Satan is well aware that the weakest soul who abides in Christ is more than a match for the hosts of darkness, and that, should he reveal himself openly, he would be met and resisted. Therefore he seeks to draw away the soldiers of the cross from their strong fortification, while he lies in ambush with his forces, ready to destroy all who venture upon his ground. Only in humble reliance upon God, and obedience to all His commandments, can we be secure.</a:t>
            </a:r>
          </a:p>
          <a:p>
            <a:pPr marL="0" indent="0">
              <a:buNone/>
            </a:pPr>
            <a:r>
              <a:rPr lang="en-US" dirty="0"/>
              <a:t>No man is safe for a day or an hour without prayer. Especially should we entreat the Lord for wisdom to understand His word. Here are revealed the wiles of the tempter and the means by which he may be successfully resisted. Satan is an expert in quoting Scripture, placing his own interpretation upon passages, by which he hopes to cause us to stumble. We should study the Bible with humility of heart, never losing sight of our dependence upon God. While we must constantly guard against the devices of Satan, we should pray in faith continually: "Lead us not into temptation."</a:t>
            </a:r>
          </a:p>
        </p:txBody>
      </p:sp>
    </p:spTree>
    <p:extLst>
      <p:ext uri="{BB962C8B-B14F-4D97-AF65-F5344CB8AC3E}">
        <p14:creationId xmlns:p14="http://schemas.microsoft.com/office/powerpoint/2010/main" val="2388298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Parsing the first question:</a:t>
            </a:r>
            <a:endParaRPr lang="en-US" dirty="0"/>
          </a:p>
        </p:txBody>
      </p:sp>
      <p:sp>
        <p:nvSpPr>
          <p:cNvPr id="3" name="Content Placeholder 2"/>
          <p:cNvSpPr>
            <a:spLocks noGrp="1"/>
          </p:cNvSpPr>
          <p:nvPr>
            <p:ph idx="1"/>
          </p:nvPr>
        </p:nvSpPr>
        <p:spPr/>
        <p:txBody>
          <a:bodyPr>
            <a:normAutofit fontScale="92500" lnSpcReduction="10000"/>
          </a:bodyPr>
          <a:lstStyle/>
          <a:p>
            <a:pPr marL="457200" indent="-457200">
              <a:buAutoNum type="arabicPeriod"/>
            </a:pPr>
            <a:r>
              <a:rPr lang="en-US" sz="2800" b="1" dirty="0" smtClean="0"/>
              <a:t>We </a:t>
            </a:r>
            <a:r>
              <a:rPr lang="en-US" sz="2800" b="1" dirty="0"/>
              <a:t>have learned that Jesus is our Champion who goes before us into the battle against the devil. </a:t>
            </a:r>
            <a:endParaRPr lang="en-US" sz="2800" b="1" dirty="0" smtClean="0"/>
          </a:p>
          <a:p>
            <a:pPr marL="914400" lvl="1" indent="-457200">
              <a:buFont typeface="+mj-lt"/>
              <a:buAutoNum type="alphaLcParenR"/>
            </a:pPr>
            <a:r>
              <a:rPr lang="en-US" sz="2400" b="1" dirty="0" smtClean="0"/>
              <a:t>How </a:t>
            </a:r>
            <a:r>
              <a:rPr lang="en-US" sz="2400" b="1" dirty="0"/>
              <a:t>can we fight together, united, as a church behind our Champion? </a:t>
            </a:r>
            <a:r>
              <a:rPr lang="en-US" sz="2400" b="1" dirty="0" smtClean="0"/>
              <a:t> </a:t>
            </a:r>
            <a:r>
              <a:rPr lang="en-US" sz="2400" b="1" dirty="0" smtClean="0">
                <a:solidFill>
                  <a:schemeClr val="accent3">
                    <a:lumMod val="60000"/>
                    <a:lumOff val="40000"/>
                  </a:schemeClr>
                </a:solidFill>
              </a:rPr>
              <a:t>Put on the whole armor of God!</a:t>
            </a:r>
          </a:p>
          <a:p>
            <a:pPr marL="914400" lvl="1" indent="-457200">
              <a:buFont typeface="+mj-lt"/>
              <a:buAutoNum type="alphaLcParenR"/>
            </a:pPr>
            <a:r>
              <a:rPr lang="en-US" sz="2400" b="1" dirty="0" smtClean="0"/>
              <a:t>What </a:t>
            </a:r>
            <a:r>
              <a:rPr lang="en-US" sz="2400" b="1" dirty="0"/>
              <a:t>are those things that prevent this unity from happening? </a:t>
            </a:r>
            <a:r>
              <a:rPr lang="en-US" sz="2400" b="1" dirty="0" smtClean="0"/>
              <a:t>  </a:t>
            </a:r>
            <a:r>
              <a:rPr lang="en-US" sz="2400" b="1" dirty="0" smtClean="0">
                <a:solidFill>
                  <a:schemeClr val="accent3">
                    <a:lumMod val="60000"/>
                    <a:lumOff val="40000"/>
                  </a:schemeClr>
                </a:solidFill>
              </a:rPr>
              <a:t>Not yet “grown into” our Head!</a:t>
            </a:r>
          </a:p>
          <a:p>
            <a:pPr marL="914400" lvl="1" indent="-457200">
              <a:buFont typeface="+mj-lt"/>
              <a:buAutoNum type="alphaLcParenR"/>
            </a:pPr>
            <a:r>
              <a:rPr lang="en-US" sz="2400" b="1" dirty="0" smtClean="0"/>
              <a:t>What </a:t>
            </a:r>
            <a:r>
              <a:rPr lang="en-US" sz="2400" b="1" dirty="0"/>
              <a:t>are ways that Satan can weaken us as a church? </a:t>
            </a:r>
            <a:r>
              <a:rPr lang="en-US" sz="2400" b="1" dirty="0" smtClean="0">
                <a:solidFill>
                  <a:schemeClr val="accent3">
                    <a:lumMod val="60000"/>
                    <a:lumOff val="40000"/>
                  </a:schemeClr>
                </a:solidFill>
              </a:rPr>
              <a:t>Temptations to self-indulgence, lack of prayer, lack of study.  Introduction of falsehood and “accusers.”  Satan can only weaken us if we step away from God, so that is what he tries.  </a:t>
            </a:r>
          </a:p>
          <a:p>
            <a:pPr marL="914400" lvl="1" indent="-457200">
              <a:buFont typeface="+mj-lt"/>
              <a:buAutoNum type="alphaLcParenR"/>
            </a:pPr>
            <a:r>
              <a:rPr lang="en-US" sz="2400" b="1" dirty="0" smtClean="0"/>
              <a:t>How </a:t>
            </a:r>
            <a:r>
              <a:rPr lang="en-US" sz="2400" b="1" dirty="0"/>
              <a:t>did Satan weaken Israel in the past</a:t>
            </a:r>
            <a:r>
              <a:rPr lang="en-US" sz="2400" b="1" dirty="0" smtClean="0"/>
              <a:t>?  </a:t>
            </a:r>
            <a:r>
              <a:rPr lang="en-US" sz="2400" b="1" dirty="0" smtClean="0">
                <a:solidFill>
                  <a:schemeClr val="accent3">
                    <a:lumMod val="60000"/>
                    <a:lumOff val="40000"/>
                  </a:schemeClr>
                </a:solidFill>
              </a:rPr>
              <a:t>Exactly the same way.  </a:t>
            </a:r>
            <a:endParaRPr lang="en-US" sz="2400" b="1" dirty="0">
              <a:solidFill>
                <a:schemeClr val="accent3">
                  <a:lumMod val="60000"/>
                  <a:lumOff val="40000"/>
                </a:schemeClr>
              </a:solidFill>
            </a:endParaRPr>
          </a:p>
          <a:p>
            <a:endParaRPr lang="en-US" dirty="0"/>
          </a:p>
        </p:txBody>
      </p:sp>
    </p:spTree>
    <p:extLst>
      <p:ext uri="{BB962C8B-B14F-4D97-AF65-F5344CB8AC3E}">
        <p14:creationId xmlns:p14="http://schemas.microsoft.com/office/powerpoint/2010/main" val="23418968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Questions </a:t>
            </a:r>
            <a:endParaRPr lang="en-US" dirty="0"/>
          </a:p>
        </p:txBody>
      </p:sp>
      <p:pic>
        <p:nvPicPr>
          <p:cNvPr id="4" name="Content Placeholder 3"/>
          <p:cNvPicPr>
            <a:picLocks noGrp="1" noChangeAspect="1"/>
          </p:cNvPicPr>
          <p:nvPr>
            <p:ph idx="1"/>
          </p:nvPr>
        </p:nvPicPr>
        <p:blipFill>
          <a:blip r:embed="rId2"/>
          <a:stretch>
            <a:fillRect/>
          </a:stretch>
        </p:blipFill>
        <p:spPr>
          <a:xfrm>
            <a:off x="680320" y="2018301"/>
            <a:ext cx="9717127" cy="4828197"/>
          </a:xfrm>
          <a:prstGeom prst="rect">
            <a:avLst/>
          </a:prstGeom>
        </p:spPr>
      </p:pic>
    </p:spTree>
    <p:extLst>
      <p:ext uri="{BB962C8B-B14F-4D97-AF65-F5344CB8AC3E}">
        <p14:creationId xmlns:p14="http://schemas.microsoft.com/office/powerpoint/2010/main" val="3017505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Parsing the second question:</a:t>
            </a:r>
            <a:endParaRPr lang="en-US" dirty="0"/>
          </a:p>
        </p:txBody>
      </p:sp>
      <p:sp>
        <p:nvSpPr>
          <p:cNvPr id="3" name="Content Placeholder 2"/>
          <p:cNvSpPr>
            <a:spLocks noGrp="1"/>
          </p:cNvSpPr>
          <p:nvPr>
            <p:ph idx="1"/>
          </p:nvPr>
        </p:nvSpPr>
        <p:spPr/>
        <p:txBody>
          <a:bodyPr>
            <a:normAutofit/>
          </a:bodyPr>
          <a:lstStyle/>
          <a:p>
            <a:pPr marL="0" indent="0">
              <a:buNone/>
            </a:pPr>
            <a:r>
              <a:rPr lang="en-US" sz="2800" b="1" dirty="0" smtClean="0"/>
              <a:t>2.  As believers, we are a community of priests under God’s direction.  In what ways can your local church offer better sacrifices of praise and good works to God?  Please be specific and practical.  </a:t>
            </a:r>
          </a:p>
          <a:p>
            <a:endParaRPr lang="en-US" dirty="0"/>
          </a:p>
        </p:txBody>
      </p:sp>
    </p:spTree>
    <p:extLst>
      <p:ext uri="{BB962C8B-B14F-4D97-AF65-F5344CB8AC3E}">
        <p14:creationId xmlns:p14="http://schemas.microsoft.com/office/powerpoint/2010/main" val="2726330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A “community of priests”</a:t>
            </a:r>
            <a:r>
              <a:rPr lang="en-US" dirty="0" smtClean="0"/>
              <a:t/>
            </a:r>
            <a:br>
              <a:rPr lang="en-US" dirty="0" smtClean="0"/>
            </a:br>
            <a:r>
              <a:rPr lang="en-US" dirty="0" smtClean="0"/>
              <a:t>Exodus 19:5-7</a:t>
            </a:r>
            <a:endParaRPr lang="en-US" dirty="0"/>
          </a:p>
        </p:txBody>
      </p:sp>
      <p:sp>
        <p:nvSpPr>
          <p:cNvPr id="3" name="Content Placeholder 2"/>
          <p:cNvSpPr>
            <a:spLocks noGrp="1"/>
          </p:cNvSpPr>
          <p:nvPr>
            <p:ph idx="1"/>
          </p:nvPr>
        </p:nvSpPr>
        <p:spPr/>
        <p:txBody>
          <a:bodyPr/>
          <a:lstStyle/>
          <a:p>
            <a:r>
              <a:rPr lang="en-US" b="1" baseline="30000" dirty="0"/>
              <a:t>5 </a:t>
            </a:r>
            <a:r>
              <a:rPr lang="en-US" dirty="0"/>
              <a:t>Now therefore, if ye will obey my voice indeed, and keep my covenant, then ye shall be a peculiar treasure unto me above all people: for all the earth is mine:</a:t>
            </a:r>
          </a:p>
          <a:p>
            <a:r>
              <a:rPr lang="en-US" b="1" baseline="30000" dirty="0"/>
              <a:t>6 </a:t>
            </a:r>
            <a:r>
              <a:rPr lang="en-US" dirty="0"/>
              <a:t>And ye shall be unto me a kingdom of priests, and an holy nation. These are the words which thou shalt speak unto the children of Israel.</a:t>
            </a:r>
          </a:p>
          <a:p>
            <a:r>
              <a:rPr lang="en-US" b="1" baseline="30000" dirty="0"/>
              <a:t>7 </a:t>
            </a:r>
            <a:r>
              <a:rPr lang="en-US" dirty="0"/>
              <a:t>And Moses came and called for the elders of the people, and laid before their faces all these words which the </a:t>
            </a:r>
            <a:r>
              <a:rPr lang="en-US" cap="small" dirty="0"/>
              <a:t>Lord</a:t>
            </a:r>
            <a:r>
              <a:rPr lang="en-US" dirty="0"/>
              <a:t> commanded him.</a:t>
            </a:r>
          </a:p>
        </p:txBody>
      </p:sp>
    </p:spTree>
    <p:extLst>
      <p:ext uri="{BB962C8B-B14F-4D97-AF65-F5344CB8AC3E}">
        <p14:creationId xmlns:p14="http://schemas.microsoft.com/office/powerpoint/2010/main" val="4491849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A “community of priests”</a:t>
            </a:r>
            <a:r>
              <a:rPr lang="en-US" dirty="0" smtClean="0"/>
              <a:t/>
            </a:r>
            <a:br>
              <a:rPr lang="en-US" dirty="0" smtClean="0"/>
            </a:br>
            <a:r>
              <a:rPr lang="en-US" dirty="0" smtClean="0"/>
              <a:t>Revelation 1:5-6</a:t>
            </a:r>
            <a:endParaRPr lang="en-US" dirty="0"/>
          </a:p>
        </p:txBody>
      </p:sp>
      <p:sp>
        <p:nvSpPr>
          <p:cNvPr id="3" name="Content Placeholder 2"/>
          <p:cNvSpPr>
            <a:spLocks noGrp="1"/>
          </p:cNvSpPr>
          <p:nvPr>
            <p:ph idx="1"/>
          </p:nvPr>
        </p:nvSpPr>
        <p:spPr/>
        <p:txBody>
          <a:bodyPr/>
          <a:lstStyle/>
          <a:p>
            <a:r>
              <a:rPr lang="en-US" b="1" baseline="30000" dirty="0"/>
              <a:t>5 </a:t>
            </a:r>
            <a:r>
              <a:rPr lang="en-US" dirty="0"/>
              <a:t>And from Jesus Christ, who is the faithful witness, and the first begotten of the dead, and the prince of the kings of the earth. Unto him that loved us, and washed us from our sins in his own blood,</a:t>
            </a:r>
          </a:p>
          <a:p>
            <a:r>
              <a:rPr lang="en-US" b="1" baseline="30000" dirty="0"/>
              <a:t>6 </a:t>
            </a:r>
            <a:r>
              <a:rPr lang="en-US" dirty="0"/>
              <a:t>And hath made us kings and priests unto God and his Father; to him be glory and dominion for ever and ever. Amen.</a:t>
            </a:r>
          </a:p>
        </p:txBody>
      </p:sp>
    </p:spTree>
    <p:extLst>
      <p:ext uri="{BB962C8B-B14F-4D97-AF65-F5344CB8AC3E}">
        <p14:creationId xmlns:p14="http://schemas.microsoft.com/office/powerpoint/2010/main" val="4025725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A “community of priests”</a:t>
            </a:r>
            <a:r>
              <a:rPr lang="en-US" dirty="0" smtClean="0"/>
              <a:t/>
            </a:r>
            <a:br>
              <a:rPr lang="en-US" dirty="0" smtClean="0"/>
            </a:br>
            <a:r>
              <a:rPr lang="en-US" dirty="0" smtClean="0"/>
              <a:t>1 Peter 2:9</a:t>
            </a:r>
            <a:endParaRPr lang="en-US" dirty="0"/>
          </a:p>
        </p:txBody>
      </p:sp>
      <p:sp>
        <p:nvSpPr>
          <p:cNvPr id="3" name="Content Placeholder 2"/>
          <p:cNvSpPr>
            <a:spLocks noGrp="1"/>
          </p:cNvSpPr>
          <p:nvPr>
            <p:ph idx="1"/>
          </p:nvPr>
        </p:nvSpPr>
        <p:spPr/>
        <p:txBody>
          <a:bodyPr/>
          <a:lstStyle/>
          <a:p>
            <a:r>
              <a:rPr lang="en-US" b="1" baseline="30000" dirty="0"/>
              <a:t>9 </a:t>
            </a:r>
            <a:r>
              <a:rPr lang="en-US" dirty="0"/>
              <a:t>But ye are a chosen generation, a royal priesthood, an holy nation, a peculiar people; that ye should shew forth the praises of him who hath called you out of darkness into his </a:t>
            </a:r>
            <a:r>
              <a:rPr lang="en-US" dirty="0" err="1"/>
              <a:t>marvellous</a:t>
            </a:r>
            <a:r>
              <a:rPr lang="en-US" dirty="0"/>
              <a:t> light;</a:t>
            </a:r>
            <a:endParaRPr lang="en-US" dirty="0"/>
          </a:p>
        </p:txBody>
      </p:sp>
    </p:spTree>
    <p:extLst>
      <p:ext uri="{BB962C8B-B14F-4D97-AF65-F5344CB8AC3E}">
        <p14:creationId xmlns:p14="http://schemas.microsoft.com/office/powerpoint/2010/main" val="25415280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A “community of priests”</a:t>
            </a:r>
            <a:r>
              <a:rPr lang="en-US" dirty="0" smtClean="0"/>
              <a:t/>
            </a:r>
            <a:br>
              <a:rPr lang="en-US" dirty="0" smtClean="0"/>
            </a:br>
            <a:r>
              <a:rPr lang="en-US" dirty="0" smtClean="0"/>
              <a:t>1 Peter 2:5</a:t>
            </a:r>
            <a:endParaRPr lang="en-US" dirty="0"/>
          </a:p>
        </p:txBody>
      </p:sp>
      <p:sp>
        <p:nvSpPr>
          <p:cNvPr id="3" name="Content Placeholder 2"/>
          <p:cNvSpPr>
            <a:spLocks noGrp="1"/>
          </p:cNvSpPr>
          <p:nvPr>
            <p:ph idx="1"/>
          </p:nvPr>
        </p:nvSpPr>
        <p:spPr/>
        <p:txBody>
          <a:bodyPr/>
          <a:lstStyle/>
          <a:p>
            <a:r>
              <a:rPr lang="en-US" b="1" baseline="30000" dirty="0"/>
              <a:t>5 </a:t>
            </a:r>
            <a:r>
              <a:rPr lang="en-US" dirty="0"/>
              <a:t>Ye also, as lively stones, are built up a spiritual house, an holy priesthood, to offer up spiritual sacrifices, acceptable to God by Jesus Christ.</a:t>
            </a:r>
            <a:endParaRPr lang="en-US" dirty="0"/>
          </a:p>
        </p:txBody>
      </p:sp>
    </p:spTree>
    <p:extLst>
      <p:ext uri="{BB962C8B-B14F-4D97-AF65-F5344CB8AC3E}">
        <p14:creationId xmlns:p14="http://schemas.microsoft.com/office/powerpoint/2010/main" val="874264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Parsing the first question:</a:t>
            </a:r>
            <a:endParaRPr lang="en-US" dirty="0"/>
          </a:p>
        </p:txBody>
      </p:sp>
      <p:sp>
        <p:nvSpPr>
          <p:cNvPr id="3" name="Content Placeholder 2"/>
          <p:cNvSpPr>
            <a:spLocks noGrp="1"/>
          </p:cNvSpPr>
          <p:nvPr>
            <p:ph idx="1"/>
          </p:nvPr>
        </p:nvSpPr>
        <p:spPr/>
        <p:txBody>
          <a:bodyPr/>
          <a:lstStyle/>
          <a:p>
            <a:pPr marL="457200" indent="-457200">
              <a:buAutoNum type="arabicPeriod"/>
            </a:pPr>
            <a:r>
              <a:rPr lang="en-US" sz="2800" b="1" dirty="0" smtClean="0"/>
              <a:t>We </a:t>
            </a:r>
            <a:r>
              <a:rPr lang="en-US" sz="2800" b="1" dirty="0"/>
              <a:t>have learned that Jesus is our Champion who goes before us into the battle against the devil. </a:t>
            </a:r>
            <a:endParaRPr lang="en-US" sz="2800" b="1" dirty="0" smtClean="0"/>
          </a:p>
          <a:p>
            <a:pPr marL="914400" lvl="1" indent="-457200">
              <a:buFont typeface="+mj-lt"/>
              <a:buAutoNum type="alphaLcParenR"/>
            </a:pPr>
            <a:r>
              <a:rPr lang="en-US" sz="2400" b="1" dirty="0" smtClean="0"/>
              <a:t>How </a:t>
            </a:r>
            <a:r>
              <a:rPr lang="en-US" sz="2400" b="1" dirty="0"/>
              <a:t>can we fight together, united, as a church behind our Champion? </a:t>
            </a:r>
            <a:endParaRPr lang="en-US" sz="2400" b="1" dirty="0" smtClean="0"/>
          </a:p>
          <a:p>
            <a:pPr marL="914400" lvl="1" indent="-457200">
              <a:buFont typeface="+mj-lt"/>
              <a:buAutoNum type="alphaLcParenR"/>
            </a:pPr>
            <a:r>
              <a:rPr lang="en-US" sz="2400" b="1" dirty="0" smtClean="0"/>
              <a:t>What </a:t>
            </a:r>
            <a:r>
              <a:rPr lang="en-US" sz="2400" b="1" dirty="0"/>
              <a:t>are those things that prevent this unity from happening? </a:t>
            </a:r>
            <a:endParaRPr lang="en-US" sz="2400" b="1" dirty="0" smtClean="0"/>
          </a:p>
          <a:p>
            <a:pPr marL="914400" lvl="1" indent="-457200">
              <a:buFont typeface="+mj-lt"/>
              <a:buAutoNum type="alphaLcParenR"/>
            </a:pPr>
            <a:r>
              <a:rPr lang="en-US" sz="2400" b="1" dirty="0" smtClean="0"/>
              <a:t>What </a:t>
            </a:r>
            <a:r>
              <a:rPr lang="en-US" sz="2400" b="1" dirty="0"/>
              <a:t>are ways that Satan can weaken us as a church? </a:t>
            </a:r>
            <a:endParaRPr lang="en-US" sz="2400" b="1" dirty="0" smtClean="0"/>
          </a:p>
          <a:p>
            <a:pPr marL="914400" lvl="1" indent="-457200">
              <a:buFont typeface="+mj-lt"/>
              <a:buAutoNum type="alphaLcParenR"/>
            </a:pPr>
            <a:r>
              <a:rPr lang="en-US" sz="2400" b="1" dirty="0" smtClean="0"/>
              <a:t>How </a:t>
            </a:r>
            <a:r>
              <a:rPr lang="en-US" sz="2400" b="1" dirty="0"/>
              <a:t>did Satan weaken Israel in the past?</a:t>
            </a:r>
          </a:p>
          <a:p>
            <a:endParaRPr lang="en-US" dirty="0"/>
          </a:p>
        </p:txBody>
      </p:sp>
    </p:spTree>
    <p:extLst>
      <p:ext uri="{BB962C8B-B14F-4D97-AF65-F5344CB8AC3E}">
        <p14:creationId xmlns:p14="http://schemas.microsoft.com/office/powerpoint/2010/main" val="434259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Spiritual sacrifices</a:t>
            </a:r>
            <a:r>
              <a:rPr lang="en-US" dirty="0" smtClean="0"/>
              <a:t/>
            </a:r>
            <a:br>
              <a:rPr lang="en-US" dirty="0" smtClean="0"/>
            </a:br>
            <a:r>
              <a:rPr lang="en-US" dirty="0" smtClean="0"/>
              <a:t>Hebrews 8:1-5</a:t>
            </a:r>
            <a:endParaRPr lang="en-US" dirty="0"/>
          </a:p>
        </p:txBody>
      </p:sp>
      <p:sp>
        <p:nvSpPr>
          <p:cNvPr id="3" name="Content Placeholder 2"/>
          <p:cNvSpPr>
            <a:spLocks noGrp="1"/>
          </p:cNvSpPr>
          <p:nvPr>
            <p:ph idx="1"/>
          </p:nvPr>
        </p:nvSpPr>
        <p:spPr>
          <a:xfrm>
            <a:off x="680321" y="2336872"/>
            <a:ext cx="10806829" cy="4178227"/>
          </a:xfrm>
        </p:spPr>
        <p:txBody>
          <a:bodyPr>
            <a:normAutofit fontScale="92500"/>
          </a:bodyPr>
          <a:lstStyle/>
          <a:p>
            <a:r>
              <a:rPr lang="en-US" b="1" dirty="0"/>
              <a:t> </a:t>
            </a:r>
            <a:r>
              <a:rPr lang="en-US" dirty="0"/>
              <a:t>Now of the things which we have spoken this is the sum: We have such an high priest, who is set on the right hand of the throne of the Majesty in the heavens;</a:t>
            </a:r>
          </a:p>
          <a:p>
            <a:r>
              <a:rPr lang="en-US" b="1" baseline="30000" dirty="0"/>
              <a:t>2 </a:t>
            </a:r>
            <a:r>
              <a:rPr lang="en-US" dirty="0"/>
              <a:t>A minister of the sanctuary, and of the true tabernacle, which the Lord pitched, and not man.</a:t>
            </a:r>
          </a:p>
          <a:p>
            <a:r>
              <a:rPr lang="en-US" b="1" baseline="30000" dirty="0"/>
              <a:t>3 </a:t>
            </a:r>
            <a:r>
              <a:rPr lang="en-US" dirty="0"/>
              <a:t>For every high priest is ordained to offer gifts and sacrifices: wherefore it is of necessity that this man have somewhat also to offer.</a:t>
            </a:r>
          </a:p>
          <a:p>
            <a:r>
              <a:rPr lang="en-US" b="1" baseline="30000" dirty="0"/>
              <a:t>4 </a:t>
            </a:r>
            <a:r>
              <a:rPr lang="en-US" dirty="0"/>
              <a:t>For if he were on earth, he should not be a priest, seeing that there are priests that offer gifts according to the law:</a:t>
            </a:r>
          </a:p>
          <a:p>
            <a:r>
              <a:rPr lang="en-US" b="1" baseline="30000" dirty="0"/>
              <a:t>5 </a:t>
            </a:r>
            <a:r>
              <a:rPr lang="en-US" dirty="0"/>
              <a:t>Who serve unto the example and shadow of heavenly things, as Moses was admonished of God when he was about to make the tabernacle: for, See, </a:t>
            </a:r>
            <a:r>
              <a:rPr lang="en-US" dirty="0" err="1"/>
              <a:t>saith</a:t>
            </a:r>
            <a:r>
              <a:rPr lang="en-US" dirty="0"/>
              <a:t> he, that thou make all things according to the pattern shewed to thee in the mount.</a:t>
            </a:r>
          </a:p>
        </p:txBody>
      </p:sp>
    </p:spTree>
    <p:extLst>
      <p:ext uri="{BB962C8B-B14F-4D97-AF65-F5344CB8AC3E}">
        <p14:creationId xmlns:p14="http://schemas.microsoft.com/office/powerpoint/2010/main" val="10072802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Spiritual sacrifices</a:t>
            </a:r>
            <a:r>
              <a:rPr lang="en-US" dirty="0" smtClean="0"/>
              <a:t/>
            </a:r>
            <a:br>
              <a:rPr lang="en-US" dirty="0" smtClean="0"/>
            </a:br>
            <a:r>
              <a:rPr lang="en-US" dirty="0" smtClean="0"/>
              <a:t>Psalm 51:16-17</a:t>
            </a:r>
            <a:endParaRPr lang="en-US" dirty="0"/>
          </a:p>
        </p:txBody>
      </p:sp>
      <p:sp>
        <p:nvSpPr>
          <p:cNvPr id="3" name="Content Placeholder 2"/>
          <p:cNvSpPr>
            <a:spLocks noGrp="1"/>
          </p:cNvSpPr>
          <p:nvPr>
            <p:ph idx="1"/>
          </p:nvPr>
        </p:nvSpPr>
        <p:spPr>
          <a:xfrm>
            <a:off x="680321" y="2336872"/>
            <a:ext cx="10806829" cy="4178227"/>
          </a:xfrm>
        </p:spPr>
        <p:txBody>
          <a:bodyPr>
            <a:normAutofit/>
          </a:bodyPr>
          <a:lstStyle/>
          <a:p>
            <a:r>
              <a:rPr lang="en-US" b="1" baseline="30000" dirty="0"/>
              <a:t>16 </a:t>
            </a:r>
            <a:r>
              <a:rPr lang="en-US" dirty="0"/>
              <a:t>For thou </a:t>
            </a:r>
            <a:r>
              <a:rPr lang="en-US" dirty="0" err="1"/>
              <a:t>desirest</a:t>
            </a:r>
            <a:r>
              <a:rPr lang="en-US" dirty="0"/>
              <a:t> not sacrifice; else would I give it: thou </a:t>
            </a:r>
            <a:r>
              <a:rPr lang="en-US" dirty="0" err="1"/>
              <a:t>delightest</a:t>
            </a:r>
            <a:r>
              <a:rPr lang="en-US" dirty="0"/>
              <a:t> not in burnt offering.</a:t>
            </a:r>
          </a:p>
          <a:p>
            <a:r>
              <a:rPr lang="en-US" b="1" baseline="30000" dirty="0"/>
              <a:t>17 </a:t>
            </a:r>
            <a:r>
              <a:rPr lang="en-US" dirty="0"/>
              <a:t>The sacrifices of God are a broken spirit: a broken and a contrite heart, O God, thou wilt not despise.</a:t>
            </a:r>
          </a:p>
        </p:txBody>
      </p:sp>
    </p:spTree>
    <p:extLst>
      <p:ext uri="{BB962C8B-B14F-4D97-AF65-F5344CB8AC3E}">
        <p14:creationId xmlns:p14="http://schemas.microsoft.com/office/powerpoint/2010/main" val="31603730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Spiritual sacrifices</a:t>
            </a:r>
            <a:r>
              <a:rPr lang="en-US" dirty="0" smtClean="0"/>
              <a:t/>
            </a:r>
            <a:br>
              <a:rPr lang="en-US" dirty="0" smtClean="0"/>
            </a:br>
            <a:r>
              <a:rPr lang="en-US" dirty="0" smtClean="0"/>
              <a:t>Romans 12:1-2</a:t>
            </a:r>
            <a:endParaRPr lang="en-US" dirty="0"/>
          </a:p>
        </p:txBody>
      </p:sp>
      <p:sp>
        <p:nvSpPr>
          <p:cNvPr id="3" name="Content Placeholder 2"/>
          <p:cNvSpPr>
            <a:spLocks noGrp="1"/>
          </p:cNvSpPr>
          <p:nvPr>
            <p:ph idx="1"/>
          </p:nvPr>
        </p:nvSpPr>
        <p:spPr>
          <a:xfrm>
            <a:off x="680321" y="2336872"/>
            <a:ext cx="10806829" cy="4178227"/>
          </a:xfrm>
        </p:spPr>
        <p:txBody>
          <a:bodyPr>
            <a:normAutofit/>
          </a:bodyPr>
          <a:lstStyle/>
          <a:p>
            <a:r>
              <a:rPr lang="en-US" b="1" dirty="0"/>
              <a:t> </a:t>
            </a:r>
            <a:r>
              <a:rPr lang="en-US" dirty="0"/>
              <a:t>I beseech you therefore, brethren, by the mercies of God, that ye present your bodies a living sacrifice, holy, acceptable unto God, which is your reasonable service.</a:t>
            </a:r>
          </a:p>
          <a:p>
            <a:r>
              <a:rPr lang="en-US" b="1" baseline="30000" dirty="0"/>
              <a:t>2 </a:t>
            </a:r>
            <a:r>
              <a:rPr lang="en-US" dirty="0"/>
              <a:t>And be not conformed to this world: but be ye transformed by the renewing of your mind, that ye may prove what is that good, and acceptable, and perfect, will of God.</a:t>
            </a:r>
          </a:p>
        </p:txBody>
      </p:sp>
    </p:spTree>
    <p:extLst>
      <p:ext uri="{BB962C8B-B14F-4D97-AF65-F5344CB8AC3E}">
        <p14:creationId xmlns:p14="http://schemas.microsoft.com/office/powerpoint/2010/main" val="30272106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Spiritual sacrifices</a:t>
            </a:r>
            <a:r>
              <a:rPr lang="en-US" dirty="0" smtClean="0"/>
              <a:t/>
            </a:r>
            <a:br>
              <a:rPr lang="en-US" dirty="0" smtClean="0"/>
            </a:br>
            <a:r>
              <a:rPr lang="en-US" dirty="0" smtClean="0"/>
              <a:t>Hebrews 13:15-16</a:t>
            </a:r>
            <a:endParaRPr lang="en-US" dirty="0"/>
          </a:p>
        </p:txBody>
      </p:sp>
      <p:sp>
        <p:nvSpPr>
          <p:cNvPr id="3" name="Content Placeholder 2"/>
          <p:cNvSpPr>
            <a:spLocks noGrp="1"/>
          </p:cNvSpPr>
          <p:nvPr>
            <p:ph idx="1"/>
          </p:nvPr>
        </p:nvSpPr>
        <p:spPr>
          <a:xfrm>
            <a:off x="680321" y="2336872"/>
            <a:ext cx="10806829" cy="4178227"/>
          </a:xfrm>
        </p:spPr>
        <p:txBody>
          <a:bodyPr>
            <a:normAutofit/>
          </a:bodyPr>
          <a:lstStyle/>
          <a:p>
            <a:r>
              <a:rPr lang="en-US" b="1" baseline="30000" dirty="0"/>
              <a:t>15 </a:t>
            </a:r>
            <a:r>
              <a:rPr lang="en-US" dirty="0"/>
              <a:t>By him therefore let us offer the sacrifice of praise to God continually, that is, the fruit of our lips giving thanks to his name.</a:t>
            </a:r>
          </a:p>
          <a:p>
            <a:r>
              <a:rPr lang="en-US" b="1" baseline="30000" dirty="0"/>
              <a:t>16 </a:t>
            </a:r>
            <a:r>
              <a:rPr lang="en-US" dirty="0"/>
              <a:t>But to do good and to communicate forget not: for with such sacrifices God is well pleased.</a:t>
            </a:r>
          </a:p>
        </p:txBody>
      </p:sp>
    </p:spTree>
    <p:extLst>
      <p:ext uri="{BB962C8B-B14F-4D97-AF65-F5344CB8AC3E}">
        <p14:creationId xmlns:p14="http://schemas.microsoft.com/office/powerpoint/2010/main" val="156522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Parsing the second question:</a:t>
            </a:r>
            <a:endParaRPr lang="en-US" dirty="0"/>
          </a:p>
        </p:txBody>
      </p:sp>
      <p:sp>
        <p:nvSpPr>
          <p:cNvPr id="3" name="Content Placeholder 2"/>
          <p:cNvSpPr>
            <a:spLocks noGrp="1"/>
          </p:cNvSpPr>
          <p:nvPr>
            <p:ph idx="1"/>
          </p:nvPr>
        </p:nvSpPr>
        <p:spPr/>
        <p:txBody>
          <a:bodyPr>
            <a:normAutofit/>
          </a:bodyPr>
          <a:lstStyle/>
          <a:p>
            <a:pPr marL="0" indent="0">
              <a:buNone/>
            </a:pPr>
            <a:r>
              <a:rPr lang="en-US" sz="2800" b="1" dirty="0" smtClean="0"/>
              <a:t>2.  As believers, we are a community of priests under God’s direction.  In what ways can your local church offer better sacrifices of praise and good works to God?  Please be specific and practical.  </a:t>
            </a:r>
          </a:p>
          <a:p>
            <a:pPr marL="0" indent="0">
              <a:buNone/>
            </a:pPr>
            <a:r>
              <a:rPr lang="en-US" dirty="0" smtClean="0">
                <a:solidFill>
                  <a:schemeClr val="accent3">
                    <a:lumMod val="60000"/>
                    <a:lumOff val="40000"/>
                  </a:schemeClr>
                </a:solidFill>
              </a:rPr>
              <a:t>…be </a:t>
            </a:r>
            <a:r>
              <a:rPr lang="en-US" dirty="0">
                <a:solidFill>
                  <a:schemeClr val="accent3">
                    <a:lumMod val="60000"/>
                    <a:lumOff val="40000"/>
                  </a:schemeClr>
                </a:solidFill>
              </a:rPr>
              <a:t>ye transformed by the renewing of your mind, that ye may prove what is that good, and acceptable, and perfect, will of God.</a:t>
            </a:r>
          </a:p>
          <a:p>
            <a:endParaRPr lang="en-US" dirty="0"/>
          </a:p>
        </p:txBody>
      </p:sp>
    </p:spTree>
    <p:extLst>
      <p:ext uri="{BB962C8B-B14F-4D97-AF65-F5344CB8AC3E}">
        <p14:creationId xmlns:p14="http://schemas.microsoft.com/office/powerpoint/2010/main" val="168644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Questions </a:t>
            </a:r>
            <a:endParaRPr lang="en-US" dirty="0"/>
          </a:p>
        </p:txBody>
      </p:sp>
      <p:pic>
        <p:nvPicPr>
          <p:cNvPr id="4" name="Content Placeholder 3"/>
          <p:cNvPicPr>
            <a:picLocks noGrp="1" noChangeAspect="1"/>
          </p:cNvPicPr>
          <p:nvPr>
            <p:ph idx="1"/>
          </p:nvPr>
        </p:nvPicPr>
        <p:blipFill>
          <a:blip r:embed="rId2"/>
          <a:stretch>
            <a:fillRect/>
          </a:stretch>
        </p:blipFill>
        <p:spPr>
          <a:xfrm>
            <a:off x="680320" y="2018301"/>
            <a:ext cx="9717127" cy="4828197"/>
          </a:xfrm>
          <a:prstGeom prst="rect">
            <a:avLst/>
          </a:prstGeom>
        </p:spPr>
      </p:pic>
    </p:spTree>
    <p:extLst>
      <p:ext uri="{BB962C8B-B14F-4D97-AF65-F5344CB8AC3E}">
        <p14:creationId xmlns:p14="http://schemas.microsoft.com/office/powerpoint/2010/main" val="3995160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Parsing the first question:</a:t>
            </a:r>
            <a:endParaRPr lang="en-US" dirty="0"/>
          </a:p>
        </p:txBody>
      </p:sp>
      <p:sp>
        <p:nvSpPr>
          <p:cNvPr id="3" name="Content Placeholder 2"/>
          <p:cNvSpPr>
            <a:spLocks noGrp="1"/>
          </p:cNvSpPr>
          <p:nvPr>
            <p:ph idx="1"/>
          </p:nvPr>
        </p:nvSpPr>
        <p:spPr/>
        <p:txBody>
          <a:bodyPr>
            <a:normAutofit/>
          </a:bodyPr>
          <a:lstStyle/>
          <a:p>
            <a:pPr marL="0" indent="0" fontAlgn="base">
              <a:buNone/>
            </a:pPr>
            <a:r>
              <a:rPr lang="en-US" b="1" dirty="0" smtClean="0"/>
              <a:t>Champion (noun):  </a:t>
            </a:r>
          </a:p>
          <a:p>
            <a:pPr marL="457200" indent="-457200" fontAlgn="base">
              <a:buFont typeface="+mj-lt"/>
              <a:buAutoNum type="arabicPeriod"/>
            </a:pPr>
            <a:r>
              <a:rPr lang="en-US" b="1" dirty="0" smtClean="0"/>
              <a:t>a </a:t>
            </a:r>
            <a:r>
              <a:rPr lang="en-US" b="1" dirty="0"/>
              <a:t>winner of first prize or first place in </a:t>
            </a:r>
            <a:r>
              <a:rPr lang="en-US" b="1" dirty="0" smtClean="0"/>
              <a:t>competition, i.e.,  “a </a:t>
            </a:r>
            <a:r>
              <a:rPr lang="en-US" b="1" dirty="0"/>
              <a:t>tennis </a:t>
            </a:r>
            <a:r>
              <a:rPr lang="en-US" b="1" dirty="0" smtClean="0"/>
              <a:t>champion”</a:t>
            </a:r>
          </a:p>
          <a:p>
            <a:pPr marL="457200" indent="-457200" fontAlgn="base">
              <a:buFont typeface="+mj-lt"/>
              <a:buAutoNum type="arabicPeriod"/>
            </a:pPr>
            <a:r>
              <a:rPr lang="en-US" b="1" dirty="0" smtClean="0"/>
              <a:t> </a:t>
            </a:r>
            <a:r>
              <a:rPr lang="en-US" b="1" dirty="0"/>
              <a:t>a militant advocate or </a:t>
            </a:r>
            <a:r>
              <a:rPr lang="en-US" b="1" dirty="0" smtClean="0"/>
              <a:t>defender, i.e., “a </a:t>
            </a:r>
            <a:r>
              <a:rPr lang="en-US" b="1" dirty="0"/>
              <a:t>champion of civil </a:t>
            </a:r>
            <a:r>
              <a:rPr lang="en-US" b="1" dirty="0" smtClean="0"/>
              <a:t>rights”</a:t>
            </a:r>
          </a:p>
          <a:p>
            <a:pPr marL="457200" indent="-457200" fontAlgn="base">
              <a:buFont typeface="+mj-lt"/>
              <a:buAutoNum type="arabicPeriod"/>
            </a:pPr>
            <a:r>
              <a:rPr lang="en-US" b="1" dirty="0" smtClean="0"/>
              <a:t>a warrior or fighter representing someone else, i.e., “a </a:t>
            </a:r>
            <a:r>
              <a:rPr lang="en-US" b="1" dirty="0"/>
              <a:t>champion of his </a:t>
            </a:r>
            <a:r>
              <a:rPr lang="en-US" b="1" dirty="0" smtClean="0"/>
              <a:t>king” </a:t>
            </a:r>
          </a:p>
          <a:p>
            <a:pPr marL="457200" indent="-457200" fontAlgn="base">
              <a:buFont typeface="+mj-lt"/>
              <a:buAutoNum type="arabicPeriod"/>
            </a:pPr>
            <a:r>
              <a:rPr lang="en-US" b="1" dirty="0" smtClean="0"/>
              <a:t>one </a:t>
            </a:r>
            <a:r>
              <a:rPr lang="en-US" b="1" dirty="0"/>
              <a:t>that does battle for another's rights or </a:t>
            </a:r>
            <a:r>
              <a:rPr lang="en-US" b="1" dirty="0" smtClean="0"/>
              <a:t>honor, as in, “God </a:t>
            </a:r>
            <a:r>
              <a:rPr lang="en-US" b="1" dirty="0"/>
              <a:t>will raise me up a </a:t>
            </a:r>
            <a:r>
              <a:rPr lang="en-US" b="1" dirty="0" smtClean="0"/>
              <a:t>champion” — </a:t>
            </a:r>
            <a:r>
              <a:rPr lang="en-US" b="1" dirty="0"/>
              <a:t>Sir Walter Scott</a:t>
            </a:r>
          </a:p>
        </p:txBody>
      </p:sp>
    </p:spTree>
    <p:extLst>
      <p:ext uri="{BB962C8B-B14F-4D97-AF65-F5344CB8AC3E}">
        <p14:creationId xmlns:p14="http://schemas.microsoft.com/office/powerpoint/2010/main" val="2060179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2:14-16</a:t>
            </a:r>
            <a:endParaRPr lang="en-US" dirty="0"/>
          </a:p>
        </p:txBody>
      </p:sp>
      <p:sp>
        <p:nvSpPr>
          <p:cNvPr id="3" name="Content Placeholder 2"/>
          <p:cNvSpPr>
            <a:spLocks noGrp="1"/>
          </p:cNvSpPr>
          <p:nvPr>
            <p:ph idx="1"/>
          </p:nvPr>
        </p:nvSpPr>
        <p:spPr/>
        <p:txBody>
          <a:bodyPr/>
          <a:lstStyle/>
          <a:p>
            <a:r>
              <a:rPr lang="en-US" b="1" baseline="30000" dirty="0"/>
              <a:t>14 </a:t>
            </a:r>
            <a:r>
              <a:rPr lang="en-US" dirty="0"/>
              <a:t>Forasmuch then as the children are partakers of flesh and blood, he also himself likewise took part of the same; that through death he might destroy him that had the power of death, that is, the devil;</a:t>
            </a:r>
          </a:p>
          <a:p>
            <a:r>
              <a:rPr lang="en-US" b="1" baseline="30000" dirty="0"/>
              <a:t>15 </a:t>
            </a:r>
            <a:r>
              <a:rPr lang="en-US" dirty="0"/>
              <a:t>And deliver them who through fear of death were all their lifetime subject to bondage.</a:t>
            </a:r>
          </a:p>
          <a:p>
            <a:r>
              <a:rPr lang="en-US" b="1" baseline="30000" dirty="0"/>
              <a:t>16 </a:t>
            </a:r>
            <a:r>
              <a:rPr lang="en-US" dirty="0"/>
              <a:t>For verily he took not on him the nature of angels; but he took on him the seed of Abraham.</a:t>
            </a:r>
          </a:p>
          <a:p>
            <a:pPr marL="0" indent="0">
              <a:buNone/>
            </a:pPr>
            <a:endParaRPr lang="en-US" dirty="0"/>
          </a:p>
        </p:txBody>
      </p:sp>
    </p:spTree>
    <p:extLst>
      <p:ext uri="{BB962C8B-B14F-4D97-AF65-F5344CB8AC3E}">
        <p14:creationId xmlns:p14="http://schemas.microsoft.com/office/powerpoint/2010/main" val="2770393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Isaiah 42:13</a:t>
            </a:r>
            <a:endParaRPr lang="en-US" dirty="0"/>
          </a:p>
        </p:txBody>
      </p:sp>
      <p:sp>
        <p:nvSpPr>
          <p:cNvPr id="3" name="Content Placeholder 2"/>
          <p:cNvSpPr>
            <a:spLocks noGrp="1"/>
          </p:cNvSpPr>
          <p:nvPr>
            <p:ph idx="1"/>
          </p:nvPr>
        </p:nvSpPr>
        <p:spPr/>
        <p:txBody>
          <a:bodyPr/>
          <a:lstStyle/>
          <a:p>
            <a:r>
              <a:rPr lang="en-US" b="1" baseline="30000" dirty="0"/>
              <a:t>13 </a:t>
            </a:r>
            <a:r>
              <a:rPr lang="en-US" dirty="0"/>
              <a:t>The </a:t>
            </a:r>
            <a:r>
              <a:rPr lang="en-US" cap="small" dirty="0"/>
              <a:t>Lord</a:t>
            </a:r>
            <a:r>
              <a:rPr lang="en-US" dirty="0"/>
              <a:t> shall go forth as a mighty man, he shall stir up jealousy like a man of war: he shall cry, yea, roar; he shall prevail against his enemies.</a:t>
            </a:r>
            <a:endParaRPr lang="en-US" dirty="0"/>
          </a:p>
        </p:txBody>
      </p:sp>
    </p:spTree>
    <p:extLst>
      <p:ext uri="{BB962C8B-B14F-4D97-AF65-F5344CB8AC3E}">
        <p14:creationId xmlns:p14="http://schemas.microsoft.com/office/powerpoint/2010/main" val="4280986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Isaiah 49:24-26</a:t>
            </a:r>
            <a:endParaRPr lang="en-US" dirty="0"/>
          </a:p>
        </p:txBody>
      </p:sp>
      <p:sp>
        <p:nvSpPr>
          <p:cNvPr id="3" name="Content Placeholder 2"/>
          <p:cNvSpPr>
            <a:spLocks noGrp="1"/>
          </p:cNvSpPr>
          <p:nvPr>
            <p:ph idx="1"/>
          </p:nvPr>
        </p:nvSpPr>
        <p:spPr/>
        <p:txBody>
          <a:bodyPr>
            <a:normAutofit lnSpcReduction="10000"/>
          </a:bodyPr>
          <a:lstStyle/>
          <a:p>
            <a:r>
              <a:rPr lang="en-US" b="1" baseline="30000" dirty="0"/>
              <a:t>24 </a:t>
            </a:r>
            <a:r>
              <a:rPr lang="en-US" dirty="0"/>
              <a:t>Shall the prey be taken from the mighty, or the lawful captive delivered?</a:t>
            </a:r>
          </a:p>
          <a:p>
            <a:r>
              <a:rPr lang="en-US" b="1" baseline="30000" dirty="0"/>
              <a:t>25 </a:t>
            </a:r>
            <a:r>
              <a:rPr lang="en-US" dirty="0"/>
              <a:t>But thus </a:t>
            </a:r>
            <a:r>
              <a:rPr lang="en-US" dirty="0" err="1"/>
              <a:t>saith</a:t>
            </a:r>
            <a:r>
              <a:rPr lang="en-US" dirty="0"/>
              <a:t> the </a:t>
            </a:r>
            <a:r>
              <a:rPr lang="en-US" cap="small" dirty="0"/>
              <a:t>Lord</a:t>
            </a:r>
            <a:r>
              <a:rPr lang="en-US" dirty="0"/>
              <a:t>, Even the captives of the mighty shall be taken away, and the prey of the terrible shall be delivered: for I will contend with him that </a:t>
            </a:r>
            <a:r>
              <a:rPr lang="en-US" dirty="0" err="1"/>
              <a:t>contendeth</a:t>
            </a:r>
            <a:r>
              <a:rPr lang="en-US" dirty="0"/>
              <a:t> with thee, and I will save thy children.</a:t>
            </a:r>
          </a:p>
          <a:p>
            <a:r>
              <a:rPr lang="en-US" b="1" baseline="30000" dirty="0"/>
              <a:t>26 </a:t>
            </a:r>
            <a:r>
              <a:rPr lang="en-US" dirty="0"/>
              <a:t>And I will feed them that oppress thee with their own flesh; and they shall be drunken with their own blood, as with sweet wine: and all flesh shall know that I the </a:t>
            </a:r>
            <a:r>
              <a:rPr lang="en-US" cap="small" dirty="0"/>
              <a:t>Lord</a:t>
            </a:r>
            <a:r>
              <a:rPr lang="en-US" dirty="0"/>
              <a:t> am thy </a:t>
            </a:r>
            <a:r>
              <a:rPr lang="en-US" dirty="0" err="1"/>
              <a:t>Saviour</a:t>
            </a:r>
            <a:r>
              <a:rPr lang="en-US" dirty="0"/>
              <a:t> and thy Redeemer, the mighty One of Jacob.</a:t>
            </a:r>
          </a:p>
          <a:p>
            <a:endParaRPr lang="en-US" dirty="0"/>
          </a:p>
        </p:txBody>
      </p:sp>
    </p:spTree>
    <p:extLst>
      <p:ext uri="{BB962C8B-B14F-4D97-AF65-F5344CB8AC3E}">
        <p14:creationId xmlns:p14="http://schemas.microsoft.com/office/powerpoint/2010/main" val="696804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Parsing the first question:</a:t>
            </a:r>
            <a:endParaRPr lang="en-US" dirty="0"/>
          </a:p>
        </p:txBody>
      </p:sp>
      <p:sp>
        <p:nvSpPr>
          <p:cNvPr id="3" name="Content Placeholder 2"/>
          <p:cNvSpPr>
            <a:spLocks noGrp="1"/>
          </p:cNvSpPr>
          <p:nvPr>
            <p:ph idx="1"/>
          </p:nvPr>
        </p:nvSpPr>
        <p:spPr/>
        <p:txBody>
          <a:bodyPr/>
          <a:lstStyle/>
          <a:p>
            <a:pPr marL="457200" indent="-457200">
              <a:buAutoNum type="arabicPeriod"/>
            </a:pPr>
            <a:r>
              <a:rPr lang="en-US" sz="2800" b="1" dirty="0" smtClean="0"/>
              <a:t>We </a:t>
            </a:r>
            <a:r>
              <a:rPr lang="en-US" sz="2800" b="1" dirty="0"/>
              <a:t>have learned that Jesus is our Champion who goes before us into the battle against the devil. </a:t>
            </a:r>
            <a:endParaRPr lang="en-US" sz="2800" b="1" dirty="0" smtClean="0"/>
          </a:p>
          <a:p>
            <a:pPr marL="914400" lvl="1" indent="-457200">
              <a:buFont typeface="+mj-lt"/>
              <a:buAutoNum type="alphaLcParenR"/>
            </a:pPr>
            <a:r>
              <a:rPr lang="en-US" sz="2400" b="1" dirty="0" smtClean="0">
                <a:solidFill>
                  <a:srgbClr val="FFFF00"/>
                </a:solidFill>
              </a:rPr>
              <a:t>How </a:t>
            </a:r>
            <a:r>
              <a:rPr lang="en-US" sz="2400" b="1" dirty="0">
                <a:solidFill>
                  <a:srgbClr val="FFFF00"/>
                </a:solidFill>
              </a:rPr>
              <a:t>can we fight together, united, as a church behind our Champion? </a:t>
            </a:r>
            <a:endParaRPr lang="en-US" sz="2400" b="1" dirty="0" smtClean="0">
              <a:solidFill>
                <a:srgbClr val="FFFF00"/>
              </a:solidFill>
            </a:endParaRPr>
          </a:p>
          <a:p>
            <a:pPr marL="914400" lvl="1" indent="-457200">
              <a:buFont typeface="+mj-lt"/>
              <a:buAutoNum type="alphaLcParenR"/>
            </a:pPr>
            <a:r>
              <a:rPr lang="en-US" sz="2400" b="1" dirty="0" smtClean="0"/>
              <a:t>What </a:t>
            </a:r>
            <a:r>
              <a:rPr lang="en-US" sz="2400" b="1" dirty="0"/>
              <a:t>are those things that prevent this unity from happening? </a:t>
            </a:r>
            <a:endParaRPr lang="en-US" sz="2400" b="1" dirty="0" smtClean="0"/>
          </a:p>
          <a:p>
            <a:pPr marL="914400" lvl="1" indent="-457200">
              <a:buFont typeface="+mj-lt"/>
              <a:buAutoNum type="alphaLcParenR"/>
            </a:pPr>
            <a:r>
              <a:rPr lang="en-US" sz="2400" b="1" dirty="0" smtClean="0"/>
              <a:t>What </a:t>
            </a:r>
            <a:r>
              <a:rPr lang="en-US" sz="2400" b="1" dirty="0"/>
              <a:t>are ways that Satan can weaken us as a church? </a:t>
            </a:r>
            <a:endParaRPr lang="en-US" sz="2400" b="1" dirty="0" smtClean="0"/>
          </a:p>
          <a:p>
            <a:pPr marL="914400" lvl="1" indent="-457200">
              <a:buFont typeface="+mj-lt"/>
              <a:buAutoNum type="alphaLcParenR"/>
            </a:pPr>
            <a:r>
              <a:rPr lang="en-US" sz="2400" b="1" dirty="0" smtClean="0"/>
              <a:t>How </a:t>
            </a:r>
            <a:r>
              <a:rPr lang="en-US" sz="2400" b="1" dirty="0"/>
              <a:t>did Satan weaken Israel in the past?</a:t>
            </a:r>
          </a:p>
          <a:p>
            <a:endParaRPr lang="en-US" dirty="0"/>
          </a:p>
        </p:txBody>
      </p:sp>
    </p:spTree>
    <p:extLst>
      <p:ext uri="{BB962C8B-B14F-4D97-AF65-F5344CB8AC3E}">
        <p14:creationId xmlns:p14="http://schemas.microsoft.com/office/powerpoint/2010/main" val="3680811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How can we FIGHT?</a:t>
            </a:r>
            <a:r>
              <a:rPr lang="en-US" dirty="0" smtClean="0"/>
              <a:t/>
            </a:r>
            <a:br>
              <a:rPr lang="en-US" dirty="0" smtClean="0"/>
            </a:br>
            <a:r>
              <a:rPr lang="en-US" dirty="0" smtClean="0"/>
              <a:t>Ephesians 6:10-12</a:t>
            </a:r>
            <a:endParaRPr lang="en-US" dirty="0"/>
          </a:p>
        </p:txBody>
      </p:sp>
      <p:sp>
        <p:nvSpPr>
          <p:cNvPr id="3" name="Content Placeholder 2"/>
          <p:cNvSpPr>
            <a:spLocks noGrp="1"/>
          </p:cNvSpPr>
          <p:nvPr>
            <p:ph idx="1"/>
          </p:nvPr>
        </p:nvSpPr>
        <p:spPr/>
        <p:txBody>
          <a:bodyPr/>
          <a:lstStyle/>
          <a:p>
            <a:r>
              <a:rPr lang="en-US" b="1" baseline="30000" dirty="0"/>
              <a:t>10 </a:t>
            </a:r>
            <a:r>
              <a:rPr lang="en-US" dirty="0"/>
              <a:t>Finally, my brethren, be strong in the Lord, and in the power of his might.</a:t>
            </a:r>
          </a:p>
          <a:p>
            <a:r>
              <a:rPr lang="en-US" b="1" baseline="30000" dirty="0"/>
              <a:t>11 </a:t>
            </a:r>
            <a:r>
              <a:rPr lang="en-US" dirty="0"/>
              <a:t>Put on the whole </a:t>
            </a:r>
            <a:r>
              <a:rPr lang="en-US" dirty="0" err="1"/>
              <a:t>armour</a:t>
            </a:r>
            <a:r>
              <a:rPr lang="en-US" dirty="0"/>
              <a:t> of God, that ye may be able to stand against the wiles of the devil.</a:t>
            </a:r>
          </a:p>
          <a:p>
            <a:r>
              <a:rPr lang="en-US" b="1" baseline="30000" dirty="0"/>
              <a:t>12 </a:t>
            </a:r>
            <a:r>
              <a:rPr lang="en-US" dirty="0"/>
              <a:t>For we wrestle not against flesh and blood, but against principalities, against powers, against the rulers of the darkness of this world, against spiritual wickedness in high places.</a:t>
            </a:r>
          </a:p>
          <a:p>
            <a:endParaRPr lang="en-US" dirty="0"/>
          </a:p>
        </p:txBody>
      </p:sp>
    </p:spTree>
    <p:extLst>
      <p:ext uri="{BB962C8B-B14F-4D97-AF65-F5344CB8AC3E}">
        <p14:creationId xmlns:p14="http://schemas.microsoft.com/office/powerpoint/2010/main" val="908761248"/>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171</TotalTime>
  <Words>1527</Words>
  <Application>Microsoft Office PowerPoint</Application>
  <PresentationFormat>Widescreen</PresentationFormat>
  <Paragraphs>123</Paragraphs>
  <Slides>35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Trebuchet MS</vt:lpstr>
      <vt:lpstr>Berlin</vt:lpstr>
      <vt:lpstr>Champions and Priests</vt:lpstr>
      <vt:lpstr>The Questions </vt:lpstr>
      <vt:lpstr>Parsing the first question:</vt:lpstr>
      <vt:lpstr>Parsing the first question:</vt:lpstr>
      <vt:lpstr>Hebrews 2:14-16</vt:lpstr>
      <vt:lpstr>Isaiah 42:13</vt:lpstr>
      <vt:lpstr>Isaiah 49:24-26</vt:lpstr>
      <vt:lpstr>Parsing the first question:</vt:lpstr>
      <vt:lpstr>How can we FIGHT? Ephesians 6:10-12</vt:lpstr>
      <vt:lpstr>Ephesians 6</vt:lpstr>
      <vt:lpstr>How can we FIGHT? Ephesians 6:13</vt:lpstr>
      <vt:lpstr>Parsing the first question:</vt:lpstr>
      <vt:lpstr>What prevents unity? Ephesians 4:1-7</vt:lpstr>
      <vt:lpstr>What prevents unity? Ephesians 4:8-12</vt:lpstr>
      <vt:lpstr>What prevents unity? Ephesians 4:13-16</vt:lpstr>
      <vt:lpstr>Parsing the first question:</vt:lpstr>
      <vt:lpstr>How does Satan weaken the church? The Great Controversy, pgs. 519-520</vt:lpstr>
      <vt:lpstr>How does Satan weaken the church? The Great Controversy, pgs. 519-520</vt:lpstr>
      <vt:lpstr>How does Satan weaken the church? The Great Controversy, pgs. 519-520</vt:lpstr>
      <vt:lpstr>How does Satan weaken the church? The Great Controversy, pg. 528</vt:lpstr>
      <vt:lpstr>How does Satan weaken the church? The Great Controversy, pgs. 529-530</vt:lpstr>
      <vt:lpstr>How does Satan weaken the church? The Great Controversy, pg. 530</vt:lpstr>
      <vt:lpstr>Parsing the first question:</vt:lpstr>
      <vt:lpstr>The Questions </vt:lpstr>
      <vt:lpstr>Parsing the second question:</vt:lpstr>
      <vt:lpstr>A “community of priests” Exodus 19:5-7</vt:lpstr>
      <vt:lpstr>A “community of priests” Revelation 1:5-6</vt:lpstr>
      <vt:lpstr>A “community of priests” 1 Peter 2:9</vt:lpstr>
      <vt:lpstr>A “community of priests” 1 Peter 2:5</vt:lpstr>
      <vt:lpstr>Spiritual sacrifices Hebrews 8:1-5</vt:lpstr>
      <vt:lpstr>Spiritual sacrifices Psalm 51:16-17</vt:lpstr>
      <vt:lpstr>Spiritual sacrifices Romans 12:1-2</vt:lpstr>
      <vt:lpstr>Spiritual sacrifices Hebrews 13:15-16</vt:lpstr>
      <vt:lpstr>Parsing the second question:</vt:lpstr>
      <vt:lpstr>The Questions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Champions and Priests</dc:title>
  <dc:creator>gabby young</dc:creator>
  <cp:lastModifiedBy>gabby young</cp:lastModifiedBy>
  <cp:revision>16</cp:revision>
  <dcterms:created xsi:type="dcterms:W3CDTF">2022-01-08T05:58:28Z</dcterms:created>
  <dcterms:modified xsi:type="dcterms:W3CDTF">2022-01-08T08:49:42Z</dcterms:modified>
</cp:coreProperties>
</file>