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8" r:id="rId14"/>
    <p:sldId id="269" r:id="rId15"/>
    <p:sldId id="278" r:id="rId16"/>
    <p:sldId id="280" r:id="rId17"/>
    <p:sldId id="277" r:id="rId18"/>
    <p:sldId id="281" r:id="rId19"/>
    <p:sldId id="282" r:id="rId20"/>
    <p:sldId id="283" r:id="rId21"/>
    <p:sldId id="284" r:id="rId22"/>
    <p:sldId id="285" r:id="rId23"/>
    <p:sldId id="286" r:id="rId24"/>
    <p:sldId id="287" r:id="rId25"/>
    <p:sldId id="288" r:id="rId26"/>
    <p:sldId id="270" r:id="rId27"/>
    <p:sldId id="273" r:id="rId28"/>
    <p:sldId id="271" r:id="rId29"/>
    <p:sldId id="272" r:id="rId30"/>
    <p:sldId id="274" r:id="rId31"/>
    <p:sldId id="275" r:id="rId32"/>
    <p:sldId id="289" r:id="rId33"/>
    <p:sldId id="276"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5959"/>
    <a:srgbClr val="5169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38" autoAdjust="0"/>
    <p:restoredTop sz="93353" autoAdjust="0"/>
  </p:normalViewPr>
  <p:slideViewPr>
    <p:cSldViewPr snapToGrid="0">
      <p:cViewPr>
        <p:scale>
          <a:sx n="50" d="100"/>
          <a:sy n="50" d="100"/>
        </p:scale>
        <p:origin x="728" y="3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1/15/2022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smtClean="0"/>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smtClean="0"/>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C79C5D-2A6F-F04D-97DA-BEF2467B64E4}" type="datetimeFigureOut">
              <a:rPr lang="en-US" dirty="0"/>
              <a:pPr/>
              <a:t>1/15/2022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smtClean="0"/>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1/15/2022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smtClean="0"/>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smtClean="0"/>
              <a:t>Click to edit Master text styles</a:t>
            </a:r>
          </a:p>
        </p:txBody>
      </p:sp>
      <p:sp>
        <p:nvSpPr>
          <p:cNvPr id="2" name="Date Placeholder 1"/>
          <p:cNvSpPr>
            <a:spLocks noGrp="1"/>
          </p:cNvSpPr>
          <p:nvPr>
            <p:ph type="dt" sz="half" idx="10"/>
          </p:nvPr>
        </p:nvSpPr>
        <p:spPr/>
        <p:txBody>
          <a:bodyPr/>
          <a:lstStyle/>
          <a:p>
            <a:fld id="{FBF54567-0DE4-3F47-BF90-CB84690072F9}" type="datetimeFigureOut">
              <a:rPr lang="en-US" dirty="0"/>
              <a:pPr/>
              <a:t>1/15/2022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1/15/2022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1/15/2022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1/15/2022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1/15/2022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1/15/2022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1/15/2022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1/15/2022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1/15/2022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DF5E60-9974-AC48-9591-99C2BB44B7CF}" type="datetimeFigureOut">
              <a:rPr lang="en-US" dirty="0"/>
              <a:pPr/>
              <a:t>1/15/2022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smtClean="0"/>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smtClean="0"/>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1/15/2022</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1/15/2022</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biblia.com/bible/nkjv/Heb.%206.20" TargetMode="External"/><Relationship Id="rId2" Type="http://schemas.openxmlformats.org/officeDocument/2006/relationships/hyperlink" Target="http://biblia.com/bible/nkjv/Heb.%202.10" TargetMode="External"/><Relationship Id="rId1" Type="http://schemas.openxmlformats.org/officeDocument/2006/relationships/slideLayout" Target="../slideLayouts/slideLayout2.xml"/><Relationship Id="rId4" Type="http://schemas.openxmlformats.org/officeDocument/2006/relationships/hyperlink" Target="http://biblia.com/bible/nkjv/Rev.%203.21"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biblia.com/bible/nkjv/Revelation%2014.7"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biblia.com/bible/nkjv/Revelation%2014.7"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merriam-webster.com/dictionary/practice" TargetMode="External"/><Relationship Id="rId2" Type="http://schemas.openxmlformats.org/officeDocument/2006/relationships/hyperlink" Target="https://www.merriam-webster.com/dictionary/action"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 Id="rId9" Type="http://schemas.openxmlformats.org/officeDocument/2006/relationships/image" Target="../media/image12.png"/></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biblia.com/bible/nkjv/Heb.%206.20" TargetMode="External"/><Relationship Id="rId2" Type="http://schemas.openxmlformats.org/officeDocument/2006/relationships/hyperlink" Target="http://biblia.com/bible/nkjv/Heb.%202.10" TargetMode="External"/><Relationship Id="rId1" Type="http://schemas.openxmlformats.org/officeDocument/2006/relationships/slideLayout" Target="../slideLayouts/slideLayout2.xml"/><Relationship Id="rId4" Type="http://schemas.openxmlformats.org/officeDocument/2006/relationships/hyperlink" Target="http://biblia.com/bible/nkjv/Rev.%203.2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Father and the Son</a:t>
            </a:r>
            <a:endParaRPr lang="en-US" dirty="0"/>
          </a:p>
        </p:txBody>
      </p:sp>
      <p:sp>
        <p:nvSpPr>
          <p:cNvPr id="3" name="Subtitle 2"/>
          <p:cNvSpPr>
            <a:spLocks noGrp="1"/>
          </p:cNvSpPr>
          <p:nvPr>
            <p:ph type="subTitle" idx="1"/>
          </p:nvPr>
        </p:nvSpPr>
        <p:spPr/>
        <p:txBody>
          <a:bodyPr/>
          <a:lstStyle/>
          <a:p>
            <a:r>
              <a:rPr lang="en-US" smtClean="0"/>
              <a:t>Christian Praxis</a:t>
            </a:r>
            <a:endParaRPr lang="en-US" dirty="0"/>
          </a:p>
        </p:txBody>
      </p:sp>
    </p:spTree>
    <p:extLst>
      <p:ext uri="{BB962C8B-B14F-4D97-AF65-F5344CB8AC3E}">
        <p14:creationId xmlns:p14="http://schemas.microsoft.com/office/powerpoint/2010/main" val="1165609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2: Hebrews 6:17-20</a:t>
            </a:r>
            <a:endParaRPr lang="en-US" dirty="0"/>
          </a:p>
        </p:txBody>
      </p:sp>
      <p:sp>
        <p:nvSpPr>
          <p:cNvPr id="3" name="Content Placeholder 2"/>
          <p:cNvSpPr>
            <a:spLocks noGrp="1"/>
          </p:cNvSpPr>
          <p:nvPr>
            <p:ph idx="1"/>
          </p:nvPr>
        </p:nvSpPr>
        <p:spPr/>
        <p:txBody>
          <a:bodyPr>
            <a:normAutofit/>
          </a:bodyPr>
          <a:lstStyle/>
          <a:p>
            <a:r>
              <a:rPr lang="en-US" sz="2000" b="1" baseline="30000" dirty="0"/>
              <a:t>17 </a:t>
            </a:r>
            <a:r>
              <a:rPr lang="en-US" sz="2000" dirty="0"/>
              <a:t>Wherein God, willing more abundantly to shew unto the heirs of promise the immutability of his counsel, confirmed it by an oath:</a:t>
            </a:r>
          </a:p>
          <a:p>
            <a:r>
              <a:rPr lang="en-US" sz="2000" b="1" baseline="30000" dirty="0"/>
              <a:t>18 </a:t>
            </a:r>
            <a:r>
              <a:rPr lang="en-US" sz="2000" dirty="0"/>
              <a:t>That by two immutable things, in which it was impossible for God to lie, we might have a strong consolation, who have fled for refuge to lay hold upon the hope set before us:</a:t>
            </a:r>
          </a:p>
          <a:p>
            <a:r>
              <a:rPr lang="en-US" sz="2000" b="1" baseline="30000" dirty="0"/>
              <a:t>19 </a:t>
            </a:r>
            <a:r>
              <a:rPr lang="en-US" sz="2000" dirty="0"/>
              <a:t>Which hope we have as an anchor of the soul, both sure and </a:t>
            </a:r>
            <a:r>
              <a:rPr lang="en-US" sz="2000" dirty="0" err="1"/>
              <a:t>stedfast</a:t>
            </a:r>
            <a:r>
              <a:rPr lang="en-US" sz="2000" dirty="0"/>
              <a:t>, and which </a:t>
            </a:r>
            <a:r>
              <a:rPr lang="en-US" sz="2000" dirty="0" err="1"/>
              <a:t>entereth</a:t>
            </a:r>
            <a:r>
              <a:rPr lang="en-US" sz="2000" dirty="0"/>
              <a:t> into that within the veil;</a:t>
            </a:r>
          </a:p>
          <a:p>
            <a:r>
              <a:rPr lang="en-US" sz="2000" b="1" baseline="30000" dirty="0"/>
              <a:t>20 </a:t>
            </a:r>
            <a:r>
              <a:rPr lang="en-US" sz="2000" dirty="0"/>
              <a:t>Whither </a:t>
            </a:r>
            <a:r>
              <a:rPr lang="en-US" sz="2000" dirty="0">
                <a:solidFill>
                  <a:schemeClr val="accent1">
                    <a:lumMod val="60000"/>
                    <a:lumOff val="40000"/>
                  </a:schemeClr>
                </a:solidFill>
              </a:rPr>
              <a:t>the forerunner is for us</a:t>
            </a:r>
            <a:r>
              <a:rPr lang="en-US" sz="2000" dirty="0"/>
              <a:t> entered, even Jesus, made an high priest for ever after the order of </a:t>
            </a:r>
            <a:r>
              <a:rPr lang="en-US" sz="2000" dirty="0" err="1"/>
              <a:t>Melchisedec</a:t>
            </a:r>
            <a:r>
              <a:rPr lang="en-US" sz="2000" dirty="0"/>
              <a:t>.</a:t>
            </a:r>
          </a:p>
        </p:txBody>
      </p:sp>
    </p:spTree>
    <p:extLst>
      <p:ext uri="{BB962C8B-B14F-4D97-AF65-F5344CB8AC3E}">
        <p14:creationId xmlns:p14="http://schemas.microsoft.com/office/powerpoint/2010/main" val="729365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Question 2:  Last paragraph on “Monday”</a:t>
            </a:r>
            <a:endParaRPr lang="en-US" dirty="0"/>
          </a:p>
        </p:txBody>
      </p:sp>
      <p:sp>
        <p:nvSpPr>
          <p:cNvPr id="3" name="Content Placeholder 2"/>
          <p:cNvSpPr>
            <a:spLocks noGrp="1"/>
          </p:cNvSpPr>
          <p:nvPr>
            <p:ph idx="1"/>
          </p:nvPr>
        </p:nvSpPr>
        <p:spPr>
          <a:xfrm>
            <a:off x="810000" y="2458592"/>
            <a:ext cx="10554574" cy="3636511"/>
          </a:xfrm>
        </p:spPr>
        <p:txBody>
          <a:bodyPr>
            <a:noAutofit/>
          </a:bodyPr>
          <a:lstStyle/>
          <a:p>
            <a:pPr marL="0" indent="0">
              <a:buNone/>
            </a:pPr>
            <a:r>
              <a:rPr lang="en-US" sz="2400" dirty="0" smtClean="0"/>
              <a:t>Meanwhile, Jesus came to be our Representative and our Savior. He would take our place in the fight and defeat the serpent. Similarly, in Hebrews, Jesus is the “pioneer” or “captain” and “forerunner” of believers </a:t>
            </a:r>
            <a:r>
              <a:rPr lang="en-US" sz="2400" i="1" dirty="0" smtClean="0"/>
              <a:t>(</a:t>
            </a:r>
            <a:r>
              <a:rPr lang="en-US" sz="2400" i="1" dirty="0" smtClean="0">
                <a:hlinkClick r:id="rId2"/>
              </a:rPr>
              <a:t>Heb. 2:10</a:t>
            </a:r>
            <a:r>
              <a:rPr lang="en-US" sz="2400" i="1" dirty="0" smtClean="0"/>
              <a:t>, </a:t>
            </a:r>
            <a:r>
              <a:rPr lang="en-US" sz="2400" i="1" dirty="0" smtClean="0">
                <a:hlinkClick r:id="rId3"/>
              </a:rPr>
              <a:t>Heb. 6:20</a:t>
            </a:r>
            <a:r>
              <a:rPr lang="en-US" sz="2400" i="1" dirty="0" smtClean="0"/>
              <a:t>)</a:t>
            </a:r>
            <a:r>
              <a:rPr lang="en-US" sz="2400" dirty="0" smtClean="0"/>
              <a:t>. He fights for us and represents us. This also means that what God did for Jesus, our Representative, the Father also wants to do for us. He who exalted Jesus at His right hand also wants us to sit with Jesus on His throne </a:t>
            </a:r>
            <a:r>
              <a:rPr lang="en-US" sz="2400" i="1" dirty="0" smtClean="0"/>
              <a:t>(</a:t>
            </a:r>
            <a:r>
              <a:rPr lang="en-US" sz="2400" i="1" dirty="0" smtClean="0">
                <a:hlinkClick r:id="rId4"/>
              </a:rPr>
              <a:t>Rev. 3:21</a:t>
            </a:r>
            <a:r>
              <a:rPr lang="en-US" sz="2400" i="1" dirty="0" smtClean="0"/>
              <a:t>)</a:t>
            </a:r>
            <a:r>
              <a:rPr lang="en-US" sz="2400" dirty="0" smtClean="0"/>
              <a:t>. God’s message to us in Jesus includes not only what Jesus said but also what the Father did through Him and to Him, all for our temporal and eternal benefit.</a:t>
            </a:r>
            <a:endParaRPr lang="en-US" sz="2400" dirty="0"/>
          </a:p>
        </p:txBody>
      </p:sp>
    </p:spTree>
    <p:extLst>
      <p:ext uri="{BB962C8B-B14F-4D97-AF65-F5344CB8AC3E}">
        <p14:creationId xmlns:p14="http://schemas.microsoft.com/office/powerpoint/2010/main" val="2420669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2:  Revelation 3:20-22</a:t>
            </a:r>
            <a:endParaRPr lang="en-US" dirty="0"/>
          </a:p>
        </p:txBody>
      </p:sp>
      <p:sp>
        <p:nvSpPr>
          <p:cNvPr id="3" name="Content Placeholder 2"/>
          <p:cNvSpPr>
            <a:spLocks noGrp="1"/>
          </p:cNvSpPr>
          <p:nvPr>
            <p:ph idx="1"/>
          </p:nvPr>
        </p:nvSpPr>
        <p:spPr/>
        <p:txBody>
          <a:bodyPr>
            <a:normAutofit/>
          </a:bodyPr>
          <a:lstStyle/>
          <a:p>
            <a:r>
              <a:rPr lang="en-US" sz="2400" b="1" baseline="30000" dirty="0"/>
              <a:t>20 </a:t>
            </a:r>
            <a:r>
              <a:rPr lang="en-US" sz="2400" dirty="0"/>
              <a:t>Behold, I stand at the door, and knock: if any man hear my voice, and open the door, I will come in to him, and will sup with him, and he with me.</a:t>
            </a:r>
          </a:p>
          <a:p>
            <a:r>
              <a:rPr lang="en-US" sz="2400" b="1" baseline="30000" dirty="0"/>
              <a:t>21 </a:t>
            </a:r>
            <a:r>
              <a:rPr lang="en-US" sz="2400" dirty="0"/>
              <a:t>To him that </a:t>
            </a:r>
            <a:r>
              <a:rPr lang="en-US" sz="2400" dirty="0" err="1"/>
              <a:t>overcometh</a:t>
            </a:r>
            <a:r>
              <a:rPr lang="en-US" sz="2400" dirty="0"/>
              <a:t> will I grant to sit with me in my throne, even as I also overcame, and am set down with my Father in his throne.</a:t>
            </a:r>
          </a:p>
          <a:p>
            <a:r>
              <a:rPr lang="en-US" sz="2400" b="1" baseline="30000" dirty="0"/>
              <a:t>22 </a:t>
            </a:r>
            <a:r>
              <a:rPr lang="en-US" sz="2400" dirty="0"/>
              <a:t>He that hath an ear, let him hear what the Spirit </a:t>
            </a:r>
            <a:r>
              <a:rPr lang="en-US" sz="2400" dirty="0" err="1"/>
              <a:t>saith</a:t>
            </a:r>
            <a:r>
              <a:rPr lang="en-US" sz="2400" dirty="0"/>
              <a:t> unto the churches</a:t>
            </a:r>
            <a:r>
              <a:rPr lang="en-US" sz="2400" dirty="0" smtClean="0"/>
              <a:t>.</a:t>
            </a:r>
            <a:endParaRPr lang="en-US" sz="2400" dirty="0"/>
          </a:p>
        </p:txBody>
      </p:sp>
    </p:spTree>
    <p:extLst>
      <p:ext uri="{BB962C8B-B14F-4D97-AF65-F5344CB8AC3E}">
        <p14:creationId xmlns:p14="http://schemas.microsoft.com/office/powerpoint/2010/main" val="30620203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2</a:t>
            </a:r>
            <a:endParaRPr lang="en-US" dirty="0"/>
          </a:p>
        </p:txBody>
      </p:sp>
      <p:sp>
        <p:nvSpPr>
          <p:cNvPr id="3" name="Content Placeholder 2"/>
          <p:cNvSpPr>
            <a:spLocks noGrp="1"/>
          </p:cNvSpPr>
          <p:nvPr>
            <p:ph idx="1"/>
          </p:nvPr>
        </p:nvSpPr>
        <p:spPr>
          <a:xfrm>
            <a:off x="818712" y="2222287"/>
            <a:ext cx="10554574" cy="4168239"/>
          </a:xfrm>
        </p:spPr>
        <p:txBody>
          <a:bodyPr>
            <a:normAutofit lnSpcReduction="10000"/>
          </a:bodyPr>
          <a:lstStyle/>
          <a:p>
            <a:pPr marL="0" indent="0">
              <a:buNone/>
            </a:pPr>
            <a:r>
              <a:rPr lang="en-US" sz="2000" b="1" dirty="0"/>
              <a:t>We learned that the way God spoke to and treated Jesus is the way He wants to speak to and treat us. What should that tell us about how we should treat others?</a:t>
            </a:r>
          </a:p>
          <a:p>
            <a:pPr marL="0" indent="0">
              <a:buNone/>
            </a:pPr>
            <a:r>
              <a:rPr lang="en-US" sz="2000" b="1" dirty="0" smtClean="0">
                <a:solidFill>
                  <a:srgbClr val="FFFF00"/>
                </a:solidFill>
                <a:latin typeface="Comic Sans MS" panose="030F0702030302020204" pitchFamily="66" charset="0"/>
              </a:rPr>
              <a:t>My answer:  </a:t>
            </a:r>
            <a:r>
              <a:rPr lang="en-US" sz="2000" b="1" dirty="0" smtClean="0">
                <a:solidFill>
                  <a:schemeClr val="accent1">
                    <a:lumMod val="60000"/>
                    <a:lumOff val="40000"/>
                  </a:schemeClr>
                </a:solidFill>
                <a:latin typeface="Comic Sans MS" panose="030F0702030302020204" pitchFamily="66" charset="0"/>
              </a:rPr>
              <a:t>We’ve noted that Jesus certainly was our “captain” or “forerunner” and also that by His grace, those that “overcome” receive a reward like Jesus Himself.  I’m not altogether certain that “</a:t>
            </a:r>
            <a:r>
              <a:rPr lang="en-US" sz="2000" dirty="0"/>
              <a:t>that the way God spoke to and treated Jesus is the way He wants to speak to and treat </a:t>
            </a:r>
            <a:r>
              <a:rPr lang="en-US" sz="2000" dirty="0" smtClean="0"/>
              <a:t>us,” </a:t>
            </a:r>
            <a:r>
              <a:rPr lang="en-US" sz="2000" b="1" dirty="0" smtClean="0">
                <a:solidFill>
                  <a:schemeClr val="accent1">
                    <a:lumMod val="60000"/>
                    <a:lumOff val="40000"/>
                  </a:schemeClr>
                </a:solidFill>
                <a:latin typeface="Comic Sans MS" panose="030F0702030302020204" pitchFamily="66" charset="0"/>
              </a:rPr>
              <a:t>but it would sure be something if we were enough like Jesus that such a thing would be possible.  I have absolutely no clue what this tells us about how we should treat others.  Are they suggesting that we are to treat others as God treats Jesus?  Are we aligned with God in this scenario?  Because that strikes me as problematic and potentially disrespectful.  Are we meant to be one with “others” as God is with Jesus?  Again, problematic—not to mention unlikely. Jesus is our model!  We are supposed to treat others as Jesus treated others.  Probably we should stick with that.  </a:t>
            </a:r>
          </a:p>
        </p:txBody>
      </p:sp>
    </p:spTree>
    <p:extLst>
      <p:ext uri="{BB962C8B-B14F-4D97-AF65-F5344CB8AC3E}">
        <p14:creationId xmlns:p14="http://schemas.microsoft.com/office/powerpoint/2010/main" val="4131585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3</a:t>
            </a:r>
            <a:endParaRPr lang="en-US" dirty="0"/>
          </a:p>
        </p:txBody>
      </p:sp>
      <p:sp>
        <p:nvSpPr>
          <p:cNvPr id="3" name="Content Placeholder 2"/>
          <p:cNvSpPr>
            <a:spLocks noGrp="1"/>
          </p:cNvSpPr>
          <p:nvPr>
            <p:ph idx="1"/>
          </p:nvPr>
        </p:nvSpPr>
        <p:spPr/>
        <p:txBody>
          <a:bodyPr>
            <a:normAutofit/>
          </a:bodyPr>
          <a:lstStyle/>
          <a:p>
            <a:pPr marL="0" indent="0">
              <a:buNone/>
            </a:pPr>
            <a:r>
              <a:rPr lang="en-US" sz="2400" b="1" dirty="0"/>
              <a:t>Dwell on the importance of the eternal deity of Christ. What is lost if we believe that Jesus were somehow, in some way, a created being, like us, but who went to the cross? Contrast that thought with the reality that Christ was eternal God, and He Himself went to the cross. What is the big difference between the two ideas?</a:t>
            </a:r>
          </a:p>
        </p:txBody>
      </p:sp>
    </p:spTree>
    <p:extLst>
      <p:ext uri="{BB962C8B-B14F-4D97-AF65-F5344CB8AC3E}">
        <p14:creationId xmlns:p14="http://schemas.microsoft.com/office/powerpoint/2010/main" val="31233896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3:  The eternal deity of Christ</a:t>
            </a:r>
            <a:endParaRPr lang="en-US" dirty="0"/>
          </a:p>
        </p:txBody>
      </p:sp>
      <p:pic>
        <p:nvPicPr>
          <p:cNvPr id="4" name="Content Placeholder 3"/>
          <p:cNvPicPr>
            <a:picLocks noGrp="1" noChangeAspect="1"/>
          </p:cNvPicPr>
          <p:nvPr>
            <p:ph idx="1"/>
          </p:nvPr>
        </p:nvPicPr>
        <p:blipFill>
          <a:blip r:embed="rId2"/>
          <a:stretch>
            <a:fillRect/>
          </a:stretch>
        </p:blipFill>
        <p:spPr>
          <a:xfrm>
            <a:off x="288940" y="2212225"/>
            <a:ext cx="11614117" cy="4573855"/>
          </a:xfrm>
          <a:prstGeom prst="rect">
            <a:avLst/>
          </a:prstGeom>
        </p:spPr>
      </p:pic>
    </p:spTree>
    <p:extLst>
      <p:ext uri="{BB962C8B-B14F-4D97-AF65-F5344CB8AC3E}">
        <p14:creationId xmlns:p14="http://schemas.microsoft.com/office/powerpoint/2010/main" val="2622403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3:  The eternal deity of Christ</a:t>
            </a:r>
            <a:endParaRPr lang="en-US" dirty="0"/>
          </a:p>
        </p:txBody>
      </p:sp>
      <p:sp>
        <p:nvSpPr>
          <p:cNvPr id="3" name="Content Placeholder 2"/>
          <p:cNvSpPr>
            <a:spLocks noGrp="1"/>
          </p:cNvSpPr>
          <p:nvPr>
            <p:ph idx="1"/>
          </p:nvPr>
        </p:nvSpPr>
        <p:spPr>
          <a:xfrm>
            <a:off x="818712" y="2222287"/>
            <a:ext cx="10554574" cy="4014126"/>
          </a:xfrm>
        </p:spPr>
        <p:txBody>
          <a:bodyPr>
            <a:normAutofit/>
          </a:bodyPr>
          <a:lstStyle/>
          <a:p>
            <a:pPr marL="0" indent="0">
              <a:buNone/>
            </a:pPr>
            <a:r>
              <a:rPr lang="en-US" sz="2400" b="1" dirty="0" smtClean="0">
                <a:solidFill>
                  <a:schemeClr val="accent1">
                    <a:lumMod val="60000"/>
                    <a:lumOff val="40000"/>
                  </a:schemeClr>
                </a:solidFill>
              </a:rPr>
              <a:t>Hebrews 1:1-2</a:t>
            </a:r>
            <a:endParaRPr lang="en-US" sz="2400" b="1" dirty="0">
              <a:solidFill>
                <a:schemeClr val="accent1">
                  <a:lumMod val="60000"/>
                  <a:lumOff val="40000"/>
                </a:schemeClr>
              </a:solidFill>
            </a:endParaRPr>
          </a:p>
          <a:p>
            <a:r>
              <a:rPr lang="en-US" sz="2400" dirty="0"/>
              <a:t>God, who at sundry times and in divers manners </a:t>
            </a:r>
            <a:r>
              <a:rPr lang="en-US" sz="2400" dirty="0" err="1"/>
              <a:t>spake</a:t>
            </a:r>
            <a:r>
              <a:rPr lang="en-US" sz="2400" dirty="0"/>
              <a:t> in time past unto the fathers by the prophets,</a:t>
            </a:r>
          </a:p>
          <a:p>
            <a:r>
              <a:rPr lang="en-US" sz="2400" b="1" baseline="30000" dirty="0"/>
              <a:t>2 </a:t>
            </a:r>
            <a:r>
              <a:rPr lang="en-US" sz="2400" dirty="0">
                <a:solidFill>
                  <a:schemeClr val="accent1">
                    <a:lumMod val="60000"/>
                    <a:lumOff val="40000"/>
                  </a:schemeClr>
                </a:solidFill>
              </a:rPr>
              <a:t>Hath in these last days spoken unto us by his Son, whom he hath appointed heir of all things, by whom also he made the worlds</a:t>
            </a:r>
            <a:r>
              <a:rPr lang="en-US" sz="2400" dirty="0" smtClean="0"/>
              <a:t>;</a:t>
            </a:r>
            <a:endParaRPr lang="en-US" sz="2400" dirty="0"/>
          </a:p>
        </p:txBody>
      </p:sp>
    </p:spTree>
    <p:extLst>
      <p:ext uri="{BB962C8B-B14F-4D97-AF65-F5344CB8AC3E}">
        <p14:creationId xmlns:p14="http://schemas.microsoft.com/office/powerpoint/2010/main" val="4042164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3:  The eternal deity of Christ</a:t>
            </a:r>
            <a:endParaRPr lang="en-US" dirty="0"/>
          </a:p>
        </p:txBody>
      </p:sp>
      <p:sp>
        <p:nvSpPr>
          <p:cNvPr id="3" name="Content Placeholder 2"/>
          <p:cNvSpPr>
            <a:spLocks noGrp="1"/>
          </p:cNvSpPr>
          <p:nvPr>
            <p:ph idx="1"/>
          </p:nvPr>
        </p:nvSpPr>
        <p:spPr>
          <a:xfrm>
            <a:off x="818712" y="2222287"/>
            <a:ext cx="10554574" cy="4014126"/>
          </a:xfrm>
        </p:spPr>
        <p:txBody>
          <a:bodyPr/>
          <a:lstStyle/>
          <a:p>
            <a:pPr marL="0" indent="0">
              <a:buNone/>
            </a:pPr>
            <a:r>
              <a:rPr lang="en-US" sz="2400" b="1" dirty="0" smtClean="0">
                <a:solidFill>
                  <a:schemeClr val="accent1">
                    <a:lumMod val="60000"/>
                    <a:lumOff val="40000"/>
                  </a:schemeClr>
                </a:solidFill>
              </a:rPr>
              <a:t>Hebrews 1:8-10</a:t>
            </a:r>
            <a:endParaRPr lang="en-US" sz="2400" b="1" dirty="0">
              <a:solidFill>
                <a:schemeClr val="accent1">
                  <a:lumMod val="60000"/>
                  <a:lumOff val="40000"/>
                </a:schemeClr>
              </a:solidFill>
            </a:endParaRPr>
          </a:p>
          <a:p>
            <a:r>
              <a:rPr lang="en-US" sz="2400" b="1" baseline="30000" dirty="0" smtClean="0"/>
              <a:t>8</a:t>
            </a:r>
            <a:r>
              <a:rPr lang="en-US" sz="2400" b="1" baseline="30000" dirty="0"/>
              <a:t> </a:t>
            </a:r>
            <a:r>
              <a:rPr lang="en-US" sz="2400" dirty="0"/>
              <a:t>But unto the Son he </a:t>
            </a:r>
            <a:r>
              <a:rPr lang="en-US" sz="2400" dirty="0" err="1"/>
              <a:t>saith</a:t>
            </a:r>
            <a:r>
              <a:rPr lang="en-US" sz="2400" dirty="0"/>
              <a:t>, Thy throne, O God, is for ever and ever: a </a:t>
            </a:r>
            <a:r>
              <a:rPr lang="en-US" sz="2400" dirty="0" err="1"/>
              <a:t>sceptre</a:t>
            </a:r>
            <a:r>
              <a:rPr lang="en-US" sz="2400" dirty="0"/>
              <a:t> of righteousness is the </a:t>
            </a:r>
            <a:r>
              <a:rPr lang="en-US" sz="2400" dirty="0" err="1"/>
              <a:t>sceptre</a:t>
            </a:r>
            <a:r>
              <a:rPr lang="en-US" sz="2400" dirty="0"/>
              <a:t> of thy kingdom.</a:t>
            </a:r>
          </a:p>
          <a:p>
            <a:r>
              <a:rPr lang="en-US" sz="2400" b="1" baseline="30000" dirty="0"/>
              <a:t>9 </a:t>
            </a:r>
            <a:r>
              <a:rPr lang="en-US" sz="2400" dirty="0"/>
              <a:t>Thou hast loved righteousness, and hated iniquity; therefore God, even thy God, hath anointed thee with the oil of gladness above thy fellows.</a:t>
            </a:r>
          </a:p>
          <a:p>
            <a:r>
              <a:rPr lang="en-US" sz="2400" b="1" baseline="30000" dirty="0"/>
              <a:t>10 </a:t>
            </a:r>
            <a:r>
              <a:rPr lang="en-US" sz="2400" dirty="0"/>
              <a:t>And, Thou, Lord, in the beginning hast laid the foundation of the earth; and the heavens are the works of thine hands:</a:t>
            </a:r>
          </a:p>
          <a:p>
            <a:pPr marL="0" indent="0">
              <a:buNone/>
            </a:pPr>
            <a:endParaRPr lang="en-US" dirty="0"/>
          </a:p>
        </p:txBody>
      </p:sp>
    </p:spTree>
    <p:extLst>
      <p:ext uri="{BB962C8B-B14F-4D97-AF65-F5344CB8AC3E}">
        <p14:creationId xmlns:p14="http://schemas.microsoft.com/office/powerpoint/2010/main" val="14530726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3:  The eternal deity of Christ</a:t>
            </a:r>
            <a:endParaRPr lang="en-US" dirty="0"/>
          </a:p>
        </p:txBody>
      </p:sp>
      <p:sp>
        <p:nvSpPr>
          <p:cNvPr id="3" name="Content Placeholder 2"/>
          <p:cNvSpPr>
            <a:spLocks noGrp="1"/>
          </p:cNvSpPr>
          <p:nvPr>
            <p:ph idx="1"/>
          </p:nvPr>
        </p:nvSpPr>
        <p:spPr>
          <a:xfrm>
            <a:off x="818712" y="2222287"/>
            <a:ext cx="10554574" cy="4014126"/>
          </a:xfrm>
        </p:spPr>
        <p:txBody>
          <a:bodyPr>
            <a:normAutofit/>
          </a:bodyPr>
          <a:lstStyle/>
          <a:p>
            <a:pPr marL="0" indent="0">
              <a:buNone/>
            </a:pPr>
            <a:r>
              <a:rPr lang="en-US" sz="2800" b="1" dirty="0" smtClean="0">
                <a:solidFill>
                  <a:schemeClr val="accent1">
                    <a:lumMod val="60000"/>
                    <a:lumOff val="40000"/>
                  </a:schemeClr>
                </a:solidFill>
              </a:rPr>
              <a:t>Isaiah 44:24</a:t>
            </a:r>
            <a:endParaRPr lang="en-US" sz="2800" b="1" dirty="0">
              <a:solidFill>
                <a:schemeClr val="accent1">
                  <a:lumMod val="60000"/>
                  <a:lumOff val="40000"/>
                </a:schemeClr>
              </a:solidFill>
            </a:endParaRPr>
          </a:p>
          <a:p>
            <a:r>
              <a:rPr lang="en-US" sz="2800" b="1" baseline="30000" dirty="0"/>
              <a:t>24 </a:t>
            </a:r>
            <a:r>
              <a:rPr lang="en-US" sz="2800" dirty="0"/>
              <a:t>Thus </a:t>
            </a:r>
            <a:r>
              <a:rPr lang="en-US" sz="2800" dirty="0" err="1"/>
              <a:t>saith</a:t>
            </a:r>
            <a:r>
              <a:rPr lang="en-US" sz="2800" dirty="0"/>
              <a:t> the </a:t>
            </a:r>
            <a:r>
              <a:rPr lang="en-US" sz="2800" cap="small" dirty="0"/>
              <a:t>Lord</a:t>
            </a:r>
            <a:r>
              <a:rPr lang="en-US" sz="2800" dirty="0"/>
              <a:t>, thy redeemer, and he that formed thee from the womb, I am the </a:t>
            </a:r>
            <a:r>
              <a:rPr lang="en-US" sz="2800" cap="small" dirty="0"/>
              <a:t>Lord</a:t>
            </a:r>
            <a:r>
              <a:rPr lang="en-US" sz="2800" dirty="0"/>
              <a:t> that </a:t>
            </a:r>
            <a:r>
              <a:rPr lang="en-US" sz="2800" dirty="0" err="1"/>
              <a:t>maketh</a:t>
            </a:r>
            <a:r>
              <a:rPr lang="en-US" sz="2800" dirty="0"/>
              <a:t> all things; that </a:t>
            </a:r>
            <a:r>
              <a:rPr lang="en-US" sz="2800" dirty="0" err="1"/>
              <a:t>stretcheth</a:t>
            </a:r>
            <a:r>
              <a:rPr lang="en-US" sz="2800" dirty="0"/>
              <a:t> forth the heavens alone; that </a:t>
            </a:r>
            <a:r>
              <a:rPr lang="en-US" sz="2800" dirty="0" err="1"/>
              <a:t>spreadeth</a:t>
            </a:r>
            <a:r>
              <a:rPr lang="en-US" sz="2800" dirty="0"/>
              <a:t> abroad the earth by myself;</a:t>
            </a:r>
            <a:endParaRPr lang="en-US" sz="2000" dirty="0"/>
          </a:p>
        </p:txBody>
      </p:sp>
    </p:spTree>
    <p:extLst>
      <p:ext uri="{BB962C8B-B14F-4D97-AF65-F5344CB8AC3E}">
        <p14:creationId xmlns:p14="http://schemas.microsoft.com/office/powerpoint/2010/main" val="19252638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3:  The eternal deity of Christ</a:t>
            </a:r>
            <a:endParaRPr lang="en-US" dirty="0"/>
          </a:p>
        </p:txBody>
      </p:sp>
      <p:sp>
        <p:nvSpPr>
          <p:cNvPr id="3" name="Content Placeholder 2"/>
          <p:cNvSpPr>
            <a:spLocks noGrp="1"/>
          </p:cNvSpPr>
          <p:nvPr>
            <p:ph idx="1"/>
          </p:nvPr>
        </p:nvSpPr>
        <p:spPr>
          <a:xfrm>
            <a:off x="818712" y="2222287"/>
            <a:ext cx="10554574" cy="4014126"/>
          </a:xfrm>
        </p:spPr>
        <p:txBody>
          <a:bodyPr>
            <a:normAutofit/>
          </a:bodyPr>
          <a:lstStyle/>
          <a:p>
            <a:pPr marL="0" indent="0">
              <a:buNone/>
            </a:pPr>
            <a:r>
              <a:rPr lang="en-US" sz="2800" b="1" dirty="0" smtClean="0">
                <a:solidFill>
                  <a:schemeClr val="accent1">
                    <a:lumMod val="60000"/>
                    <a:lumOff val="40000"/>
                  </a:schemeClr>
                </a:solidFill>
              </a:rPr>
              <a:t>Isaiah 45:18</a:t>
            </a:r>
            <a:endParaRPr lang="en-US" sz="2800" b="1" dirty="0">
              <a:solidFill>
                <a:schemeClr val="accent1">
                  <a:lumMod val="60000"/>
                  <a:lumOff val="40000"/>
                </a:schemeClr>
              </a:solidFill>
            </a:endParaRPr>
          </a:p>
          <a:p>
            <a:r>
              <a:rPr lang="en-US" sz="2800" b="1" baseline="30000" dirty="0"/>
              <a:t>18 </a:t>
            </a:r>
            <a:r>
              <a:rPr lang="en-US" sz="2800" dirty="0"/>
              <a:t>For thus </a:t>
            </a:r>
            <a:r>
              <a:rPr lang="en-US" sz="2800" dirty="0" err="1"/>
              <a:t>saith</a:t>
            </a:r>
            <a:r>
              <a:rPr lang="en-US" sz="2800" dirty="0"/>
              <a:t> the </a:t>
            </a:r>
            <a:r>
              <a:rPr lang="en-US" sz="2800" cap="small" dirty="0"/>
              <a:t>Lord</a:t>
            </a:r>
            <a:r>
              <a:rPr lang="en-US" sz="2800" dirty="0"/>
              <a:t> that created the heavens; God himself that formed the earth and made it; he hath established it, he created it not in vain, he formed it to be inhabited: I am the </a:t>
            </a:r>
            <a:r>
              <a:rPr lang="en-US" sz="2800" cap="small" dirty="0"/>
              <a:t>Lord</a:t>
            </a:r>
            <a:r>
              <a:rPr lang="en-US" sz="2800" dirty="0"/>
              <a:t>; and there is none else.</a:t>
            </a:r>
            <a:endParaRPr lang="en-US" sz="2000" dirty="0"/>
          </a:p>
        </p:txBody>
      </p:sp>
    </p:spTree>
    <p:extLst>
      <p:ext uri="{BB962C8B-B14F-4D97-AF65-F5344CB8AC3E}">
        <p14:creationId xmlns:p14="http://schemas.microsoft.com/office/powerpoint/2010/main" val="619733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0000" y="145754"/>
            <a:ext cx="10251713" cy="6515812"/>
          </a:xfrm>
        </p:spPr>
      </p:pic>
    </p:spTree>
    <p:extLst>
      <p:ext uri="{BB962C8B-B14F-4D97-AF65-F5344CB8AC3E}">
        <p14:creationId xmlns:p14="http://schemas.microsoft.com/office/powerpoint/2010/main" val="11391280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3:  The eternal deity of Christ</a:t>
            </a:r>
            <a:endParaRPr lang="en-US" dirty="0"/>
          </a:p>
        </p:txBody>
      </p:sp>
      <p:sp>
        <p:nvSpPr>
          <p:cNvPr id="3" name="Content Placeholder 2"/>
          <p:cNvSpPr>
            <a:spLocks noGrp="1"/>
          </p:cNvSpPr>
          <p:nvPr>
            <p:ph idx="1"/>
          </p:nvPr>
        </p:nvSpPr>
        <p:spPr>
          <a:xfrm>
            <a:off x="818712" y="2222287"/>
            <a:ext cx="10554574" cy="4014126"/>
          </a:xfrm>
        </p:spPr>
        <p:txBody>
          <a:bodyPr>
            <a:normAutofit fontScale="85000" lnSpcReduction="20000"/>
          </a:bodyPr>
          <a:lstStyle/>
          <a:p>
            <a:pPr marL="0" indent="0">
              <a:buNone/>
            </a:pPr>
            <a:r>
              <a:rPr lang="en-US" sz="2800" b="1" dirty="0" smtClean="0">
                <a:solidFill>
                  <a:schemeClr val="accent1">
                    <a:lumMod val="60000"/>
                    <a:lumOff val="40000"/>
                  </a:schemeClr>
                </a:solidFill>
              </a:rPr>
              <a:t>Isaiah 45:15-18</a:t>
            </a:r>
            <a:endParaRPr lang="en-US" sz="2800" b="1" dirty="0">
              <a:solidFill>
                <a:schemeClr val="accent1">
                  <a:lumMod val="60000"/>
                  <a:lumOff val="40000"/>
                </a:schemeClr>
              </a:solidFill>
            </a:endParaRPr>
          </a:p>
          <a:p>
            <a:r>
              <a:rPr lang="en-US" sz="2800" b="1" baseline="30000" dirty="0"/>
              <a:t>15 </a:t>
            </a:r>
            <a:r>
              <a:rPr lang="en-US" sz="2800" dirty="0"/>
              <a:t>Verily thou art a God that </a:t>
            </a:r>
            <a:r>
              <a:rPr lang="en-US" sz="2800" dirty="0" err="1"/>
              <a:t>hidest</a:t>
            </a:r>
            <a:r>
              <a:rPr lang="en-US" sz="2800" dirty="0"/>
              <a:t> thyself, O God of Israel, the </a:t>
            </a:r>
            <a:r>
              <a:rPr lang="en-US" sz="2800" dirty="0" err="1"/>
              <a:t>Saviour</a:t>
            </a:r>
            <a:r>
              <a:rPr lang="en-US" sz="2800" dirty="0"/>
              <a:t>.</a:t>
            </a:r>
          </a:p>
          <a:p>
            <a:r>
              <a:rPr lang="en-US" sz="2800" b="1" baseline="30000" dirty="0"/>
              <a:t>16 </a:t>
            </a:r>
            <a:r>
              <a:rPr lang="en-US" sz="2800" dirty="0"/>
              <a:t>They shall be ashamed, and also confounded, all of them: they shall go to confusion together that are makers of idols.</a:t>
            </a:r>
          </a:p>
          <a:p>
            <a:r>
              <a:rPr lang="en-US" sz="2800" b="1" baseline="30000" dirty="0"/>
              <a:t>17 </a:t>
            </a:r>
            <a:r>
              <a:rPr lang="en-US" sz="2800" dirty="0"/>
              <a:t>But Israel shall be saved in the </a:t>
            </a:r>
            <a:r>
              <a:rPr lang="en-US" sz="2800" cap="small" dirty="0"/>
              <a:t>Lord</a:t>
            </a:r>
            <a:r>
              <a:rPr lang="en-US" sz="2800" dirty="0"/>
              <a:t> with an everlasting salvation: ye shall not be ashamed nor confounded world without end.</a:t>
            </a:r>
          </a:p>
          <a:p>
            <a:r>
              <a:rPr lang="en-US" sz="2800" b="1" baseline="30000" dirty="0"/>
              <a:t>18 </a:t>
            </a:r>
            <a:r>
              <a:rPr lang="en-US" sz="2800" dirty="0"/>
              <a:t>For thus </a:t>
            </a:r>
            <a:r>
              <a:rPr lang="en-US" sz="2800" dirty="0" err="1"/>
              <a:t>saith</a:t>
            </a:r>
            <a:r>
              <a:rPr lang="en-US" sz="2800" dirty="0"/>
              <a:t> the </a:t>
            </a:r>
            <a:r>
              <a:rPr lang="en-US" sz="2800" cap="small" dirty="0"/>
              <a:t>Lord</a:t>
            </a:r>
            <a:r>
              <a:rPr lang="en-US" sz="2800" dirty="0"/>
              <a:t> that created the heavens; God himself that formed the earth and made it; he hath established it, he created it not in vain, he formed it to be inhabited: I am the </a:t>
            </a:r>
            <a:r>
              <a:rPr lang="en-US" sz="2800" cap="small" dirty="0"/>
              <a:t>Lord</a:t>
            </a:r>
            <a:r>
              <a:rPr lang="en-US" sz="2800" dirty="0"/>
              <a:t>; and there is none else</a:t>
            </a:r>
            <a:r>
              <a:rPr lang="en-US" sz="2800" dirty="0" smtClean="0"/>
              <a:t>.</a:t>
            </a:r>
            <a:endParaRPr lang="en-US" sz="2800" dirty="0"/>
          </a:p>
        </p:txBody>
      </p:sp>
    </p:spTree>
    <p:extLst>
      <p:ext uri="{BB962C8B-B14F-4D97-AF65-F5344CB8AC3E}">
        <p14:creationId xmlns:p14="http://schemas.microsoft.com/office/powerpoint/2010/main" val="2544816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3:  The eternal deity of Christ</a:t>
            </a:r>
            <a:endParaRPr lang="en-US" dirty="0"/>
          </a:p>
        </p:txBody>
      </p:sp>
      <p:sp>
        <p:nvSpPr>
          <p:cNvPr id="3" name="Content Placeholder 2"/>
          <p:cNvSpPr>
            <a:spLocks noGrp="1"/>
          </p:cNvSpPr>
          <p:nvPr>
            <p:ph idx="1"/>
          </p:nvPr>
        </p:nvSpPr>
        <p:spPr>
          <a:xfrm>
            <a:off x="818712" y="2222287"/>
            <a:ext cx="10554574" cy="4014126"/>
          </a:xfrm>
        </p:spPr>
        <p:txBody>
          <a:bodyPr>
            <a:normAutofit fontScale="92500" lnSpcReduction="20000"/>
          </a:bodyPr>
          <a:lstStyle/>
          <a:p>
            <a:pPr marL="0" indent="0">
              <a:buNone/>
            </a:pPr>
            <a:r>
              <a:rPr lang="en-US" sz="2800" b="1" dirty="0" smtClean="0">
                <a:solidFill>
                  <a:schemeClr val="accent1">
                    <a:lumMod val="60000"/>
                    <a:lumOff val="40000"/>
                  </a:schemeClr>
                </a:solidFill>
              </a:rPr>
              <a:t>Nehemiah 9:6-8</a:t>
            </a:r>
            <a:endParaRPr lang="en-US" sz="2800" b="1" dirty="0">
              <a:solidFill>
                <a:schemeClr val="accent1">
                  <a:lumMod val="60000"/>
                  <a:lumOff val="40000"/>
                </a:schemeClr>
              </a:solidFill>
            </a:endParaRPr>
          </a:p>
          <a:p>
            <a:r>
              <a:rPr lang="en-US" sz="2400" b="1" baseline="30000" dirty="0"/>
              <a:t>6 </a:t>
            </a:r>
            <a:r>
              <a:rPr lang="en-US" sz="2400" dirty="0"/>
              <a:t>Thou, even thou, art </a:t>
            </a:r>
            <a:r>
              <a:rPr lang="en-US" sz="2400" cap="small" dirty="0"/>
              <a:t>Lord</a:t>
            </a:r>
            <a:r>
              <a:rPr lang="en-US" sz="2400" dirty="0"/>
              <a:t> alone; thou hast made heaven, the heaven of heavens, with all their host, the earth, and all things that are therein, the seas, and all that is therein, and thou </a:t>
            </a:r>
            <a:r>
              <a:rPr lang="en-US" sz="2400" dirty="0" err="1"/>
              <a:t>preservest</a:t>
            </a:r>
            <a:r>
              <a:rPr lang="en-US" sz="2400" dirty="0"/>
              <a:t> them all; and the host of heaven </a:t>
            </a:r>
            <a:r>
              <a:rPr lang="en-US" sz="2400" dirty="0" err="1"/>
              <a:t>worshippeth</a:t>
            </a:r>
            <a:r>
              <a:rPr lang="en-US" sz="2400" dirty="0"/>
              <a:t> thee.</a:t>
            </a:r>
          </a:p>
          <a:p>
            <a:r>
              <a:rPr lang="en-US" sz="2400" b="1" baseline="30000" dirty="0"/>
              <a:t>7 </a:t>
            </a:r>
            <a:r>
              <a:rPr lang="en-US" sz="2400" dirty="0"/>
              <a:t>Thou art the </a:t>
            </a:r>
            <a:r>
              <a:rPr lang="en-US" sz="2400" cap="small" dirty="0"/>
              <a:t>Lord</a:t>
            </a:r>
            <a:r>
              <a:rPr lang="en-US" sz="2400" dirty="0"/>
              <a:t> the God, who didst choose Abram, and </a:t>
            </a:r>
            <a:r>
              <a:rPr lang="en-US" sz="2400" dirty="0" err="1"/>
              <a:t>broughtest</a:t>
            </a:r>
            <a:r>
              <a:rPr lang="en-US" sz="2400" dirty="0"/>
              <a:t> him forth out of Ur of the Chaldees, and </a:t>
            </a:r>
            <a:r>
              <a:rPr lang="en-US" sz="2400" dirty="0" err="1"/>
              <a:t>gavest</a:t>
            </a:r>
            <a:r>
              <a:rPr lang="en-US" sz="2400" dirty="0"/>
              <a:t> him the name of Abraham;</a:t>
            </a:r>
          </a:p>
          <a:p>
            <a:r>
              <a:rPr lang="en-US" sz="2400" b="1" baseline="30000" dirty="0"/>
              <a:t>8 </a:t>
            </a:r>
            <a:r>
              <a:rPr lang="en-US" sz="2400" dirty="0"/>
              <a:t>And </a:t>
            </a:r>
            <a:r>
              <a:rPr lang="en-US" sz="2400" dirty="0" err="1"/>
              <a:t>foundest</a:t>
            </a:r>
            <a:r>
              <a:rPr lang="en-US" sz="2400" dirty="0"/>
              <a:t> his heart faithful before thee, and </a:t>
            </a:r>
            <a:r>
              <a:rPr lang="en-US" sz="2400" dirty="0" err="1"/>
              <a:t>madest</a:t>
            </a:r>
            <a:r>
              <a:rPr lang="en-US" sz="2400" dirty="0"/>
              <a:t> a covenant with him to give the land of the Canaanites, the Hittites, the Amorites, and the </a:t>
            </a:r>
            <a:r>
              <a:rPr lang="en-US" sz="2400" dirty="0" err="1"/>
              <a:t>Perizzites</a:t>
            </a:r>
            <a:r>
              <a:rPr lang="en-US" sz="2400" dirty="0"/>
              <a:t>, and the </a:t>
            </a:r>
            <a:r>
              <a:rPr lang="en-US" sz="2400" dirty="0" err="1"/>
              <a:t>Jebusites</a:t>
            </a:r>
            <a:r>
              <a:rPr lang="en-US" sz="2400" dirty="0"/>
              <a:t>, and the </a:t>
            </a:r>
            <a:r>
              <a:rPr lang="en-US" sz="2400" dirty="0" err="1"/>
              <a:t>Girgashites</a:t>
            </a:r>
            <a:r>
              <a:rPr lang="en-US" sz="2400" dirty="0"/>
              <a:t>, to give it, I say, to his seed, and hast performed thy words; for thou art righteous:</a:t>
            </a:r>
          </a:p>
        </p:txBody>
      </p:sp>
    </p:spTree>
    <p:extLst>
      <p:ext uri="{BB962C8B-B14F-4D97-AF65-F5344CB8AC3E}">
        <p14:creationId xmlns:p14="http://schemas.microsoft.com/office/powerpoint/2010/main" val="12005632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3:  The eternal deity of Christ</a:t>
            </a:r>
            <a:endParaRPr lang="en-US" dirty="0"/>
          </a:p>
        </p:txBody>
      </p:sp>
      <p:sp>
        <p:nvSpPr>
          <p:cNvPr id="3" name="Content Placeholder 2"/>
          <p:cNvSpPr>
            <a:spLocks noGrp="1"/>
          </p:cNvSpPr>
          <p:nvPr>
            <p:ph idx="1"/>
          </p:nvPr>
        </p:nvSpPr>
        <p:spPr>
          <a:xfrm>
            <a:off x="818712" y="2222287"/>
            <a:ext cx="10554574" cy="4014126"/>
          </a:xfrm>
        </p:spPr>
        <p:txBody>
          <a:bodyPr>
            <a:normAutofit fontScale="92500" lnSpcReduction="20000"/>
          </a:bodyPr>
          <a:lstStyle/>
          <a:p>
            <a:pPr marL="0" indent="0">
              <a:buNone/>
            </a:pPr>
            <a:r>
              <a:rPr lang="en-US" sz="2800" b="1" dirty="0" smtClean="0">
                <a:solidFill>
                  <a:schemeClr val="accent1">
                    <a:lumMod val="60000"/>
                    <a:lumOff val="40000"/>
                  </a:schemeClr>
                </a:solidFill>
              </a:rPr>
              <a:t>Nehemiah 9:9-12</a:t>
            </a:r>
            <a:endParaRPr lang="en-US" sz="2800" b="1" dirty="0">
              <a:solidFill>
                <a:schemeClr val="accent1">
                  <a:lumMod val="60000"/>
                  <a:lumOff val="40000"/>
                </a:schemeClr>
              </a:solidFill>
            </a:endParaRPr>
          </a:p>
          <a:p>
            <a:r>
              <a:rPr lang="en-US" sz="2400" b="1" baseline="30000" dirty="0"/>
              <a:t>9 </a:t>
            </a:r>
            <a:r>
              <a:rPr lang="en-US" sz="2400" dirty="0"/>
              <a:t>And didst see the affliction of our fathers in Egypt, and </a:t>
            </a:r>
            <a:r>
              <a:rPr lang="en-US" sz="2400" dirty="0" err="1"/>
              <a:t>heardest</a:t>
            </a:r>
            <a:r>
              <a:rPr lang="en-US" sz="2400" dirty="0"/>
              <a:t> their cry by the Red sea;</a:t>
            </a:r>
          </a:p>
          <a:p>
            <a:r>
              <a:rPr lang="en-US" sz="2400" b="1" baseline="30000" dirty="0"/>
              <a:t>10 </a:t>
            </a:r>
            <a:r>
              <a:rPr lang="en-US" sz="2400" dirty="0"/>
              <a:t>And </a:t>
            </a:r>
            <a:r>
              <a:rPr lang="en-US" sz="2400" dirty="0" err="1"/>
              <a:t>shewedst</a:t>
            </a:r>
            <a:r>
              <a:rPr lang="en-US" sz="2400" dirty="0"/>
              <a:t> signs and wonders upon Pharaoh, and on all his servants, and on all the people of his land: for thou </a:t>
            </a:r>
            <a:r>
              <a:rPr lang="en-US" sz="2400" dirty="0" err="1"/>
              <a:t>knewest</a:t>
            </a:r>
            <a:r>
              <a:rPr lang="en-US" sz="2400" dirty="0"/>
              <a:t> that they dealt proudly against them. So didst thou get thee a name, as it is this day.</a:t>
            </a:r>
          </a:p>
          <a:p>
            <a:r>
              <a:rPr lang="en-US" sz="2400" b="1" baseline="30000" dirty="0"/>
              <a:t>11 </a:t>
            </a:r>
            <a:r>
              <a:rPr lang="en-US" sz="2400" dirty="0"/>
              <a:t>And thou didst divide the sea before them, so that they went through the midst of the sea on the dry land; and their persecutors thou </a:t>
            </a:r>
            <a:r>
              <a:rPr lang="en-US" sz="2400" dirty="0" err="1"/>
              <a:t>threwest</a:t>
            </a:r>
            <a:r>
              <a:rPr lang="en-US" sz="2400" dirty="0"/>
              <a:t> into the deeps, as a stone into the mighty waters.</a:t>
            </a:r>
          </a:p>
          <a:p>
            <a:r>
              <a:rPr lang="en-US" sz="2400" b="1" baseline="30000" dirty="0"/>
              <a:t>12 </a:t>
            </a:r>
            <a:r>
              <a:rPr lang="en-US" sz="2400" dirty="0"/>
              <a:t>Moreover thou </a:t>
            </a:r>
            <a:r>
              <a:rPr lang="en-US" sz="2400" dirty="0" err="1"/>
              <a:t>leddest</a:t>
            </a:r>
            <a:r>
              <a:rPr lang="en-US" sz="2400" dirty="0"/>
              <a:t> them in the day by a cloudy pillar; and in the night by a pillar of fire, to give them light in the way wherein they should go.</a:t>
            </a:r>
          </a:p>
        </p:txBody>
      </p:sp>
    </p:spTree>
    <p:extLst>
      <p:ext uri="{BB962C8B-B14F-4D97-AF65-F5344CB8AC3E}">
        <p14:creationId xmlns:p14="http://schemas.microsoft.com/office/powerpoint/2010/main" val="15155919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3:  The eternal deity of Christ</a:t>
            </a:r>
            <a:endParaRPr lang="en-US" dirty="0"/>
          </a:p>
        </p:txBody>
      </p:sp>
      <p:sp>
        <p:nvSpPr>
          <p:cNvPr id="3" name="Content Placeholder 2"/>
          <p:cNvSpPr>
            <a:spLocks noGrp="1"/>
          </p:cNvSpPr>
          <p:nvPr>
            <p:ph idx="1"/>
          </p:nvPr>
        </p:nvSpPr>
        <p:spPr>
          <a:xfrm>
            <a:off x="818712" y="2222287"/>
            <a:ext cx="10554574" cy="4014126"/>
          </a:xfrm>
        </p:spPr>
        <p:txBody>
          <a:bodyPr>
            <a:normAutofit fontScale="92500" lnSpcReduction="20000"/>
          </a:bodyPr>
          <a:lstStyle/>
          <a:p>
            <a:pPr marL="0" indent="0">
              <a:buNone/>
            </a:pPr>
            <a:r>
              <a:rPr lang="en-US" sz="2800" b="1" dirty="0" smtClean="0">
                <a:solidFill>
                  <a:schemeClr val="accent1">
                    <a:lumMod val="60000"/>
                    <a:lumOff val="40000"/>
                  </a:schemeClr>
                </a:solidFill>
              </a:rPr>
              <a:t>Nehemiah 9:13-16</a:t>
            </a:r>
            <a:endParaRPr lang="en-US" sz="2800" b="1" dirty="0">
              <a:solidFill>
                <a:schemeClr val="accent1">
                  <a:lumMod val="60000"/>
                  <a:lumOff val="40000"/>
                </a:schemeClr>
              </a:solidFill>
            </a:endParaRPr>
          </a:p>
          <a:p>
            <a:r>
              <a:rPr lang="en-US" sz="2400" b="1" baseline="30000" dirty="0"/>
              <a:t>13 </a:t>
            </a:r>
            <a:r>
              <a:rPr lang="en-US" sz="2400" dirty="0"/>
              <a:t>Thou </a:t>
            </a:r>
            <a:r>
              <a:rPr lang="en-US" sz="2400" dirty="0" err="1"/>
              <a:t>camest</a:t>
            </a:r>
            <a:r>
              <a:rPr lang="en-US" sz="2400" dirty="0"/>
              <a:t> down also upon mount Sinai, and </a:t>
            </a:r>
            <a:r>
              <a:rPr lang="en-US" sz="2400" dirty="0" err="1"/>
              <a:t>spakest</a:t>
            </a:r>
            <a:r>
              <a:rPr lang="en-US" sz="2400" dirty="0"/>
              <a:t> with them from heaven, and </a:t>
            </a:r>
            <a:r>
              <a:rPr lang="en-US" sz="2400" dirty="0" err="1"/>
              <a:t>gavest</a:t>
            </a:r>
            <a:r>
              <a:rPr lang="en-US" sz="2400" dirty="0"/>
              <a:t> them right judgments, and true laws, good statutes and commandments:</a:t>
            </a:r>
          </a:p>
          <a:p>
            <a:r>
              <a:rPr lang="en-US" sz="2400" b="1" baseline="30000" dirty="0"/>
              <a:t>14 </a:t>
            </a:r>
            <a:r>
              <a:rPr lang="en-US" sz="2400" dirty="0"/>
              <a:t>And </a:t>
            </a:r>
            <a:r>
              <a:rPr lang="en-US" sz="2400" dirty="0" err="1"/>
              <a:t>madest</a:t>
            </a:r>
            <a:r>
              <a:rPr lang="en-US" sz="2400" dirty="0"/>
              <a:t> known unto them thy holy </a:t>
            </a:r>
            <a:r>
              <a:rPr lang="en-US" sz="2400" dirty="0" err="1"/>
              <a:t>sabbath</a:t>
            </a:r>
            <a:r>
              <a:rPr lang="en-US" sz="2400" dirty="0"/>
              <a:t>, and </a:t>
            </a:r>
            <a:r>
              <a:rPr lang="en-US" sz="2400" dirty="0" err="1"/>
              <a:t>commandedst</a:t>
            </a:r>
            <a:r>
              <a:rPr lang="en-US" sz="2400" dirty="0"/>
              <a:t> them precepts, statutes, and laws, by the hand of Moses thy servant:</a:t>
            </a:r>
          </a:p>
          <a:p>
            <a:r>
              <a:rPr lang="en-US" sz="2400" b="1" baseline="30000" dirty="0"/>
              <a:t>15 </a:t>
            </a:r>
            <a:r>
              <a:rPr lang="en-US" sz="2400" dirty="0"/>
              <a:t>And </a:t>
            </a:r>
            <a:r>
              <a:rPr lang="en-US" sz="2400" dirty="0" err="1"/>
              <a:t>gavest</a:t>
            </a:r>
            <a:r>
              <a:rPr lang="en-US" sz="2400" dirty="0"/>
              <a:t> them bread from heaven for their hunger, and </a:t>
            </a:r>
            <a:r>
              <a:rPr lang="en-US" sz="2400" dirty="0" err="1"/>
              <a:t>broughtest</a:t>
            </a:r>
            <a:r>
              <a:rPr lang="en-US" sz="2400" dirty="0"/>
              <a:t> forth water for them out of the rock for their thirst, and </a:t>
            </a:r>
            <a:r>
              <a:rPr lang="en-US" sz="2400" dirty="0" err="1"/>
              <a:t>promisedst</a:t>
            </a:r>
            <a:r>
              <a:rPr lang="en-US" sz="2400" dirty="0"/>
              <a:t> them that they should go in to possess the land which thou </a:t>
            </a:r>
            <a:r>
              <a:rPr lang="en-US" sz="2400" dirty="0" err="1"/>
              <a:t>hadst</a:t>
            </a:r>
            <a:r>
              <a:rPr lang="en-US" sz="2400" dirty="0"/>
              <a:t> sworn to give them.</a:t>
            </a:r>
          </a:p>
          <a:p>
            <a:r>
              <a:rPr lang="en-US" sz="2400" b="1" baseline="30000" dirty="0"/>
              <a:t>16 </a:t>
            </a:r>
            <a:r>
              <a:rPr lang="en-US" sz="2400" dirty="0"/>
              <a:t>But they and our fathers dealt proudly, and hardened their necks, and hearkened not to thy commandments,</a:t>
            </a:r>
          </a:p>
        </p:txBody>
      </p:sp>
    </p:spTree>
    <p:extLst>
      <p:ext uri="{BB962C8B-B14F-4D97-AF65-F5344CB8AC3E}">
        <p14:creationId xmlns:p14="http://schemas.microsoft.com/office/powerpoint/2010/main" val="20639388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3:  The eternal deity of Christ</a:t>
            </a:r>
            <a:endParaRPr lang="en-US" dirty="0"/>
          </a:p>
        </p:txBody>
      </p:sp>
      <p:sp>
        <p:nvSpPr>
          <p:cNvPr id="3" name="Content Placeholder 2"/>
          <p:cNvSpPr>
            <a:spLocks noGrp="1"/>
          </p:cNvSpPr>
          <p:nvPr>
            <p:ph idx="1"/>
          </p:nvPr>
        </p:nvSpPr>
        <p:spPr>
          <a:xfrm>
            <a:off x="818712" y="2222287"/>
            <a:ext cx="10554574" cy="4014126"/>
          </a:xfrm>
        </p:spPr>
        <p:txBody>
          <a:bodyPr>
            <a:normAutofit fontScale="85000" lnSpcReduction="10000"/>
          </a:bodyPr>
          <a:lstStyle/>
          <a:p>
            <a:pPr marL="0" indent="0">
              <a:buNone/>
            </a:pPr>
            <a:r>
              <a:rPr lang="en-US" sz="2800" b="1" dirty="0" smtClean="0">
                <a:solidFill>
                  <a:schemeClr val="accent1">
                    <a:lumMod val="60000"/>
                    <a:lumOff val="40000"/>
                  </a:schemeClr>
                </a:solidFill>
              </a:rPr>
              <a:t>Nehemiah 9:17-20</a:t>
            </a:r>
            <a:endParaRPr lang="en-US" sz="2800" b="1" dirty="0">
              <a:solidFill>
                <a:schemeClr val="accent1">
                  <a:lumMod val="60000"/>
                  <a:lumOff val="40000"/>
                </a:schemeClr>
              </a:solidFill>
            </a:endParaRPr>
          </a:p>
          <a:p>
            <a:r>
              <a:rPr lang="en-US" sz="2400" b="1" baseline="30000" dirty="0"/>
              <a:t>17 </a:t>
            </a:r>
            <a:r>
              <a:rPr lang="en-US" sz="2400" dirty="0"/>
              <a:t>And refused to obey, neither were mindful of thy wonders that thou didst among them; but hardened their necks, and in their rebellion appointed a captain to return to their bondage: but thou art a God ready to pardon, gracious and merciful, slow to anger, and of great kindness, and </a:t>
            </a:r>
            <a:r>
              <a:rPr lang="en-US" sz="2400" dirty="0" err="1"/>
              <a:t>forsookest</a:t>
            </a:r>
            <a:r>
              <a:rPr lang="en-US" sz="2400" dirty="0"/>
              <a:t> them not.</a:t>
            </a:r>
          </a:p>
          <a:p>
            <a:r>
              <a:rPr lang="en-US" sz="2400" b="1" baseline="30000" dirty="0"/>
              <a:t>18 </a:t>
            </a:r>
            <a:r>
              <a:rPr lang="en-US" sz="2400" dirty="0"/>
              <a:t>Yea, when they had made them a molten calf, and said, This is thy God that brought thee up out of Egypt, and had wrought great provocations;</a:t>
            </a:r>
          </a:p>
          <a:p>
            <a:r>
              <a:rPr lang="en-US" sz="2400" b="1" baseline="30000" dirty="0"/>
              <a:t>19 </a:t>
            </a:r>
            <a:r>
              <a:rPr lang="en-US" sz="2400" dirty="0"/>
              <a:t>Yet thou in thy manifold mercies </a:t>
            </a:r>
            <a:r>
              <a:rPr lang="en-US" sz="2400" dirty="0" err="1"/>
              <a:t>forsookest</a:t>
            </a:r>
            <a:r>
              <a:rPr lang="en-US" sz="2400" dirty="0"/>
              <a:t> them not in the wilderness: the pillar of the cloud departed not from them by day, to lead them in the way; neither the pillar of fire by night, to shew them light, and the way wherein they should go.</a:t>
            </a:r>
          </a:p>
          <a:p>
            <a:r>
              <a:rPr lang="en-US" sz="2400" b="1" baseline="30000" dirty="0"/>
              <a:t>20 </a:t>
            </a:r>
            <a:r>
              <a:rPr lang="en-US" sz="2400" dirty="0"/>
              <a:t>Thou </a:t>
            </a:r>
            <a:r>
              <a:rPr lang="en-US" sz="2400" dirty="0" err="1"/>
              <a:t>gavest</a:t>
            </a:r>
            <a:r>
              <a:rPr lang="en-US" sz="2400" dirty="0"/>
              <a:t> also thy good spirit to instruct them, and </a:t>
            </a:r>
            <a:r>
              <a:rPr lang="en-US" sz="2400" dirty="0" err="1"/>
              <a:t>withheldest</a:t>
            </a:r>
            <a:r>
              <a:rPr lang="en-US" sz="2400" dirty="0"/>
              <a:t> not thy manna from their mouth, and </a:t>
            </a:r>
            <a:r>
              <a:rPr lang="en-US" sz="2400" dirty="0" err="1"/>
              <a:t>gavest</a:t>
            </a:r>
            <a:r>
              <a:rPr lang="en-US" sz="2400" dirty="0"/>
              <a:t> them water for their thirst.</a:t>
            </a:r>
          </a:p>
        </p:txBody>
      </p:sp>
    </p:spTree>
    <p:extLst>
      <p:ext uri="{BB962C8B-B14F-4D97-AF65-F5344CB8AC3E}">
        <p14:creationId xmlns:p14="http://schemas.microsoft.com/office/powerpoint/2010/main" val="8888928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3:  The eternal deity of Christ</a:t>
            </a:r>
            <a:endParaRPr lang="en-US" dirty="0"/>
          </a:p>
        </p:txBody>
      </p:sp>
      <p:pic>
        <p:nvPicPr>
          <p:cNvPr id="4" name="Content Placeholder 3"/>
          <p:cNvPicPr>
            <a:picLocks noGrp="1" noChangeAspect="1"/>
          </p:cNvPicPr>
          <p:nvPr>
            <p:ph idx="1"/>
          </p:nvPr>
        </p:nvPicPr>
        <p:blipFill>
          <a:blip r:embed="rId2"/>
          <a:stretch>
            <a:fillRect/>
          </a:stretch>
        </p:blipFill>
        <p:spPr>
          <a:xfrm>
            <a:off x="288940" y="2212225"/>
            <a:ext cx="11614117" cy="4573855"/>
          </a:xfrm>
          <a:prstGeom prst="rect">
            <a:avLst/>
          </a:prstGeom>
        </p:spPr>
      </p:pic>
    </p:spTree>
    <p:extLst>
      <p:ext uri="{BB962C8B-B14F-4D97-AF65-F5344CB8AC3E}">
        <p14:creationId xmlns:p14="http://schemas.microsoft.com/office/powerpoint/2010/main" val="35679595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3</a:t>
            </a:r>
            <a:endParaRPr lang="en-US" dirty="0"/>
          </a:p>
        </p:txBody>
      </p:sp>
      <p:sp>
        <p:nvSpPr>
          <p:cNvPr id="3" name="Content Placeholder 2"/>
          <p:cNvSpPr>
            <a:spLocks noGrp="1"/>
          </p:cNvSpPr>
          <p:nvPr>
            <p:ph idx="1"/>
          </p:nvPr>
        </p:nvSpPr>
        <p:spPr>
          <a:xfrm>
            <a:off x="818712" y="2222287"/>
            <a:ext cx="10554574" cy="4168239"/>
          </a:xfrm>
        </p:spPr>
        <p:txBody>
          <a:bodyPr>
            <a:normAutofit/>
          </a:bodyPr>
          <a:lstStyle/>
          <a:p>
            <a:pPr marL="0" indent="0">
              <a:buNone/>
            </a:pPr>
            <a:r>
              <a:rPr lang="en-US" sz="2000" b="1" dirty="0"/>
              <a:t>Dwell on the importance of the eternal deity of Christ. What is lost if we believe that Jesus were somehow, in some way, a created being, like us, but who went to the cross? Contrast that thought with the reality that Christ was eternal God, and He Himself went to the cross. What is the big difference between the two ideas?</a:t>
            </a:r>
          </a:p>
          <a:p>
            <a:pPr marL="0" indent="0">
              <a:buNone/>
            </a:pPr>
            <a:r>
              <a:rPr lang="en-US" sz="2000" b="1" dirty="0" smtClean="0">
                <a:solidFill>
                  <a:srgbClr val="FFFF00"/>
                </a:solidFill>
                <a:latin typeface="Comic Sans MS" panose="030F0702030302020204" pitchFamily="66" charset="0"/>
              </a:rPr>
              <a:t>My answer:  </a:t>
            </a:r>
            <a:r>
              <a:rPr lang="en-US" sz="2000" b="1" dirty="0" smtClean="0">
                <a:solidFill>
                  <a:schemeClr val="accent1">
                    <a:lumMod val="60000"/>
                    <a:lumOff val="40000"/>
                  </a:schemeClr>
                </a:solidFill>
                <a:latin typeface="Comic Sans MS" panose="030F0702030302020204" pitchFamily="66" charset="0"/>
              </a:rPr>
              <a:t>Salvation is lost.  </a:t>
            </a:r>
            <a:r>
              <a:rPr lang="en-US" sz="2000" b="1" dirty="0" smtClean="0">
                <a:solidFill>
                  <a:schemeClr val="accent1">
                    <a:lumMod val="60000"/>
                    <a:lumOff val="40000"/>
                  </a:schemeClr>
                </a:solidFill>
                <a:latin typeface="Comic Sans MS" panose="030F0702030302020204" pitchFamily="66" charset="0"/>
              </a:rPr>
              <a:t>Like other created beings, humans </a:t>
            </a:r>
            <a:r>
              <a:rPr lang="en-US" sz="2000" b="1" dirty="0" smtClean="0">
                <a:solidFill>
                  <a:schemeClr val="accent1">
                    <a:lumMod val="60000"/>
                    <a:lumOff val="40000"/>
                  </a:schemeClr>
                </a:solidFill>
                <a:latin typeface="Comic Sans MS" panose="030F0702030302020204" pitchFamily="66" charset="0"/>
              </a:rPr>
              <a:t>have the capacity to die as a reward for their own sins, but not to carry anyone else’s</a:t>
            </a:r>
            <a:r>
              <a:rPr lang="en-US" sz="2000" b="1" dirty="0" smtClean="0">
                <a:solidFill>
                  <a:schemeClr val="accent1">
                    <a:lumMod val="60000"/>
                    <a:lumOff val="40000"/>
                  </a:schemeClr>
                </a:solidFill>
                <a:latin typeface="Comic Sans MS" panose="030F0702030302020204" pitchFamily="66" charset="0"/>
              </a:rPr>
              <a:t>. </a:t>
            </a:r>
            <a:r>
              <a:rPr lang="en-US" sz="2000" b="1" dirty="0" smtClean="0">
                <a:solidFill>
                  <a:schemeClr val="accent1">
                    <a:lumMod val="60000"/>
                    <a:lumOff val="40000"/>
                  </a:schemeClr>
                </a:solidFill>
                <a:latin typeface="Comic Sans MS" panose="030F0702030302020204" pitchFamily="66" charset="0"/>
              </a:rPr>
              <a:t>Our Maker sacrificed Himself for us.  That’s a big </a:t>
            </a:r>
            <a:r>
              <a:rPr lang="en-US" sz="2000" b="1" dirty="0" smtClean="0">
                <a:solidFill>
                  <a:schemeClr val="accent1">
                    <a:lumMod val="60000"/>
                    <a:lumOff val="40000"/>
                  </a:schemeClr>
                </a:solidFill>
                <a:latin typeface="Comic Sans MS" panose="030F0702030302020204" pitchFamily="66" charset="0"/>
              </a:rPr>
              <a:t>difference.  </a:t>
            </a:r>
            <a:endParaRPr lang="en-US" sz="2000" b="1" dirty="0" smtClean="0">
              <a:solidFill>
                <a:schemeClr val="accent1">
                  <a:lumMod val="60000"/>
                  <a:lumOff val="40000"/>
                </a:schemeClr>
              </a:solidFill>
              <a:latin typeface="Comic Sans MS" panose="030F0702030302020204" pitchFamily="66" charset="0"/>
            </a:endParaRPr>
          </a:p>
        </p:txBody>
      </p:sp>
    </p:spTree>
    <p:extLst>
      <p:ext uri="{BB962C8B-B14F-4D97-AF65-F5344CB8AC3E}">
        <p14:creationId xmlns:p14="http://schemas.microsoft.com/office/powerpoint/2010/main" val="42579621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sz="2400" b="1" dirty="0"/>
              <a:t>In class, talk about giving glory to God. Read </a:t>
            </a:r>
            <a:r>
              <a:rPr lang="en-US" sz="2400" b="1" dirty="0">
                <a:hlinkClick r:id="rId2"/>
              </a:rPr>
              <a:t>Revelation 14:7</a:t>
            </a:r>
            <a:r>
              <a:rPr lang="en-US" sz="2400" b="1" dirty="0"/>
              <a:t>. How is giving glory to God part of present truth and the three angels’ messages?</a:t>
            </a:r>
          </a:p>
        </p:txBody>
      </p:sp>
      <p:sp>
        <p:nvSpPr>
          <p:cNvPr id="4" name="Title 3"/>
          <p:cNvSpPr>
            <a:spLocks noGrp="1"/>
          </p:cNvSpPr>
          <p:nvPr>
            <p:ph type="title"/>
          </p:nvPr>
        </p:nvSpPr>
        <p:spPr/>
        <p:txBody>
          <a:bodyPr/>
          <a:lstStyle/>
          <a:p>
            <a:r>
              <a:rPr lang="en-US" dirty="0" smtClean="0"/>
              <a:t>Question 4</a:t>
            </a:r>
            <a:endParaRPr lang="en-US" dirty="0"/>
          </a:p>
        </p:txBody>
      </p:sp>
    </p:spTree>
    <p:extLst>
      <p:ext uri="{BB962C8B-B14F-4D97-AF65-F5344CB8AC3E}">
        <p14:creationId xmlns:p14="http://schemas.microsoft.com/office/powerpoint/2010/main" val="11889984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4:  Revelation 14:6-7</a:t>
            </a:r>
            <a:endParaRPr lang="en-US" dirty="0"/>
          </a:p>
        </p:txBody>
      </p:sp>
      <p:sp>
        <p:nvSpPr>
          <p:cNvPr id="3" name="Content Placeholder 2"/>
          <p:cNvSpPr>
            <a:spLocks noGrp="1"/>
          </p:cNvSpPr>
          <p:nvPr>
            <p:ph idx="1"/>
          </p:nvPr>
        </p:nvSpPr>
        <p:spPr/>
        <p:txBody>
          <a:bodyPr>
            <a:normAutofit/>
          </a:bodyPr>
          <a:lstStyle/>
          <a:p>
            <a:r>
              <a:rPr lang="en-US" sz="2400" b="1" baseline="30000" dirty="0"/>
              <a:t>6 </a:t>
            </a:r>
            <a:r>
              <a:rPr lang="en-US" sz="2400" dirty="0"/>
              <a:t>And I saw another angel fly in the midst of heaven, having the everlasting gospel to preach unto them that dwell on the earth, and to every nation, and kindred, and tongue, and people,</a:t>
            </a:r>
          </a:p>
          <a:p>
            <a:r>
              <a:rPr lang="en-US" sz="2400" b="1" baseline="30000" dirty="0"/>
              <a:t>7 </a:t>
            </a:r>
            <a:r>
              <a:rPr lang="en-US" sz="2400" dirty="0"/>
              <a:t>Saying with a loud voice, Fear God, and give glory to him; for the hour of his judgment is come: and worship him that made heaven, and earth, and the sea, and the fountains of waters.</a:t>
            </a:r>
          </a:p>
        </p:txBody>
      </p:sp>
    </p:spTree>
    <p:extLst>
      <p:ext uri="{BB962C8B-B14F-4D97-AF65-F5344CB8AC3E}">
        <p14:creationId xmlns:p14="http://schemas.microsoft.com/office/powerpoint/2010/main" val="8588659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4</a:t>
            </a:r>
            <a:endParaRPr lang="en-US" dirty="0"/>
          </a:p>
        </p:txBody>
      </p:sp>
      <p:sp>
        <p:nvSpPr>
          <p:cNvPr id="3" name="Content Placeholder 2"/>
          <p:cNvSpPr>
            <a:spLocks noGrp="1"/>
          </p:cNvSpPr>
          <p:nvPr>
            <p:ph idx="1"/>
          </p:nvPr>
        </p:nvSpPr>
        <p:spPr>
          <a:xfrm>
            <a:off x="818712" y="2222287"/>
            <a:ext cx="10554574" cy="4168239"/>
          </a:xfrm>
        </p:spPr>
        <p:txBody>
          <a:bodyPr>
            <a:normAutofit/>
          </a:bodyPr>
          <a:lstStyle/>
          <a:p>
            <a:pPr marL="0" indent="0">
              <a:buNone/>
            </a:pPr>
            <a:r>
              <a:rPr lang="en-US" sz="2400" b="1" dirty="0"/>
              <a:t>In class, talk about giving glory to God. Read </a:t>
            </a:r>
            <a:r>
              <a:rPr lang="en-US" sz="2400" b="1" dirty="0">
                <a:hlinkClick r:id="rId2"/>
              </a:rPr>
              <a:t>Revelation 14:7</a:t>
            </a:r>
            <a:r>
              <a:rPr lang="en-US" sz="2400" b="1" dirty="0"/>
              <a:t>. How is giving glory to God part of present truth and the three angels’ messages?</a:t>
            </a:r>
          </a:p>
          <a:p>
            <a:pPr marL="0" indent="0">
              <a:buNone/>
            </a:pPr>
            <a:r>
              <a:rPr lang="en-US" sz="2400" b="1" dirty="0" smtClean="0">
                <a:solidFill>
                  <a:srgbClr val="FFFF00"/>
                </a:solidFill>
                <a:latin typeface="Comic Sans MS" panose="030F0702030302020204" pitchFamily="66" charset="0"/>
              </a:rPr>
              <a:t>My answer:  </a:t>
            </a:r>
            <a:r>
              <a:rPr lang="en-US" sz="2400" b="1" dirty="0" smtClean="0">
                <a:solidFill>
                  <a:schemeClr val="accent1">
                    <a:lumMod val="60000"/>
                    <a:lumOff val="40000"/>
                  </a:schemeClr>
                </a:solidFill>
                <a:latin typeface="Comic Sans MS" panose="030F0702030302020204" pitchFamily="66" charset="0"/>
              </a:rPr>
              <a:t>“Glory” here in Revelation is the Greek word </a:t>
            </a:r>
            <a:r>
              <a:rPr lang="en-US" sz="2400" b="1" i="1" u="sng" dirty="0" err="1" smtClean="0">
                <a:solidFill>
                  <a:schemeClr val="accent1">
                    <a:lumMod val="60000"/>
                    <a:lumOff val="40000"/>
                  </a:schemeClr>
                </a:solidFill>
                <a:latin typeface="Comic Sans MS" panose="030F0702030302020204" pitchFamily="66" charset="0"/>
              </a:rPr>
              <a:t>doxa</a:t>
            </a:r>
            <a:r>
              <a:rPr lang="en-US" sz="2400" b="1" dirty="0" smtClean="0">
                <a:solidFill>
                  <a:schemeClr val="accent1">
                    <a:lumMod val="60000"/>
                    <a:lumOff val="40000"/>
                  </a:schemeClr>
                </a:solidFill>
                <a:latin typeface="Comic Sans MS" panose="030F0702030302020204" pitchFamily="66" charset="0"/>
              </a:rPr>
              <a:t>, signifying “honor,” “praise,” or “homage.”  In the first angel’s message, giving glory to God (that is, humbling oneself and honoring God) is a necessary part of recognizing Him as our Creator.  Recognizing God as our Creator is a foundational aspect of both present truth and the three angels’ messages.  </a:t>
            </a:r>
          </a:p>
        </p:txBody>
      </p:sp>
    </p:spTree>
    <p:extLst>
      <p:ext uri="{BB962C8B-B14F-4D97-AF65-F5344CB8AC3E}">
        <p14:creationId xmlns:p14="http://schemas.microsoft.com/office/powerpoint/2010/main" val="1952023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1:  John 14:6-9</a:t>
            </a:r>
            <a:endParaRPr lang="en-US" dirty="0"/>
          </a:p>
        </p:txBody>
      </p:sp>
      <p:sp>
        <p:nvSpPr>
          <p:cNvPr id="3" name="Content Placeholder 2"/>
          <p:cNvSpPr>
            <a:spLocks noGrp="1"/>
          </p:cNvSpPr>
          <p:nvPr>
            <p:ph idx="1"/>
          </p:nvPr>
        </p:nvSpPr>
        <p:spPr/>
        <p:txBody>
          <a:bodyPr>
            <a:normAutofit/>
          </a:bodyPr>
          <a:lstStyle/>
          <a:p>
            <a:r>
              <a:rPr lang="en-US" sz="2400" b="1" baseline="30000" dirty="0"/>
              <a:t>6 </a:t>
            </a:r>
            <a:r>
              <a:rPr lang="en-US" sz="2400" dirty="0"/>
              <a:t>Jesus </a:t>
            </a:r>
            <a:r>
              <a:rPr lang="en-US" sz="2400" dirty="0" err="1"/>
              <a:t>saith</a:t>
            </a:r>
            <a:r>
              <a:rPr lang="en-US" sz="2400" dirty="0"/>
              <a:t> unto him, I am the way, the truth, and the life: no man cometh unto the Father, but by me.</a:t>
            </a:r>
          </a:p>
          <a:p>
            <a:r>
              <a:rPr lang="en-US" sz="2400" b="1" baseline="30000" dirty="0"/>
              <a:t>7 </a:t>
            </a:r>
            <a:r>
              <a:rPr lang="en-US" sz="2400" dirty="0"/>
              <a:t>If ye had known me, ye should have known my Father also: and from henceforth ye know him, and have seen him.</a:t>
            </a:r>
          </a:p>
          <a:p>
            <a:r>
              <a:rPr lang="en-US" sz="2400" b="1" baseline="30000" dirty="0"/>
              <a:t>8 </a:t>
            </a:r>
            <a:r>
              <a:rPr lang="en-US" sz="2400" dirty="0"/>
              <a:t>Philip </a:t>
            </a:r>
            <a:r>
              <a:rPr lang="en-US" sz="2400" dirty="0" err="1"/>
              <a:t>saith</a:t>
            </a:r>
            <a:r>
              <a:rPr lang="en-US" sz="2400" dirty="0"/>
              <a:t> unto him, Lord, show us the Father, and it </a:t>
            </a:r>
            <a:r>
              <a:rPr lang="en-US" sz="2400" dirty="0" err="1"/>
              <a:t>sufficeth</a:t>
            </a:r>
            <a:r>
              <a:rPr lang="en-US" sz="2400" dirty="0"/>
              <a:t> us.</a:t>
            </a:r>
          </a:p>
          <a:p>
            <a:r>
              <a:rPr lang="en-US" sz="2400" b="1" baseline="30000" dirty="0"/>
              <a:t>9 </a:t>
            </a:r>
            <a:r>
              <a:rPr lang="en-US" sz="2400" dirty="0"/>
              <a:t>Jesus </a:t>
            </a:r>
            <a:r>
              <a:rPr lang="en-US" sz="2400" dirty="0" err="1"/>
              <a:t>saith</a:t>
            </a:r>
            <a:r>
              <a:rPr lang="en-US" sz="2400" dirty="0"/>
              <a:t> unto him, Have I been so long time with you, and yet hast thou not known me, Philip? he that hath seen me hath seen the Father; and how </a:t>
            </a:r>
            <a:r>
              <a:rPr lang="en-US" sz="2400" dirty="0" err="1"/>
              <a:t>sayest</a:t>
            </a:r>
            <a:r>
              <a:rPr lang="en-US" sz="2400" dirty="0"/>
              <a:t> thou then, Show us the Father</a:t>
            </a:r>
            <a:r>
              <a:rPr lang="en-US" sz="2400" dirty="0" smtClean="0"/>
              <a:t>?</a:t>
            </a:r>
            <a:endParaRPr lang="en-US" sz="2400" dirty="0"/>
          </a:p>
        </p:txBody>
      </p:sp>
    </p:spTree>
    <p:extLst>
      <p:ext uri="{BB962C8B-B14F-4D97-AF65-F5344CB8AC3E}">
        <p14:creationId xmlns:p14="http://schemas.microsoft.com/office/powerpoint/2010/main" val="11204792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the Teacher’s Quarterly</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0004" y="2249745"/>
            <a:ext cx="11171989" cy="4344663"/>
          </a:xfrm>
        </p:spPr>
      </p:pic>
    </p:spTree>
    <p:extLst>
      <p:ext uri="{BB962C8B-B14F-4D97-AF65-F5344CB8AC3E}">
        <p14:creationId xmlns:p14="http://schemas.microsoft.com/office/powerpoint/2010/main" val="28033496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Parsing the Question</a:t>
            </a:r>
            <a:endParaRPr lang="en-US" dirty="0"/>
          </a:p>
        </p:txBody>
      </p:sp>
      <p:sp>
        <p:nvSpPr>
          <p:cNvPr id="3" name="Content Placeholder 2"/>
          <p:cNvSpPr>
            <a:spLocks noGrp="1"/>
          </p:cNvSpPr>
          <p:nvPr>
            <p:ph idx="1"/>
          </p:nvPr>
        </p:nvSpPr>
        <p:spPr/>
        <p:txBody>
          <a:bodyPr/>
          <a:lstStyle/>
          <a:p>
            <a:pPr marL="0" indent="0" fontAlgn="base">
              <a:buNone/>
            </a:pPr>
            <a:r>
              <a:rPr lang="en-US" sz="2400" dirty="0"/>
              <a:t>Definition of</a:t>
            </a:r>
            <a:r>
              <a:rPr lang="en-US" sz="2400" b="1" dirty="0"/>
              <a:t> </a:t>
            </a:r>
            <a:r>
              <a:rPr lang="en-US" sz="2400" b="1" i="1" dirty="0" smtClean="0"/>
              <a:t>praxis</a:t>
            </a:r>
            <a:r>
              <a:rPr lang="en-US" sz="2400" i="1" dirty="0" smtClean="0"/>
              <a:t> (noun)</a:t>
            </a:r>
            <a:endParaRPr lang="en-US" sz="2400" b="1" dirty="0"/>
          </a:p>
          <a:p>
            <a:pPr fontAlgn="base"/>
            <a:r>
              <a:rPr lang="en-US" sz="2400" b="1" dirty="0"/>
              <a:t>1: </a:t>
            </a:r>
            <a:r>
              <a:rPr lang="en-US" sz="2400" cap="all" dirty="0">
                <a:hlinkClick r:id="rId2"/>
              </a:rPr>
              <a:t>ACTION</a:t>
            </a:r>
            <a:r>
              <a:rPr lang="en-US" sz="2400" dirty="0"/>
              <a:t>, </a:t>
            </a:r>
            <a:r>
              <a:rPr lang="en-US" sz="2400" cap="all" dirty="0">
                <a:hlinkClick r:id="rId3"/>
              </a:rPr>
              <a:t>PRACTICE</a:t>
            </a:r>
            <a:r>
              <a:rPr lang="en-US" sz="2400" dirty="0"/>
              <a:t>: such as</a:t>
            </a:r>
          </a:p>
          <a:p>
            <a:pPr lvl="1" fontAlgn="base"/>
            <a:r>
              <a:rPr lang="en-US" sz="2400" b="1" dirty="0"/>
              <a:t>a: </a:t>
            </a:r>
            <a:r>
              <a:rPr lang="en-US" sz="2400" dirty="0"/>
              <a:t>exercise or practice of an art, science, or skill</a:t>
            </a:r>
          </a:p>
          <a:p>
            <a:pPr lvl="1" fontAlgn="base"/>
            <a:r>
              <a:rPr lang="en-US" sz="2400" b="1" dirty="0"/>
              <a:t>b: </a:t>
            </a:r>
            <a:r>
              <a:rPr lang="en-US" sz="2400" dirty="0"/>
              <a:t>customary practice or conduct</a:t>
            </a:r>
          </a:p>
          <a:p>
            <a:pPr fontAlgn="base"/>
            <a:r>
              <a:rPr lang="en-US" sz="2400" b="1" dirty="0"/>
              <a:t>2: </a:t>
            </a:r>
            <a:r>
              <a:rPr lang="en-US" sz="2400" dirty="0"/>
              <a:t>practical application of a theory</a:t>
            </a:r>
          </a:p>
          <a:p>
            <a:pPr marL="0" indent="0">
              <a:buNone/>
            </a:pPr>
            <a:r>
              <a:rPr lang="en-US" dirty="0"/>
              <a:t/>
            </a:r>
            <a:br>
              <a:rPr lang="en-US" dirty="0"/>
            </a:br>
            <a:endParaRPr lang="en-US" dirty="0"/>
          </a:p>
        </p:txBody>
      </p:sp>
    </p:spTree>
    <p:extLst>
      <p:ext uri="{BB962C8B-B14F-4D97-AF65-F5344CB8AC3E}">
        <p14:creationId xmlns:p14="http://schemas.microsoft.com/office/powerpoint/2010/main" val="31528114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Parsing the </a:t>
            </a:r>
            <a:r>
              <a:rPr lang="en-US" dirty="0" smtClean="0"/>
              <a:t>Question:  Present Context</a:t>
            </a:r>
            <a:endParaRPr lang="en-US" dirty="0"/>
          </a:p>
        </p:txBody>
      </p:sp>
      <p:sp>
        <p:nvSpPr>
          <p:cNvPr id="3" name="Content Placeholder 2"/>
          <p:cNvSpPr>
            <a:spLocks noGrp="1"/>
          </p:cNvSpPr>
          <p:nvPr>
            <p:ph idx="1"/>
          </p:nvPr>
        </p:nvSpPr>
        <p:spPr/>
        <p:txBody>
          <a:bodyPr/>
          <a:lstStyle/>
          <a:p>
            <a:pPr marL="0" indent="0">
              <a:buNone/>
            </a:pPr>
            <a:r>
              <a:rPr lang="en-US" dirty="0"/>
              <a:t/>
            </a:r>
            <a:br>
              <a:rPr lang="en-US" dirty="0"/>
            </a:br>
            <a:endParaRPr lang="en-US" dirty="0"/>
          </a:p>
        </p:txBody>
      </p:sp>
      <p:pic>
        <p:nvPicPr>
          <p:cNvPr id="4" name="Picture 3"/>
          <p:cNvPicPr>
            <a:picLocks noChangeAspect="1"/>
          </p:cNvPicPr>
          <p:nvPr/>
        </p:nvPicPr>
        <p:blipFill>
          <a:blip r:embed="rId2"/>
          <a:stretch>
            <a:fillRect/>
          </a:stretch>
        </p:blipFill>
        <p:spPr>
          <a:xfrm rot="21007544">
            <a:off x="323850" y="2038350"/>
            <a:ext cx="11544300" cy="2781300"/>
          </a:xfrm>
          <a:prstGeom prst="rect">
            <a:avLst/>
          </a:prstGeom>
        </p:spPr>
      </p:pic>
      <p:pic>
        <p:nvPicPr>
          <p:cNvPr id="6" name="Picture 5"/>
          <p:cNvPicPr>
            <a:picLocks noChangeAspect="1"/>
          </p:cNvPicPr>
          <p:nvPr/>
        </p:nvPicPr>
        <p:blipFill>
          <a:blip r:embed="rId3"/>
          <a:stretch>
            <a:fillRect/>
          </a:stretch>
        </p:blipFill>
        <p:spPr>
          <a:xfrm>
            <a:off x="3900487" y="4762"/>
            <a:ext cx="4391025" cy="6848475"/>
          </a:xfrm>
          <a:prstGeom prst="rect">
            <a:avLst/>
          </a:prstGeom>
        </p:spPr>
      </p:pic>
      <p:pic>
        <p:nvPicPr>
          <p:cNvPr id="7" name="Picture 6"/>
          <p:cNvPicPr>
            <a:picLocks noChangeAspect="1"/>
          </p:cNvPicPr>
          <p:nvPr/>
        </p:nvPicPr>
        <p:blipFill>
          <a:blip r:embed="rId4"/>
          <a:stretch>
            <a:fillRect/>
          </a:stretch>
        </p:blipFill>
        <p:spPr>
          <a:xfrm rot="886694">
            <a:off x="187086" y="2305454"/>
            <a:ext cx="12192000" cy="3048000"/>
          </a:xfrm>
          <a:prstGeom prst="rect">
            <a:avLst/>
          </a:prstGeom>
        </p:spPr>
      </p:pic>
      <p:pic>
        <p:nvPicPr>
          <p:cNvPr id="1026" name="Picture 2" descr="Worship and Liturgy in Context : Studies and Case Studies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510594">
            <a:off x="3957440" y="532867"/>
            <a:ext cx="3781425" cy="5715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gracebaptist.fi/wp-content/uploads/2020/12/fof_english_poster-1-1536x153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64104" y="-41528"/>
            <a:ext cx="6863790" cy="686379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i.thenile.io/r1000/9781117252278.jpg?r=609b1b40ddfc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240232">
            <a:off x="1266270" y="-564428"/>
            <a:ext cx="5268432" cy="752859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8"/>
          <a:stretch>
            <a:fillRect/>
          </a:stretch>
        </p:blipFill>
        <p:spPr>
          <a:xfrm rot="20166424">
            <a:off x="6930529" y="186046"/>
            <a:ext cx="4680044" cy="6799512"/>
          </a:xfrm>
          <a:prstGeom prst="rect">
            <a:avLst/>
          </a:prstGeom>
        </p:spPr>
      </p:pic>
      <p:pic>
        <p:nvPicPr>
          <p:cNvPr id="1032" name="Picture 8" descr="https://reader012.fdocuments.in/reader012/slide/20180226/5681489d550346895db5b421/document-0.png?t=159848384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44618" y="54772"/>
            <a:ext cx="9037682" cy="6778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286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80">
                                          <p:stCondLst>
                                            <p:cond delay="0"/>
                                          </p:stCondLst>
                                        </p:cTn>
                                        <p:tgtEl>
                                          <p:spTgt spid="6"/>
                                        </p:tgtEl>
                                      </p:cBhvr>
                                    </p:animEffect>
                                    <p:anim calcmode="lin" valueType="num">
                                      <p:cBhvr>
                                        <p:cTn id="1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7" dur="26">
                                          <p:stCondLst>
                                            <p:cond delay="650"/>
                                          </p:stCondLst>
                                        </p:cTn>
                                        <p:tgtEl>
                                          <p:spTgt spid="6"/>
                                        </p:tgtEl>
                                      </p:cBhvr>
                                      <p:to x="100000" y="60000"/>
                                    </p:animScale>
                                    <p:animScale>
                                      <p:cBhvr>
                                        <p:cTn id="18" dur="166" decel="50000">
                                          <p:stCondLst>
                                            <p:cond delay="676"/>
                                          </p:stCondLst>
                                        </p:cTn>
                                        <p:tgtEl>
                                          <p:spTgt spid="6"/>
                                        </p:tgtEl>
                                      </p:cBhvr>
                                      <p:to x="100000" y="100000"/>
                                    </p:animScale>
                                    <p:animScale>
                                      <p:cBhvr>
                                        <p:cTn id="19" dur="26">
                                          <p:stCondLst>
                                            <p:cond delay="1312"/>
                                          </p:stCondLst>
                                        </p:cTn>
                                        <p:tgtEl>
                                          <p:spTgt spid="6"/>
                                        </p:tgtEl>
                                      </p:cBhvr>
                                      <p:to x="100000" y="80000"/>
                                    </p:animScale>
                                    <p:animScale>
                                      <p:cBhvr>
                                        <p:cTn id="20" dur="166" decel="50000">
                                          <p:stCondLst>
                                            <p:cond delay="1338"/>
                                          </p:stCondLst>
                                        </p:cTn>
                                        <p:tgtEl>
                                          <p:spTgt spid="6"/>
                                        </p:tgtEl>
                                      </p:cBhvr>
                                      <p:to x="100000" y="100000"/>
                                    </p:animScale>
                                    <p:animScale>
                                      <p:cBhvr>
                                        <p:cTn id="21" dur="26">
                                          <p:stCondLst>
                                            <p:cond delay="1642"/>
                                          </p:stCondLst>
                                        </p:cTn>
                                        <p:tgtEl>
                                          <p:spTgt spid="6"/>
                                        </p:tgtEl>
                                      </p:cBhvr>
                                      <p:to x="100000" y="90000"/>
                                    </p:animScale>
                                    <p:animScale>
                                      <p:cBhvr>
                                        <p:cTn id="22" dur="166" decel="50000">
                                          <p:stCondLst>
                                            <p:cond delay="1668"/>
                                          </p:stCondLst>
                                        </p:cTn>
                                        <p:tgtEl>
                                          <p:spTgt spid="6"/>
                                        </p:tgtEl>
                                      </p:cBhvr>
                                      <p:to x="100000" y="100000"/>
                                    </p:animScale>
                                    <p:animScale>
                                      <p:cBhvr>
                                        <p:cTn id="23" dur="26">
                                          <p:stCondLst>
                                            <p:cond delay="1808"/>
                                          </p:stCondLst>
                                        </p:cTn>
                                        <p:tgtEl>
                                          <p:spTgt spid="6"/>
                                        </p:tgtEl>
                                      </p:cBhvr>
                                      <p:to x="100000" y="95000"/>
                                    </p:animScale>
                                    <p:animScale>
                                      <p:cBhvr>
                                        <p:cTn id="24" dur="166" decel="50000">
                                          <p:stCondLst>
                                            <p:cond delay="1834"/>
                                          </p:stCondLst>
                                        </p:cTn>
                                        <p:tgtEl>
                                          <p:spTgt spid="6"/>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026"/>
                                        </p:tgtEl>
                                        <p:attrNameLst>
                                          <p:attrName>style.visibility</p:attrName>
                                        </p:attrNameLst>
                                      </p:cBhvr>
                                      <p:to>
                                        <p:strVal val="visible"/>
                                      </p:to>
                                    </p:set>
                                    <p:animEffect transition="in" filter="wipe(down)">
                                      <p:cBhvr>
                                        <p:cTn id="36" dur="500"/>
                                        <p:tgtEl>
                                          <p:spTgt spid="1026"/>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nodeType="clickEffect">
                                  <p:stCondLst>
                                    <p:cond delay="0"/>
                                  </p:stCondLst>
                                  <p:childTnLst>
                                    <p:set>
                                      <p:cBhvr>
                                        <p:cTn id="40" dur="1" fill="hold">
                                          <p:stCondLst>
                                            <p:cond delay="0"/>
                                          </p:stCondLst>
                                        </p:cTn>
                                        <p:tgtEl>
                                          <p:spTgt spid="1028"/>
                                        </p:tgtEl>
                                        <p:attrNameLst>
                                          <p:attrName>style.visibility</p:attrName>
                                        </p:attrNameLst>
                                      </p:cBhvr>
                                      <p:to>
                                        <p:strVal val="visible"/>
                                      </p:to>
                                    </p:set>
                                    <p:anim calcmode="lin" valueType="num">
                                      <p:cBhvr>
                                        <p:cTn id="41" dur="1000" fill="hold"/>
                                        <p:tgtEl>
                                          <p:spTgt spid="1028"/>
                                        </p:tgtEl>
                                        <p:attrNameLst>
                                          <p:attrName>ppt_w</p:attrName>
                                        </p:attrNameLst>
                                      </p:cBhvr>
                                      <p:tavLst>
                                        <p:tav tm="0">
                                          <p:val>
                                            <p:fltVal val="0"/>
                                          </p:val>
                                        </p:tav>
                                        <p:tav tm="100000">
                                          <p:val>
                                            <p:strVal val="#ppt_w"/>
                                          </p:val>
                                        </p:tav>
                                      </p:tavLst>
                                    </p:anim>
                                    <p:anim calcmode="lin" valueType="num">
                                      <p:cBhvr>
                                        <p:cTn id="42" dur="1000" fill="hold"/>
                                        <p:tgtEl>
                                          <p:spTgt spid="1028"/>
                                        </p:tgtEl>
                                        <p:attrNameLst>
                                          <p:attrName>ppt_h</p:attrName>
                                        </p:attrNameLst>
                                      </p:cBhvr>
                                      <p:tavLst>
                                        <p:tav tm="0">
                                          <p:val>
                                            <p:fltVal val="0"/>
                                          </p:val>
                                        </p:tav>
                                        <p:tav tm="100000">
                                          <p:val>
                                            <p:strVal val="#ppt_h"/>
                                          </p:val>
                                        </p:tav>
                                      </p:tavLst>
                                    </p:anim>
                                    <p:anim calcmode="lin" valueType="num">
                                      <p:cBhvr>
                                        <p:cTn id="43" dur="1000" fill="hold"/>
                                        <p:tgtEl>
                                          <p:spTgt spid="1028"/>
                                        </p:tgtEl>
                                        <p:attrNameLst>
                                          <p:attrName>style.rotation</p:attrName>
                                        </p:attrNameLst>
                                      </p:cBhvr>
                                      <p:tavLst>
                                        <p:tav tm="0">
                                          <p:val>
                                            <p:fltVal val="90"/>
                                          </p:val>
                                        </p:tav>
                                        <p:tav tm="100000">
                                          <p:val>
                                            <p:fltVal val="0"/>
                                          </p:val>
                                        </p:tav>
                                      </p:tavLst>
                                    </p:anim>
                                    <p:animEffect transition="in" filter="fade">
                                      <p:cBhvr>
                                        <p:cTn id="44" dur="1000"/>
                                        <p:tgtEl>
                                          <p:spTgt spid="1028"/>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030"/>
                                        </p:tgtEl>
                                        <p:attrNameLst>
                                          <p:attrName>style.visibility</p:attrName>
                                        </p:attrNameLst>
                                      </p:cBhvr>
                                      <p:to>
                                        <p:strVal val="visible"/>
                                      </p:to>
                                    </p:set>
                                    <p:anim calcmode="lin" valueType="num">
                                      <p:cBhvr>
                                        <p:cTn id="49" dur="500" fill="hold"/>
                                        <p:tgtEl>
                                          <p:spTgt spid="1030"/>
                                        </p:tgtEl>
                                        <p:attrNameLst>
                                          <p:attrName>ppt_w</p:attrName>
                                        </p:attrNameLst>
                                      </p:cBhvr>
                                      <p:tavLst>
                                        <p:tav tm="0">
                                          <p:val>
                                            <p:fltVal val="0"/>
                                          </p:val>
                                        </p:tav>
                                        <p:tav tm="100000">
                                          <p:val>
                                            <p:strVal val="#ppt_w"/>
                                          </p:val>
                                        </p:tav>
                                      </p:tavLst>
                                    </p:anim>
                                    <p:anim calcmode="lin" valueType="num">
                                      <p:cBhvr>
                                        <p:cTn id="50" dur="500" fill="hold"/>
                                        <p:tgtEl>
                                          <p:spTgt spid="1030"/>
                                        </p:tgtEl>
                                        <p:attrNameLst>
                                          <p:attrName>ppt_h</p:attrName>
                                        </p:attrNameLst>
                                      </p:cBhvr>
                                      <p:tavLst>
                                        <p:tav tm="0">
                                          <p:val>
                                            <p:fltVal val="0"/>
                                          </p:val>
                                        </p:tav>
                                        <p:tav tm="100000">
                                          <p:val>
                                            <p:strVal val="#ppt_h"/>
                                          </p:val>
                                        </p:tav>
                                      </p:tavLst>
                                    </p:anim>
                                    <p:animEffect transition="in" filter="fade">
                                      <p:cBhvr>
                                        <p:cTn id="51" dur="500"/>
                                        <p:tgtEl>
                                          <p:spTgt spid="1030"/>
                                        </p:tgtEl>
                                      </p:cBhvr>
                                    </p:animEffect>
                                  </p:childTnLst>
                                </p:cTn>
                              </p:par>
                            </p:childTnLst>
                          </p:cTn>
                        </p:par>
                      </p:childTnLst>
                    </p:cTn>
                  </p:par>
                  <p:par>
                    <p:cTn id="52" fill="hold">
                      <p:stCondLst>
                        <p:cond delay="indefinite"/>
                      </p:stCondLst>
                      <p:childTnLst>
                        <p:par>
                          <p:cTn id="53" fill="hold">
                            <p:stCondLst>
                              <p:cond delay="0"/>
                            </p:stCondLst>
                            <p:childTnLst>
                              <p:par>
                                <p:cTn id="54" presetID="26" presetClass="entr" presetSubtype="0" fill="hold" nodeType="click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wipe(down)">
                                      <p:cBhvr>
                                        <p:cTn id="56" dur="580">
                                          <p:stCondLst>
                                            <p:cond delay="0"/>
                                          </p:stCondLst>
                                        </p:cTn>
                                        <p:tgtEl>
                                          <p:spTgt spid="8"/>
                                        </p:tgtEl>
                                      </p:cBhvr>
                                    </p:animEffect>
                                    <p:anim calcmode="lin" valueType="num">
                                      <p:cBhvr>
                                        <p:cTn id="57"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62" dur="26">
                                          <p:stCondLst>
                                            <p:cond delay="650"/>
                                          </p:stCondLst>
                                        </p:cTn>
                                        <p:tgtEl>
                                          <p:spTgt spid="8"/>
                                        </p:tgtEl>
                                      </p:cBhvr>
                                      <p:to x="100000" y="60000"/>
                                    </p:animScale>
                                    <p:animScale>
                                      <p:cBhvr>
                                        <p:cTn id="63" dur="166" decel="50000">
                                          <p:stCondLst>
                                            <p:cond delay="676"/>
                                          </p:stCondLst>
                                        </p:cTn>
                                        <p:tgtEl>
                                          <p:spTgt spid="8"/>
                                        </p:tgtEl>
                                      </p:cBhvr>
                                      <p:to x="100000" y="100000"/>
                                    </p:animScale>
                                    <p:animScale>
                                      <p:cBhvr>
                                        <p:cTn id="64" dur="26">
                                          <p:stCondLst>
                                            <p:cond delay="1312"/>
                                          </p:stCondLst>
                                        </p:cTn>
                                        <p:tgtEl>
                                          <p:spTgt spid="8"/>
                                        </p:tgtEl>
                                      </p:cBhvr>
                                      <p:to x="100000" y="80000"/>
                                    </p:animScale>
                                    <p:animScale>
                                      <p:cBhvr>
                                        <p:cTn id="65" dur="166" decel="50000">
                                          <p:stCondLst>
                                            <p:cond delay="1338"/>
                                          </p:stCondLst>
                                        </p:cTn>
                                        <p:tgtEl>
                                          <p:spTgt spid="8"/>
                                        </p:tgtEl>
                                      </p:cBhvr>
                                      <p:to x="100000" y="100000"/>
                                    </p:animScale>
                                    <p:animScale>
                                      <p:cBhvr>
                                        <p:cTn id="66" dur="26">
                                          <p:stCondLst>
                                            <p:cond delay="1642"/>
                                          </p:stCondLst>
                                        </p:cTn>
                                        <p:tgtEl>
                                          <p:spTgt spid="8"/>
                                        </p:tgtEl>
                                      </p:cBhvr>
                                      <p:to x="100000" y="90000"/>
                                    </p:animScale>
                                    <p:animScale>
                                      <p:cBhvr>
                                        <p:cTn id="67" dur="166" decel="50000">
                                          <p:stCondLst>
                                            <p:cond delay="1668"/>
                                          </p:stCondLst>
                                        </p:cTn>
                                        <p:tgtEl>
                                          <p:spTgt spid="8"/>
                                        </p:tgtEl>
                                      </p:cBhvr>
                                      <p:to x="100000" y="100000"/>
                                    </p:animScale>
                                    <p:animScale>
                                      <p:cBhvr>
                                        <p:cTn id="68" dur="26">
                                          <p:stCondLst>
                                            <p:cond delay="1808"/>
                                          </p:stCondLst>
                                        </p:cTn>
                                        <p:tgtEl>
                                          <p:spTgt spid="8"/>
                                        </p:tgtEl>
                                      </p:cBhvr>
                                      <p:to x="100000" y="95000"/>
                                    </p:animScale>
                                    <p:animScale>
                                      <p:cBhvr>
                                        <p:cTn id="69" dur="166" decel="50000">
                                          <p:stCondLst>
                                            <p:cond delay="1834"/>
                                          </p:stCondLst>
                                        </p:cTn>
                                        <p:tgtEl>
                                          <p:spTgt spid="8"/>
                                        </p:tgtEl>
                                      </p:cBhvr>
                                      <p:to x="100000" y="100000"/>
                                    </p:animScale>
                                  </p:childTnLst>
                                </p:cTn>
                              </p:par>
                            </p:childTnLst>
                          </p:cTn>
                        </p:par>
                      </p:childTnLst>
                    </p:cTn>
                  </p:par>
                  <p:par>
                    <p:cTn id="70" fill="hold">
                      <p:stCondLst>
                        <p:cond delay="indefinite"/>
                      </p:stCondLst>
                      <p:childTnLst>
                        <p:par>
                          <p:cTn id="71" fill="hold">
                            <p:stCondLst>
                              <p:cond delay="0"/>
                            </p:stCondLst>
                            <p:childTnLst>
                              <p:par>
                                <p:cTn id="72" presetID="14" presetClass="entr" presetSubtype="10" fill="hold" nodeType="clickEffect">
                                  <p:stCondLst>
                                    <p:cond delay="0"/>
                                  </p:stCondLst>
                                  <p:childTnLst>
                                    <p:set>
                                      <p:cBhvr>
                                        <p:cTn id="73" dur="1" fill="hold">
                                          <p:stCondLst>
                                            <p:cond delay="0"/>
                                          </p:stCondLst>
                                        </p:cTn>
                                        <p:tgtEl>
                                          <p:spTgt spid="1032"/>
                                        </p:tgtEl>
                                        <p:attrNameLst>
                                          <p:attrName>style.visibility</p:attrName>
                                        </p:attrNameLst>
                                      </p:cBhvr>
                                      <p:to>
                                        <p:strVal val="visible"/>
                                      </p:to>
                                    </p:set>
                                    <p:animEffect transition="in" filter="randombar(horizontal)">
                                      <p:cBhvr>
                                        <p:cTn id="74"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4.  Do you think that, today, we have to balance our theology with our Christian praxis?  If so, how?</a:t>
            </a:r>
            <a:endParaRPr lang="en-US" sz="3200" dirty="0"/>
          </a:p>
        </p:txBody>
      </p:sp>
      <p:pic>
        <p:nvPicPr>
          <p:cNvPr id="2050" name="Picture 2" descr="Scales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4011" y="932413"/>
            <a:ext cx="8943975" cy="6096001"/>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406398" y="2720131"/>
            <a:ext cx="11442700" cy="2755900"/>
            <a:chOff x="406398" y="2720131"/>
            <a:chExt cx="11442700" cy="2755900"/>
          </a:xfrm>
        </p:grpSpPr>
        <p:sp>
          <p:nvSpPr>
            <p:cNvPr id="5" name="Rounded Rectangle 4"/>
            <p:cNvSpPr/>
            <p:nvPr/>
          </p:nvSpPr>
          <p:spPr>
            <a:xfrm>
              <a:off x="406398" y="2720131"/>
              <a:ext cx="11379200" cy="2755900"/>
            </a:xfrm>
            <a:prstGeom prst="roundRect">
              <a:avLst/>
            </a:prstGeom>
            <a:solidFill>
              <a:schemeClr val="bg1">
                <a:lumMod val="95000"/>
                <a:lumOff val="5000"/>
                <a:alpha val="67843"/>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755648" y="2884744"/>
              <a:ext cx="11093450" cy="2523768"/>
            </a:xfrm>
            <a:prstGeom prst="rect">
              <a:avLst/>
            </a:prstGeom>
            <a:noFill/>
          </p:spPr>
          <p:txBody>
            <a:bodyPr wrap="square" rtlCol="0">
              <a:spAutoFit/>
            </a:bodyPr>
            <a:lstStyle/>
            <a:p>
              <a:r>
                <a:rPr lang="en-US" sz="2800" dirty="0"/>
                <a:t>The word “balance” suggests an even arrangement of opposing forces, as in balancing a scale or maintaining a “Work/Life Balance.”  Can we “balance” our theology with Christian conduct?  Why do you think the word “balance” is used here?  </a:t>
              </a:r>
            </a:p>
            <a:p>
              <a:endParaRPr lang="en-US" dirty="0"/>
            </a:p>
          </p:txBody>
        </p:sp>
      </p:grpSp>
    </p:spTree>
    <p:extLst>
      <p:ext uri="{BB962C8B-B14F-4D97-AF65-F5344CB8AC3E}">
        <p14:creationId xmlns:p14="http://schemas.microsoft.com/office/powerpoint/2010/main" val="1469898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1:  John 14:10-13</a:t>
            </a:r>
            <a:endParaRPr lang="en-US" dirty="0"/>
          </a:p>
        </p:txBody>
      </p:sp>
      <p:sp>
        <p:nvSpPr>
          <p:cNvPr id="3" name="Content Placeholder 2"/>
          <p:cNvSpPr>
            <a:spLocks noGrp="1"/>
          </p:cNvSpPr>
          <p:nvPr>
            <p:ph idx="1"/>
          </p:nvPr>
        </p:nvSpPr>
        <p:spPr>
          <a:xfrm>
            <a:off x="818712" y="2222287"/>
            <a:ext cx="10554574" cy="4219610"/>
          </a:xfrm>
        </p:spPr>
        <p:txBody>
          <a:bodyPr>
            <a:noAutofit/>
          </a:bodyPr>
          <a:lstStyle/>
          <a:p>
            <a:r>
              <a:rPr lang="en-US" sz="2400" b="1" baseline="30000" dirty="0"/>
              <a:t>10 </a:t>
            </a:r>
            <a:r>
              <a:rPr lang="en-US" sz="2400" dirty="0" err="1"/>
              <a:t>Believest</a:t>
            </a:r>
            <a:r>
              <a:rPr lang="en-US" sz="2400" dirty="0"/>
              <a:t> thou not that I am in the Father, and the Father in me? the words that I speak unto you I speak not of myself: but the Father that </a:t>
            </a:r>
            <a:r>
              <a:rPr lang="en-US" sz="2400" dirty="0" err="1"/>
              <a:t>dwelleth</a:t>
            </a:r>
            <a:r>
              <a:rPr lang="en-US" sz="2400" dirty="0"/>
              <a:t> in me, he doeth the works.</a:t>
            </a:r>
          </a:p>
          <a:p>
            <a:r>
              <a:rPr lang="en-US" sz="2400" b="1" baseline="30000" dirty="0"/>
              <a:t>11 </a:t>
            </a:r>
            <a:r>
              <a:rPr lang="en-US" sz="2400" dirty="0"/>
              <a:t>Believe me that I am in the Father, and the Father in me: or else believe me for the very works' sake.</a:t>
            </a:r>
          </a:p>
          <a:p>
            <a:r>
              <a:rPr lang="en-US" sz="2400" b="1" baseline="30000" dirty="0"/>
              <a:t>12 </a:t>
            </a:r>
            <a:r>
              <a:rPr lang="en-US" sz="2400" dirty="0"/>
              <a:t>Verily, verily, I say unto you, He that believeth on me, the works that I do shall he do also; and greater works than these shall he do; because I go unto my Father.</a:t>
            </a:r>
          </a:p>
          <a:p>
            <a:r>
              <a:rPr lang="en-US" sz="2400" b="1" baseline="30000" dirty="0"/>
              <a:t>13 </a:t>
            </a:r>
            <a:r>
              <a:rPr lang="en-US" sz="2400" dirty="0"/>
              <a:t>And whatsoever ye shall ask in my name, that will I do, that the Father may be glorified in the Son.</a:t>
            </a:r>
          </a:p>
        </p:txBody>
      </p:sp>
    </p:spTree>
    <p:extLst>
      <p:ext uri="{BB962C8B-B14F-4D97-AF65-F5344CB8AC3E}">
        <p14:creationId xmlns:p14="http://schemas.microsoft.com/office/powerpoint/2010/main" val="742960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1:  Hebrews 1:1-4</a:t>
            </a:r>
            <a:endParaRPr lang="en-US" dirty="0"/>
          </a:p>
        </p:txBody>
      </p:sp>
      <p:sp>
        <p:nvSpPr>
          <p:cNvPr id="3" name="Content Placeholder 2"/>
          <p:cNvSpPr>
            <a:spLocks noGrp="1"/>
          </p:cNvSpPr>
          <p:nvPr>
            <p:ph idx="1"/>
          </p:nvPr>
        </p:nvSpPr>
        <p:spPr>
          <a:xfrm>
            <a:off x="818712" y="2222287"/>
            <a:ext cx="10554574" cy="4096320"/>
          </a:xfrm>
        </p:spPr>
        <p:txBody>
          <a:bodyPr>
            <a:noAutofit/>
          </a:bodyPr>
          <a:lstStyle/>
          <a:p>
            <a:r>
              <a:rPr lang="en-US" sz="2400" dirty="0" smtClean="0"/>
              <a:t>God</a:t>
            </a:r>
            <a:r>
              <a:rPr lang="en-US" sz="2400" dirty="0"/>
              <a:t>, who at sundry times and in divers manners </a:t>
            </a:r>
            <a:r>
              <a:rPr lang="en-US" sz="2400" dirty="0" err="1"/>
              <a:t>spake</a:t>
            </a:r>
            <a:r>
              <a:rPr lang="en-US" sz="2400" dirty="0"/>
              <a:t> in time past unto the fathers by the prophets,</a:t>
            </a:r>
          </a:p>
          <a:p>
            <a:r>
              <a:rPr lang="en-US" sz="2400" b="1" baseline="30000" dirty="0"/>
              <a:t>2 </a:t>
            </a:r>
            <a:r>
              <a:rPr lang="en-US" sz="2400" dirty="0"/>
              <a:t>Hath in these last days spoken unto us by his Son, whom he hath appointed heir of all things, by whom also he made the worlds;</a:t>
            </a:r>
          </a:p>
          <a:p>
            <a:r>
              <a:rPr lang="en-US" sz="2400" b="1" baseline="30000" dirty="0"/>
              <a:t>3 </a:t>
            </a:r>
            <a:r>
              <a:rPr lang="en-US" sz="2400" dirty="0"/>
              <a:t>Who </a:t>
            </a:r>
            <a:r>
              <a:rPr lang="en-US" sz="2400" dirty="0">
                <a:solidFill>
                  <a:schemeClr val="accent1">
                    <a:lumMod val="60000"/>
                    <a:lumOff val="40000"/>
                  </a:schemeClr>
                </a:solidFill>
              </a:rPr>
              <a:t>being the brightness of his glory, and the express image of his person</a:t>
            </a:r>
            <a:r>
              <a:rPr lang="en-US" sz="2400" dirty="0"/>
              <a:t>, and upholding all things by the word of his power, when he had by himself purged our sins, sat down on the right hand of the Majesty on high:</a:t>
            </a:r>
          </a:p>
          <a:p>
            <a:r>
              <a:rPr lang="en-US" sz="2400" b="1" baseline="30000" dirty="0"/>
              <a:t>4 </a:t>
            </a:r>
            <a:r>
              <a:rPr lang="en-US" sz="2400" dirty="0"/>
              <a:t>Being made so much better than the angels, as he hath by inheritance obtained a more excellent name than they</a:t>
            </a:r>
            <a:r>
              <a:rPr lang="en-US" sz="2400" dirty="0" smtClean="0"/>
              <a:t>.</a:t>
            </a:r>
            <a:endParaRPr lang="en-US" sz="2400" dirty="0"/>
          </a:p>
        </p:txBody>
      </p:sp>
    </p:spTree>
    <p:extLst>
      <p:ext uri="{BB962C8B-B14F-4D97-AF65-F5344CB8AC3E}">
        <p14:creationId xmlns:p14="http://schemas.microsoft.com/office/powerpoint/2010/main" val="781254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1</a:t>
            </a:r>
            <a:endParaRPr lang="en-US" dirty="0"/>
          </a:p>
        </p:txBody>
      </p:sp>
      <p:sp>
        <p:nvSpPr>
          <p:cNvPr id="3" name="Content Placeholder 2"/>
          <p:cNvSpPr>
            <a:spLocks noGrp="1"/>
          </p:cNvSpPr>
          <p:nvPr>
            <p:ph idx="1"/>
          </p:nvPr>
        </p:nvSpPr>
        <p:spPr/>
        <p:txBody>
          <a:bodyPr>
            <a:normAutofit/>
          </a:bodyPr>
          <a:lstStyle/>
          <a:p>
            <a:pPr marL="0" indent="0">
              <a:buNone/>
            </a:pPr>
            <a:r>
              <a:rPr lang="en-US" sz="2000" b="1" dirty="0"/>
              <a:t>We have learned that a better understanding of Jesus’ words and actions helps us understand God, the Father, better. In what practical ways should a better understanding of Jesus enrich your relationship with God, the Father</a:t>
            </a:r>
            <a:r>
              <a:rPr lang="en-US" sz="2000" b="1" dirty="0" smtClean="0"/>
              <a:t>?</a:t>
            </a:r>
          </a:p>
          <a:p>
            <a:pPr marL="0" indent="0">
              <a:buNone/>
            </a:pPr>
            <a:r>
              <a:rPr lang="en-US" sz="2000" b="1" dirty="0" smtClean="0">
                <a:solidFill>
                  <a:srgbClr val="FFFF00"/>
                </a:solidFill>
                <a:latin typeface="Comic Sans MS" panose="030F0702030302020204" pitchFamily="66" charset="0"/>
              </a:rPr>
              <a:t>My answer:  </a:t>
            </a:r>
            <a:r>
              <a:rPr lang="en-US" sz="2000" b="1" dirty="0" smtClean="0">
                <a:solidFill>
                  <a:schemeClr val="accent1">
                    <a:lumMod val="60000"/>
                    <a:lumOff val="40000"/>
                  </a:schemeClr>
                </a:solidFill>
                <a:latin typeface="Comic Sans MS" panose="030F0702030302020204" pitchFamily="66" charset="0"/>
              </a:rPr>
              <a:t>A better understanding of Jesus “enriches” your relationship with God the Father in all possible ways.  The only way to have a relationship with God the Father is to have a relationship with Jesus (</a:t>
            </a:r>
            <a:r>
              <a:rPr lang="en-US" sz="2000" dirty="0"/>
              <a:t>no man cometh unto the Father, but by </a:t>
            </a:r>
            <a:r>
              <a:rPr lang="en-US" sz="2000" dirty="0" smtClean="0"/>
              <a:t>me</a:t>
            </a:r>
            <a:r>
              <a:rPr lang="en-US" sz="2000" b="1" dirty="0" smtClean="0">
                <a:solidFill>
                  <a:schemeClr val="accent1">
                    <a:lumMod val="60000"/>
                    <a:lumOff val="40000"/>
                  </a:schemeClr>
                </a:solidFill>
              </a:rPr>
              <a:t>).  God has previously spoken to us by prophets, but He has made His messages clear to us by sending His representative and son, Jesus.  And Jesus is the very image of God (</a:t>
            </a:r>
            <a:r>
              <a:rPr lang="en-US" sz="2000" dirty="0" smtClean="0"/>
              <a:t>being </a:t>
            </a:r>
            <a:r>
              <a:rPr lang="en-US" sz="2000" dirty="0"/>
              <a:t>the brightness of his glory, and the express image of his person,</a:t>
            </a:r>
            <a:r>
              <a:rPr lang="en-US" sz="2000" b="1" dirty="0" smtClean="0">
                <a:solidFill>
                  <a:schemeClr val="accent1">
                    <a:lumMod val="60000"/>
                    <a:lumOff val="40000"/>
                  </a:schemeClr>
                </a:solidFill>
              </a:rPr>
              <a:t> ).</a:t>
            </a:r>
            <a:endParaRPr lang="en-US" sz="2000" b="1" dirty="0">
              <a:solidFill>
                <a:schemeClr val="accent1">
                  <a:lumMod val="60000"/>
                  <a:lumOff val="40000"/>
                </a:schemeClr>
              </a:solidFill>
              <a:latin typeface="Comic Sans MS" panose="030F0702030302020204" pitchFamily="66" charset="0"/>
            </a:endParaRPr>
          </a:p>
        </p:txBody>
      </p:sp>
    </p:spTree>
    <p:extLst>
      <p:ext uri="{BB962C8B-B14F-4D97-AF65-F5344CB8AC3E}">
        <p14:creationId xmlns:p14="http://schemas.microsoft.com/office/powerpoint/2010/main" val="2441792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2</a:t>
            </a:r>
            <a:endParaRPr lang="en-US" dirty="0"/>
          </a:p>
        </p:txBody>
      </p:sp>
      <p:sp>
        <p:nvSpPr>
          <p:cNvPr id="3" name="Content Placeholder 2"/>
          <p:cNvSpPr>
            <a:spLocks noGrp="1"/>
          </p:cNvSpPr>
          <p:nvPr>
            <p:ph idx="1"/>
          </p:nvPr>
        </p:nvSpPr>
        <p:spPr/>
        <p:txBody>
          <a:bodyPr/>
          <a:lstStyle/>
          <a:p>
            <a:pPr marL="0" indent="0">
              <a:buNone/>
            </a:pPr>
            <a:r>
              <a:rPr lang="en-US" sz="2400" b="1" dirty="0"/>
              <a:t>We learned that the way God spoke to and treated Jesus is the way He wants to speak to and treat us. What should that tell us about how we should treat others?</a:t>
            </a:r>
          </a:p>
          <a:p>
            <a:endParaRPr lang="en-US" dirty="0"/>
          </a:p>
        </p:txBody>
      </p:sp>
    </p:spTree>
    <p:extLst>
      <p:ext uri="{BB962C8B-B14F-4D97-AF65-F5344CB8AC3E}">
        <p14:creationId xmlns:p14="http://schemas.microsoft.com/office/powerpoint/2010/main" val="3900750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Question 2:  Last paragraph on “Monday”</a:t>
            </a:r>
            <a:endParaRPr lang="en-US" dirty="0"/>
          </a:p>
        </p:txBody>
      </p:sp>
      <p:sp>
        <p:nvSpPr>
          <p:cNvPr id="3" name="Content Placeholder 2"/>
          <p:cNvSpPr>
            <a:spLocks noGrp="1"/>
          </p:cNvSpPr>
          <p:nvPr>
            <p:ph idx="1"/>
          </p:nvPr>
        </p:nvSpPr>
        <p:spPr>
          <a:xfrm>
            <a:off x="810000" y="2458592"/>
            <a:ext cx="10554574" cy="3636511"/>
          </a:xfrm>
        </p:spPr>
        <p:txBody>
          <a:bodyPr>
            <a:noAutofit/>
          </a:bodyPr>
          <a:lstStyle/>
          <a:p>
            <a:pPr marL="0" indent="0">
              <a:buNone/>
            </a:pPr>
            <a:r>
              <a:rPr lang="en-US" sz="2400" smtClean="0"/>
              <a:t>Meanwhile, Jesus came to be our Representative and our Savior. He would take our place in the fight and defeat the serpent. Similarly, in Hebrews, Jesus is the “pioneer” or “captain” and “forerunner” of believers </a:t>
            </a:r>
            <a:r>
              <a:rPr lang="en-US" sz="2400" i="1" smtClean="0"/>
              <a:t>(</a:t>
            </a:r>
            <a:r>
              <a:rPr lang="en-US" sz="2400" i="1" smtClean="0">
                <a:hlinkClick r:id="rId2"/>
              </a:rPr>
              <a:t>Heb. 2:10</a:t>
            </a:r>
            <a:r>
              <a:rPr lang="en-US" sz="2400" i="1" smtClean="0"/>
              <a:t>, </a:t>
            </a:r>
            <a:r>
              <a:rPr lang="en-US" sz="2400" i="1" smtClean="0">
                <a:hlinkClick r:id="rId3"/>
              </a:rPr>
              <a:t>Heb. 6:20</a:t>
            </a:r>
            <a:r>
              <a:rPr lang="en-US" sz="2400" i="1" smtClean="0"/>
              <a:t>)</a:t>
            </a:r>
            <a:r>
              <a:rPr lang="en-US" sz="2400" smtClean="0"/>
              <a:t>. He fights for us and represents us. This also means that what God did for Jesus, our Representative, the Father also wants to do for us. He who exalted Jesus at His right hand also wants us to sit with Jesus on His throne </a:t>
            </a:r>
            <a:r>
              <a:rPr lang="en-US" sz="2400" i="1" smtClean="0"/>
              <a:t>(</a:t>
            </a:r>
            <a:r>
              <a:rPr lang="en-US" sz="2400" i="1" smtClean="0">
                <a:hlinkClick r:id="rId4"/>
              </a:rPr>
              <a:t>Rev. 3:21</a:t>
            </a:r>
            <a:r>
              <a:rPr lang="en-US" sz="2400" i="1" smtClean="0"/>
              <a:t>)</a:t>
            </a:r>
            <a:r>
              <a:rPr lang="en-US" sz="2400" smtClean="0"/>
              <a:t>. God’s message to us in Jesus includes not only what Jesus said but also what the Father did through Him and to Him, all for our temporal and eternal benefit.</a:t>
            </a:r>
            <a:endParaRPr lang="en-US" sz="2400" dirty="0"/>
          </a:p>
        </p:txBody>
      </p:sp>
    </p:spTree>
    <p:extLst>
      <p:ext uri="{BB962C8B-B14F-4D97-AF65-F5344CB8AC3E}">
        <p14:creationId xmlns:p14="http://schemas.microsoft.com/office/powerpoint/2010/main" val="1232542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2: Hebrews 2:9-12</a:t>
            </a:r>
            <a:endParaRPr lang="en-US" dirty="0"/>
          </a:p>
        </p:txBody>
      </p:sp>
      <p:sp>
        <p:nvSpPr>
          <p:cNvPr id="3" name="Content Placeholder 2"/>
          <p:cNvSpPr>
            <a:spLocks noGrp="1"/>
          </p:cNvSpPr>
          <p:nvPr>
            <p:ph idx="1"/>
          </p:nvPr>
        </p:nvSpPr>
        <p:spPr/>
        <p:txBody>
          <a:bodyPr>
            <a:normAutofit/>
          </a:bodyPr>
          <a:lstStyle/>
          <a:p>
            <a:r>
              <a:rPr lang="en-US" sz="2000" b="1" baseline="30000" dirty="0"/>
              <a:t>9 </a:t>
            </a:r>
            <a:r>
              <a:rPr lang="en-US" sz="2000" dirty="0"/>
              <a:t>But we see Jesus, who was made a little lower than the angels for the suffering of death, crowned with glory and </a:t>
            </a:r>
            <a:r>
              <a:rPr lang="en-US" sz="2000" dirty="0" err="1"/>
              <a:t>honour</a:t>
            </a:r>
            <a:r>
              <a:rPr lang="en-US" sz="2000" dirty="0"/>
              <a:t>; that he by the grace of God should taste death for every man.</a:t>
            </a:r>
          </a:p>
          <a:p>
            <a:r>
              <a:rPr lang="en-US" sz="2000" b="1" baseline="30000" dirty="0"/>
              <a:t>10 </a:t>
            </a:r>
            <a:r>
              <a:rPr lang="en-US" sz="2000" dirty="0"/>
              <a:t>For it became him, for whom are all things, and by whom are all things, in bringing many sons unto glory, to make </a:t>
            </a:r>
            <a:r>
              <a:rPr lang="en-US" sz="2000" dirty="0">
                <a:solidFill>
                  <a:schemeClr val="accent1">
                    <a:lumMod val="60000"/>
                    <a:lumOff val="40000"/>
                  </a:schemeClr>
                </a:solidFill>
              </a:rPr>
              <a:t>the captain </a:t>
            </a:r>
            <a:r>
              <a:rPr lang="en-US" sz="2000" dirty="0"/>
              <a:t>of their salvation perfect through sufferings.</a:t>
            </a:r>
          </a:p>
          <a:p>
            <a:r>
              <a:rPr lang="en-US" sz="2000" b="1" baseline="30000" dirty="0"/>
              <a:t>11 </a:t>
            </a:r>
            <a:r>
              <a:rPr lang="en-US" sz="2000" dirty="0"/>
              <a:t>For both he that </a:t>
            </a:r>
            <a:r>
              <a:rPr lang="en-US" sz="2000" dirty="0" err="1"/>
              <a:t>sanctifieth</a:t>
            </a:r>
            <a:r>
              <a:rPr lang="en-US" sz="2000" dirty="0"/>
              <a:t> and they who are sanctified are all of one: for which cause he is not ashamed to call them brethren,</a:t>
            </a:r>
          </a:p>
          <a:p>
            <a:r>
              <a:rPr lang="en-US" sz="2000" b="1" baseline="30000" dirty="0"/>
              <a:t>12 </a:t>
            </a:r>
            <a:r>
              <a:rPr lang="en-US" sz="2000" dirty="0"/>
              <a:t>Saying, I will declare thy name unto my brethren, in the midst of the church will I sing praise unto thee</a:t>
            </a:r>
            <a:r>
              <a:rPr lang="en-US" sz="2000" dirty="0" smtClean="0"/>
              <a:t>.</a:t>
            </a:r>
            <a:endParaRPr lang="en-US" sz="2000" dirty="0"/>
          </a:p>
        </p:txBody>
      </p:sp>
    </p:spTree>
    <p:extLst>
      <p:ext uri="{BB962C8B-B14F-4D97-AF65-F5344CB8AC3E}">
        <p14:creationId xmlns:p14="http://schemas.microsoft.com/office/powerpoint/2010/main" val="41105973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9ECD33"/>
      </a:accent1>
      <a:accent2>
        <a:srgbClr val="E19933"/>
      </a:accent2>
      <a:accent3>
        <a:srgbClr val="DC5D3D"/>
      </a:accent3>
      <a:accent4>
        <a:srgbClr val="A967CB"/>
      </a:accent4>
      <a:accent5>
        <a:srgbClr val="5EA5DD"/>
      </a:accent5>
      <a:accent6>
        <a:srgbClr val="44BEA9"/>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98D1675B-7325-48AD-994B-0DEF3379A98D}"/>
    </a:ext>
  </a:extLst>
</a:theme>
</file>

<file path=docProps/app.xml><?xml version="1.0" encoding="utf-8"?>
<Properties xmlns="http://schemas.openxmlformats.org/officeDocument/2006/extended-properties" xmlns:vt="http://schemas.openxmlformats.org/officeDocument/2006/docPropsVTypes">
  <Template>TM03457503[[fn=Quotable]]</Template>
  <TotalTime>240</TotalTime>
  <Words>1020</Words>
  <Application>Microsoft Office PowerPoint</Application>
  <PresentationFormat>Widescreen</PresentationFormat>
  <Paragraphs>114</Paragraphs>
  <Slides>33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Century Gothic</vt:lpstr>
      <vt:lpstr>Comic Sans MS</vt:lpstr>
      <vt:lpstr>Wingdings 2</vt:lpstr>
      <vt:lpstr>Quotable</vt:lpstr>
      <vt:lpstr>The Father and the Son</vt:lpstr>
      <vt:lpstr>PowerPoint Presentation</vt:lpstr>
      <vt:lpstr>Question 1:  John 14:6-9</vt:lpstr>
      <vt:lpstr>Question 1:  John 14:10-13</vt:lpstr>
      <vt:lpstr>Question 1:  Hebrews 1:1-4</vt:lpstr>
      <vt:lpstr>Question 1</vt:lpstr>
      <vt:lpstr>Question 2</vt:lpstr>
      <vt:lpstr>Question 2:  Last paragraph on “Monday”</vt:lpstr>
      <vt:lpstr>Question 2: Hebrews 2:9-12</vt:lpstr>
      <vt:lpstr>Question 2: Hebrews 6:17-20</vt:lpstr>
      <vt:lpstr>Question 2:  Last paragraph on “Monday”</vt:lpstr>
      <vt:lpstr>Question 2:  Revelation 3:20-22</vt:lpstr>
      <vt:lpstr>Question 2</vt:lpstr>
      <vt:lpstr>Question 3</vt:lpstr>
      <vt:lpstr>Question 3:  The eternal deity of Christ</vt:lpstr>
      <vt:lpstr>Question 3:  The eternal deity of Christ</vt:lpstr>
      <vt:lpstr>Question 3:  The eternal deity of Christ</vt:lpstr>
      <vt:lpstr>Question 3:  The eternal deity of Christ</vt:lpstr>
      <vt:lpstr>Question 3:  The eternal deity of Christ</vt:lpstr>
      <vt:lpstr>Question 3:  The eternal deity of Christ</vt:lpstr>
      <vt:lpstr>Question 3:  The eternal deity of Christ</vt:lpstr>
      <vt:lpstr>Question 3:  The eternal deity of Christ</vt:lpstr>
      <vt:lpstr>Question 3:  The eternal deity of Christ</vt:lpstr>
      <vt:lpstr>Question 3:  The eternal deity of Christ</vt:lpstr>
      <vt:lpstr>Question 3:  The eternal deity of Christ</vt:lpstr>
      <vt:lpstr>Question 3</vt:lpstr>
      <vt:lpstr>Question 4</vt:lpstr>
      <vt:lpstr>Question 4:  Revelation 14:6-7</vt:lpstr>
      <vt:lpstr>Question 4</vt:lpstr>
      <vt:lpstr>From the Teacher’s Quarterly</vt:lpstr>
      <vt:lpstr>Parsing the Question</vt:lpstr>
      <vt:lpstr>Parsing the Question:  Present Context</vt:lpstr>
      <vt:lpstr>4.  Do you think that, today, we have to balance our theology with our Christian praxis?  If so, how?</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young</dc:creator>
  <cp:lastModifiedBy>gabby young</cp:lastModifiedBy>
  <cp:revision>20</cp:revision>
  <dcterms:created xsi:type="dcterms:W3CDTF">2022-01-15T04:02:22Z</dcterms:created>
  <dcterms:modified xsi:type="dcterms:W3CDTF">2022-01-15T14:41:54Z</dcterms:modified>
</cp:coreProperties>
</file>