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59" r:id="rId6"/>
    <p:sldId id="261" r:id="rId7"/>
    <p:sldId id="280" r:id="rId8"/>
    <p:sldId id="279" r:id="rId9"/>
    <p:sldId id="278" r:id="rId10"/>
    <p:sldId id="281" r:id="rId11"/>
    <p:sldId id="282" r:id="rId12"/>
    <p:sldId id="263" r:id="rId13"/>
    <p:sldId id="264" r:id="rId14"/>
    <p:sldId id="266" r:id="rId15"/>
    <p:sldId id="267" r:id="rId16"/>
    <p:sldId id="268" r:id="rId17"/>
    <p:sldId id="270" r:id="rId18"/>
    <p:sldId id="271" r:id="rId19"/>
    <p:sldId id="269" r:id="rId20"/>
    <p:sldId id="272" r:id="rId21"/>
    <p:sldId id="273" r:id="rId22"/>
    <p:sldId id="265" r:id="rId23"/>
    <p:sldId id="274" r:id="rId24"/>
    <p:sldId id="275" r:id="rId25"/>
    <p:sldId id="276" r:id="rId26"/>
    <p:sldId id="283" r:id="rId27"/>
    <p:sldId id="277" r:id="rId28"/>
    <p:sldId id="285" r:id="rId29"/>
    <p:sldId id="28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DE7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1" autoAdjust="0"/>
    <p:restoredTop sz="94660"/>
  </p:normalViewPr>
  <p:slideViewPr>
    <p:cSldViewPr snapToGrid="0">
      <p:cViewPr varScale="1">
        <p:scale>
          <a:sx n="62" d="100"/>
          <a:sy n="62" d="100"/>
        </p:scale>
        <p:origin x="8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1/22/2022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1/22/2022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1/22/2022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1/22/2022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1/22/2022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1/22/2022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1/22/2022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Human nature</a:t>
            </a:r>
            <a:endParaRPr lang="en-US" dirty="0"/>
          </a:p>
        </p:txBody>
      </p:sp>
      <p:sp>
        <p:nvSpPr>
          <p:cNvPr id="3" name="Subtitle 2"/>
          <p:cNvSpPr>
            <a:spLocks noGrp="1"/>
          </p:cNvSpPr>
          <p:nvPr>
            <p:ph type="subTitle" idx="1"/>
          </p:nvPr>
        </p:nvSpPr>
        <p:spPr/>
        <p:txBody>
          <a:bodyPr/>
          <a:lstStyle/>
          <a:p>
            <a:r>
              <a:rPr lang="en-US" dirty="0" smtClean="0"/>
              <a:t>Lesson 4, Jan. 22, 2022</a:t>
            </a:r>
            <a:endParaRPr lang="en-US" dirty="0"/>
          </a:p>
        </p:txBody>
      </p:sp>
    </p:spTree>
    <p:extLst>
      <p:ext uri="{BB962C8B-B14F-4D97-AF65-F5344CB8AC3E}">
        <p14:creationId xmlns:p14="http://schemas.microsoft.com/office/powerpoint/2010/main" val="2254168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Rationale:  Hebrews 7:26-28 </a:t>
            </a:r>
            <a:endParaRPr lang="en-US" dirty="0"/>
          </a:p>
        </p:txBody>
      </p:sp>
      <p:sp>
        <p:nvSpPr>
          <p:cNvPr id="3" name="Content Placeholder 2"/>
          <p:cNvSpPr>
            <a:spLocks noGrp="1"/>
          </p:cNvSpPr>
          <p:nvPr>
            <p:ph idx="1"/>
          </p:nvPr>
        </p:nvSpPr>
        <p:spPr/>
        <p:txBody>
          <a:bodyPr/>
          <a:lstStyle/>
          <a:p>
            <a:r>
              <a:rPr lang="en-US" sz="2800" b="1" baseline="30000" dirty="0"/>
              <a:t>26 </a:t>
            </a:r>
            <a:r>
              <a:rPr lang="en-US" sz="2800" dirty="0"/>
              <a:t>For such an high priest became us, who is holy, harmless, undefiled, separate from sinners, and made higher than the heavens;</a:t>
            </a:r>
          </a:p>
          <a:p>
            <a:r>
              <a:rPr lang="en-US" sz="2800" b="1" baseline="30000" dirty="0"/>
              <a:t>27 </a:t>
            </a:r>
            <a:r>
              <a:rPr lang="en-US" sz="2800" dirty="0"/>
              <a:t>Who </a:t>
            </a:r>
            <a:r>
              <a:rPr lang="en-US" sz="2800" dirty="0" err="1"/>
              <a:t>needeth</a:t>
            </a:r>
            <a:r>
              <a:rPr lang="en-US" sz="2800" dirty="0"/>
              <a:t> not daily, as those high priests, to offer up sacrifice, first for his own sins, and then for the people's: for this he did once, when he offered up himself.</a:t>
            </a:r>
          </a:p>
          <a:p>
            <a:r>
              <a:rPr lang="en-US" sz="2800" b="1" baseline="30000" dirty="0"/>
              <a:t>28 </a:t>
            </a:r>
            <a:r>
              <a:rPr lang="en-US" sz="2800" dirty="0"/>
              <a:t>For the law </a:t>
            </a:r>
            <a:r>
              <a:rPr lang="en-US" sz="2800" dirty="0" err="1"/>
              <a:t>maketh</a:t>
            </a:r>
            <a:r>
              <a:rPr lang="en-US" sz="2800" dirty="0"/>
              <a:t> men high priests which have infirmity; but the word of the oath, which was since the law, </a:t>
            </a:r>
            <a:r>
              <a:rPr lang="en-US" sz="2800" dirty="0" err="1"/>
              <a:t>maketh</a:t>
            </a:r>
            <a:r>
              <a:rPr lang="en-US" sz="2800" dirty="0"/>
              <a:t> the Son, who is consecrated for evermore.</a:t>
            </a:r>
          </a:p>
          <a:p>
            <a:pPr marL="0" indent="0">
              <a:buNone/>
            </a:pPr>
            <a:endParaRPr lang="en-US" dirty="0"/>
          </a:p>
        </p:txBody>
      </p:sp>
    </p:spTree>
    <p:extLst>
      <p:ext uri="{BB962C8B-B14F-4D97-AF65-F5344CB8AC3E}">
        <p14:creationId xmlns:p14="http://schemas.microsoft.com/office/powerpoint/2010/main" val="4174095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Rationale:  Hebrews 9:14</a:t>
            </a:r>
            <a:endParaRPr lang="en-US" dirty="0"/>
          </a:p>
        </p:txBody>
      </p:sp>
      <p:sp>
        <p:nvSpPr>
          <p:cNvPr id="3" name="Content Placeholder 2"/>
          <p:cNvSpPr>
            <a:spLocks noGrp="1"/>
          </p:cNvSpPr>
          <p:nvPr>
            <p:ph idx="1"/>
          </p:nvPr>
        </p:nvSpPr>
        <p:spPr/>
        <p:txBody>
          <a:bodyPr>
            <a:normAutofit/>
          </a:bodyPr>
          <a:lstStyle/>
          <a:p>
            <a:r>
              <a:rPr lang="en-US" sz="3200" b="1" baseline="30000" dirty="0"/>
              <a:t>14 </a:t>
            </a:r>
            <a:r>
              <a:rPr lang="en-US" sz="3200" dirty="0"/>
              <a:t>How much more shall the blood of Christ, who through the eternal Spirit offered himself without spot to God, purge your conscience from dead works to serve the living God?</a:t>
            </a:r>
            <a:endParaRPr lang="en-US" sz="3200" dirty="0"/>
          </a:p>
        </p:txBody>
      </p:sp>
    </p:spTree>
    <p:extLst>
      <p:ext uri="{BB962C8B-B14F-4D97-AF65-F5344CB8AC3E}">
        <p14:creationId xmlns:p14="http://schemas.microsoft.com/office/powerpoint/2010/main" val="3330838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Where did this idea come from?</a:t>
            </a:r>
            <a:endParaRPr lang="en-US" sz="3600" dirty="0"/>
          </a:p>
        </p:txBody>
      </p:sp>
      <p:pic>
        <p:nvPicPr>
          <p:cNvPr id="1026" name="Picture 2" descr="Is the &quot;original sin&quot; doctrine biblical? - YouTub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89367" y="2311686"/>
            <a:ext cx="7945348" cy="4469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328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Where did this idea come from?</a:t>
            </a:r>
            <a:endParaRPr lang="en-US" sz="3600" dirty="0"/>
          </a:p>
        </p:txBody>
      </p:sp>
      <p:sp>
        <p:nvSpPr>
          <p:cNvPr id="3" name="Content Placeholder 2"/>
          <p:cNvSpPr>
            <a:spLocks noGrp="1"/>
          </p:cNvSpPr>
          <p:nvPr>
            <p:ph idx="1"/>
          </p:nvPr>
        </p:nvSpPr>
        <p:spPr/>
        <p:txBody>
          <a:bodyPr>
            <a:noAutofit/>
          </a:bodyPr>
          <a:lstStyle/>
          <a:p>
            <a:pPr marL="0" indent="0">
              <a:buNone/>
            </a:pPr>
            <a:r>
              <a:rPr lang="en-US" sz="3200" dirty="0" smtClean="0"/>
              <a:t>“Beginning </a:t>
            </a:r>
            <a:r>
              <a:rPr lang="en-US" sz="3200" dirty="0"/>
              <a:t>with the valid biblical position of man's inherent carnal nature, which predisposes him to sin, the idea gradually evolved that Adam's guilt was also imputed to his descendants. Augustine was responsible more than any other for propagating this view of transmitted guilt. Through Luther and the reformers it found its way into many of the Protestant churches</a:t>
            </a:r>
            <a:r>
              <a:rPr lang="en-US" sz="3200" dirty="0" smtClean="0"/>
              <a:t>.”  </a:t>
            </a:r>
          </a:p>
          <a:p>
            <a:pPr marL="0" indent="0">
              <a:buNone/>
            </a:pPr>
            <a:r>
              <a:rPr lang="en-US" sz="2800" dirty="0" smtClean="0"/>
              <a:t>--Joe Crews’ sermon “Christ’s Human Nature”</a:t>
            </a:r>
            <a:endParaRPr lang="en-US" sz="2800" dirty="0"/>
          </a:p>
        </p:txBody>
      </p:sp>
    </p:spTree>
    <p:extLst>
      <p:ext uri="{BB962C8B-B14F-4D97-AF65-F5344CB8AC3E}">
        <p14:creationId xmlns:p14="http://schemas.microsoft.com/office/powerpoint/2010/main" val="3899185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Where did this idea come from?</a:t>
            </a:r>
            <a:endParaRPr lang="en-US" sz="3600" dirty="0"/>
          </a:p>
        </p:txBody>
      </p:sp>
      <p:sp>
        <p:nvSpPr>
          <p:cNvPr id="3" name="Content Placeholder 2"/>
          <p:cNvSpPr>
            <a:spLocks noGrp="1"/>
          </p:cNvSpPr>
          <p:nvPr>
            <p:ph idx="1"/>
          </p:nvPr>
        </p:nvSpPr>
        <p:spPr/>
        <p:txBody>
          <a:bodyPr>
            <a:noAutofit/>
          </a:bodyPr>
          <a:lstStyle/>
          <a:p>
            <a:pPr marL="0" indent="0" fontAlgn="base">
              <a:buNone/>
            </a:pPr>
            <a:r>
              <a:rPr lang="en-US" sz="3200" dirty="0" smtClean="0"/>
              <a:t>“</a:t>
            </a:r>
            <a:r>
              <a:rPr lang="en-US" sz="3200" dirty="0"/>
              <a:t>Adam's weakened, sinful nature was passed on to his children through the laws of heredity, making it impossible for them not to sin as long as they remained in an unconverted state. Since their sin was the result of Adam's sin, it was easy for them to slip into the error of believing that they shared his </a:t>
            </a:r>
            <a:r>
              <a:rPr lang="en-US" sz="3200" dirty="0" smtClean="0"/>
              <a:t>guilt.”  </a:t>
            </a:r>
          </a:p>
          <a:p>
            <a:pPr marL="0" indent="0" fontAlgn="base">
              <a:buNone/>
            </a:pPr>
            <a:r>
              <a:rPr lang="en-US" sz="2800" dirty="0" smtClean="0"/>
              <a:t>--Joe Crews’ sermon “Christ’s Human Nature”</a:t>
            </a:r>
            <a:endParaRPr lang="en-US" sz="2800" dirty="0"/>
          </a:p>
        </p:txBody>
      </p:sp>
    </p:spTree>
    <p:extLst>
      <p:ext uri="{BB962C8B-B14F-4D97-AF65-F5344CB8AC3E}">
        <p14:creationId xmlns:p14="http://schemas.microsoft.com/office/powerpoint/2010/main" val="4273885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Where did this idea come from?</a:t>
            </a:r>
            <a:endParaRPr lang="en-US" sz="3600" dirty="0"/>
          </a:p>
        </p:txBody>
      </p:sp>
      <p:sp>
        <p:nvSpPr>
          <p:cNvPr id="3" name="Content Placeholder 2"/>
          <p:cNvSpPr>
            <a:spLocks noGrp="1"/>
          </p:cNvSpPr>
          <p:nvPr>
            <p:ph idx="1"/>
          </p:nvPr>
        </p:nvSpPr>
        <p:spPr/>
        <p:txBody>
          <a:bodyPr>
            <a:noAutofit/>
          </a:bodyPr>
          <a:lstStyle/>
          <a:p>
            <a:pPr marL="0" indent="0" fontAlgn="base">
              <a:buNone/>
            </a:pPr>
            <a:r>
              <a:rPr lang="en-US" sz="3200" dirty="0" smtClean="0"/>
              <a:t>“But </a:t>
            </a:r>
            <a:r>
              <a:rPr lang="en-US" sz="3200" dirty="0"/>
              <a:t>there is a very important difference between the inclination to sin and the guilt of sin, and it is that small degree of difference that has triggered a series of other doctrinal errors. Said the prophet, "The son shall not bear the iniquity of the father, neither shall the father bear the iniquity of the son" (Ezekiel 18:20</a:t>
            </a:r>
            <a:r>
              <a:rPr lang="en-US" sz="3200" dirty="0" smtClean="0"/>
              <a:t>).”</a:t>
            </a:r>
            <a:r>
              <a:rPr lang="en-US" sz="3200" dirty="0"/>
              <a:t/>
            </a:r>
            <a:br>
              <a:rPr lang="en-US" sz="3200" dirty="0"/>
            </a:br>
            <a:r>
              <a:rPr lang="en-US" sz="2800" dirty="0" smtClean="0"/>
              <a:t>--Joe Crews’ sermon “Christ’s Human Nature”</a:t>
            </a:r>
            <a:endParaRPr lang="en-US" sz="2800" dirty="0"/>
          </a:p>
        </p:txBody>
      </p:sp>
    </p:spTree>
    <p:extLst>
      <p:ext uri="{BB962C8B-B14F-4D97-AF65-F5344CB8AC3E}">
        <p14:creationId xmlns:p14="http://schemas.microsoft.com/office/powerpoint/2010/main" val="2411964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Consequences of “original sin”?</a:t>
            </a:r>
            <a:endParaRPr lang="en-US" sz="3600" dirty="0"/>
          </a:p>
        </p:txBody>
      </p:sp>
      <p:sp>
        <p:nvSpPr>
          <p:cNvPr id="3" name="Content Placeholder 2"/>
          <p:cNvSpPr>
            <a:spLocks noGrp="1"/>
          </p:cNvSpPr>
          <p:nvPr>
            <p:ph idx="1"/>
          </p:nvPr>
        </p:nvSpPr>
        <p:spPr/>
        <p:txBody>
          <a:bodyPr>
            <a:noAutofit/>
          </a:bodyPr>
          <a:lstStyle/>
          <a:p>
            <a:pPr marL="0" indent="0" fontAlgn="base">
              <a:buNone/>
            </a:pPr>
            <a:r>
              <a:rPr lang="en-US" sz="2800" dirty="0" smtClean="0"/>
              <a:t>“</a:t>
            </a:r>
            <a:r>
              <a:rPr lang="en-US" sz="2800" dirty="0"/>
              <a:t>The original sin doctrine also gave rise to the dogma of the immaculate conception of Mary. If every baby was born with guilt on its soul, then something would have to be done to preserve Jesus from that guilt—else He could not be a perfect sacrifice for sin. The Catholic solution assigned Mary a miraculous conception also, which preserved her from the effect of original sin. Thus Jesus would be born of a human mother without partaking of the supposed guilt of Adam</a:t>
            </a:r>
            <a:r>
              <a:rPr lang="en-US" sz="2800" dirty="0" smtClean="0"/>
              <a:t>.”  </a:t>
            </a:r>
            <a:r>
              <a:rPr lang="en-US" sz="3200" dirty="0"/>
              <a:t/>
            </a:r>
            <a:br>
              <a:rPr lang="en-US" sz="3200" dirty="0"/>
            </a:br>
            <a:r>
              <a:rPr lang="en-US" sz="2800" dirty="0" smtClean="0"/>
              <a:t>--Joe Crews’ sermon “Christ’s Human Nature”</a:t>
            </a:r>
            <a:endParaRPr lang="en-US" sz="2800" dirty="0"/>
          </a:p>
        </p:txBody>
      </p:sp>
    </p:spTree>
    <p:extLst>
      <p:ext uri="{BB962C8B-B14F-4D97-AF65-F5344CB8AC3E}">
        <p14:creationId xmlns:p14="http://schemas.microsoft.com/office/powerpoint/2010/main" val="2181090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Consequences of “original sin”?</a:t>
            </a:r>
            <a:endParaRPr lang="en-US" sz="3600" dirty="0"/>
          </a:p>
        </p:txBody>
      </p:sp>
      <p:sp>
        <p:nvSpPr>
          <p:cNvPr id="3" name="Content Placeholder 2"/>
          <p:cNvSpPr>
            <a:spLocks noGrp="1"/>
          </p:cNvSpPr>
          <p:nvPr>
            <p:ph idx="1"/>
          </p:nvPr>
        </p:nvSpPr>
        <p:spPr/>
        <p:txBody>
          <a:bodyPr>
            <a:noAutofit/>
          </a:bodyPr>
          <a:lstStyle/>
          <a:p>
            <a:pPr marL="0" indent="0" fontAlgn="base">
              <a:buNone/>
            </a:pPr>
            <a:r>
              <a:rPr lang="en-US" sz="2800" dirty="0" smtClean="0"/>
              <a:t>“</a:t>
            </a:r>
            <a:r>
              <a:rPr lang="en-US" sz="2800" dirty="0"/>
              <a:t>As an extended consequence of their view of Jesus as altogether different from man, the Catholic Church also introduced the illegitimate system of human priesthood. If the Son of God did not dwell in man's fallen nature, then the ladder had not been let down from heaven to earth. The gulf still had not been bridged between a holy God and fallen humanity. Therefore, some further means should be provided to complete the connection</a:t>
            </a:r>
            <a:r>
              <a:rPr lang="en-US" sz="2800" dirty="0" smtClean="0"/>
              <a:t>.”</a:t>
            </a:r>
            <a:r>
              <a:rPr lang="en-US" sz="3200" dirty="0"/>
              <a:t/>
            </a:r>
            <a:br>
              <a:rPr lang="en-US" sz="3200" dirty="0"/>
            </a:br>
            <a:r>
              <a:rPr lang="en-US" sz="2800" dirty="0" smtClean="0"/>
              <a:t>--Joe Crews’ sermon “Christ’s Human Nature”</a:t>
            </a:r>
            <a:endParaRPr lang="en-US" sz="2800" dirty="0"/>
          </a:p>
        </p:txBody>
      </p:sp>
    </p:spTree>
    <p:extLst>
      <p:ext uri="{BB962C8B-B14F-4D97-AF65-F5344CB8AC3E}">
        <p14:creationId xmlns:p14="http://schemas.microsoft.com/office/powerpoint/2010/main" val="3186361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85" y="762000"/>
            <a:ext cx="10108915" cy="1295400"/>
          </a:xfrm>
        </p:spPr>
        <p:txBody>
          <a:bodyPr/>
          <a:lstStyle/>
          <a:p>
            <a:r>
              <a:rPr lang="en-US" sz="2800" dirty="0"/>
              <a:t>From the Quarterly: </a:t>
            </a:r>
            <a:r>
              <a:rPr lang="en-US" dirty="0" smtClean="0"/>
              <a:t>Two “human” natures</a:t>
            </a:r>
            <a:endParaRPr lang="en-US" dirty="0"/>
          </a:p>
        </p:txBody>
      </p:sp>
      <p:sp>
        <p:nvSpPr>
          <p:cNvPr id="3" name="Text Placeholder 2"/>
          <p:cNvSpPr>
            <a:spLocks noGrp="1"/>
          </p:cNvSpPr>
          <p:nvPr>
            <p:ph type="body" idx="1"/>
          </p:nvPr>
        </p:nvSpPr>
        <p:spPr/>
        <p:txBody>
          <a:bodyPr/>
          <a:lstStyle/>
          <a:p>
            <a:r>
              <a:rPr lang="en-US" dirty="0" smtClean="0"/>
              <a:t>Our human nature</a:t>
            </a:r>
            <a:endParaRPr lang="en-US" dirty="0"/>
          </a:p>
        </p:txBody>
      </p:sp>
      <p:sp>
        <p:nvSpPr>
          <p:cNvPr id="4" name="Content Placeholder 3"/>
          <p:cNvSpPr>
            <a:spLocks noGrp="1"/>
          </p:cNvSpPr>
          <p:nvPr>
            <p:ph sz="half" idx="2"/>
          </p:nvPr>
        </p:nvSpPr>
        <p:spPr/>
        <p:txBody>
          <a:bodyPr/>
          <a:lstStyle/>
          <a:p>
            <a:r>
              <a:rPr lang="en-US" sz="2800" dirty="0" smtClean="0"/>
              <a:t>Frail</a:t>
            </a:r>
            <a:r>
              <a:rPr lang="en-US" sz="2800" dirty="0"/>
              <a:t>, flesh and blood</a:t>
            </a:r>
          </a:p>
          <a:p>
            <a:r>
              <a:rPr lang="en-US" sz="2800" dirty="0"/>
              <a:t>Sinners</a:t>
            </a:r>
          </a:p>
          <a:p>
            <a:r>
              <a:rPr lang="en-US" sz="2800" dirty="0"/>
              <a:t>Evil tendencies</a:t>
            </a:r>
          </a:p>
          <a:p>
            <a:r>
              <a:rPr lang="en-US" sz="2800" dirty="0"/>
              <a:t>Carnal</a:t>
            </a:r>
          </a:p>
          <a:p>
            <a:r>
              <a:rPr lang="en-US" sz="2800" dirty="0"/>
              <a:t>Sold under sin</a:t>
            </a:r>
          </a:p>
          <a:p>
            <a:pPr marL="0" indent="0">
              <a:buNone/>
            </a:pPr>
            <a:endParaRPr lang="en-US" dirty="0"/>
          </a:p>
        </p:txBody>
      </p:sp>
      <p:sp>
        <p:nvSpPr>
          <p:cNvPr id="5" name="Text Placeholder 4"/>
          <p:cNvSpPr>
            <a:spLocks noGrp="1"/>
          </p:cNvSpPr>
          <p:nvPr>
            <p:ph type="body" sz="quarter" idx="3"/>
          </p:nvPr>
        </p:nvSpPr>
        <p:spPr/>
        <p:txBody>
          <a:bodyPr/>
          <a:lstStyle/>
          <a:p>
            <a:r>
              <a:rPr lang="en-US" dirty="0" smtClean="0"/>
              <a:t>Jesus’ human nature</a:t>
            </a:r>
            <a:endParaRPr lang="en-US" dirty="0"/>
          </a:p>
        </p:txBody>
      </p:sp>
      <p:sp>
        <p:nvSpPr>
          <p:cNvPr id="6" name="Content Placeholder 5"/>
          <p:cNvSpPr>
            <a:spLocks noGrp="1"/>
          </p:cNvSpPr>
          <p:nvPr>
            <p:ph sz="quarter" idx="4"/>
          </p:nvPr>
        </p:nvSpPr>
        <p:spPr/>
        <p:txBody>
          <a:bodyPr>
            <a:normAutofit/>
          </a:bodyPr>
          <a:lstStyle/>
          <a:p>
            <a:r>
              <a:rPr lang="en-US" sz="2800" dirty="0"/>
              <a:t>Frail, flesh and blood</a:t>
            </a:r>
          </a:p>
          <a:p>
            <a:r>
              <a:rPr lang="en-US" sz="2800" dirty="0"/>
              <a:t>Holy </a:t>
            </a:r>
          </a:p>
          <a:p>
            <a:r>
              <a:rPr lang="en-US" sz="2800" dirty="0"/>
              <a:t>Innocent</a:t>
            </a:r>
          </a:p>
          <a:p>
            <a:r>
              <a:rPr lang="en-US" sz="2800" dirty="0"/>
              <a:t>Unstained</a:t>
            </a:r>
          </a:p>
          <a:p>
            <a:r>
              <a:rPr lang="en-US" sz="2800" dirty="0">
                <a:solidFill>
                  <a:srgbClr val="FF0000"/>
                </a:solidFill>
              </a:rPr>
              <a:t>Separated from </a:t>
            </a:r>
            <a:r>
              <a:rPr lang="en-US" sz="2800" dirty="0" smtClean="0">
                <a:solidFill>
                  <a:srgbClr val="FF0000"/>
                </a:solidFill>
              </a:rPr>
              <a:t>sinners</a:t>
            </a:r>
            <a:endParaRPr lang="en-US" sz="2800" dirty="0">
              <a:solidFill>
                <a:srgbClr val="FF0000"/>
              </a:solidFill>
            </a:endParaRPr>
          </a:p>
        </p:txBody>
      </p:sp>
    </p:spTree>
    <p:extLst>
      <p:ext uri="{BB962C8B-B14F-4D97-AF65-F5344CB8AC3E}">
        <p14:creationId xmlns:p14="http://schemas.microsoft.com/office/powerpoint/2010/main" val="843874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evidence:  Hebrews 2:9-12</a:t>
            </a:r>
            <a:endParaRPr lang="en-US" dirty="0"/>
          </a:p>
        </p:txBody>
      </p:sp>
      <p:sp>
        <p:nvSpPr>
          <p:cNvPr id="3" name="Content Placeholder 2"/>
          <p:cNvSpPr>
            <a:spLocks noGrp="1"/>
          </p:cNvSpPr>
          <p:nvPr>
            <p:ph idx="1"/>
          </p:nvPr>
        </p:nvSpPr>
        <p:spPr>
          <a:xfrm>
            <a:off x="685800" y="1849348"/>
            <a:ext cx="10820400" cy="4369337"/>
          </a:xfrm>
        </p:spPr>
        <p:txBody>
          <a:bodyPr>
            <a:normAutofit fontScale="92500"/>
          </a:bodyPr>
          <a:lstStyle/>
          <a:p>
            <a:r>
              <a:rPr lang="en-US" sz="2800" b="1" baseline="30000" dirty="0"/>
              <a:t>9 </a:t>
            </a:r>
            <a:r>
              <a:rPr lang="en-US" sz="2800" dirty="0"/>
              <a:t>But we see Jesus, who was made a little lower than the angels for the suffering of death, crowned with glory and </a:t>
            </a:r>
            <a:r>
              <a:rPr lang="en-US" sz="2800" dirty="0" err="1"/>
              <a:t>honour</a:t>
            </a:r>
            <a:r>
              <a:rPr lang="en-US" sz="2800" dirty="0"/>
              <a:t>; that he by the grace of God should taste death for every man.</a:t>
            </a:r>
          </a:p>
          <a:p>
            <a:r>
              <a:rPr lang="en-US" sz="2800" b="1" baseline="30000" dirty="0"/>
              <a:t>10 </a:t>
            </a:r>
            <a:r>
              <a:rPr lang="en-US" sz="2800" dirty="0"/>
              <a:t>For it became him, for whom are all things, and by whom are all things, in bringing many sons unto glory, to make the captain of their salvation perfect through sufferings.</a:t>
            </a:r>
          </a:p>
          <a:p>
            <a:r>
              <a:rPr lang="en-US" sz="2800" b="1" baseline="30000" dirty="0"/>
              <a:t>11 </a:t>
            </a:r>
            <a:r>
              <a:rPr lang="en-US" sz="2800" dirty="0"/>
              <a:t>For both he that </a:t>
            </a:r>
            <a:r>
              <a:rPr lang="en-US" sz="2800" dirty="0" err="1"/>
              <a:t>sanctifieth</a:t>
            </a:r>
            <a:r>
              <a:rPr lang="en-US" sz="2800" dirty="0"/>
              <a:t> and they who are sanctified are all of one: for which cause he is not ashamed to call them brethren,</a:t>
            </a:r>
          </a:p>
          <a:p>
            <a:r>
              <a:rPr lang="en-US" sz="2800" b="1" baseline="30000" dirty="0"/>
              <a:t>12 </a:t>
            </a:r>
            <a:r>
              <a:rPr lang="en-US" sz="2800" dirty="0"/>
              <a:t>Saying, I will declare thy name unto my brethren, in the midst of the church will I sing praise unto thee.</a:t>
            </a:r>
          </a:p>
          <a:p>
            <a:endParaRPr lang="en-US" dirty="0"/>
          </a:p>
        </p:txBody>
      </p:sp>
    </p:spTree>
    <p:extLst>
      <p:ext uri="{BB962C8B-B14F-4D97-AF65-F5344CB8AC3E}">
        <p14:creationId xmlns:p14="http://schemas.microsoft.com/office/powerpoint/2010/main" val="3686428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stretch>
            <a:fillRect/>
          </a:stretch>
        </p:blipFill>
        <p:spPr>
          <a:xfrm>
            <a:off x="609335" y="764373"/>
            <a:ext cx="10896865" cy="5615879"/>
          </a:xfrm>
          <a:prstGeom prst="rect">
            <a:avLst/>
          </a:prstGeom>
        </p:spPr>
      </p:pic>
    </p:spTree>
    <p:extLst>
      <p:ext uri="{BB962C8B-B14F-4D97-AF65-F5344CB8AC3E}">
        <p14:creationId xmlns:p14="http://schemas.microsoft.com/office/powerpoint/2010/main" val="40918078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evidence:  Hebrews 2:13-16</a:t>
            </a:r>
            <a:endParaRPr lang="en-US" dirty="0"/>
          </a:p>
        </p:txBody>
      </p:sp>
      <p:sp>
        <p:nvSpPr>
          <p:cNvPr id="3" name="Content Placeholder 2"/>
          <p:cNvSpPr>
            <a:spLocks noGrp="1"/>
          </p:cNvSpPr>
          <p:nvPr>
            <p:ph idx="1"/>
          </p:nvPr>
        </p:nvSpPr>
        <p:spPr>
          <a:xfrm>
            <a:off x="685800" y="1849348"/>
            <a:ext cx="10820400" cy="4369337"/>
          </a:xfrm>
        </p:spPr>
        <p:txBody>
          <a:bodyPr>
            <a:normAutofit/>
          </a:bodyPr>
          <a:lstStyle/>
          <a:p>
            <a:r>
              <a:rPr lang="en-US" sz="2800" b="1" baseline="30000" dirty="0"/>
              <a:t>13 </a:t>
            </a:r>
            <a:r>
              <a:rPr lang="en-US" sz="2800" dirty="0"/>
              <a:t>And again, I will put my trust in him. And again, Behold I and the children which God hath given me.</a:t>
            </a:r>
          </a:p>
          <a:p>
            <a:r>
              <a:rPr lang="en-US" sz="2800" b="1" baseline="30000" dirty="0"/>
              <a:t>14 </a:t>
            </a:r>
            <a:r>
              <a:rPr lang="en-US" sz="2800" dirty="0"/>
              <a:t>Forasmuch then as the children are partakers of flesh and blood, he also himself likewise took part of the same; that through death he might destroy him that had the power of death, that is, the devil;</a:t>
            </a:r>
          </a:p>
          <a:p>
            <a:r>
              <a:rPr lang="en-US" sz="2800" b="1" baseline="30000" dirty="0"/>
              <a:t>15 </a:t>
            </a:r>
            <a:r>
              <a:rPr lang="en-US" sz="2800" dirty="0"/>
              <a:t>And deliver them who through fear of death were all their lifetime subject to bondage.</a:t>
            </a:r>
          </a:p>
          <a:p>
            <a:r>
              <a:rPr lang="en-US" sz="2800" b="1" baseline="30000" dirty="0">
                <a:solidFill>
                  <a:srgbClr val="FFFF00"/>
                </a:solidFill>
              </a:rPr>
              <a:t>16 </a:t>
            </a:r>
            <a:r>
              <a:rPr lang="en-US" sz="2800" dirty="0">
                <a:solidFill>
                  <a:srgbClr val="FFFF00"/>
                </a:solidFill>
              </a:rPr>
              <a:t>For verily he took not on him the nature of angels; but he took on him the seed of Abraham</a:t>
            </a:r>
            <a:r>
              <a:rPr lang="en-US" sz="2800" dirty="0" smtClean="0">
                <a:solidFill>
                  <a:srgbClr val="FFFF00"/>
                </a:solidFill>
              </a:rPr>
              <a:t>.</a:t>
            </a:r>
            <a:endParaRPr lang="en-US" sz="2800" dirty="0">
              <a:solidFill>
                <a:srgbClr val="FFFF00"/>
              </a:solidFill>
            </a:endParaRPr>
          </a:p>
        </p:txBody>
      </p:sp>
    </p:spTree>
    <p:extLst>
      <p:ext uri="{BB962C8B-B14F-4D97-AF65-F5344CB8AC3E}">
        <p14:creationId xmlns:p14="http://schemas.microsoft.com/office/powerpoint/2010/main" val="665333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evidence:  Hebrews 2:17-18</a:t>
            </a:r>
            <a:endParaRPr lang="en-US" dirty="0"/>
          </a:p>
        </p:txBody>
      </p:sp>
      <p:sp>
        <p:nvSpPr>
          <p:cNvPr id="3" name="Content Placeholder 2"/>
          <p:cNvSpPr>
            <a:spLocks noGrp="1"/>
          </p:cNvSpPr>
          <p:nvPr>
            <p:ph idx="1"/>
          </p:nvPr>
        </p:nvSpPr>
        <p:spPr>
          <a:xfrm>
            <a:off x="685800" y="2311685"/>
            <a:ext cx="10820400" cy="3907000"/>
          </a:xfrm>
        </p:spPr>
        <p:txBody>
          <a:bodyPr>
            <a:normAutofit/>
          </a:bodyPr>
          <a:lstStyle/>
          <a:p>
            <a:r>
              <a:rPr lang="en-US" sz="2800" b="1" baseline="30000" dirty="0">
                <a:solidFill>
                  <a:schemeClr val="accent5">
                    <a:lumMod val="20000"/>
                    <a:lumOff val="80000"/>
                  </a:schemeClr>
                </a:solidFill>
              </a:rPr>
              <a:t>17 </a:t>
            </a:r>
            <a:r>
              <a:rPr lang="en-US" sz="2800" dirty="0">
                <a:solidFill>
                  <a:schemeClr val="accent5">
                    <a:lumMod val="20000"/>
                    <a:lumOff val="80000"/>
                  </a:schemeClr>
                </a:solidFill>
              </a:rPr>
              <a:t>Wherefore in all things it </a:t>
            </a:r>
            <a:r>
              <a:rPr lang="en-US" sz="2800" dirty="0" err="1">
                <a:solidFill>
                  <a:schemeClr val="accent5">
                    <a:lumMod val="20000"/>
                    <a:lumOff val="80000"/>
                  </a:schemeClr>
                </a:solidFill>
              </a:rPr>
              <a:t>behoved</a:t>
            </a:r>
            <a:r>
              <a:rPr lang="en-US" sz="2800" dirty="0">
                <a:solidFill>
                  <a:schemeClr val="accent5">
                    <a:lumMod val="20000"/>
                    <a:lumOff val="80000"/>
                  </a:schemeClr>
                </a:solidFill>
              </a:rPr>
              <a:t> him to be made like unto his brethren, that he might be a merciful and faithful high priest in things pertaining to God, to make reconciliation for the sins of the people.</a:t>
            </a:r>
          </a:p>
          <a:p>
            <a:r>
              <a:rPr lang="en-US" sz="2800" b="1" baseline="30000" dirty="0">
                <a:solidFill>
                  <a:schemeClr val="accent5">
                    <a:lumMod val="20000"/>
                    <a:lumOff val="80000"/>
                  </a:schemeClr>
                </a:solidFill>
              </a:rPr>
              <a:t>18 </a:t>
            </a:r>
            <a:r>
              <a:rPr lang="en-US" sz="2800" dirty="0">
                <a:solidFill>
                  <a:schemeClr val="accent5">
                    <a:lumMod val="20000"/>
                    <a:lumOff val="80000"/>
                  </a:schemeClr>
                </a:solidFill>
              </a:rPr>
              <a:t>For in that he himself hath suffered being tempted, he is able to </a:t>
            </a:r>
            <a:r>
              <a:rPr lang="en-US" sz="2800" dirty="0" err="1">
                <a:solidFill>
                  <a:schemeClr val="accent5">
                    <a:lumMod val="20000"/>
                    <a:lumOff val="80000"/>
                  </a:schemeClr>
                </a:solidFill>
              </a:rPr>
              <a:t>succour</a:t>
            </a:r>
            <a:r>
              <a:rPr lang="en-US" sz="2800" dirty="0">
                <a:solidFill>
                  <a:schemeClr val="accent5">
                    <a:lumMod val="20000"/>
                    <a:lumOff val="80000"/>
                  </a:schemeClr>
                </a:solidFill>
              </a:rPr>
              <a:t> them that are tempted.</a:t>
            </a:r>
          </a:p>
        </p:txBody>
      </p:sp>
    </p:spTree>
    <p:extLst>
      <p:ext uri="{BB962C8B-B14F-4D97-AF65-F5344CB8AC3E}">
        <p14:creationId xmlns:p14="http://schemas.microsoft.com/office/powerpoint/2010/main" val="2811758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US" dirty="0"/>
          </a:p>
        </p:txBody>
      </p:sp>
      <p:sp>
        <p:nvSpPr>
          <p:cNvPr id="3" name="Content Placeholder 2"/>
          <p:cNvSpPr>
            <a:spLocks noGrp="1"/>
          </p:cNvSpPr>
          <p:nvPr>
            <p:ph idx="1"/>
          </p:nvPr>
        </p:nvSpPr>
        <p:spPr>
          <a:xfrm>
            <a:off x="685800" y="1736334"/>
            <a:ext cx="10820400" cy="4482352"/>
          </a:xfrm>
        </p:spPr>
        <p:txBody>
          <a:bodyPr>
            <a:normAutofit lnSpcReduction="10000"/>
          </a:bodyPr>
          <a:lstStyle/>
          <a:p>
            <a:pPr marL="0" indent="0" fontAlgn="base">
              <a:buNone/>
            </a:pPr>
            <a:r>
              <a:rPr lang="en-US" sz="2800" dirty="0" smtClean="0"/>
              <a:t>“Had </a:t>
            </a:r>
            <a:r>
              <a:rPr lang="en-US" sz="2800" dirty="0"/>
              <a:t>He not won the victory over Satan in the same nature we have, what encouragement could we draw from His victory? I did not need to be shown that it was possible for Adam not to yield to sin. I already knew that. What I need to know is that I can overcome sin, my nature being what it </a:t>
            </a:r>
            <a:r>
              <a:rPr lang="en-US" sz="2800" dirty="0" smtClean="0"/>
              <a:t>is…  </a:t>
            </a:r>
            <a:r>
              <a:rPr lang="en-US" sz="2800" dirty="0"/>
              <a:t>These obvious truths point up one of the great problems in holding to the pre-fall human nature of Christ. If His victory over Satan, in the flesh, was for the purpose of enabling me to fulfill the requirements of the law, how could His victory help me at all if it was obtained in some other flesh than mine? Here is where this false doctrine strikes at the beautiful principle of righteousness by faith</a:t>
            </a:r>
            <a:r>
              <a:rPr lang="en-US" sz="2800" dirty="0" smtClean="0"/>
              <a:t>.” </a:t>
            </a:r>
            <a:r>
              <a:rPr lang="en-US" dirty="0"/>
              <a:t>--Joe Crews’ sermon “Christ’s Human Nature”</a:t>
            </a:r>
          </a:p>
          <a:p>
            <a:pPr marL="0" indent="0">
              <a:buNone/>
            </a:pPr>
            <a:endParaRPr lang="en-US" dirty="0"/>
          </a:p>
        </p:txBody>
      </p:sp>
    </p:spTree>
    <p:extLst>
      <p:ext uri="{BB962C8B-B14F-4D97-AF65-F5344CB8AC3E}">
        <p14:creationId xmlns:p14="http://schemas.microsoft.com/office/powerpoint/2010/main" val="734283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evidence:  Romans 8:3-4 </a:t>
            </a:r>
            <a:endParaRPr lang="en-US" dirty="0"/>
          </a:p>
        </p:txBody>
      </p:sp>
      <p:sp>
        <p:nvSpPr>
          <p:cNvPr id="3" name="Content Placeholder 2"/>
          <p:cNvSpPr>
            <a:spLocks noGrp="1"/>
          </p:cNvSpPr>
          <p:nvPr>
            <p:ph idx="1"/>
          </p:nvPr>
        </p:nvSpPr>
        <p:spPr/>
        <p:txBody>
          <a:bodyPr/>
          <a:lstStyle/>
          <a:p>
            <a:r>
              <a:rPr lang="en-US" sz="3200" b="1" baseline="30000" dirty="0"/>
              <a:t>3 </a:t>
            </a:r>
            <a:r>
              <a:rPr lang="en-US" sz="3200" dirty="0"/>
              <a:t>For what the law could not do, in that it was weak through the flesh, God sending his own Son in the likeness of sinful flesh, and for sin, condemned sin in the flesh:</a:t>
            </a:r>
          </a:p>
          <a:p>
            <a:r>
              <a:rPr lang="en-US" sz="3200" b="1" baseline="30000" dirty="0"/>
              <a:t>4 </a:t>
            </a:r>
            <a:r>
              <a:rPr lang="en-US" sz="3200" dirty="0"/>
              <a:t>That the righteousness of the law might be fulfilled in us, who walk not after the flesh, but after the Spirit.</a:t>
            </a:r>
          </a:p>
          <a:p>
            <a:pPr marL="0" indent="0">
              <a:buNone/>
            </a:pPr>
            <a:endParaRPr lang="en-US" dirty="0"/>
          </a:p>
        </p:txBody>
      </p:sp>
    </p:spTree>
    <p:extLst>
      <p:ext uri="{BB962C8B-B14F-4D97-AF65-F5344CB8AC3E}">
        <p14:creationId xmlns:p14="http://schemas.microsoft.com/office/powerpoint/2010/main" val="4290849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Real evidence: </a:t>
            </a:r>
            <a:r>
              <a:rPr lang="en-US" dirty="0" smtClean="0"/>
              <a:t>Galatians 2:19-21 </a:t>
            </a:r>
            <a:endParaRPr lang="en-US" dirty="0"/>
          </a:p>
        </p:txBody>
      </p:sp>
      <p:sp>
        <p:nvSpPr>
          <p:cNvPr id="3" name="Content Placeholder 2"/>
          <p:cNvSpPr>
            <a:spLocks noGrp="1"/>
          </p:cNvSpPr>
          <p:nvPr>
            <p:ph idx="1"/>
          </p:nvPr>
        </p:nvSpPr>
        <p:spPr>
          <a:xfrm>
            <a:off x="685800" y="2157573"/>
            <a:ext cx="10820400" cy="4061112"/>
          </a:xfrm>
        </p:spPr>
        <p:txBody>
          <a:bodyPr>
            <a:normAutofit/>
          </a:bodyPr>
          <a:lstStyle/>
          <a:p>
            <a:r>
              <a:rPr lang="en-US" sz="2800" b="1" baseline="30000" dirty="0"/>
              <a:t>19 </a:t>
            </a:r>
            <a:r>
              <a:rPr lang="en-US" sz="2800" dirty="0"/>
              <a:t>For I through the law am dead to the law, that I might live unto God.</a:t>
            </a:r>
          </a:p>
          <a:p>
            <a:r>
              <a:rPr lang="en-US" sz="2800" b="1" baseline="30000" dirty="0"/>
              <a:t>20 </a:t>
            </a:r>
            <a:r>
              <a:rPr lang="en-US" sz="2800" dirty="0"/>
              <a:t>I am crucified with Christ: nevertheless I live; yet not I, but Christ </a:t>
            </a:r>
            <a:r>
              <a:rPr lang="en-US" sz="2800" dirty="0" err="1"/>
              <a:t>liveth</a:t>
            </a:r>
            <a:r>
              <a:rPr lang="en-US" sz="2800" dirty="0"/>
              <a:t> in me: and the life which I now live in the flesh I live by the faith of the Son of God, who loved me, and gave himself for me.</a:t>
            </a:r>
          </a:p>
          <a:p>
            <a:r>
              <a:rPr lang="en-US" sz="2800" b="1" baseline="30000" dirty="0"/>
              <a:t>21 </a:t>
            </a:r>
            <a:r>
              <a:rPr lang="en-US" sz="2800" dirty="0"/>
              <a:t>I do not frustrate the grace of God: for if righteousness come by the law, then Christ is dead in vain.</a:t>
            </a:r>
          </a:p>
          <a:p>
            <a:pPr marL="0" indent="0">
              <a:buNone/>
            </a:pPr>
            <a:endParaRPr lang="en-US" dirty="0"/>
          </a:p>
        </p:txBody>
      </p:sp>
    </p:spTree>
    <p:extLst>
      <p:ext uri="{BB962C8B-B14F-4D97-AF65-F5344CB8AC3E}">
        <p14:creationId xmlns:p14="http://schemas.microsoft.com/office/powerpoint/2010/main" val="1199201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evidence:  Romans 6:3-8</a:t>
            </a:r>
            <a:endParaRPr lang="en-US" dirty="0"/>
          </a:p>
        </p:txBody>
      </p:sp>
      <p:sp>
        <p:nvSpPr>
          <p:cNvPr id="3" name="Content Placeholder 2"/>
          <p:cNvSpPr>
            <a:spLocks noGrp="1"/>
          </p:cNvSpPr>
          <p:nvPr>
            <p:ph idx="1"/>
          </p:nvPr>
        </p:nvSpPr>
        <p:spPr>
          <a:xfrm>
            <a:off x="685800" y="1869897"/>
            <a:ext cx="10820400" cy="4798031"/>
          </a:xfrm>
        </p:spPr>
        <p:txBody>
          <a:bodyPr>
            <a:noAutofit/>
          </a:bodyPr>
          <a:lstStyle/>
          <a:p>
            <a:r>
              <a:rPr lang="en-US" sz="2400" b="1" baseline="30000" dirty="0"/>
              <a:t>3 </a:t>
            </a:r>
            <a:r>
              <a:rPr lang="en-US" sz="2400" dirty="0"/>
              <a:t>Know ye not, that so many of us as were baptized into Jesus Christ were baptized into his death?</a:t>
            </a:r>
          </a:p>
          <a:p>
            <a:r>
              <a:rPr lang="en-US" sz="2400" b="1" baseline="30000" dirty="0"/>
              <a:t>4 </a:t>
            </a:r>
            <a:r>
              <a:rPr lang="en-US" sz="2400" dirty="0"/>
              <a:t>Therefore we are buried with him by baptism into death: that like as Christ was raised up from the dead by the glory of the Father, even so we also should walk in newness of life.</a:t>
            </a:r>
          </a:p>
          <a:p>
            <a:r>
              <a:rPr lang="en-US" sz="2400" b="1" baseline="30000" dirty="0"/>
              <a:t>5 </a:t>
            </a:r>
            <a:r>
              <a:rPr lang="en-US" sz="2400" dirty="0"/>
              <a:t>For if we have been planted together in the likeness of his death, we shall be also in the likeness of his resurrection:</a:t>
            </a:r>
          </a:p>
          <a:p>
            <a:r>
              <a:rPr lang="en-US" sz="2400" b="1" baseline="30000" dirty="0"/>
              <a:t>6 </a:t>
            </a:r>
            <a:r>
              <a:rPr lang="en-US" sz="2400" dirty="0"/>
              <a:t>Knowing this, that our old man is crucified with him, that the body of sin might be destroyed, that henceforth we should not serve sin.</a:t>
            </a:r>
          </a:p>
          <a:p>
            <a:r>
              <a:rPr lang="en-US" sz="2400" b="1" baseline="30000" dirty="0"/>
              <a:t>7 </a:t>
            </a:r>
            <a:r>
              <a:rPr lang="en-US" sz="2400" dirty="0"/>
              <a:t>For he that is dead is freed from sin.</a:t>
            </a:r>
          </a:p>
          <a:p>
            <a:r>
              <a:rPr lang="en-US" sz="2400" b="1" baseline="30000" dirty="0"/>
              <a:t>8 </a:t>
            </a:r>
            <a:r>
              <a:rPr lang="en-US" sz="2400" dirty="0"/>
              <a:t>Now if we be dead with Christ, we believe that we shall also live with him</a:t>
            </a:r>
            <a:r>
              <a:rPr lang="en-US" sz="2400" dirty="0" smtClean="0"/>
              <a:t>:</a:t>
            </a:r>
            <a:endParaRPr lang="en-US" sz="2400" dirty="0"/>
          </a:p>
        </p:txBody>
      </p:sp>
    </p:spTree>
    <p:extLst>
      <p:ext uri="{BB962C8B-B14F-4D97-AF65-F5344CB8AC3E}">
        <p14:creationId xmlns:p14="http://schemas.microsoft.com/office/powerpoint/2010/main" val="4666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308225"/>
            <a:ext cx="8610600" cy="1294544"/>
          </a:xfrm>
        </p:spPr>
        <p:txBody>
          <a:bodyPr/>
          <a:lstStyle/>
          <a:p>
            <a:r>
              <a:rPr lang="en-US" dirty="0" smtClean="0"/>
              <a:t>The fallout</a:t>
            </a:r>
            <a:endParaRPr lang="en-US" dirty="0"/>
          </a:p>
        </p:txBody>
      </p:sp>
      <p:sp>
        <p:nvSpPr>
          <p:cNvPr id="3" name="Content Placeholder 2"/>
          <p:cNvSpPr>
            <a:spLocks noGrp="1"/>
          </p:cNvSpPr>
          <p:nvPr>
            <p:ph idx="1"/>
          </p:nvPr>
        </p:nvSpPr>
        <p:spPr>
          <a:xfrm>
            <a:off x="154112" y="1448656"/>
            <a:ext cx="11866652" cy="5208997"/>
          </a:xfrm>
        </p:spPr>
        <p:txBody>
          <a:bodyPr>
            <a:normAutofit/>
          </a:bodyPr>
          <a:lstStyle/>
          <a:p>
            <a:pPr marL="0" indent="0" fontAlgn="base">
              <a:buNone/>
            </a:pPr>
            <a:r>
              <a:rPr lang="en-US" sz="2800" dirty="0" smtClean="0"/>
              <a:t>“Thus</a:t>
            </a:r>
            <a:r>
              <a:rPr lang="en-US" sz="2800" dirty="0"/>
              <a:t>, we can see how the beautiful, basic truth of sanctification is downgraded and removed from the experience of righteousness by faith. Already we have seen how the "original sin" error has generated two other perversions; namely, that Jesus had the unfallen nature of Adam, and that sanctification cannot be imparted to man by Jesus</a:t>
            </a:r>
            <a:r>
              <a:rPr lang="en-US" sz="2800" dirty="0" smtClean="0"/>
              <a:t>.” </a:t>
            </a:r>
          </a:p>
          <a:p>
            <a:pPr marL="0" indent="0" fontAlgn="base">
              <a:buNone/>
            </a:pPr>
            <a:r>
              <a:rPr lang="en-US" sz="2800" dirty="0" smtClean="0"/>
              <a:t>--</a:t>
            </a:r>
            <a:r>
              <a:rPr lang="en-US" sz="2800" dirty="0"/>
              <a:t>Joe Crews’ sermon “Christ’s Human Nature”</a:t>
            </a:r>
          </a:p>
          <a:p>
            <a:pPr marL="0" indent="0" fontAlgn="base">
              <a:buNone/>
            </a:pPr>
            <a:endParaRPr lang="en-US" dirty="0"/>
          </a:p>
        </p:txBody>
      </p:sp>
    </p:spTree>
    <p:extLst>
      <p:ext uri="{BB962C8B-B14F-4D97-AF65-F5344CB8AC3E}">
        <p14:creationId xmlns:p14="http://schemas.microsoft.com/office/powerpoint/2010/main" val="2259080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308225"/>
            <a:ext cx="8610600" cy="1294544"/>
          </a:xfrm>
        </p:spPr>
        <p:txBody>
          <a:bodyPr/>
          <a:lstStyle/>
          <a:p>
            <a:r>
              <a:rPr lang="en-US" dirty="0" smtClean="0"/>
              <a:t>The fallout</a:t>
            </a:r>
            <a:endParaRPr lang="en-US" dirty="0"/>
          </a:p>
        </p:txBody>
      </p:sp>
      <p:sp>
        <p:nvSpPr>
          <p:cNvPr id="3" name="Content Placeholder 2"/>
          <p:cNvSpPr>
            <a:spLocks noGrp="1"/>
          </p:cNvSpPr>
          <p:nvPr>
            <p:ph idx="1"/>
          </p:nvPr>
        </p:nvSpPr>
        <p:spPr>
          <a:xfrm>
            <a:off x="154112" y="1448656"/>
            <a:ext cx="11866652" cy="5208997"/>
          </a:xfrm>
        </p:spPr>
        <p:txBody>
          <a:bodyPr>
            <a:normAutofit/>
          </a:bodyPr>
          <a:lstStyle/>
          <a:p>
            <a:pPr marL="0" indent="0" fontAlgn="base">
              <a:buNone/>
            </a:pPr>
            <a:r>
              <a:rPr lang="en-US" sz="3200" dirty="0" smtClean="0"/>
              <a:t>“In </a:t>
            </a:r>
            <a:r>
              <a:rPr lang="en-US" sz="3200" dirty="0"/>
              <a:t>fact, </a:t>
            </a:r>
            <a:r>
              <a:rPr lang="en-US" sz="3200" dirty="0">
                <a:solidFill>
                  <a:srgbClr val="FFFF00"/>
                </a:solidFill>
              </a:rPr>
              <a:t>most proponents of original sin do not even believe it is possible to overcome all sin in this life. They deny the repeated assertions of Scripture that fallen man can actually partake of the divine nature of Christ. </a:t>
            </a:r>
            <a:r>
              <a:rPr lang="en-US" sz="3200" dirty="0"/>
              <a:t>Somehow they cannot perceive and accept the heavenly mystery, so often affirmed in the Bible, that Jesus took man's fallen nature upon Him and, yet, was never guilty of sin. To them the inherited guilt of Adam is so pervasive in human nature that it can only be overcome when translation takes place at the coming of Christ</a:t>
            </a:r>
            <a:r>
              <a:rPr lang="en-US" sz="3200" dirty="0" smtClean="0"/>
              <a:t>.”</a:t>
            </a:r>
            <a:r>
              <a:rPr lang="en-US" sz="2400" dirty="0"/>
              <a:t> </a:t>
            </a:r>
            <a:endParaRPr lang="en-US" sz="2400" dirty="0" smtClean="0"/>
          </a:p>
          <a:p>
            <a:pPr marL="0" indent="0" fontAlgn="base">
              <a:buNone/>
            </a:pPr>
            <a:r>
              <a:rPr lang="en-US" sz="2400" dirty="0" smtClean="0"/>
              <a:t>--</a:t>
            </a:r>
            <a:r>
              <a:rPr lang="en-US" sz="2400" dirty="0"/>
              <a:t>Joe Crews’ sermon “Christ’s Human Nature”</a:t>
            </a:r>
          </a:p>
          <a:p>
            <a:pPr marL="0" indent="0" fontAlgn="base">
              <a:buNone/>
            </a:pPr>
            <a:endParaRPr lang="en-US" dirty="0"/>
          </a:p>
        </p:txBody>
      </p:sp>
    </p:spTree>
    <p:extLst>
      <p:ext uri="{BB962C8B-B14F-4D97-AF65-F5344CB8AC3E}">
        <p14:creationId xmlns:p14="http://schemas.microsoft.com/office/powerpoint/2010/main" val="530867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308225"/>
            <a:ext cx="8610600" cy="1294544"/>
          </a:xfrm>
        </p:spPr>
        <p:txBody>
          <a:bodyPr/>
          <a:lstStyle/>
          <a:p>
            <a:r>
              <a:rPr lang="en-US" dirty="0" smtClean="0"/>
              <a:t>The fallout</a:t>
            </a:r>
            <a:endParaRPr lang="en-US" dirty="0"/>
          </a:p>
        </p:txBody>
      </p:sp>
      <p:sp>
        <p:nvSpPr>
          <p:cNvPr id="3" name="Content Placeholder 2"/>
          <p:cNvSpPr>
            <a:spLocks noGrp="1"/>
          </p:cNvSpPr>
          <p:nvPr>
            <p:ph idx="1"/>
          </p:nvPr>
        </p:nvSpPr>
        <p:spPr>
          <a:xfrm>
            <a:off x="154112" y="1448656"/>
            <a:ext cx="11866652" cy="5208997"/>
          </a:xfrm>
        </p:spPr>
        <p:txBody>
          <a:bodyPr>
            <a:normAutofit/>
          </a:bodyPr>
          <a:lstStyle/>
          <a:p>
            <a:pPr marL="0" indent="0" fontAlgn="base">
              <a:buNone/>
            </a:pPr>
            <a:r>
              <a:rPr lang="en-US" sz="3200" dirty="0" smtClean="0"/>
              <a:t>“</a:t>
            </a:r>
            <a:r>
              <a:rPr lang="en-US" sz="3200" dirty="0"/>
              <a:t>In summary, we can see how the ancient error of Adam's imputed guilt has led to a chain of related deceptions. The most significant truths of salvation have been cleverly counterfeited. The humanity of Jesus has been denied, the imparted righteousness of Christ has been challenged, and the possibility of victory over sin has been ridiculed. It is only as we recognize the basic falsehood that we can avoid the perversions that follow. May God give us the wisdom to stand firmly upon the word alone and to reject every doctrine that is not rooted in Him</a:t>
            </a:r>
            <a:r>
              <a:rPr lang="en-US" sz="3200" dirty="0" smtClean="0"/>
              <a:t>.”  </a:t>
            </a:r>
            <a:endParaRPr lang="en-US" sz="2400" dirty="0" smtClean="0"/>
          </a:p>
          <a:p>
            <a:pPr marL="0" indent="0" fontAlgn="base">
              <a:buNone/>
            </a:pPr>
            <a:r>
              <a:rPr lang="en-US" sz="2400" dirty="0" smtClean="0"/>
              <a:t>--</a:t>
            </a:r>
            <a:r>
              <a:rPr lang="en-US" sz="2400" dirty="0"/>
              <a:t>Joe Crews’ sermon “Christ’s Human Nature”</a:t>
            </a:r>
          </a:p>
          <a:p>
            <a:pPr marL="0" indent="0" fontAlgn="base">
              <a:buNone/>
            </a:pPr>
            <a:endParaRPr lang="en-US" dirty="0"/>
          </a:p>
        </p:txBody>
      </p:sp>
    </p:spTree>
    <p:extLst>
      <p:ext uri="{BB962C8B-B14F-4D97-AF65-F5344CB8AC3E}">
        <p14:creationId xmlns:p14="http://schemas.microsoft.com/office/powerpoint/2010/main" val="2694344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Conclusion: </a:t>
            </a:r>
            <a:r>
              <a:rPr lang="en-US" dirty="0" smtClean="0"/>
              <a:t>1 Corinthians 15:57-58</a:t>
            </a:r>
            <a:endParaRPr lang="en-US" dirty="0"/>
          </a:p>
        </p:txBody>
      </p:sp>
      <p:sp>
        <p:nvSpPr>
          <p:cNvPr id="3" name="Content Placeholder 2"/>
          <p:cNvSpPr>
            <a:spLocks noGrp="1"/>
          </p:cNvSpPr>
          <p:nvPr>
            <p:ph idx="1"/>
          </p:nvPr>
        </p:nvSpPr>
        <p:spPr/>
        <p:txBody>
          <a:bodyPr/>
          <a:lstStyle/>
          <a:p>
            <a:r>
              <a:rPr lang="en-US" sz="3200" b="1" baseline="30000" dirty="0"/>
              <a:t>57 </a:t>
            </a:r>
            <a:r>
              <a:rPr lang="en-US" sz="3200" dirty="0"/>
              <a:t>But thanks be to God, which giveth us the victory through our Lord Jesus Christ.</a:t>
            </a:r>
          </a:p>
          <a:p>
            <a:r>
              <a:rPr lang="en-US" sz="3200" b="1" baseline="30000" dirty="0"/>
              <a:t>58 </a:t>
            </a:r>
            <a:r>
              <a:rPr lang="en-US" sz="3200" dirty="0"/>
              <a:t>Therefore, my beloved brethren, be ye </a:t>
            </a:r>
            <a:r>
              <a:rPr lang="en-US" sz="3200" dirty="0" err="1"/>
              <a:t>stedfast</a:t>
            </a:r>
            <a:r>
              <a:rPr lang="en-US" sz="3200" dirty="0"/>
              <a:t>, </a:t>
            </a:r>
            <a:r>
              <a:rPr lang="en-US" sz="3200" dirty="0" err="1"/>
              <a:t>unmoveable</a:t>
            </a:r>
            <a:r>
              <a:rPr lang="en-US" sz="3200" dirty="0"/>
              <a:t>, always abounding in the work of the Lord, forasmuch as ye know that your </a:t>
            </a:r>
            <a:r>
              <a:rPr lang="en-US" sz="3200" dirty="0" err="1"/>
              <a:t>labour</a:t>
            </a:r>
            <a:r>
              <a:rPr lang="en-US" sz="3200" dirty="0"/>
              <a:t> is not in vain in the Lord.</a:t>
            </a:r>
          </a:p>
          <a:p>
            <a:pPr marL="0" indent="0">
              <a:buNone/>
            </a:pPr>
            <a:endParaRPr lang="en-US" dirty="0"/>
          </a:p>
        </p:txBody>
      </p:sp>
    </p:spTree>
    <p:extLst>
      <p:ext uri="{BB962C8B-B14F-4D97-AF65-F5344CB8AC3E}">
        <p14:creationId xmlns:p14="http://schemas.microsoft.com/office/powerpoint/2010/main" val="549742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stretch>
            <a:fillRect/>
          </a:stretch>
        </p:blipFill>
        <p:spPr>
          <a:xfrm>
            <a:off x="609335" y="764373"/>
            <a:ext cx="10896865" cy="5615879"/>
          </a:xfrm>
          <a:prstGeom prst="rect">
            <a:avLst/>
          </a:prstGeom>
        </p:spPr>
      </p:pic>
      <p:sp>
        <p:nvSpPr>
          <p:cNvPr id="3" name="Frame 2"/>
          <p:cNvSpPr/>
          <p:nvPr/>
        </p:nvSpPr>
        <p:spPr>
          <a:xfrm>
            <a:off x="1294543" y="2630184"/>
            <a:ext cx="9411129" cy="2486346"/>
          </a:xfrm>
          <a:prstGeom prst="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p:cNvSpPr/>
          <p:nvPr/>
        </p:nvSpPr>
        <p:spPr>
          <a:xfrm>
            <a:off x="609335" y="1199509"/>
            <a:ext cx="10931704" cy="1489753"/>
          </a:xfrm>
          <a:prstGeom prst="rect">
            <a:avLst/>
          </a:prstGeom>
          <a:solidFill>
            <a:srgbClr val="FDE7DC">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09335" y="2689262"/>
            <a:ext cx="685208" cy="3690990"/>
          </a:xfrm>
          <a:prstGeom prst="rect">
            <a:avLst/>
          </a:prstGeom>
          <a:solidFill>
            <a:srgbClr val="FDE7DC">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294543" y="5116530"/>
            <a:ext cx="10211657" cy="1263722"/>
          </a:xfrm>
          <a:prstGeom prst="rect">
            <a:avLst/>
          </a:prstGeom>
          <a:solidFill>
            <a:srgbClr val="FDE7DC">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693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From the Quarterly:  </a:t>
            </a:r>
            <a:r>
              <a:rPr lang="en-US" dirty="0" smtClean="0"/>
              <a:t>The prelude</a:t>
            </a:r>
            <a:endParaRPr lang="en-US" dirty="0"/>
          </a:p>
        </p:txBody>
      </p:sp>
      <p:pic>
        <p:nvPicPr>
          <p:cNvPr id="4" name="Content Placeholder 3"/>
          <p:cNvPicPr>
            <a:picLocks noGrp="1" noChangeAspect="1"/>
          </p:cNvPicPr>
          <p:nvPr>
            <p:ph idx="1"/>
          </p:nvPr>
        </p:nvPicPr>
        <p:blipFill>
          <a:blip r:embed="rId2"/>
          <a:stretch>
            <a:fillRect/>
          </a:stretch>
        </p:blipFill>
        <p:spPr>
          <a:xfrm>
            <a:off x="419046" y="2922452"/>
            <a:ext cx="11375607" cy="3016011"/>
          </a:xfrm>
          <a:prstGeom prst="rect">
            <a:avLst/>
          </a:prstGeom>
        </p:spPr>
      </p:pic>
    </p:spTree>
    <p:extLst>
      <p:ext uri="{BB962C8B-B14F-4D97-AF65-F5344CB8AC3E}">
        <p14:creationId xmlns:p14="http://schemas.microsoft.com/office/powerpoint/2010/main" val="646534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white"/>
                </a:solidFill>
              </a:rPr>
              <a:t>From the Quarterly: </a:t>
            </a:r>
            <a:r>
              <a:rPr lang="en-US" dirty="0" smtClean="0"/>
              <a:t>The Debatable </a:t>
            </a:r>
            <a:endParaRPr lang="en-US" dirty="0"/>
          </a:p>
        </p:txBody>
      </p:sp>
      <p:pic>
        <p:nvPicPr>
          <p:cNvPr id="4" name="Content Placeholder 3"/>
          <p:cNvPicPr>
            <a:picLocks noGrp="1" noChangeAspect="1"/>
          </p:cNvPicPr>
          <p:nvPr>
            <p:ph idx="1"/>
          </p:nvPr>
        </p:nvPicPr>
        <p:blipFill>
          <a:blip r:embed="rId2"/>
          <a:stretch>
            <a:fillRect/>
          </a:stretch>
        </p:blipFill>
        <p:spPr>
          <a:xfrm>
            <a:off x="302244" y="1643866"/>
            <a:ext cx="11521730" cy="4839127"/>
          </a:xfrm>
          <a:prstGeom prst="rect">
            <a:avLst/>
          </a:prstGeom>
        </p:spPr>
      </p:pic>
      <p:sp>
        <p:nvSpPr>
          <p:cNvPr id="5" name="Rectangle 4"/>
          <p:cNvSpPr/>
          <p:nvPr/>
        </p:nvSpPr>
        <p:spPr>
          <a:xfrm>
            <a:off x="3195263" y="2897312"/>
            <a:ext cx="8589195" cy="462337"/>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00692" y="3287730"/>
            <a:ext cx="11423282" cy="565079"/>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00692" y="3811712"/>
            <a:ext cx="8209052" cy="49316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6547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7285" y="762000"/>
            <a:ext cx="10108915" cy="1295400"/>
          </a:xfrm>
        </p:spPr>
        <p:txBody>
          <a:bodyPr/>
          <a:lstStyle/>
          <a:p>
            <a:r>
              <a:rPr lang="en-US" sz="2800" dirty="0"/>
              <a:t>From the Quarterly: </a:t>
            </a:r>
            <a:r>
              <a:rPr lang="en-US" dirty="0" smtClean="0"/>
              <a:t>Two “human” natures</a:t>
            </a:r>
            <a:endParaRPr lang="en-US" dirty="0"/>
          </a:p>
        </p:txBody>
      </p:sp>
      <p:sp>
        <p:nvSpPr>
          <p:cNvPr id="3" name="Text Placeholder 2"/>
          <p:cNvSpPr>
            <a:spLocks noGrp="1"/>
          </p:cNvSpPr>
          <p:nvPr>
            <p:ph type="body" idx="1"/>
          </p:nvPr>
        </p:nvSpPr>
        <p:spPr/>
        <p:txBody>
          <a:bodyPr/>
          <a:lstStyle/>
          <a:p>
            <a:r>
              <a:rPr lang="en-US" dirty="0" smtClean="0"/>
              <a:t>Our human nature</a:t>
            </a:r>
            <a:endParaRPr lang="en-US" dirty="0"/>
          </a:p>
        </p:txBody>
      </p:sp>
      <p:sp>
        <p:nvSpPr>
          <p:cNvPr id="4" name="Content Placeholder 3"/>
          <p:cNvSpPr>
            <a:spLocks noGrp="1"/>
          </p:cNvSpPr>
          <p:nvPr>
            <p:ph sz="half" idx="2"/>
          </p:nvPr>
        </p:nvSpPr>
        <p:spPr/>
        <p:txBody>
          <a:bodyPr/>
          <a:lstStyle/>
          <a:p>
            <a:r>
              <a:rPr lang="en-US" sz="2800" dirty="0" smtClean="0"/>
              <a:t>Frail</a:t>
            </a:r>
            <a:r>
              <a:rPr lang="en-US" sz="2800" dirty="0"/>
              <a:t>, flesh and blood</a:t>
            </a:r>
          </a:p>
          <a:p>
            <a:r>
              <a:rPr lang="en-US" sz="2800" dirty="0"/>
              <a:t>Sinners</a:t>
            </a:r>
          </a:p>
          <a:p>
            <a:r>
              <a:rPr lang="en-US" sz="2800" dirty="0"/>
              <a:t>Evil tendencies</a:t>
            </a:r>
          </a:p>
          <a:p>
            <a:r>
              <a:rPr lang="en-US" sz="2800" dirty="0"/>
              <a:t>Carnal</a:t>
            </a:r>
          </a:p>
          <a:p>
            <a:r>
              <a:rPr lang="en-US" sz="2800" dirty="0"/>
              <a:t>Sold under sin</a:t>
            </a:r>
          </a:p>
          <a:p>
            <a:pPr marL="0" indent="0">
              <a:buNone/>
            </a:pPr>
            <a:endParaRPr lang="en-US" dirty="0"/>
          </a:p>
        </p:txBody>
      </p:sp>
      <p:sp>
        <p:nvSpPr>
          <p:cNvPr id="5" name="Text Placeholder 4"/>
          <p:cNvSpPr>
            <a:spLocks noGrp="1"/>
          </p:cNvSpPr>
          <p:nvPr>
            <p:ph type="body" sz="quarter" idx="3"/>
          </p:nvPr>
        </p:nvSpPr>
        <p:spPr/>
        <p:txBody>
          <a:bodyPr/>
          <a:lstStyle/>
          <a:p>
            <a:r>
              <a:rPr lang="en-US" dirty="0" smtClean="0"/>
              <a:t>Jesus’ human nature</a:t>
            </a:r>
            <a:endParaRPr lang="en-US" dirty="0"/>
          </a:p>
        </p:txBody>
      </p:sp>
      <p:sp>
        <p:nvSpPr>
          <p:cNvPr id="6" name="Content Placeholder 5"/>
          <p:cNvSpPr>
            <a:spLocks noGrp="1"/>
          </p:cNvSpPr>
          <p:nvPr>
            <p:ph sz="quarter" idx="4"/>
          </p:nvPr>
        </p:nvSpPr>
        <p:spPr/>
        <p:txBody>
          <a:bodyPr>
            <a:normAutofit/>
          </a:bodyPr>
          <a:lstStyle/>
          <a:p>
            <a:r>
              <a:rPr lang="en-US" sz="2800" dirty="0"/>
              <a:t>Frail, flesh and blood</a:t>
            </a:r>
          </a:p>
          <a:p>
            <a:r>
              <a:rPr lang="en-US" sz="2800" dirty="0"/>
              <a:t>Holy </a:t>
            </a:r>
          </a:p>
          <a:p>
            <a:r>
              <a:rPr lang="en-US" sz="2800" dirty="0"/>
              <a:t>Innocent</a:t>
            </a:r>
          </a:p>
          <a:p>
            <a:r>
              <a:rPr lang="en-US" sz="2800" dirty="0"/>
              <a:t>Unstained</a:t>
            </a:r>
          </a:p>
          <a:p>
            <a:r>
              <a:rPr lang="en-US" sz="2800" dirty="0"/>
              <a:t>Separated from </a:t>
            </a:r>
            <a:r>
              <a:rPr lang="en-US" sz="2800" dirty="0" smtClean="0"/>
              <a:t>sinners</a:t>
            </a:r>
            <a:endParaRPr lang="en-US" sz="2800" dirty="0"/>
          </a:p>
        </p:txBody>
      </p:sp>
    </p:spTree>
    <p:extLst>
      <p:ext uri="{BB962C8B-B14F-4D97-AF65-F5344CB8AC3E}">
        <p14:creationId xmlns:p14="http://schemas.microsoft.com/office/powerpoint/2010/main" val="3064574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white"/>
                </a:solidFill>
              </a:rPr>
              <a:t>From the Quarterly: </a:t>
            </a:r>
            <a:r>
              <a:rPr lang="en-US" dirty="0" smtClean="0"/>
              <a:t>The Debatable </a:t>
            </a:r>
            <a:endParaRPr lang="en-US" dirty="0"/>
          </a:p>
        </p:txBody>
      </p:sp>
      <p:pic>
        <p:nvPicPr>
          <p:cNvPr id="4" name="Content Placeholder 3"/>
          <p:cNvPicPr>
            <a:picLocks noGrp="1" noChangeAspect="1"/>
          </p:cNvPicPr>
          <p:nvPr>
            <p:ph idx="1"/>
          </p:nvPr>
        </p:nvPicPr>
        <p:blipFill>
          <a:blip r:embed="rId2"/>
          <a:stretch>
            <a:fillRect/>
          </a:stretch>
        </p:blipFill>
        <p:spPr>
          <a:xfrm>
            <a:off x="302244" y="1643866"/>
            <a:ext cx="11521730" cy="4839127"/>
          </a:xfrm>
          <a:prstGeom prst="rect">
            <a:avLst/>
          </a:prstGeom>
        </p:spPr>
      </p:pic>
      <p:sp>
        <p:nvSpPr>
          <p:cNvPr id="8" name="Rectangle 7"/>
          <p:cNvSpPr/>
          <p:nvPr/>
        </p:nvSpPr>
        <p:spPr>
          <a:xfrm>
            <a:off x="482886" y="2936894"/>
            <a:ext cx="2630184" cy="49316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8824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rationale: Hebrews 7:26</a:t>
            </a:r>
            <a:endParaRPr lang="en-US" dirty="0"/>
          </a:p>
        </p:txBody>
      </p:sp>
      <p:sp>
        <p:nvSpPr>
          <p:cNvPr id="3" name="Content Placeholder 2"/>
          <p:cNvSpPr>
            <a:spLocks noGrp="1"/>
          </p:cNvSpPr>
          <p:nvPr>
            <p:ph idx="1"/>
          </p:nvPr>
        </p:nvSpPr>
        <p:spPr/>
        <p:txBody>
          <a:bodyPr>
            <a:normAutofit/>
          </a:bodyPr>
          <a:lstStyle/>
          <a:p>
            <a:r>
              <a:rPr lang="en-US" sz="3200" b="1" baseline="30000" dirty="0"/>
              <a:t>26 </a:t>
            </a:r>
            <a:r>
              <a:rPr lang="en-US" sz="3200" dirty="0"/>
              <a:t>For such an high priest became us, who is holy, harmless, undefiled, separate from sinners, and made higher than the heavens;</a:t>
            </a:r>
            <a:endParaRPr lang="en-US" sz="3200" dirty="0"/>
          </a:p>
        </p:txBody>
      </p:sp>
    </p:spTree>
    <p:extLst>
      <p:ext uri="{BB962C8B-B14F-4D97-AF65-F5344CB8AC3E}">
        <p14:creationId xmlns:p14="http://schemas.microsoft.com/office/powerpoint/2010/main" val="3089625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prstClr val="white"/>
                </a:solidFill>
              </a:rPr>
              <a:t>From the Quarterly: </a:t>
            </a:r>
            <a:r>
              <a:rPr lang="en-US" dirty="0" smtClean="0"/>
              <a:t>The Debatable </a:t>
            </a:r>
            <a:endParaRPr lang="en-US" dirty="0"/>
          </a:p>
        </p:txBody>
      </p:sp>
      <p:pic>
        <p:nvPicPr>
          <p:cNvPr id="4" name="Content Placeholder 3"/>
          <p:cNvPicPr>
            <a:picLocks noGrp="1" noChangeAspect="1"/>
          </p:cNvPicPr>
          <p:nvPr>
            <p:ph idx="1"/>
          </p:nvPr>
        </p:nvPicPr>
        <p:blipFill>
          <a:blip r:embed="rId2"/>
          <a:stretch>
            <a:fillRect/>
          </a:stretch>
        </p:blipFill>
        <p:spPr>
          <a:xfrm>
            <a:off x="302244" y="1643866"/>
            <a:ext cx="11521730" cy="4839127"/>
          </a:xfrm>
          <a:prstGeom prst="rect">
            <a:avLst/>
          </a:prstGeom>
        </p:spPr>
      </p:pic>
      <p:sp>
        <p:nvSpPr>
          <p:cNvPr id="8" name="Rectangle 7"/>
          <p:cNvSpPr/>
          <p:nvPr/>
        </p:nvSpPr>
        <p:spPr>
          <a:xfrm>
            <a:off x="2126750" y="5989833"/>
            <a:ext cx="5054885" cy="493160"/>
          </a:xfrm>
          <a:prstGeom prst="rect">
            <a:avLst/>
          </a:prstGeom>
          <a:solidFill>
            <a:srgbClr val="FFFF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465039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TM04033937[[fn=Vapor Trail]]</Template>
  <TotalTime>421</TotalTime>
  <Words>1074</Words>
  <Application>Microsoft Office PowerPoint</Application>
  <PresentationFormat>Widescreen</PresentationFormat>
  <Paragraphs>94</Paragraphs>
  <Slides>29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Century Gothic</vt:lpstr>
      <vt:lpstr>Vapor Trail</vt:lpstr>
      <vt:lpstr>Human nature</vt:lpstr>
      <vt:lpstr>PowerPoint Presentation</vt:lpstr>
      <vt:lpstr>PowerPoint Presentation</vt:lpstr>
      <vt:lpstr>From the Quarterly:  The prelude</vt:lpstr>
      <vt:lpstr>From the Quarterly: The Debatable </vt:lpstr>
      <vt:lpstr>From the Quarterly: Two “human” natures</vt:lpstr>
      <vt:lpstr>From the Quarterly: The Debatable </vt:lpstr>
      <vt:lpstr>The rationale: Hebrews 7:26</vt:lpstr>
      <vt:lpstr>From the Quarterly: The Debatable </vt:lpstr>
      <vt:lpstr>The Rationale:  Hebrews 7:26-28 </vt:lpstr>
      <vt:lpstr>The Rationale:  Hebrews 9:14</vt:lpstr>
      <vt:lpstr>Where did this idea come from?</vt:lpstr>
      <vt:lpstr>Where did this idea come from?</vt:lpstr>
      <vt:lpstr>Where did this idea come from?</vt:lpstr>
      <vt:lpstr>Where did this idea come from?</vt:lpstr>
      <vt:lpstr>Consequences of “original sin”?</vt:lpstr>
      <vt:lpstr>Consequences of “original sin”?</vt:lpstr>
      <vt:lpstr>From the Quarterly: Two “human” natures</vt:lpstr>
      <vt:lpstr>Real evidence:  Hebrews 2:9-12</vt:lpstr>
      <vt:lpstr>Real evidence:  Hebrews 2:13-16</vt:lpstr>
      <vt:lpstr>Real evidence:  Hebrews 2:17-18</vt:lpstr>
      <vt:lpstr>observations</vt:lpstr>
      <vt:lpstr>Real evidence:  Romans 8:3-4 </vt:lpstr>
      <vt:lpstr>Real evidence: Galatians 2:19-21 </vt:lpstr>
      <vt:lpstr>Real evidence:  Romans 6:3-8</vt:lpstr>
      <vt:lpstr>The fallout</vt:lpstr>
      <vt:lpstr>The fallout</vt:lpstr>
      <vt:lpstr>The fallout</vt:lpstr>
      <vt:lpstr>Conclusion: 1 Corinthians 15:57-58</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nature</dc:title>
  <dc:creator>gabby young</dc:creator>
  <cp:lastModifiedBy>gabby young</cp:lastModifiedBy>
  <cp:revision>12</cp:revision>
  <dcterms:created xsi:type="dcterms:W3CDTF">2022-01-22T07:16:03Z</dcterms:created>
  <dcterms:modified xsi:type="dcterms:W3CDTF">2022-01-22T14:17:26Z</dcterms:modified>
</cp:coreProperties>
</file>