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81" r:id="rId4"/>
    <p:sldId id="272" r:id="rId5"/>
    <p:sldId id="273" r:id="rId6"/>
    <p:sldId id="274" r:id="rId7"/>
    <p:sldId id="275" r:id="rId8"/>
    <p:sldId id="276" r:id="rId9"/>
    <p:sldId id="277" r:id="rId10"/>
    <p:sldId id="278" r:id="rId11"/>
    <p:sldId id="279" r:id="rId12"/>
    <p:sldId id="280" r:id="rId13"/>
    <p:sldId id="282" r:id="rId14"/>
    <p:sldId id="259" r:id="rId15"/>
    <p:sldId id="261" r:id="rId16"/>
    <p:sldId id="262" r:id="rId17"/>
    <p:sldId id="263" r:id="rId18"/>
    <p:sldId id="264" r:id="rId19"/>
    <p:sldId id="265" r:id="rId20"/>
    <p:sldId id="266" r:id="rId21"/>
    <p:sldId id="267" r:id="rId22"/>
    <p:sldId id="269" r:id="rId23"/>
    <p:sldId id="270" r:id="rId24"/>
    <p:sldId id="271" r:id="rId25"/>
    <p:sldId id="28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82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1/28/2022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Obedience by Faith</a:t>
            </a:r>
            <a:endParaRPr lang="en-US" dirty="0"/>
          </a:p>
        </p:txBody>
      </p:sp>
      <p:sp>
        <p:nvSpPr>
          <p:cNvPr id="3" name="Subtitle 2"/>
          <p:cNvSpPr>
            <a:spLocks noGrp="1"/>
          </p:cNvSpPr>
          <p:nvPr>
            <p:ph type="subTitle" idx="1"/>
          </p:nvPr>
        </p:nvSpPr>
        <p:spPr/>
        <p:txBody>
          <a:bodyPr/>
          <a:lstStyle/>
          <a:p>
            <a:r>
              <a:rPr lang="en-US" dirty="0" smtClean="0"/>
              <a:t>Lesson 5</a:t>
            </a:r>
            <a:endParaRPr lang="en-US" dirty="0"/>
          </a:p>
        </p:txBody>
      </p:sp>
    </p:spTree>
    <p:extLst>
      <p:ext uri="{BB962C8B-B14F-4D97-AF65-F5344CB8AC3E}">
        <p14:creationId xmlns:p14="http://schemas.microsoft.com/office/powerpoint/2010/main" val="2540077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Justification by Faith:  Hebrews 4:2</a:t>
            </a:r>
            <a:br>
              <a:rPr lang="en-US" dirty="0" smtClean="0"/>
            </a:br>
            <a:endParaRPr lang="en-US" dirty="0"/>
          </a:p>
        </p:txBody>
      </p:sp>
      <p:sp>
        <p:nvSpPr>
          <p:cNvPr id="3" name="Content Placeholder 2"/>
          <p:cNvSpPr>
            <a:spLocks noGrp="1"/>
          </p:cNvSpPr>
          <p:nvPr>
            <p:ph idx="1"/>
          </p:nvPr>
        </p:nvSpPr>
        <p:spPr>
          <a:xfrm>
            <a:off x="2592925" y="1904999"/>
            <a:ext cx="9366193" cy="4670461"/>
          </a:xfrm>
        </p:spPr>
        <p:txBody>
          <a:bodyPr>
            <a:noAutofit/>
          </a:bodyPr>
          <a:lstStyle/>
          <a:p>
            <a:r>
              <a:rPr lang="en-US" sz="2400" b="1" baseline="30000" dirty="0"/>
              <a:t>2 </a:t>
            </a:r>
            <a:r>
              <a:rPr lang="en-US" sz="2400" dirty="0"/>
              <a:t>For unto us was the gospel preached, as well as unto them: but the word preached did not profit them, not being mixed with faith in them that heard it.</a:t>
            </a:r>
            <a:endParaRPr lang="en-US" sz="2400" dirty="0" smtClean="0"/>
          </a:p>
          <a:p>
            <a:endParaRPr lang="en-US" sz="2400" dirty="0" smtClean="0"/>
          </a:p>
          <a:p>
            <a:endParaRPr lang="en-US" sz="2400" dirty="0" smtClean="0"/>
          </a:p>
          <a:p>
            <a:endParaRPr lang="en-US" sz="2400" dirty="0"/>
          </a:p>
          <a:p>
            <a:endParaRPr lang="en-US" sz="2400" dirty="0" smtClean="0"/>
          </a:p>
          <a:p>
            <a:endParaRPr lang="en-US" sz="2400" dirty="0"/>
          </a:p>
          <a:p>
            <a:pPr marL="0" indent="0">
              <a:buNone/>
            </a:pPr>
            <a:endParaRPr lang="en-US" sz="2400" dirty="0"/>
          </a:p>
          <a:p>
            <a:r>
              <a:rPr lang="en-US" sz="2400" dirty="0" smtClean="0">
                <a:solidFill>
                  <a:schemeClr val="accent1">
                    <a:lumMod val="40000"/>
                    <a:lumOff val="60000"/>
                  </a:schemeClr>
                </a:solidFill>
              </a:rPr>
              <a:t>Without faith, God’s Word does us no good.  </a:t>
            </a:r>
            <a:endParaRPr lang="en-US" sz="2400" dirty="0">
              <a:solidFill>
                <a:schemeClr val="accent1">
                  <a:lumMod val="40000"/>
                  <a:lumOff val="60000"/>
                </a:schemeClr>
              </a:solidFill>
            </a:endParaRPr>
          </a:p>
          <a:p>
            <a:endParaRPr lang="en-US" sz="2400" dirty="0"/>
          </a:p>
        </p:txBody>
      </p:sp>
    </p:spTree>
    <p:extLst>
      <p:ext uri="{BB962C8B-B14F-4D97-AF65-F5344CB8AC3E}">
        <p14:creationId xmlns:p14="http://schemas.microsoft.com/office/powerpoint/2010/main" val="3713145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Justification by Faith:  Romans 5:1-2</a:t>
            </a:r>
            <a:br>
              <a:rPr lang="en-US" dirty="0" smtClean="0"/>
            </a:br>
            <a:endParaRPr lang="en-US" dirty="0"/>
          </a:p>
        </p:txBody>
      </p:sp>
      <p:sp>
        <p:nvSpPr>
          <p:cNvPr id="3" name="Content Placeholder 2"/>
          <p:cNvSpPr>
            <a:spLocks noGrp="1"/>
          </p:cNvSpPr>
          <p:nvPr>
            <p:ph idx="1"/>
          </p:nvPr>
        </p:nvSpPr>
        <p:spPr>
          <a:xfrm>
            <a:off x="2592925" y="1904999"/>
            <a:ext cx="9366193" cy="4670461"/>
          </a:xfrm>
        </p:spPr>
        <p:txBody>
          <a:bodyPr>
            <a:noAutofit/>
          </a:bodyPr>
          <a:lstStyle/>
          <a:p>
            <a:r>
              <a:rPr lang="en-US" sz="2400" dirty="0"/>
              <a:t>Therefore being justified by faith, we have peace with God through our Lord Jesus Christ:</a:t>
            </a:r>
          </a:p>
          <a:p>
            <a:r>
              <a:rPr lang="en-US" sz="2400" b="1" baseline="30000" dirty="0"/>
              <a:t>2 </a:t>
            </a:r>
            <a:r>
              <a:rPr lang="en-US" sz="2400" dirty="0"/>
              <a:t>By whom also we have access by faith into this grace wherein we stand, and rejoice in hope of the glory of God.</a:t>
            </a:r>
          </a:p>
          <a:p>
            <a:endParaRPr lang="en-US" sz="2400" dirty="0" smtClean="0"/>
          </a:p>
          <a:p>
            <a:endParaRPr lang="en-US" sz="2400" dirty="0" smtClean="0"/>
          </a:p>
          <a:p>
            <a:endParaRPr lang="en-US" sz="2400" dirty="0" smtClean="0"/>
          </a:p>
          <a:p>
            <a:endParaRPr lang="en-US" sz="2400" dirty="0"/>
          </a:p>
          <a:p>
            <a:pPr marL="0" indent="0">
              <a:buNone/>
            </a:pPr>
            <a:endParaRPr lang="en-US" sz="2400" dirty="0"/>
          </a:p>
          <a:p>
            <a:r>
              <a:rPr lang="en-US" sz="2400" dirty="0" smtClean="0">
                <a:solidFill>
                  <a:schemeClr val="accent1">
                    <a:lumMod val="40000"/>
                    <a:lumOff val="60000"/>
                  </a:schemeClr>
                </a:solidFill>
              </a:rPr>
              <a:t>We are justified by faith!  </a:t>
            </a:r>
            <a:endParaRPr lang="en-US" sz="2400" dirty="0">
              <a:solidFill>
                <a:schemeClr val="accent1">
                  <a:lumMod val="40000"/>
                  <a:lumOff val="60000"/>
                </a:schemeClr>
              </a:solidFill>
            </a:endParaRPr>
          </a:p>
          <a:p>
            <a:endParaRPr lang="en-US" sz="2400" dirty="0"/>
          </a:p>
        </p:txBody>
      </p:sp>
    </p:spTree>
    <p:extLst>
      <p:ext uri="{BB962C8B-B14F-4D97-AF65-F5344CB8AC3E}">
        <p14:creationId xmlns:p14="http://schemas.microsoft.com/office/powerpoint/2010/main" val="2865599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Justification by Faith:  James 2:17-20</a:t>
            </a:r>
            <a:br>
              <a:rPr lang="en-US" dirty="0" smtClean="0"/>
            </a:br>
            <a:endParaRPr lang="en-US" dirty="0"/>
          </a:p>
        </p:txBody>
      </p:sp>
      <p:sp>
        <p:nvSpPr>
          <p:cNvPr id="3" name="Content Placeholder 2"/>
          <p:cNvSpPr>
            <a:spLocks noGrp="1"/>
          </p:cNvSpPr>
          <p:nvPr>
            <p:ph idx="1"/>
          </p:nvPr>
        </p:nvSpPr>
        <p:spPr>
          <a:xfrm>
            <a:off x="2592925" y="1904999"/>
            <a:ext cx="9366193" cy="4670461"/>
          </a:xfrm>
        </p:spPr>
        <p:txBody>
          <a:bodyPr>
            <a:noAutofit/>
          </a:bodyPr>
          <a:lstStyle/>
          <a:p>
            <a:r>
              <a:rPr lang="en-US" sz="2400" b="1" baseline="30000" dirty="0"/>
              <a:t>17 </a:t>
            </a:r>
            <a:r>
              <a:rPr lang="en-US" sz="2400" dirty="0"/>
              <a:t>Even so faith, if it hath not works, is dead, being alone.</a:t>
            </a:r>
          </a:p>
          <a:p>
            <a:r>
              <a:rPr lang="en-US" sz="2400" b="1" baseline="30000" dirty="0"/>
              <a:t>18 </a:t>
            </a:r>
            <a:r>
              <a:rPr lang="en-US" sz="2400" dirty="0"/>
              <a:t>Yea, a man may say, Thou hast faith, and I have works: shew me thy faith without thy works, and I will shew thee my faith by my works.</a:t>
            </a:r>
          </a:p>
          <a:p>
            <a:r>
              <a:rPr lang="en-US" sz="2400" b="1" baseline="30000" dirty="0"/>
              <a:t>19 </a:t>
            </a:r>
            <a:r>
              <a:rPr lang="en-US" sz="2400" dirty="0"/>
              <a:t>Thou </a:t>
            </a:r>
            <a:r>
              <a:rPr lang="en-US" sz="2400" dirty="0" err="1"/>
              <a:t>believest</a:t>
            </a:r>
            <a:r>
              <a:rPr lang="en-US" sz="2400" dirty="0"/>
              <a:t> that there is one God; thou </a:t>
            </a:r>
            <a:r>
              <a:rPr lang="en-US" sz="2400" dirty="0" err="1"/>
              <a:t>doest</a:t>
            </a:r>
            <a:r>
              <a:rPr lang="en-US" sz="2400" dirty="0"/>
              <a:t> well: the devils also believe, and tremble.</a:t>
            </a:r>
          </a:p>
          <a:p>
            <a:r>
              <a:rPr lang="en-US" sz="2400" b="1" baseline="30000" dirty="0"/>
              <a:t>20 </a:t>
            </a:r>
            <a:r>
              <a:rPr lang="en-US" sz="2400" dirty="0"/>
              <a:t>But wilt thou know, O vain man, that faith without works is dead?</a:t>
            </a:r>
          </a:p>
          <a:p>
            <a:pPr marL="0" indent="0">
              <a:buNone/>
            </a:pPr>
            <a:endParaRPr lang="en-US" sz="2400" dirty="0"/>
          </a:p>
          <a:p>
            <a:r>
              <a:rPr lang="en-US" sz="2400" dirty="0" smtClean="0">
                <a:solidFill>
                  <a:schemeClr val="accent1">
                    <a:lumMod val="40000"/>
                    <a:lumOff val="60000"/>
                  </a:schemeClr>
                </a:solidFill>
              </a:rPr>
              <a:t>Real faith reveals itself in good works!</a:t>
            </a:r>
            <a:endParaRPr lang="en-US" sz="2400" dirty="0">
              <a:solidFill>
                <a:schemeClr val="accent1">
                  <a:lumMod val="40000"/>
                  <a:lumOff val="60000"/>
                </a:schemeClr>
              </a:solidFill>
            </a:endParaRPr>
          </a:p>
          <a:p>
            <a:endParaRPr lang="en-US" sz="2400" dirty="0"/>
          </a:p>
        </p:txBody>
      </p:sp>
    </p:spTree>
    <p:extLst>
      <p:ext uri="{BB962C8B-B14F-4D97-AF65-F5344CB8AC3E}">
        <p14:creationId xmlns:p14="http://schemas.microsoft.com/office/powerpoint/2010/main" val="359496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Justification by Faith:  James 2:21-24</a:t>
            </a:r>
            <a:br>
              <a:rPr lang="en-US" dirty="0" smtClean="0"/>
            </a:br>
            <a:endParaRPr lang="en-US" dirty="0"/>
          </a:p>
        </p:txBody>
      </p:sp>
      <p:sp>
        <p:nvSpPr>
          <p:cNvPr id="3" name="Content Placeholder 2"/>
          <p:cNvSpPr>
            <a:spLocks noGrp="1"/>
          </p:cNvSpPr>
          <p:nvPr>
            <p:ph idx="1"/>
          </p:nvPr>
        </p:nvSpPr>
        <p:spPr>
          <a:xfrm>
            <a:off x="2573985" y="1469204"/>
            <a:ext cx="9366193" cy="5106802"/>
          </a:xfrm>
        </p:spPr>
        <p:txBody>
          <a:bodyPr>
            <a:noAutofit/>
          </a:bodyPr>
          <a:lstStyle/>
          <a:p>
            <a:r>
              <a:rPr lang="en-US" sz="2400" b="1" baseline="30000" dirty="0"/>
              <a:t>21 </a:t>
            </a:r>
            <a:r>
              <a:rPr lang="en-US" sz="2400" dirty="0"/>
              <a:t>Was not Abraham our father justified by works, when he had offered Isaac his son upon the altar?</a:t>
            </a:r>
          </a:p>
          <a:p>
            <a:r>
              <a:rPr lang="en-US" sz="2400" b="1" baseline="30000" dirty="0"/>
              <a:t>22 </a:t>
            </a:r>
            <a:r>
              <a:rPr lang="en-US" sz="2400" dirty="0" err="1"/>
              <a:t>Seest</a:t>
            </a:r>
            <a:r>
              <a:rPr lang="en-US" sz="2400" dirty="0"/>
              <a:t> thou how faith wrought with his works, and by works was faith made perfect?</a:t>
            </a:r>
          </a:p>
          <a:p>
            <a:r>
              <a:rPr lang="en-US" sz="2400" b="1" baseline="30000" dirty="0"/>
              <a:t>23 </a:t>
            </a:r>
            <a:r>
              <a:rPr lang="en-US" sz="2400" dirty="0"/>
              <a:t>And the scripture was fulfilled which </a:t>
            </a:r>
            <a:r>
              <a:rPr lang="en-US" sz="2400" dirty="0" err="1"/>
              <a:t>saith</a:t>
            </a:r>
            <a:r>
              <a:rPr lang="en-US" sz="2400" dirty="0"/>
              <a:t>, Abraham believed God, and it was imputed unto him for righteousness: and he was called the Friend of God.</a:t>
            </a:r>
          </a:p>
          <a:p>
            <a:r>
              <a:rPr lang="en-US" sz="2400" b="1" baseline="30000" dirty="0"/>
              <a:t>24 </a:t>
            </a:r>
            <a:r>
              <a:rPr lang="en-US" sz="2400" dirty="0"/>
              <a:t>Ye see then how that by works a man is justified, and not by faith only</a:t>
            </a:r>
            <a:r>
              <a:rPr lang="en-US" sz="2400" dirty="0" smtClean="0"/>
              <a:t>.</a:t>
            </a:r>
          </a:p>
          <a:p>
            <a:pPr marL="0" indent="0">
              <a:buNone/>
            </a:pPr>
            <a:endParaRPr lang="en-US" sz="2400" dirty="0"/>
          </a:p>
          <a:p>
            <a:r>
              <a:rPr lang="en-US" sz="2400" dirty="0" smtClean="0">
                <a:solidFill>
                  <a:schemeClr val="accent1">
                    <a:lumMod val="40000"/>
                    <a:lumOff val="60000"/>
                  </a:schemeClr>
                </a:solidFill>
              </a:rPr>
              <a:t>Good works are created and impelled by faith, and faith also is increased by more good works.  It’s a cycle!</a:t>
            </a:r>
            <a:endParaRPr lang="en-US" sz="2400" dirty="0">
              <a:solidFill>
                <a:schemeClr val="accent1">
                  <a:lumMod val="40000"/>
                  <a:lumOff val="60000"/>
                </a:schemeClr>
              </a:solidFill>
            </a:endParaRPr>
          </a:p>
          <a:p>
            <a:endParaRPr lang="en-US" sz="2400" dirty="0"/>
          </a:p>
        </p:txBody>
      </p:sp>
    </p:spTree>
    <p:extLst>
      <p:ext uri="{BB962C8B-B14F-4D97-AF65-F5344CB8AC3E}">
        <p14:creationId xmlns:p14="http://schemas.microsoft.com/office/powerpoint/2010/main" val="1889444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Great Controversy</a:t>
            </a:r>
            <a:r>
              <a:rPr lang="en-US" dirty="0" smtClean="0"/>
              <a:t>, pg. 253</a:t>
            </a:r>
            <a:endParaRPr lang="en-US" dirty="0"/>
          </a:p>
        </p:txBody>
      </p:sp>
      <p:sp>
        <p:nvSpPr>
          <p:cNvPr id="3" name="Content Placeholder 2"/>
          <p:cNvSpPr>
            <a:spLocks noGrp="1"/>
          </p:cNvSpPr>
          <p:nvPr>
            <p:ph idx="1"/>
          </p:nvPr>
        </p:nvSpPr>
        <p:spPr>
          <a:xfrm>
            <a:off x="2013735" y="1428108"/>
            <a:ext cx="9863191" cy="4962418"/>
          </a:xfrm>
        </p:spPr>
        <p:txBody>
          <a:bodyPr>
            <a:noAutofit/>
          </a:bodyPr>
          <a:lstStyle/>
          <a:p>
            <a:pPr marL="0" indent="0">
              <a:buNone/>
            </a:pPr>
            <a:r>
              <a:rPr lang="en-US" sz="2000" dirty="0"/>
              <a:t>The great doctrine of justification by faith, so clearly taught by Luther, had been almost wholly lost sight of; and the </a:t>
            </a:r>
            <a:r>
              <a:rPr lang="en-US" sz="2000" dirty="0" err="1"/>
              <a:t>Romish</a:t>
            </a:r>
            <a:r>
              <a:rPr lang="en-US" sz="2000" dirty="0"/>
              <a:t> principle of trusting to good works for salvation, had taken its place. Whitefield and the </a:t>
            </a:r>
            <a:r>
              <a:rPr lang="en-US" sz="2000" dirty="0" err="1"/>
              <a:t>Wesleys</a:t>
            </a:r>
            <a:r>
              <a:rPr lang="en-US" sz="2000" dirty="0"/>
              <a:t>, who were members of the established church, were sincere seekers for the favor of God, and this they had been taught was to be secured by a virtuous life and an observance of the ordinances of religion. </a:t>
            </a:r>
          </a:p>
          <a:p>
            <a:pPr marL="0" indent="0">
              <a:buNone/>
            </a:pPr>
            <a:r>
              <a:rPr lang="en-US" sz="2000" dirty="0"/>
              <a:t>When Charles Wesley at one time fell ill, and anticipated that death was approaching, he was asked upon what he rested his hope of eternal life. His answer was: “I have used my best endeavors to serve God.” As the friend who had put the question seemed not to be fully satisfied with his answer, Wesley thought: “What! are not my endeavors a sufficient ground of hope? Would he rob me of my endeavors? I have nothing else to trust to.”—</a:t>
            </a:r>
            <a:r>
              <a:rPr lang="en-US" sz="2000" i="1" dirty="0"/>
              <a:t>John Whitehead, Life of the Rev. Charles Wesley, page 102. </a:t>
            </a:r>
            <a:r>
              <a:rPr lang="en-US" sz="2000" dirty="0"/>
              <a:t>Such was the dense darkness that had settled down on the church, hiding the atonement, robbing Christ of His glory, and turning the minds of men from their only hope of salvation—the blood of the crucified Redeemer. </a:t>
            </a:r>
          </a:p>
        </p:txBody>
      </p:sp>
    </p:spTree>
    <p:extLst>
      <p:ext uri="{BB962C8B-B14F-4D97-AF65-F5344CB8AC3E}">
        <p14:creationId xmlns:p14="http://schemas.microsoft.com/office/powerpoint/2010/main" val="279907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Great Controversy</a:t>
            </a:r>
            <a:r>
              <a:rPr lang="en-US" dirty="0" smtClean="0"/>
              <a:t>, pg. 254</a:t>
            </a:r>
            <a:endParaRPr lang="en-US" dirty="0"/>
          </a:p>
        </p:txBody>
      </p:sp>
      <p:sp>
        <p:nvSpPr>
          <p:cNvPr id="3" name="Content Placeholder 2"/>
          <p:cNvSpPr>
            <a:spLocks noGrp="1"/>
          </p:cNvSpPr>
          <p:nvPr>
            <p:ph idx="1"/>
          </p:nvPr>
        </p:nvSpPr>
        <p:spPr>
          <a:xfrm>
            <a:off x="2013735" y="1428108"/>
            <a:ext cx="9863191" cy="4962418"/>
          </a:xfrm>
        </p:spPr>
        <p:txBody>
          <a:bodyPr>
            <a:noAutofit/>
          </a:bodyPr>
          <a:lstStyle/>
          <a:p>
            <a:pPr marL="0" indent="0">
              <a:buNone/>
            </a:pPr>
            <a:r>
              <a:rPr lang="en-US" sz="2000" dirty="0"/>
              <a:t>Wesley and his associates were led to see that true religion is seated in the heart, and that God's law extends to the thoughts as well as to the words and actions. Convinced of the necessity of holiness of heart, as well as correctness of outward deportment, they set out in earnest upon a new life. By the most diligent and prayerful efforts they endeavored to subdue the evils of the natural heart. They lived a life of self-denial, charity, and humiliation, observing with great rigor and exactness every measure which they thought could be helpful to them in obtaining what they most desired—that holiness which could secure the favor of God. But they did not obtain the object which they sought. In vain were their endeavors to free themselves from the condemnation of sin or to break its power. It was the same struggle which Luther had experienced in his cell at Erfurt. It was the same question which had tortured his soul—“How should man be just before God?” Job 9:2. </a:t>
            </a:r>
          </a:p>
        </p:txBody>
      </p:sp>
    </p:spTree>
    <p:extLst>
      <p:ext uri="{BB962C8B-B14F-4D97-AF65-F5344CB8AC3E}">
        <p14:creationId xmlns:p14="http://schemas.microsoft.com/office/powerpoint/2010/main" val="2822889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Great Controversy</a:t>
            </a:r>
            <a:r>
              <a:rPr lang="en-US" dirty="0" smtClean="0"/>
              <a:t>, pg. 254</a:t>
            </a:r>
            <a:endParaRPr lang="en-US" dirty="0"/>
          </a:p>
        </p:txBody>
      </p:sp>
      <p:sp>
        <p:nvSpPr>
          <p:cNvPr id="3" name="Content Placeholder 2"/>
          <p:cNvSpPr>
            <a:spLocks noGrp="1"/>
          </p:cNvSpPr>
          <p:nvPr>
            <p:ph idx="1"/>
          </p:nvPr>
        </p:nvSpPr>
        <p:spPr>
          <a:xfrm>
            <a:off x="2013735" y="1428108"/>
            <a:ext cx="9863191" cy="4962418"/>
          </a:xfrm>
        </p:spPr>
        <p:txBody>
          <a:bodyPr>
            <a:noAutofit/>
          </a:bodyPr>
          <a:lstStyle/>
          <a:p>
            <a:pPr marL="0" indent="0">
              <a:buNone/>
            </a:pPr>
            <a:r>
              <a:rPr lang="en-US" sz="2000" dirty="0" smtClean="0"/>
              <a:t>The </a:t>
            </a:r>
            <a:r>
              <a:rPr lang="en-US" sz="2000" dirty="0"/>
              <a:t>fires of divine truth, well-nigh extinguished upon the altars of Protestantism, were to be rekindled from the ancient torch handed down the ages by the Bohemian Christians. After the Reformation, Protestantism in Bohemia had been trampled out by the hordes of Rome. All who refused to renounce the truth were forced to flee. Some of these, finding refuge in Saxony, there maintained the ancient faith. It was from the descendants of these Christians that light came to Wesley and his </a:t>
            </a:r>
            <a:r>
              <a:rPr lang="en-US" sz="2000" dirty="0" smtClean="0"/>
              <a:t>associates</a:t>
            </a:r>
            <a:r>
              <a:rPr lang="en-US" sz="2000" dirty="0"/>
              <a:t>. </a:t>
            </a:r>
            <a:endParaRPr lang="en-US" sz="2000" dirty="0" smtClean="0"/>
          </a:p>
          <a:p>
            <a:pPr marL="0" indent="0">
              <a:buNone/>
            </a:pPr>
            <a:r>
              <a:rPr lang="en-US" sz="2000" dirty="0"/>
              <a:t>John and Charles Wesley, after being ordained to the ministry, were sent on a mission to America. On board the ship was a company of Moravians. Violent storms were encountered on the passage, and John Wesley, brought face to face with death, felt that he had not the assurance of peace with God. The Germans, on the contrary, manifested a calmness and trust to which he was a stranger. </a:t>
            </a:r>
            <a:endParaRPr lang="en-US" sz="2000" dirty="0"/>
          </a:p>
        </p:txBody>
      </p:sp>
    </p:spTree>
    <p:extLst>
      <p:ext uri="{BB962C8B-B14F-4D97-AF65-F5344CB8AC3E}">
        <p14:creationId xmlns:p14="http://schemas.microsoft.com/office/powerpoint/2010/main" val="924194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Great Controversy</a:t>
            </a:r>
            <a:r>
              <a:rPr lang="en-US" dirty="0" smtClean="0"/>
              <a:t>, pg. 255</a:t>
            </a:r>
            <a:endParaRPr lang="en-US" dirty="0"/>
          </a:p>
        </p:txBody>
      </p:sp>
      <p:sp>
        <p:nvSpPr>
          <p:cNvPr id="3" name="Content Placeholder 2"/>
          <p:cNvSpPr>
            <a:spLocks noGrp="1"/>
          </p:cNvSpPr>
          <p:nvPr>
            <p:ph idx="1"/>
          </p:nvPr>
        </p:nvSpPr>
        <p:spPr>
          <a:xfrm>
            <a:off x="2013735" y="1428108"/>
            <a:ext cx="9863191" cy="4962418"/>
          </a:xfrm>
        </p:spPr>
        <p:txBody>
          <a:bodyPr>
            <a:noAutofit/>
          </a:bodyPr>
          <a:lstStyle/>
          <a:p>
            <a:pPr marL="0" indent="0">
              <a:buNone/>
            </a:pPr>
            <a:r>
              <a:rPr lang="en-US" sz="2000" dirty="0"/>
              <a:t>“I had long before,” he says, “observed the great seriousness of their behavior. Of their humility they had given a continual proof, by performing those servile offices for the other passengers which none of the English would undertake; for which they desired and would receive no pay, saying it was good for their proud hearts, and their loving </a:t>
            </a:r>
            <a:r>
              <a:rPr lang="en-US" sz="2000" dirty="0" err="1"/>
              <a:t>Saviour</a:t>
            </a:r>
            <a:r>
              <a:rPr lang="en-US" sz="2000" dirty="0"/>
              <a:t> had done more for them. And every day had given them occasion of showing a meekness which no injury could move. If they were pushed, struck, or thrown down, they rose again and went away; but no complaint was found in their mouth. There was now an opportunity of trying whether they were delivered from the spirit of fear, as well as from that of pride, anger, and revenge. In the midst of the psalm wherewith their service began, the sea broke over, split the mainsail in pieces, covered the ship, and poured in between the decks as if the great deep had already swallowed us up. A terrible screaming began among the English. The Germans calmly sang on. I asked one of them afterwards, ‘Were you not afraid?’ He answered, ‘I thank God, no.’ I asked, ‘But were not your women and children afraid?’ He replied mildly, ‘No; our women and children are not afraid to die.’”—Whitehead, </a:t>
            </a:r>
            <a:r>
              <a:rPr lang="en-US" sz="2000" i="1" dirty="0"/>
              <a:t>Life of the Rev. John Wesley,</a:t>
            </a:r>
            <a:r>
              <a:rPr lang="en-US" sz="2000" dirty="0"/>
              <a:t> vol. 2, page 10. </a:t>
            </a:r>
          </a:p>
        </p:txBody>
      </p:sp>
    </p:spTree>
    <p:extLst>
      <p:ext uri="{BB962C8B-B14F-4D97-AF65-F5344CB8AC3E}">
        <p14:creationId xmlns:p14="http://schemas.microsoft.com/office/powerpoint/2010/main" val="4078374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Great Controversy</a:t>
            </a:r>
            <a:r>
              <a:rPr lang="en-US" dirty="0" smtClean="0"/>
              <a:t>, pg. 255</a:t>
            </a:r>
            <a:endParaRPr lang="en-US" dirty="0"/>
          </a:p>
        </p:txBody>
      </p:sp>
      <p:sp>
        <p:nvSpPr>
          <p:cNvPr id="3" name="Content Placeholder 2"/>
          <p:cNvSpPr>
            <a:spLocks noGrp="1"/>
          </p:cNvSpPr>
          <p:nvPr>
            <p:ph idx="1"/>
          </p:nvPr>
        </p:nvSpPr>
        <p:spPr>
          <a:xfrm>
            <a:off x="2013735" y="1428108"/>
            <a:ext cx="9863191" cy="4962418"/>
          </a:xfrm>
        </p:spPr>
        <p:txBody>
          <a:bodyPr>
            <a:noAutofit/>
          </a:bodyPr>
          <a:lstStyle/>
          <a:p>
            <a:pPr marL="0" indent="0">
              <a:buNone/>
            </a:pPr>
            <a:endParaRPr lang="en-US" sz="2000" dirty="0" smtClean="0"/>
          </a:p>
          <a:p>
            <a:pPr marL="0" indent="0">
              <a:buNone/>
            </a:pPr>
            <a:r>
              <a:rPr lang="en-US" sz="2000" dirty="0" smtClean="0"/>
              <a:t>Upon </a:t>
            </a:r>
            <a:r>
              <a:rPr lang="en-US" sz="2000" dirty="0"/>
              <a:t>arriving in Savannah, Wesley for a short time abode with the Moravians, and was deeply impressed with their Christian deportment. Of one of their religious services, in striking contrast to the lifeless formalism of the Church of England, he wrote: “The great simplicity as well as solemnity of the whole almost made me forget the seventeen hundred years between, and imagine myself in one of those assemblies where form and state were not; but Paul, the tentmaker, or Peter, the fisherman, presided; yet with the demonstration of the Spirit and of power.”—Ibid., pages 11, 12. </a:t>
            </a:r>
          </a:p>
        </p:txBody>
      </p:sp>
    </p:spTree>
    <p:extLst>
      <p:ext uri="{BB962C8B-B14F-4D97-AF65-F5344CB8AC3E}">
        <p14:creationId xmlns:p14="http://schemas.microsoft.com/office/powerpoint/2010/main" val="1760143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Great Controversy</a:t>
            </a:r>
            <a:r>
              <a:rPr lang="en-US" dirty="0" smtClean="0"/>
              <a:t>, pg. 255</a:t>
            </a:r>
            <a:endParaRPr lang="en-US" dirty="0"/>
          </a:p>
        </p:txBody>
      </p:sp>
      <p:sp>
        <p:nvSpPr>
          <p:cNvPr id="3" name="Content Placeholder 2"/>
          <p:cNvSpPr>
            <a:spLocks noGrp="1"/>
          </p:cNvSpPr>
          <p:nvPr>
            <p:ph idx="1"/>
          </p:nvPr>
        </p:nvSpPr>
        <p:spPr>
          <a:xfrm>
            <a:off x="2013735" y="1428108"/>
            <a:ext cx="9863191" cy="4962418"/>
          </a:xfrm>
        </p:spPr>
        <p:txBody>
          <a:bodyPr>
            <a:noAutofit/>
          </a:bodyPr>
          <a:lstStyle/>
          <a:p>
            <a:pPr marL="0" indent="0">
              <a:buNone/>
            </a:pPr>
            <a:endParaRPr lang="en-US" sz="2000" dirty="0" smtClean="0"/>
          </a:p>
          <a:p>
            <a:pPr marL="0" indent="0">
              <a:buNone/>
            </a:pPr>
            <a:r>
              <a:rPr lang="en-US" sz="2000" dirty="0" smtClean="0"/>
              <a:t>On </a:t>
            </a:r>
            <a:r>
              <a:rPr lang="en-US" sz="2000" dirty="0"/>
              <a:t>his return to England, Wesley, under the instruction of a Moravian preacher, arrived at a clearer understanding of Bible faith. He was convinced that he must renounce all dependence upon his own works for salvation and must trust wholly to “the Lamb of God, which taketh away the sin of the world.” At a meeting of the Moravian society in London a statement was read from Luther, describing the change which the Spirit of God works in the heart of the believer. As Wesley listened, faith was kindled in his soul. “I felt my heart strangely warmed,” he says. “I felt I did trust in Christ, Christ alone, for salvation: and an assurance was given me, that He had taken away my sins, even mine, and saved me from the law of sin and death.”—Ibid., page 52. </a:t>
            </a:r>
          </a:p>
        </p:txBody>
      </p:sp>
    </p:spTree>
    <p:extLst>
      <p:ext uri="{BB962C8B-B14F-4D97-AF65-F5344CB8AC3E}">
        <p14:creationId xmlns:p14="http://schemas.microsoft.com/office/powerpoint/2010/main" val="2069895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 for This Week:</a:t>
            </a:r>
            <a:endParaRPr lang="en-US" dirty="0"/>
          </a:p>
        </p:txBody>
      </p:sp>
      <p:pic>
        <p:nvPicPr>
          <p:cNvPr id="4" name="Content Placeholder 3"/>
          <p:cNvPicPr>
            <a:picLocks noGrp="1" noChangeAspect="1"/>
          </p:cNvPicPr>
          <p:nvPr>
            <p:ph idx="1"/>
          </p:nvPr>
        </p:nvPicPr>
        <p:blipFill>
          <a:blip r:embed="rId2"/>
          <a:stretch>
            <a:fillRect/>
          </a:stretch>
        </p:blipFill>
        <p:spPr>
          <a:xfrm>
            <a:off x="807519" y="2668907"/>
            <a:ext cx="10940889" cy="3146266"/>
          </a:xfrm>
          <a:prstGeom prst="rect">
            <a:avLst/>
          </a:prstGeom>
        </p:spPr>
      </p:pic>
    </p:spTree>
    <p:extLst>
      <p:ext uri="{BB962C8B-B14F-4D97-AF65-F5344CB8AC3E}">
        <p14:creationId xmlns:p14="http://schemas.microsoft.com/office/powerpoint/2010/main" val="1063212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Great Controversy</a:t>
            </a:r>
            <a:r>
              <a:rPr lang="en-US" dirty="0" smtClean="0"/>
              <a:t>, pg. 256</a:t>
            </a:r>
            <a:endParaRPr lang="en-US" dirty="0"/>
          </a:p>
        </p:txBody>
      </p:sp>
      <p:sp>
        <p:nvSpPr>
          <p:cNvPr id="3" name="Content Placeholder 2"/>
          <p:cNvSpPr>
            <a:spLocks noGrp="1"/>
          </p:cNvSpPr>
          <p:nvPr>
            <p:ph idx="1"/>
          </p:nvPr>
        </p:nvSpPr>
        <p:spPr>
          <a:xfrm>
            <a:off x="2013735" y="1428108"/>
            <a:ext cx="9863191" cy="4962418"/>
          </a:xfrm>
        </p:spPr>
        <p:txBody>
          <a:bodyPr>
            <a:noAutofit/>
          </a:bodyPr>
          <a:lstStyle/>
          <a:p>
            <a:pPr marL="0" indent="0">
              <a:buNone/>
            </a:pPr>
            <a:endParaRPr lang="en-US" sz="2000" dirty="0" smtClean="0"/>
          </a:p>
          <a:p>
            <a:pPr marL="0" indent="0">
              <a:buNone/>
            </a:pPr>
            <a:r>
              <a:rPr lang="en-US" sz="2000" dirty="0" smtClean="0"/>
              <a:t>Through </a:t>
            </a:r>
            <a:r>
              <a:rPr lang="en-US" sz="2000" dirty="0"/>
              <a:t>long years of wearisome and comfortless striving—years of rigorous self-denial, of reproach and humiliation—Wesley had steadfastly adhered to his one purpose of seeking God. Now he had found Him; and he found that the grace which he had toiled to win by prayers and fasts, by </a:t>
            </a:r>
            <a:r>
              <a:rPr lang="en-US" sz="2000" dirty="0" err="1"/>
              <a:t>almsdeeds</a:t>
            </a:r>
            <a:r>
              <a:rPr lang="en-US" sz="2000" dirty="0"/>
              <a:t> and self-abnegation, was a gift, “without money and without price.” </a:t>
            </a:r>
          </a:p>
          <a:p>
            <a:pPr marL="0" indent="0">
              <a:buNone/>
            </a:pPr>
            <a:r>
              <a:rPr lang="en-US" sz="2000" dirty="0" smtClean="0"/>
              <a:t>Once </a:t>
            </a:r>
            <a:r>
              <a:rPr lang="en-US" sz="2000" dirty="0"/>
              <a:t>established in the faith of Christ, his whole soul burned with the desire to spread everywhere a knowledge of the glorious gospel of God's free grace. “I look upon all the world as my parish,” he said; “in whatever part of it I am, I judge it meet, right, and my bounden duty, to declare unto all that are willing to hear, the glad tidings of salvation.”—Ibid., page 74. </a:t>
            </a:r>
          </a:p>
        </p:txBody>
      </p:sp>
    </p:spTree>
    <p:extLst>
      <p:ext uri="{BB962C8B-B14F-4D97-AF65-F5344CB8AC3E}">
        <p14:creationId xmlns:p14="http://schemas.microsoft.com/office/powerpoint/2010/main" val="2887438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Great Controversy</a:t>
            </a:r>
            <a:r>
              <a:rPr lang="en-US" dirty="0" smtClean="0"/>
              <a:t>, pg. 256</a:t>
            </a:r>
            <a:endParaRPr lang="en-US" dirty="0"/>
          </a:p>
        </p:txBody>
      </p:sp>
      <p:sp>
        <p:nvSpPr>
          <p:cNvPr id="3" name="Content Placeholder 2"/>
          <p:cNvSpPr>
            <a:spLocks noGrp="1"/>
          </p:cNvSpPr>
          <p:nvPr>
            <p:ph idx="1"/>
          </p:nvPr>
        </p:nvSpPr>
        <p:spPr>
          <a:xfrm>
            <a:off x="2013735" y="1428108"/>
            <a:ext cx="9863191" cy="4962418"/>
          </a:xfrm>
        </p:spPr>
        <p:txBody>
          <a:bodyPr>
            <a:noAutofit/>
          </a:bodyPr>
          <a:lstStyle/>
          <a:p>
            <a:pPr marL="0" indent="0">
              <a:buNone/>
            </a:pPr>
            <a:endParaRPr lang="en-US" sz="2000" dirty="0" smtClean="0"/>
          </a:p>
          <a:p>
            <a:pPr marL="0" indent="0">
              <a:buNone/>
            </a:pPr>
            <a:r>
              <a:rPr lang="en-US" sz="2000" dirty="0"/>
              <a:t>He continued his strict and self-denying life, not now as the ground, but the result of faith; not the root, but the fruit of holiness. </a:t>
            </a:r>
            <a:r>
              <a:rPr lang="en-US" sz="2000" dirty="0">
                <a:solidFill>
                  <a:srgbClr val="FFFF00"/>
                </a:solidFill>
              </a:rPr>
              <a:t>The grace of God in Christ is the foundation of the Christian's hope, and that grace will be manifested in obedience. </a:t>
            </a:r>
            <a:r>
              <a:rPr lang="en-US" sz="2000" dirty="0"/>
              <a:t>Wesley's life was devoted to the preaching of the great truths which he had received—justification through faith in the atoning blood of Christ, and the renewing power of the Holy Spirit upon the heart, bringing forth fruit in a life conformed to the example of Christ. </a:t>
            </a:r>
            <a:endParaRPr lang="en-US" sz="2000" dirty="0"/>
          </a:p>
        </p:txBody>
      </p:sp>
    </p:spTree>
    <p:extLst>
      <p:ext uri="{BB962C8B-B14F-4D97-AF65-F5344CB8AC3E}">
        <p14:creationId xmlns:p14="http://schemas.microsoft.com/office/powerpoint/2010/main" val="456481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buNone/>
            </a:pPr>
            <a:r>
              <a:rPr lang="en-US" sz="2000" dirty="0" smtClean="0"/>
              <a:t>We can’t have real Sabbath observance—or indeed true obedience to any part of the Law—without being justified by faith.  Real obedience to God’s law comes about as the “fruit” of faith, and NOT as a result of dedicated human effort.  We must accept that we cannot obey God’s law through our own efforts.  Instead, we accept by faith that Jesus has made things right between God and ourselves by covering the record of our own deeds with His own perfect record.  Recognition of that truth—that He covers us—allows us to connect to Him and build a relationship with Him, the consequences of which involve true obedience to God’s Law.  As Ellen White writes, “</a:t>
            </a:r>
            <a:r>
              <a:rPr lang="en-US" sz="2000" dirty="0">
                <a:solidFill>
                  <a:srgbClr val="FFFF00"/>
                </a:solidFill>
              </a:rPr>
              <a:t>The grace of God in Christ is the foundation of the Christian's hope, and that grace will be manifested in obedience</a:t>
            </a:r>
            <a:r>
              <a:rPr lang="en-US" sz="2000" dirty="0" smtClean="0">
                <a:solidFill>
                  <a:srgbClr val="FFFF00"/>
                </a:solidFill>
              </a:rPr>
              <a:t>.</a:t>
            </a:r>
            <a:r>
              <a:rPr lang="en-US" sz="2000" dirty="0" smtClean="0">
                <a:solidFill>
                  <a:schemeClr val="tx1"/>
                </a:solidFill>
              </a:rPr>
              <a:t>”</a:t>
            </a:r>
            <a:endParaRPr lang="en-US" sz="2000" dirty="0"/>
          </a:p>
        </p:txBody>
      </p:sp>
      <p:pic>
        <p:nvPicPr>
          <p:cNvPr id="4" name="Content Placeholder 3"/>
          <p:cNvPicPr>
            <a:picLocks noGrp="1" noChangeAspect="1"/>
          </p:cNvPicPr>
          <p:nvPr>
            <p:ph idx="1"/>
          </p:nvPr>
        </p:nvPicPr>
        <p:blipFill rotWithShape="1">
          <a:blip r:embed="rId2"/>
          <a:srcRect b="52219"/>
          <a:stretch/>
        </p:blipFill>
        <p:spPr>
          <a:xfrm>
            <a:off x="2589212" y="624110"/>
            <a:ext cx="8915400" cy="1224999"/>
          </a:xfrm>
          <a:prstGeom prst="rect">
            <a:avLst/>
          </a:prstGeom>
        </p:spPr>
      </p:pic>
    </p:spTree>
    <p:extLst>
      <p:ext uri="{BB962C8B-B14F-4D97-AF65-F5344CB8AC3E}">
        <p14:creationId xmlns:p14="http://schemas.microsoft.com/office/powerpoint/2010/main" val="3151376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 for This Week:</a:t>
            </a:r>
            <a:endParaRPr lang="en-US" dirty="0"/>
          </a:p>
        </p:txBody>
      </p:sp>
      <p:pic>
        <p:nvPicPr>
          <p:cNvPr id="4" name="Content Placeholder 3"/>
          <p:cNvPicPr>
            <a:picLocks noGrp="1" noChangeAspect="1"/>
          </p:cNvPicPr>
          <p:nvPr>
            <p:ph idx="1"/>
          </p:nvPr>
        </p:nvPicPr>
        <p:blipFill>
          <a:blip r:embed="rId2"/>
          <a:stretch>
            <a:fillRect/>
          </a:stretch>
        </p:blipFill>
        <p:spPr>
          <a:xfrm>
            <a:off x="858890" y="1905000"/>
            <a:ext cx="10940889" cy="3146266"/>
          </a:xfrm>
          <a:prstGeom prst="rect">
            <a:avLst/>
          </a:prstGeom>
        </p:spPr>
      </p:pic>
    </p:spTree>
    <p:extLst>
      <p:ext uri="{BB962C8B-B14F-4D97-AF65-F5344CB8AC3E}">
        <p14:creationId xmlns:p14="http://schemas.microsoft.com/office/powerpoint/2010/main" val="35194739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Legalism:</a:t>
            </a:r>
            <a:endParaRPr lang="en-US" dirty="0"/>
          </a:p>
        </p:txBody>
      </p:sp>
      <p:sp>
        <p:nvSpPr>
          <p:cNvPr id="3" name="Content Placeholder 2"/>
          <p:cNvSpPr>
            <a:spLocks noGrp="1"/>
          </p:cNvSpPr>
          <p:nvPr>
            <p:ph idx="1"/>
          </p:nvPr>
        </p:nvSpPr>
        <p:spPr/>
        <p:txBody>
          <a:bodyPr/>
          <a:lstStyle/>
          <a:p>
            <a:r>
              <a:rPr lang="en-US" sz="2800" dirty="0" smtClean="0"/>
              <a:t>The </a:t>
            </a:r>
            <a:r>
              <a:rPr lang="en-US" sz="2800" dirty="0"/>
              <a:t>doctrine </a:t>
            </a:r>
            <a:r>
              <a:rPr lang="en-US" sz="2800" dirty="0" smtClean="0"/>
              <a:t>that salvation is gained through good works.  </a:t>
            </a:r>
          </a:p>
          <a:p>
            <a:r>
              <a:rPr lang="en-US" sz="2800" dirty="0" smtClean="0"/>
              <a:t>Strict </a:t>
            </a:r>
            <a:r>
              <a:rPr lang="en-US" sz="2800" dirty="0"/>
              <a:t>adherence to </a:t>
            </a:r>
            <a:r>
              <a:rPr lang="en-US" sz="2800" dirty="0" smtClean="0"/>
              <a:t>law, especially </a:t>
            </a:r>
            <a:r>
              <a:rPr lang="en-US" sz="2800" dirty="0"/>
              <a:t>to the </a:t>
            </a:r>
            <a:r>
              <a:rPr lang="en-US" sz="2800" dirty="0" smtClean="0"/>
              <a:t>letter of the law </a:t>
            </a:r>
            <a:r>
              <a:rPr lang="en-US" sz="2800" dirty="0"/>
              <a:t>rather than the spirit.</a:t>
            </a:r>
          </a:p>
          <a:p>
            <a:pPr marL="0" indent="0">
              <a:buNone/>
            </a:pPr>
            <a:endParaRPr lang="en-US" dirty="0"/>
          </a:p>
        </p:txBody>
      </p:sp>
    </p:spTree>
    <p:extLst>
      <p:ext uri="{BB962C8B-B14F-4D97-AF65-F5344CB8AC3E}">
        <p14:creationId xmlns:p14="http://schemas.microsoft.com/office/powerpoint/2010/main" val="3895230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sz="2000" dirty="0" smtClean="0">
                <a:solidFill>
                  <a:schemeClr val="accent1">
                    <a:lumMod val="40000"/>
                    <a:lumOff val="60000"/>
                  </a:schemeClr>
                </a:solidFill>
              </a:rPr>
              <a:t>Real obedience comes through faith, as we’ve seen.  True observance of the Sabbath comes as a “fruit” or natural result of our faith relationship with Jesus.  A legalistic observance of the Sabbath is the empty attempt to obey God’s Law through strictly human effort.  Unfortunately…</a:t>
            </a:r>
          </a:p>
          <a:p>
            <a:r>
              <a:rPr lang="en-US" sz="2400" b="1" baseline="30000" dirty="0" smtClean="0"/>
              <a:t>6</a:t>
            </a:r>
            <a:r>
              <a:rPr lang="en-US" sz="2400" b="1" baseline="30000" dirty="0"/>
              <a:t> </a:t>
            </a:r>
            <a:r>
              <a:rPr lang="en-US" sz="2400" b="1" baseline="30000" dirty="0" smtClean="0"/>
              <a:t>”</a:t>
            </a:r>
            <a:r>
              <a:rPr lang="en-US" sz="2400" dirty="0" smtClean="0"/>
              <a:t>But </a:t>
            </a:r>
            <a:r>
              <a:rPr lang="en-US" sz="2400" dirty="0"/>
              <a:t>we are all as an unclean thing, and all our </a:t>
            </a:r>
            <a:r>
              <a:rPr lang="en-US" sz="2400" dirty="0" err="1"/>
              <a:t>righteousnesses</a:t>
            </a:r>
            <a:r>
              <a:rPr lang="en-US" sz="2400" dirty="0"/>
              <a:t> are as filthy rags; and we all do fade as a leaf; and our iniquities, like the wind, have taken us away</a:t>
            </a:r>
            <a:r>
              <a:rPr lang="en-US" sz="2400" dirty="0" smtClean="0"/>
              <a:t>.”  --Isaiah 64:5</a:t>
            </a:r>
            <a:endParaRPr lang="en-US" sz="2400" dirty="0"/>
          </a:p>
          <a:p>
            <a:r>
              <a:rPr lang="en-US" sz="2000" dirty="0" smtClean="0">
                <a:solidFill>
                  <a:schemeClr val="accent1">
                    <a:lumMod val="40000"/>
                    <a:lumOff val="60000"/>
                  </a:schemeClr>
                </a:solidFill>
              </a:rPr>
              <a:t>That is, we can’t do it!  Legalistic observance of the Sabbath really doesn’t turn out to be observance of </a:t>
            </a:r>
            <a:r>
              <a:rPr lang="en-US" sz="2000" smtClean="0">
                <a:solidFill>
                  <a:schemeClr val="accent1">
                    <a:lumMod val="40000"/>
                    <a:lumOff val="60000"/>
                  </a:schemeClr>
                </a:solidFill>
              </a:rPr>
              <a:t>the Sabbath at all.  </a:t>
            </a:r>
            <a:endParaRPr lang="en-US" sz="2000" dirty="0">
              <a:solidFill>
                <a:schemeClr val="accent1">
                  <a:lumMod val="40000"/>
                  <a:lumOff val="60000"/>
                </a:schemeClr>
              </a:solidFill>
            </a:endParaRPr>
          </a:p>
        </p:txBody>
      </p:sp>
      <p:pic>
        <p:nvPicPr>
          <p:cNvPr id="4" name="Content Placeholder 3"/>
          <p:cNvPicPr>
            <a:picLocks noGrp="1" noChangeAspect="1"/>
          </p:cNvPicPr>
          <p:nvPr>
            <p:ph idx="1"/>
          </p:nvPr>
        </p:nvPicPr>
        <p:blipFill rotWithShape="1">
          <a:blip r:embed="rId2"/>
          <a:srcRect l="8608" t="48872" r="3949" b="-352"/>
          <a:stretch/>
        </p:blipFill>
        <p:spPr>
          <a:xfrm>
            <a:off x="2632968" y="403032"/>
            <a:ext cx="8871644" cy="1501968"/>
          </a:xfrm>
          <a:prstGeom prst="rect">
            <a:avLst/>
          </a:prstGeom>
        </p:spPr>
      </p:pic>
    </p:spTree>
    <p:extLst>
      <p:ext uri="{BB962C8B-B14F-4D97-AF65-F5344CB8AC3E}">
        <p14:creationId xmlns:p14="http://schemas.microsoft.com/office/powerpoint/2010/main" val="259359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dirty="0" smtClean="0"/>
              <a:t>Justification by Faith</a:t>
            </a:r>
            <a:endParaRPr lang="en-US" dirty="0"/>
          </a:p>
        </p:txBody>
      </p:sp>
      <p:sp>
        <p:nvSpPr>
          <p:cNvPr id="3" name="Content Placeholder 2"/>
          <p:cNvSpPr>
            <a:spLocks noGrp="1"/>
          </p:cNvSpPr>
          <p:nvPr>
            <p:ph idx="1"/>
          </p:nvPr>
        </p:nvSpPr>
        <p:spPr>
          <a:xfrm>
            <a:off x="2589212" y="1500027"/>
            <a:ext cx="8915400" cy="4411195"/>
          </a:xfrm>
        </p:spPr>
        <p:txBody>
          <a:bodyPr>
            <a:normAutofit/>
          </a:bodyPr>
          <a:lstStyle/>
          <a:p>
            <a:pPr marL="0" indent="0">
              <a:buNone/>
            </a:pPr>
            <a:r>
              <a:rPr lang="en-US" sz="2400" dirty="0" smtClean="0"/>
              <a:t>Justification </a:t>
            </a:r>
            <a:r>
              <a:rPr lang="en-US" sz="2400" dirty="0"/>
              <a:t>is the process by which </a:t>
            </a:r>
            <a:r>
              <a:rPr lang="en-US" sz="2400" dirty="0" smtClean="0"/>
              <a:t>I (a </a:t>
            </a:r>
            <a:r>
              <a:rPr lang="en-US" sz="2400" dirty="0"/>
              <a:t>sinner who deserves the wages of sin = </a:t>
            </a:r>
            <a:r>
              <a:rPr lang="en-US" sz="2400" dirty="0" smtClean="0"/>
              <a:t>death) </a:t>
            </a:r>
            <a:r>
              <a:rPr lang="en-US" sz="2400" dirty="0"/>
              <a:t>am restored to right-standing with GOD. </a:t>
            </a:r>
            <a:r>
              <a:rPr lang="en-US" sz="2400" dirty="0" smtClean="0"/>
              <a:t> </a:t>
            </a:r>
          </a:p>
          <a:p>
            <a:pPr marL="0" indent="0">
              <a:buNone/>
            </a:pPr>
            <a:r>
              <a:rPr lang="en-US" sz="2400" dirty="0" smtClean="0"/>
              <a:t>The </a:t>
            </a:r>
            <a:r>
              <a:rPr lang="en-US" sz="2400" dirty="0"/>
              <a:t>Father applies the merits of the substitutionary death of Jesus to my account. </a:t>
            </a:r>
            <a:r>
              <a:rPr lang="en-US" sz="2400" dirty="0" smtClean="0"/>
              <a:t> </a:t>
            </a:r>
          </a:p>
          <a:p>
            <a:pPr marL="0" indent="0">
              <a:buNone/>
            </a:pPr>
            <a:r>
              <a:rPr lang="en-US" sz="2400" dirty="0" smtClean="0"/>
              <a:t>I </a:t>
            </a:r>
            <a:r>
              <a:rPr lang="en-US" sz="2400" dirty="0"/>
              <a:t>accept the work of the Father (His work, not my works) and the merits of the Son (His merits, not mine) by faith. (Faith is also a gift from </a:t>
            </a:r>
            <a:r>
              <a:rPr lang="en-US" sz="2400" dirty="0" smtClean="0"/>
              <a:t>God.) </a:t>
            </a:r>
          </a:p>
          <a:p>
            <a:pPr marL="0" indent="0">
              <a:buNone/>
            </a:pPr>
            <a:r>
              <a:rPr lang="en-US" sz="2400" dirty="0" smtClean="0"/>
              <a:t>When </a:t>
            </a:r>
            <a:r>
              <a:rPr lang="en-US" sz="2400" dirty="0"/>
              <a:t>the Father looks at me, He sees me through Jesus -- justified -- just </a:t>
            </a:r>
            <a:r>
              <a:rPr lang="en-US" sz="2400" dirty="0" smtClean="0"/>
              <a:t>as </a:t>
            </a:r>
            <a:r>
              <a:rPr lang="en-US" sz="2400" dirty="0"/>
              <a:t>if </a:t>
            </a:r>
            <a:r>
              <a:rPr lang="en-US" sz="2400" dirty="0" smtClean="0"/>
              <a:t>I'd </a:t>
            </a:r>
            <a:r>
              <a:rPr lang="en-US" sz="2400" dirty="0"/>
              <a:t>never sinned. </a:t>
            </a:r>
            <a:endParaRPr lang="en-US" sz="2400" dirty="0"/>
          </a:p>
        </p:txBody>
      </p:sp>
    </p:spTree>
    <p:extLst>
      <p:ext uri="{BB962C8B-B14F-4D97-AF65-F5344CB8AC3E}">
        <p14:creationId xmlns:p14="http://schemas.microsoft.com/office/powerpoint/2010/main" val="2498111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Justification by Faith:  Hebrews 11:1-6</a:t>
            </a:r>
            <a:br>
              <a:rPr lang="en-US" dirty="0" smtClean="0"/>
            </a:br>
            <a:endParaRPr lang="en-US" dirty="0"/>
          </a:p>
        </p:txBody>
      </p:sp>
      <p:sp>
        <p:nvSpPr>
          <p:cNvPr id="3" name="Content Placeholder 2"/>
          <p:cNvSpPr>
            <a:spLocks noGrp="1"/>
          </p:cNvSpPr>
          <p:nvPr>
            <p:ph idx="1"/>
          </p:nvPr>
        </p:nvSpPr>
        <p:spPr>
          <a:xfrm>
            <a:off x="2592925" y="1904999"/>
            <a:ext cx="9366193" cy="4670461"/>
          </a:xfrm>
        </p:spPr>
        <p:txBody>
          <a:bodyPr>
            <a:noAutofit/>
          </a:bodyPr>
          <a:lstStyle/>
          <a:p>
            <a:r>
              <a:rPr lang="en-US" sz="2400" dirty="0" smtClean="0"/>
              <a:t>Now </a:t>
            </a:r>
            <a:r>
              <a:rPr lang="en-US" sz="2400" dirty="0"/>
              <a:t>faith is the substance of things hoped for, the evidence of things not seen.</a:t>
            </a:r>
          </a:p>
          <a:p>
            <a:r>
              <a:rPr lang="en-US" sz="2400" b="1" baseline="30000" dirty="0"/>
              <a:t>2 </a:t>
            </a:r>
            <a:r>
              <a:rPr lang="en-US" sz="2400" dirty="0"/>
              <a:t>For by it the elders obtained a good report.</a:t>
            </a:r>
          </a:p>
          <a:p>
            <a:r>
              <a:rPr lang="en-US" sz="2400" b="1" baseline="30000" dirty="0"/>
              <a:t>3 </a:t>
            </a:r>
            <a:r>
              <a:rPr lang="en-US" sz="2400" dirty="0"/>
              <a:t>Through faith we understand that the worlds were framed by the word of God, so that things which are seen were not made of things which do appear</a:t>
            </a:r>
            <a:r>
              <a:rPr lang="en-US" sz="2400" dirty="0" smtClean="0"/>
              <a:t>.</a:t>
            </a:r>
          </a:p>
          <a:p>
            <a:endParaRPr lang="en-US" sz="2400" dirty="0"/>
          </a:p>
          <a:p>
            <a:endParaRPr lang="en-US" sz="2400" dirty="0" smtClean="0"/>
          </a:p>
          <a:p>
            <a:endParaRPr lang="en-US" sz="2400" dirty="0"/>
          </a:p>
          <a:p>
            <a:r>
              <a:rPr lang="en-US" sz="2400" dirty="0" smtClean="0">
                <a:solidFill>
                  <a:schemeClr val="accent1">
                    <a:lumMod val="40000"/>
                    <a:lumOff val="60000"/>
                  </a:schemeClr>
                </a:solidFill>
              </a:rPr>
              <a:t>Faith =  actionable trust in God, especially His Word </a:t>
            </a:r>
            <a:endParaRPr lang="en-US" sz="2400" dirty="0">
              <a:solidFill>
                <a:schemeClr val="accent1">
                  <a:lumMod val="40000"/>
                  <a:lumOff val="60000"/>
                </a:schemeClr>
              </a:solidFill>
            </a:endParaRPr>
          </a:p>
        </p:txBody>
      </p:sp>
    </p:spTree>
    <p:extLst>
      <p:ext uri="{BB962C8B-B14F-4D97-AF65-F5344CB8AC3E}">
        <p14:creationId xmlns:p14="http://schemas.microsoft.com/office/powerpoint/2010/main" val="2460065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Justification by Faith:  Hebrews 11:1-6</a:t>
            </a:r>
            <a:br>
              <a:rPr lang="en-US" dirty="0" smtClean="0"/>
            </a:br>
            <a:endParaRPr lang="en-US" dirty="0"/>
          </a:p>
        </p:txBody>
      </p:sp>
      <p:sp>
        <p:nvSpPr>
          <p:cNvPr id="3" name="Content Placeholder 2"/>
          <p:cNvSpPr>
            <a:spLocks noGrp="1"/>
          </p:cNvSpPr>
          <p:nvPr>
            <p:ph idx="1"/>
          </p:nvPr>
        </p:nvSpPr>
        <p:spPr>
          <a:xfrm>
            <a:off x="2592925" y="1417835"/>
            <a:ext cx="9366193" cy="5157626"/>
          </a:xfrm>
        </p:spPr>
        <p:txBody>
          <a:bodyPr>
            <a:noAutofit/>
          </a:bodyPr>
          <a:lstStyle/>
          <a:p>
            <a:r>
              <a:rPr lang="en-US" sz="2400" b="1" baseline="30000" dirty="0" smtClean="0"/>
              <a:t>4</a:t>
            </a:r>
            <a:r>
              <a:rPr lang="en-US" sz="2400" b="1" baseline="30000" dirty="0"/>
              <a:t> </a:t>
            </a:r>
            <a:r>
              <a:rPr lang="en-US" sz="2400" dirty="0"/>
              <a:t>By faith Abel offered unto God a more excellent sacrifice than Cain, by which he obtained witness that he was righteous, God testifying of his gifts: and by it he being dead yet </a:t>
            </a:r>
            <a:r>
              <a:rPr lang="en-US" sz="2400" dirty="0" err="1"/>
              <a:t>speaketh</a:t>
            </a:r>
            <a:r>
              <a:rPr lang="en-US" sz="2400" dirty="0"/>
              <a:t>.</a:t>
            </a:r>
          </a:p>
          <a:p>
            <a:r>
              <a:rPr lang="en-US" sz="2400" b="1" baseline="30000" dirty="0"/>
              <a:t>5 </a:t>
            </a:r>
            <a:r>
              <a:rPr lang="en-US" sz="2400" dirty="0"/>
              <a:t>By faith Enoch was translated that he should not see death; and was not found, because God had translated him: for before his translation he had this testimony, that he pleased God.</a:t>
            </a:r>
          </a:p>
          <a:p>
            <a:r>
              <a:rPr lang="en-US" sz="2400" b="1" baseline="30000" dirty="0"/>
              <a:t>6 </a:t>
            </a:r>
            <a:r>
              <a:rPr lang="en-US" sz="2400" dirty="0"/>
              <a:t>But without faith it is impossible to please him: for he that cometh to God must believe that he is, and that he is a rewarder of them that diligently seek </a:t>
            </a:r>
            <a:r>
              <a:rPr lang="en-US" sz="2400" dirty="0" smtClean="0"/>
              <a:t>him.</a:t>
            </a:r>
          </a:p>
          <a:p>
            <a:r>
              <a:rPr lang="en-US" sz="2400" dirty="0" smtClean="0">
                <a:solidFill>
                  <a:schemeClr val="accent1">
                    <a:lumMod val="40000"/>
                    <a:lumOff val="60000"/>
                  </a:schemeClr>
                </a:solidFill>
              </a:rPr>
              <a:t>Note that it’s impossible to obey/please God without faith!</a:t>
            </a:r>
            <a:endParaRPr lang="en-US" sz="2400" dirty="0"/>
          </a:p>
        </p:txBody>
      </p:sp>
    </p:spTree>
    <p:extLst>
      <p:ext uri="{BB962C8B-B14F-4D97-AF65-F5344CB8AC3E}">
        <p14:creationId xmlns:p14="http://schemas.microsoft.com/office/powerpoint/2010/main" val="1832293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Justification by Faith:  Romans 12:3</a:t>
            </a:r>
            <a:br>
              <a:rPr lang="en-US" dirty="0" smtClean="0"/>
            </a:br>
            <a:endParaRPr lang="en-US" dirty="0"/>
          </a:p>
        </p:txBody>
      </p:sp>
      <p:sp>
        <p:nvSpPr>
          <p:cNvPr id="3" name="Content Placeholder 2"/>
          <p:cNvSpPr>
            <a:spLocks noGrp="1"/>
          </p:cNvSpPr>
          <p:nvPr>
            <p:ph idx="1"/>
          </p:nvPr>
        </p:nvSpPr>
        <p:spPr>
          <a:xfrm>
            <a:off x="2592925" y="1904999"/>
            <a:ext cx="9366193" cy="4670461"/>
          </a:xfrm>
        </p:spPr>
        <p:txBody>
          <a:bodyPr>
            <a:noAutofit/>
          </a:bodyPr>
          <a:lstStyle/>
          <a:p>
            <a:r>
              <a:rPr lang="en-US" sz="2400" b="1" baseline="30000" dirty="0"/>
              <a:t>3 </a:t>
            </a:r>
            <a:r>
              <a:rPr lang="en-US" sz="2400" dirty="0"/>
              <a:t>For I say, through the grace given unto me, to every man that is among you, not to think of himself more highly than he ought to think; but to think soberly, according as God hath dealt to every man the measure of faith</a:t>
            </a:r>
            <a:r>
              <a:rPr lang="en-US" sz="2400" dirty="0" smtClean="0"/>
              <a:t>.</a:t>
            </a:r>
          </a:p>
          <a:p>
            <a:endParaRPr lang="en-US" sz="2400" dirty="0"/>
          </a:p>
          <a:p>
            <a:endParaRPr lang="en-US" sz="2400" dirty="0" smtClean="0"/>
          </a:p>
          <a:p>
            <a:endParaRPr lang="en-US" sz="2400" dirty="0"/>
          </a:p>
          <a:p>
            <a:endParaRPr lang="en-US" sz="2400" dirty="0" smtClean="0"/>
          </a:p>
          <a:p>
            <a:endParaRPr lang="en-US" sz="2400" dirty="0"/>
          </a:p>
          <a:p>
            <a:r>
              <a:rPr lang="en-US" sz="2400" dirty="0" smtClean="0">
                <a:solidFill>
                  <a:schemeClr val="accent1">
                    <a:lumMod val="40000"/>
                    <a:lumOff val="60000"/>
                  </a:schemeClr>
                </a:solidFill>
              </a:rPr>
              <a:t>Faith—at least a measure of it—is provided by God</a:t>
            </a:r>
            <a:endParaRPr lang="en-US" sz="2400" dirty="0">
              <a:solidFill>
                <a:schemeClr val="accent1">
                  <a:lumMod val="40000"/>
                  <a:lumOff val="60000"/>
                </a:schemeClr>
              </a:solidFill>
            </a:endParaRPr>
          </a:p>
        </p:txBody>
      </p:sp>
    </p:spTree>
    <p:extLst>
      <p:ext uri="{BB962C8B-B14F-4D97-AF65-F5344CB8AC3E}">
        <p14:creationId xmlns:p14="http://schemas.microsoft.com/office/powerpoint/2010/main" val="1157333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Justification by Faith:  Ephesians 2:8, 9</a:t>
            </a:r>
            <a:br>
              <a:rPr lang="en-US" dirty="0" smtClean="0"/>
            </a:br>
            <a:endParaRPr lang="en-US" dirty="0"/>
          </a:p>
        </p:txBody>
      </p:sp>
      <p:sp>
        <p:nvSpPr>
          <p:cNvPr id="3" name="Content Placeholder 2"/>
          <p:cNvSpPr>
            <a:spLocks noGrp="1"/>
          </p:cNvSpPr>
          <p:nvPr>
            <p:ph idx="1"/>
          </p:nvPr>
        </p:nvSpPr>
        <p:spPr>
          <a:xfrm>
            <a:off x="2592925" y="1904999"/>
            <a:ext cx="9366193" cy="4670461"/>
          </a:xfrm>
        </p:spPr>
        <p:txBody>
          <a:bodyPr>
            <a:noAutofit/>
          </a:bodyPr>
          <a:lstStyle/>
          <a:p>
            <a:r>
              <a:rPr lang="en-US" sz="2400" b="1" baseline="30000" dirty="0"/>
              <a:t>8 </a:t>
            </a:r>
            <a:r>
              <a:rPr lang="en-US" sz="2400" dirty="0"/>
              <a:t>For by grace are ye saved through faith; and that not of yourselves: it is the gift of God:</a:t>
            </a:r>
          </a:p>
          <a:p>
            <a:r>
              <a:rPr lang="en-US" sz="2400" b="1" baseline="30000" dirty="0"/>
              <a:t>9 </a:t>
            </a:r>
            <a:r>
              <a:rPr lang="en-US" sz="2400" dirty="0"/>
              <a:t>Not of works, lest any man should boast</a:t>
            </a:r>
            <a:r>
              <a:rPr lang="en-US" sz="2400" dirty="0" smtClean="0"/>
              <a:t>.</a:t>
            </a:r>
          </a:p>
          <a:p>
            <a:endParaRPr lang="en-US" sz="2400" dirty="0"/>
          </a:p>
          <a:p>
            <a:endParaRPr lang="en-US" sz="2400" dirty="0" smtClean="0"/>
          </a:p>
          <a:p>
            <a:endParaRPr lang="en-US" sz="2400" dirty="0"/>
          </a:p>
          <a:p>
            <a:endParaRPr lang="en-US" sz="2400" dirty="0" smtClean="0"/>
          </a:p>
          <a:p>
            <a:endParaRPr lang="en-US" sz="2400" dirty="0"/>
          </a:p>
          <a:p>
            <a:r>
              <a:rPr lang="en-US" sz="2400" dirty="0" smtClean="0">
                <a:solidFill>
                  <a:schemeClr val="accent1">
                    <a:lumMod val="40000"/>
                    <a:lumOff val="60000"/>
                  </a:schemeClr>
                </a:solidFill>
              </a:rPr>
              <a:t>We are saved by GRACE through FAITH, but not by works.  </a:t>
            </a:r>
            <a:endParaRPr lang="en-US" sz="2400" dirty="0">
              <a:solidFill>
                <a:schemeClr val="accent1">
                  <a:lumMod val="40000"/>
                  <a:lumOff val="60000"/>
                </a:schemeClr>
              </a:solidFill>
            </a:endParaRPr>
          </a:p>
          <a:p>
            <a:endParaRPr lang="en-US" sz="2400" dirty="0"/>
          </a:p>
        </p:txBody>
      </p:sp>
    </p:spTree>
    <p:extLst>
      <p:ext uri="{BB962C8B-B14F-4D97-AF65-F5344CB8AC3E}">
        <p14:creationId xmlns:p14="http://schemas.microsoft.com/office/powerpoint/2010/main" val="3771006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Justification by Faith:  1 John 5:11-13</a:t>
            </a:r>
            <a:br>
              <a:rPr lang="en-US" dirty="0" smtClean="0"/>
            </a:br>
            <a:endParaRPr lang="en-US" dirty="0"/>
          </a:p>
        </p:txBody>
      </p:sp>
      <p:sp>
        <p:nvSpPr>
          <p:cNvPr id="3" name="Content Placeholder 2"/>
          <p:cNvSpPr>
            <a:spLocks noGrp="1"/>
          </p:cNvSpPr>
          <p:nvPr>
            <p:ph idx="1"/>
          </p:nvPr>
        </p:nvSpPr>
        <p:spPr>
          <a:xfrm>
            <a:off x="2592925" y="1904999"/>
            <a:ext cx="9366193" cy="4670461"/>
          </a:xfrm>
        </p:spPr>
        <p:txBody>
          <a:bodyPr>
            <a:noAutofit/>
          </a:bodyPr>
          <a:lstStyle/>
          <a:p>
            <a:r>
              <a:rPr lang="en-US" sz="2400" b="1" baseline="30000" dirty="0"/>
              <a:t>11 </a:t>
            </a:r>
            <a:r>
              <a:rPr lang="en-US" sz="2400" dirty="0"/>
              <a:t>And this is the record, that God hath given to us eternal life, and this life is in his Son.</a:t>
            </a:r>
          </a:p>
          <a:p>
            <a:r>
              <a:rPr lang="en-US" sz="2400" b="1" baseline="30000" dirty="0"/>
              <a:t>12 </a:t>
            </a:r>
            <a:r>
              <a:rPr lang="en-US" sz="2400" dirty="0"/>
              <a:t>He that hath the Son hath life; and he that hath not the Son of God hath not life.</a:t>
            </a:r>
          </a:p>
          <a:p>
            <a:r>
              <a:rPr lang="en-US" sz="2400" b="1" baseline="30000" dirty="0"/>
              <a:t>13 </a:t>
            </a:r>
            <a:r>
              <a:rPr lang="en-US" sz="2400" dirty="0"/>
              <a:t>These things have I written unto you that believe on the name of the Son of God; that ye may know that ye have eternal life, and that ye may believe on the name of the Son of God</a:t>
            </a:r>
            <a:r>
              <a:rPr lang="en-US" sz="2400" dirty="0" smtClean="0"/>
              <a:t>.</a:t>
            </a:r>
          </a:p>
          <a:p>
            <a:endParaRPr lang="en-US" sz="2400" dirty="0"/>
          </a:p>
          <a:p>
            <a:r>
              <a:rPr lang="en-US" sz="2400" dirty="0" smtClean="0">
                <a:solidFill>
                  <a:schemeClr val="accent1">
                    <a:lumMod val="40000"/>
                    <a:lumOff val="60000"/>
                  </a:schemeClr>
                </a:solidFill>
              </a:rPr>
              <a:t>When by faith we believe in Jesus, we have eternal life!</a:t>
            </a:r>
            <a:endParaRPr lang="en-US" sz="2400" dirty="0">
              <a:solidFill>
                <a:schemeClr val="accent1">
                  <a:lumMod val="40000"/>
                  <a:lumOff val="60000"/>
                </a:schemeClr>
              </a:solidFill>
            </a:endParaRPr>
          </a:p>
        </p:txBody>
      </p:sp>
    </p:spTree>
    <p:extLst>
      <p:ext uri="{BB962C8B-B14F-4D97-AF65-F5344CB8AC3E}">
        <p14:creationId xmlns:p14="http://schemas.microsoft.com/office/powerpoint/2010/main" val="1805350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Justification by Faith:  Acts 16:30-32</a:t>
            </a:r>
            <a:br>
              <a:rPr lang="en-US" dirty="0" smtClean="0"/>
            </a:br>
            <a:endParaRPr lang="en-US" dirty="0"/>
          </a:p>
        </p:txBody>
      </p:sp>
      <p:sp>
        <p:nvSpPr>
          <p:cNvPr id="3" name="Content Placeholder 2"/>
          <p:cNvSpPr>
            <a:spLocks noGrp="1"/>
          </p:cNvSpPr>
          <p:nvPr>
            <p:ph idx="1"/>
          </p:nvPr>
        </p:nvSpPr>
        <p:spPr>
          <a:xfrm>
            <a:off x="2592925" y="1904999"/>
            <a:ext cx="9366193" cy="4670461"/>
          </a:xfrm>
        </p:spPr>
        <p:txBody>
          <a:bodyPr>
            <a:noAutofit/>
          </a:bodyPr>
          <a:lstStyle/>
          <a:p>
            <a:r>
              <a:rPr lang="en-US" sz="2400" b="1" baseline="30000" dirty="0"/>
              <a:t>30 </a:t>
            </a:r>
            <a:r>
              <a:rPr lang="en-US" sz="2400" dirty="0"/>
              <a:t>And brought them out, and said, Sirs, what must I do to be saved?</a:t>
            </a:r>
          </a:p>
          <a:p>
            <a:r>
              <a:rPr lang="en-US" sz="2400" b="1" baseline="30000" dirty="0"/>
              <a:t>31 </a:t>
            </a:r>
            <a:r>
              <a:rPr lang="en-US" sz="2400" dirty="0"/>
              <a:t>And they said, Believe on the Lord Jesus Christ, and thou shalt be saved, and thy house.</a:t>
            </a:r>
          </a:p>
          <a:p>
            <a:r>
              <a:rPr lang="en-US" sz="2400" b="1" baseline="30000" dirty="0"/>
              <a:t>32 </a:t>
            </a:r>
            <a:r>
              <a:rPr lang="en-US" sz="2400" dirty="0"/>
              <a:t>And they </a:t>
            </a:r>
            <a:r>
              <a:rPr lang="en-US" sz="2400" dirty="0" err="1"/>
              <a:t>spake</a:t>
            </a:r>
            <a:r>
              <a:rPr lang="en-US" sz="2400" dirty="0"/>
              <a:t> unto him the word of the Lord, and to all that were in his house</a:t>
            </a:r>
            <a:r>
              <a:rPr lang="en-US" sz="2400" dirty="0" smtClean="0"/>
              <a:t>.</a:t>
            </a:r>
          </a:p>
          <a:p>
            <a:endParaRPr lang="en-US" sz="2400" dirty="0"/>
          </a:p>
          <a:p>
            <a:endParaRPr lang="en-US" sz="2400" dirty="0" smtClean="0"/>
          </a:p>
          <a:p>
            <a:endParaRPr lang="en-US" sz="2400" dirty="0"/>
          </a:p>
          <a:p>
            <a:r>
              <a:rPr lang="en-US" sz="2400" dirty="0" smtClean="0">
                <a:solidFill>
                  <a:schemeClr val="accent1">
                    <a:lumMod val="40000"/>
                    <a:lumOff val="60000"/>
                  </a:schemeClr>
                </a:solidFill>
              </a:rPr>
              <a:t>Belief (faith) is necessary to receive God’s salvation.  </a:t>
            </a:r>
            <a:endParaRPr lang="en-US" sz="2400" dirty="0">
              <a:solidFill>
                <a:schemeClr val="accent1">
                  <a:lumMod val="40000"/>
                  <a:lumOff val="60000"/>
                </a:schemeClr>
              </a:solidFill>
            </a:endParaRPr>
          </a:p>
          <a:p>
            <a:endParaRPr lang="en-US" sz="2400" dirty="0"/>
          </a:p>
        </p:txBody>
      </p:sp>
    </p:spTree>
    <p:extLst>
      <p:ext uri="{BB962C8B-B14F-4D97-AF65-F5344CB8AC3E}">
        <p14:creationId xmlns:p14="http://schemas.microsoft.com/office/powerpoint/2010/main" val="390442889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docProps/app.xml><?xml version="1.0" encoding="utf-8"?>
<Properties xmlns="http://schemas.openxmlformats.org/officeDocument/2006/extended-properties" xmlns:vt="http://schemas.openxmlformats.org/officeDocument/2006/docPropsVTypes">
  <Template>Wisp</Template>
  <TotalTime>130</TotalTime>
  <Words>1821</Words>
  <Application>Microsoft Office PowerPoint</Application>
  <PresentationFormat>Widescreen</PresentationFormat>
  <Paragraphs>115</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Century Gothic</vt:lpstr>
      <vt:lpstr>Wingdings 3</vt:lpstr>
      <vt:lpstr>Wisp</vt:lpstr>
      <vt:lpstr>Obedience by Faith</vt:lpstr>
      <vt:lpstr>Discussion Questions for This Week:</vt:lpstr>
      <vt:lpstr>Justification by Faith</vt:lpstr>
      <vt:lpstr>Justification by Faith:  Hebrews 11:1-6 </vt:lpstr>
      <vt:lpstr>Justification by Faith:  Hebrews 11:1-6 </vt:lpstr>
      <vt:lpstr>Justification by Faith:  Romans 12:3 </vt:lpstr>
      <vt:lpstr>Justification by Faith:  Ephesians 2:8, 9 </vt:lpstr>
      <vt:lpstr>Justification by Faith:  1 John 5:11-13 </vt:lpstr>
      <vt:lpstr>Justification by Faith:  Acts 16:30-32 </vt:lpstr>
      <vt:lpstr>Justification by Faith:  Hebrews 4:2 </vt:lpstr>
      <vt:lpstr>Justification by Faith:  Romans 5:1-2 </vt:lpstr>
      <vt:lpstr>Justification by Faith:  James 2:17-20 </vt:lpstr>
      <vt:lpstr>Justification by Faith:  James 2:21-24 </vt:lpstr>
      <vt:lpstr>The Great Controversy, pg. 253</vt:lpstr>
      <vt:lpstr>The Great Controversy, pg. 254</vt:lpstr>
      <vt:lpstr>The Great Controversy, pg. 254</vt:lpstr>
      <vt:lpstr>The Great Controversy, pg. 255</vt:lpstr>
      <vt:lpstr>The Great Controversy, pg. 255</vt:lpstr>
      <vt:lpstr>The Great Controversy, pg. 255</vt:lpstr>
      <vt:lpstr>The Great Controversy, pg. 256</vt:lpstr>
      <vt:lpstr>The Great Controversy, pg. 256</vt:lpstr>
      <vt:lpstr>PowerPoint Presentation</vt:lpstr>
      <vt:lpstr>Discussion Questions for This Week:</vt:lpstr>
      <vt:lpstr>Legalism:</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13</cp:revision>
  <dcterms:created xsi:type="dcterms:W3CDTF">2022-01-29T03:15:06Z</dcterms:created>
  <dcterms:modified xsi:type="dcterms:W3CDTF">2022-01-29T05:25:24Z</dcterms:modified>
</cp:coreProperties>
</file>