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58"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8" r:id="rId20"/>
    <p:sldId id="277" r:id="rId21"/>
    <p:sldId id="279" r:id="rId22"/>
    <p:sldId id="280" r:id="rId23"/>
    <p:sldId id="281" r:id="rId24"/>
    <p:sldId id="282" r:id="rId25"/>
    <p:sldId id="283" r:id="rId26"/>
    <p:sldId id="284" r:id="rId27"/>
    <p:sldId id="285"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2" d="100"/>
          <a:sy n="62" d="100"/>
        </p:scale>
        <p:origin x="828"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41400"/>
            <a:ext cx="9144000" cy="2387600"/>
          </a:xfrm>
        </p:spPr>
        <p:txBody>
          <a:bodyPr anchor="b"/>
          <a:lstStyle>
            <a:lvl1pPr algn="l">
              <a:defRPr sz="6000">
                <a:solidFill>
                  <a:schemeClr val="tx2"/>
                </a:solidFill>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l">
              <a:buNone/>
              <a:defRPr sz="2400">
                <a:solidFill>
                  <a:schemeClr val="accent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65E195-C89C-4871-8AE9-903FDB8B6D9D}" type="datetimeFigureOut">
              <a:rPr lang="en-US" smtClean="0"/>
              <a:t>2/4/2022</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248326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65E195-C89C-4871-8AE9-903FDB8B6D9D}" type="datetimeFigureOut">
              <a:rPr lang="en-US" smtClean="0"/>
              <a:t>2/4/2022</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63179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65E195-C89C-4871-8AE9-903FDB8B6D9D}" type="datetimeFigureOut">
              <a:rPr lang="en-US" smtClean="0"/>
              <a:t>2/4/2022</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244623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65E195-C89C-4871-8AE9-903FDB8B6D9D}" type="datetimeFigureOut">
              <a:rPr lang="en-US" smtClean="0"/>
              <a:t>2/4/2022</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1702466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6226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65E195-C89C-4871-8AE9-903FDB8B6D9D}" type="datetimeFigureOut">
              <a:rPr lang="en-US" smtClean="0"/>
              <a:t>2/4/2022</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1233611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65E195-C89C-4871-8AE9-903FDB8B6D9D}" type="datetimeFigureOut">
              <a:rPr lang="en-US" smtClean="0"/>
              <a:t>2/4/2022</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1521872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1850" y="274638"/>
            <a:ext cx="10515600" cy="1143000"/>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1850" y="1489075"/>
            <a:ext cx="5156200"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1850" y="2193925"/>
            <a:ext cx="5156200" cy="3978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89663" y="1489075"/>
            <a:ext cx="5157787"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9663" y="2193925"/>
            <a:ext cx="5157787" cy="3978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65E195-C89C-4871-8AE9-903FDB8B6D9D}" type="datetimeFigureOut">
              <a:rPr lang="en-US" smtClean="0"/>
              <a:t>2/4/2022</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1100924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65E195-C89C-4871-8AE9-903FDB8B6D9D}" type="datetimeFigureOut">
              <a:rPr lang="en-US" smtClean="0"/>
              <a:t>2/4/2022</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918406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5E195-C89C-4871-8AE9-903FDB8B6D9D}" type="datetimeFigureOut">
              <a:rPr lang="en-US" smtClean="0"/>
              <a:t>2/4/2022</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2497625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65E195-C89C-4871-8AE9-903FDB8B6D9D}" type="datetimeFigureOut">
              <a:rPr lang="en-US" smtClean="0"/>
              <a:t>2/4/2022</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943659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65E195-C89C-4871-8AE9-903FDB8B6D9D}" type="datetimeFigureOut">
              <a:rPr lang="en-US" smtClean="0"/>
              <a:t>2/4/2022</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062D6987-FB6D-4DB8-81B8-AD0F35E3BB5F}" type="slidenum">
              <a:rPr lang="en-US" smtClean="0"/>
              <a:t>‹#›</a:t>
            </a:fld>
            <a:endParaRPr lang="en-US"/>
          </a:p>
        </p:txBody>
      </p:sp>
    </p:spTree>
    <p:extLst>
      <p:ext uri="{BB962C8B-B14F-4D97-AF65-F5344CB8AC3E}">
        <p14:creationId xmlns:p14="http://schemas.microsoft.com/office/powerpoint/2010/main" val="252229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tx1">
                    <a:lumMod val="75000"/>
                    <a:lumOff val="25000"/>
                  </a:schemeClr>
                </a:solidFill>
              </a:defRPr>
            </a:lvl1pPr>
          </a:lstStyle>
          <a:p>
            <a:fld id="{4665E195-C89C-4871-8AE9-903FDB8B6D9D}" type="datetimeFigureOut">
              <a:rPr lang="en-US" smtClean="0"/>
              <a:pPr/>
              <a:t>2/4/2022</a:t>
            </a:fld>
            <a:endParaRPr lang="en-US"/>
          </a:p>
        </p:txBody>
      </p:sp>
      <p:sp>
        <p:nvSpPr>
          <p:cNvPr id="5"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75000"/>
                    <a:lumOff val="2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75000"/>
                    <a:lumOff val="25000"/>
                  </a:schemeClr>
                </a:solidFill>
              </a:defRPr>
            </a:lvl1pPr>
          </a:lstStyle>
          <a:p>
            <a:fld id="{062D6987-FB6D-4DB8-81B8-AD0F35E3BB5F}" type="slidenum">
              <a:rPr lang="en-US" smtClean="0"/>
              <a:pPr/>
              <a:t>‹#›</a:t>
            </a:fld>
            <a:endParaRPr lang="en-US"/>
          </a:p>
        </p:txBody>
      </p:sp>
    </p:spTree>
    <p:extLst>
      <p:ext uri="{BB962C8B-B14F-4D97-AF65-F5344CB8AC3E}">
        <p14:creationId xmlns:p14="http://schemas.microsoft.com/office/powerpoint/2010/main" val="9815629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ct val="30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biblestudytools.com/job/9-33.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egwwritings.org/en/book/1965.61379#6137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9209" y="805094"/>
            <a:ext cx="9144000" cy="2387600"/>
          </a:xfrm>
        </p:spPr>
        <p:txBody>
          <a:bodyPr/>
          <a:lstStyle/>
          <a:p>
            <a:r>
              <a:rPr lang="en-US" dirty="0" smtClean="0"/>
              <a:t>Our High Priest</a:t>
            </a:r>
            <a:endParaRPr lang="en-US" dirty="0"/>
          </a:p>
        </p:txBody>
      </p:sp>
      <p:sp>
        <p:nvSpPr>
          <p:cNvPr id="3" name="Subtitle 2"/>
          <p:cNvSpPr>
            <a:spLocks noGrp="1"/>
          </p:cNvSpPr>
          <p:nvPr>
            <p:ph type="subTitle" idx="1"/>
          </p:nvPr>
        </p:nvSpPr>
        <p:spPr/>
        <p:txBody>
          <a:bodyPr/>
          <a:lstStyle/>
          <a:p>
            <a:r>
              <a:rPr lang="en-US" dirty="0" smtClean="0"/>
              <a:t>Lesson 6:  </a:t>
            </a:r>
            <a:r>
              <a:rPr lang="en-US" dirty="0" smtClean="0"/>
              <a:t>February 5</a:t>
            </a:r>
            <a:r>
              <a:rPr lang="en-US" baseline="30000" dirty="0" smtClean="0"/>
              <a:t>th</a:t>
            </a:r>
            <a:r>
              <a:rPr lang="en-US" dirty="0" smtClean="0"/>
              <a:t>, 2022</a:t>
            </a:r>
            <a:endParaRPr lang="en-US" dirty="0"/>
          </a:p>
        </p:txBody>
      </p:sp>
    </p:spTree>
    <p:extLst>
      <p:ext uri="{BB962C8B-B14F-4D97-AF65-F5344CB8AC3E}">
        <p14:creationId xmlns:p14="http://schemas.microsoft.com/office/powerpoint/2010/main" val="1756136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14:18-20</a:t>
            </a:r>
            <a:endParaRPr lang="en-US" dirty="0"/>
          </a:p>
        </p:txBody>
      </p:sp>
      <p:sp>
        <p:nvSpPr>
          <p:cNvPr id="3" name="Content Placeholder 2"/>
          <p:cNvSpPr>
            <a:spLocks noGrp="1"/>
          </p:cNvSpPr>
          <p:nvPr>
            <p:ph idx="1"/>
          </p:nvPr>
        </p:nvSpPr>
        <p:spPr/>
        <p:txBody>
          <a:bodyPr>
            <a:normAutofit/>
          </a:bodyPr>
          <a:lstStyle/>
          <a:p>
            <a:r>
              <a:rPr lang="en-US" b="1" baseline="30000" dirty="0"/>
              <a:t>18 </a:t>
            </a:r>
            <a:r>
              <a:rPr lang="en-US" dirty="0"/>
              <a:t>And Melchizedek king of Salem brought forth bread and wine: and he was the priest of the most high God.</a:t>
            </a:r>
          </a:p>
          <a:p>
            <a:r>
              <a:rPr lang="en-US" b="1" baseline="30000" dirty="0"/>
              <a:t>19 </a:t>
            </a:r>
            <a:r>
              <a:rPr lang="en-US" dirty="0"/>
              <a:t>And he blessed him, and said, Blessed be Abram of the most high God, possessor of heaven and earth:</a:t>
            </a:r>
          </a:p>
          <a:p>
            <a:r>
              <a:rPr lang="en-US" b="1" baseline="30000" dirty="0"/>
              <a:t>20 </a:t>
            </a:r>
            <a:r>
              <a:rPr lang="en-US" dirty="0"/>
              <a:t>And blessed be the most high God, which hath delivered thine enemies into thy hand. And he gave him tithes of all.</a:t>
            </a:r>
          </a:p>
          <a:p>
            <a:pPr marL="0" indent="0">
              <a:buNone/>
            </a:pPr>
            <a:endParaRPr lang="en-US" dirty="0"/>
          </a:p>
        </p:txBody>
      </p:sp>
    </p:spTree>
    <p:extLst>
      <p:ext uri="{BB962C8B-B14F-4D97-AF65-F5344CB8AC3E}">
        <p14:creationId xmlns:p14="http://schemas.microsoft.com/office/powerpoint/2010/main" val="211300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7:1-3</a:t>
            </a:r>
            <a:endParaRPr lang="en-US" dirty="0"/>
          </a:p>
        </p:txBody>
      </p:sp>
      <p:sp>
        <p:nvSpPr>
          <p:cNvPr id="3" name="Content Placeholder 2"/>
          <p:cNvSpPr>
            <a:spLocks noGrp="1"/>
          </p:cNvSpPr>
          <p:nvPr>
            <p:ph idx="1"/>
          </p:nvPr>
        </p:nvSpPr>
        <p:spPr/>
        <p:txBody>
          <a:bodyPr/>
          <a:lstStyle/>
          <a:p>
            <a:r>
              <a:rPr lang="en-US" dirty="0" smtClean="0"/>
              <a:t>For </a:t>
            </a:r>
            <a:r>
              <a:rPr lang="en-US" dirty="0"/>
              <a:t>this </a:t>
            </a:r>
            <a:r>
              <a:rPr lang="en-US" dirty="0" err="1"/>
              <a:t>Melchisedec</a:t>
            </a:r>
            <a:r>
              <a:rPr lang="en-US" dirty="0"/>
              <a:t>, king of Salem, priest of the most high God, who met Abraham returning from the slaughter of the kings, and blessed him;</a:t>
            </a:r>
          </a:p>
          <a:p>
            <a:r>
              <a:rPr lang="en-US" b="1" baseline="30000" dirty="0"/>
              <a:t>2 </a:t>
            </a:r>
            <a:r>
              <a:rPr lang="en-US" dirty="0"/>
              <a:t>To whom also Abraham gave a tenth part of all; first being by interpretation King of righteousness, and after that also King of Salem, which is, King of peace;</a:t>
            </a:r>
          </a:p>
          <a:p>
            <a:r>
              <a:rPr lang="en-US" b="1" baseline="30000" dirty="0"/>
              <a:t>3 </a:t>
            </a:r>
            <a:r>
              <a:rPr lang="en-US" dirty="0"/>
              <a:t>Without father, without mother, without descent, having neither beginning of days, nor end of life; but made like unto the Son of God; </a:t>
            </a:r>
            <a:r>
              <a:rPr lang="en-US" dirty="0" err="1"/>
              <a:t>abideth</a:t>
            </a:r>
            <a:r>
              <a:rPr lang="en-US" dirty="0"/>
              <a:t> a priest continually.</a:t>
            </a:r>
          </a:p>
        </p:txBody>
      </p:sp>
    </p:spTree>
    <p:extLst>
      <p:ext uri="{BB962C8B-B14F-4D97-AF65-F5344CB8AC3E}">
        <p14:creationId xmlns:p14="http://schemas.microsoft.com/office/powerpoint/2010/main" val="3324497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7:4-7</a:t>
            </a:r>
            <a:endParaRPr lang="en-US" dirty="0"/>
          </a:p>
        </p:txBody>
      </p:sp>
      <p:sp>
        <p:nvSpPr>
          <p:cNvPr id="3" name="Content Placeholder 2"/>
          <p:cNvSpPr>
            <a:spLocks noGrp="1"/>
          </p:cNvSpPr>
          <p:nvPr>
            <p:ph idx="1"/>
          </p:nvPr>
        </p:nvSpPr>
        <p:spPr>
          <a:xfrm>
            <a:off x="838200" y="1690688"/>
            <a:ext cx="10515600" cy="4812853"/>
          </a:xfrm>
        </p:spPr>
        <p:txBody>
          <a:bodyPr>
            <a:normAutofit lnSpcReduction="10000"/>
          </a:bodyPr>
          <a:lstStyle/>
          <a:p>
            <a:r>
              <a:rPr lang="en-US" b="1" baseline="30000" dirty="0"/>
              <a:t>4 </a:t>
            </a:r>
            <a:r>
              <a:rPr lang="en-US" dirty="0"/>
              <a:t>Now consider how great this man was, unto whom even the patriarch Abraham gave the tenth of the spoils.</a:t>
            </a:r>
          </a:p>
          <a:p>
            <a:r>
              <a:rPr lang="en-US" b="1" baseline="30000" dirty="0"/>
              <a:t>5 </a:t>
            </a:r>
            <a:r>
              <a:rPr lang="en-US" dirty="0"/>
              <a:t>And verily they that are of the sons of Levi, who receive the office of the priesthood, have a commandment to take tithes of the people according to the law, that is, of their brethren, though they come out of the loins of </a:t>
            </a:r>
            <a:r>
              <a:rPr lang="en-US" dirty="0" smtClean="0"/>
              <a:t>Abraham:  </a:t>
            </a:r>
            <a:r>
              <a:rPr lang="en-US" dirty="0" smtClean="0">
                <a:solidFill>
                  <a:schemeClr val="accent2">
                    <a:lumMod val="75000"/>
                  </a:schemeClr>
                </a:solidFill>
              </a:rPr>
              <a:t>(Numbers 18:21)</a:t>
            </a:r>
          </a:p>
          <a:p>
            <a:r>
              <a:rPr lang="en-US" b="1" baseline="30000" dirty="0" smtClean="0"/>
              <a:t>6 </a:t>
            </a:r>
            <a:r>
              <a:rPr lang="en-US" dirty="0" smtClean="0"/>
              <a:t>But he whose descent is not counted from them received tithes of Abraham, and blessed him that had the promises.</a:t>
            </a:r>
          </a:p>
          <a:p>
            <a:r>
              <a:rPr lang="en-US" b="1" baseline="30000" dirty="0"/>
              <a:t>7 </a:t>
            </a:r>
            <a:r>
              <a:rPr lang="en-US" dirty="0"/>
              <a:t>And without all contradiction the less is blessed of the better.</a:t>
            </a:r>
            <a:endParaRPr lang="en-US" dirty="0" smtClean="0"/>
          </a:p>
          <a:p>
            <a:endParaRPr lang="en-US" dirty="0"/>
          </a:p>
        </p:txBody>
      </p:sp>
    </p:spTree>
    <p:extLst>
      <p:ext uri="{BB962C8B-B14F-4D97-AF65-F5344CB8AC3E}">
        <p14:creationId xmlns:p14="http://schemas.microsoft.com/office/powerpoint/2010/main" val="1804762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7:8-10</a:t>
            </a:r>
            <a:endParaRPr lang="en-US" dirty="0"/>
          </a:p>
        </p:txBody>
      </p:sp>
      <p:sp>
        <p:nvSpPr>
          <p:cNvPr id="3" name="Content Placeholder 2"/>
          <p:cNvSpPr>
            <a:spLocks noGrp="1"/>
          </p:cNvSpPr>
          <p:nvPr>
            <p:ph idx="1"/>
          </p:nvPr>
        </p:nvSpPr>
        <p:spPr/>
        <p:txBody>
          <a:bodyPr>
            <a:normAutofit/>
          </a:bodyPr>
          <a:lstStyle/>
          <a:p>
            <a:r>
              <a:rPr lang="en-US" b="1" baseline="30000" dirty="0"/>
              <a:t>8 </a:t>
            </a:r>
            <a:r>
              <a:rPr lang="en-US" dirty="0"/>
              <a:t>And here </a:t>
            </a:r>
            <a:r>
              <a:rPr lang="en-US" dirty="0" smtClean="0"/>
              <a:t>men </a:t>
            </a:r>
            <a:r>
              <a:rPr lang="en-US" dirty="0"/>
              <a:t>that die receive tithes; but there he </a:t>
            </a:r>
            <a:r>
              <a:rPr lang="en-US" dirty="0" err="1"/>
              <a:t>receiveth</a:t>
            </a:r>
            <a:r>
              <a:rPr lang="en-US" dirty="0"/>
              <a:t> them, of whom it is witnessed that he </a:t>
            </a:r>
            <a:r>
              <a:rPr lang="en-US" dirty="0" err="1"/>
              <a:t>liveth</a:t>
            </a:r>
            <a:r>
              <a:rPr lang="en-US" dirty="0"/>
              <a:t>.</a:t>
            </a:r>
          </a:p>
          <a:p>
            <a:r>
              <a:rPr lang="en-US" b="1" baseline="30000" dirty="0"/>
              <a:t>9 </a:t>
            </a:r>
            <a:r>
              <a:rPr lang="en-US" dirty="0"/>
              <a:t>And as I may so say, Levi also, who </a:t>
            </a:r>
            <a:r>
              <a:rPr lang="en-US" dirty="0" err="1"/>
              <a:t>receiveth</a:t>
            </a:r>
            <a:r>
              <a:rPr lang="en-US" dirty="0"/>
              <a:t> tithes, payed tithes in Abraham.</a:t>
            </a:r>
          </a:p>
          <a:p>
            <a:r>
              <a:rPr lang="en-US" b="1" baseline="30000" dirty="0"/>
              <a:t>10 </a:t>
            </a:r>
            <a:r>
              <a:rPr lang="en-US" dirty="0"/>
              <a:t>For he was yet in the loins of his father, when </a:t>
            </a:r>
            <a:r>
              <a:rPr lang="en-US" dirty="0" err="1"/>
              <a:t>Melchisedec</a:t>
            </a:r>
            <a:r>
              <a:rPr lang="en-US" dirty="0"/>
              <a:t> met him.</a:t>
            </a:r>
          </a:p>
          <a:p>
            <a:pPr marL="0" indent="0">
              <a:buNone/>
            </a:pPr>
            <a:endParaRPr lang="en-US" dirty="0"/>
          </a:p>
        </p:txBody>
      </p:sp>
    </p:spTree>
    <p:extLst>
      <p:ext uri="{BB962C8B-B14F-4D97-AF65-F5344CB8AC3E}">
        <p14:creationId xmlns:p14="http://schemas.microsoft.com/office/powerpoint/2010/main" val="3848273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7:11-14</a:t>
            </a:r>
            <a:endParaRPr lang="en-US" dirty="0"/>
          </a:p>
        </p:txBody>
      </p:sp>
      <p:sp>
        <p:nvSpPr>
          <p:cNvPr id="3" name="Content Placeholder 2"/>
          <p:cNvSpPr>
            <a:spLocks noGrp="1"/>
          </p:cNvSpPr>
          <p:nvPr>
            <p:ph idx="1"/>
          </p:nvPr>
        </p:nvSpPr>
        <p:spPr/>
        <p:txBody>
          <a:bodyPr>
            <a:normAutofit fontScale="92500"/>
          </a:bodyPr>
          <a:lstStyle/>
          <a:p>
            <a:r>
              <a:rPr lang="en-US" b="1" baseline="30000" dirty="0"/>
              <a:t>11 </a:t>
            </a:r>
            <a:r>
              <a:rPr lang="en-US" dirty="0"/>
              <a:t>If therefore perfection were by the Levitical priesthood, (for under it the people received the law,) what further need was there that another priest should rise after the order of </a:t>
            </a:r>
            <a:r>
              <a:rPr lang="en-US" dirty="0" err="1"/>
              <a:t>Melchisedec</a:t>
            </a:r>
            <a:r>
              <a:rPr lang="en-US" dirty="0"/>
              <a:t>, and not be called after the order of Aaron?</a:t>
            </a:r>
          </a:p>
          <a:p>
            <a:r>
              <a:rPr lang="en-US" b="1" baseline="30000" dirty="0" smtClean="0"/>
              <a:t>12</a:t>
            </a:r>
            <a:r>
              <a:rPr lang="en-US" b="1" baseline="30000" dirty="0"/>
              <a:t> </a:t>
            </a:r>
            <a:r>
              <a:rPr lang="en-US" dirty="0"/>
              <a:t>For the priesthood being changed, there is made of necessity a change also of the law.</a:t>
            </a:r>
          </a:p>
          <a:p>
            <a:r>
              <a:rPr lang="en-US" b="1" baseline="30000" dirty="0"/>
              <a:t>13 </a:t>
            </a:r>
            <a:r>
              <a:rPr lang="en-US" dirty="0"/>
              <a:t>For he of whom these things are spoken </a:t>
            </a:r>
            <a:r>
              <a:rPr lang="en-US" dirty="0" err="1"/>
              <a:t>pertaineth</a:t>
            </a:r>
            <a:r>
              <a:rPr lang="en-US" dirty="0"/>
              <a:t> to another tribe, of which no man gave attendance at the altar.</a:t>
            </a:r>
          </a:p>
          <a:p>
            <a:r>
              <a:rPr lang="en-US" b="1" baseline="30000" dirty="0"/>
              <a:t>14 </a:t>
            </a:r>
            <a:r>
              <a:rPr lang="en-US" dirty="0"/>
              <a:t>For it is evident that our Lord sprang out of Juda; of which tribe Moses </a:t>
            </a:r>
            <a:r>
              <a:rPr lang="en-US" dirty="0" err="1"/>
              <a:t>spake</a:t>
            </a:r>
            <a:r>
              <a:rPr lang="en-US" dirty="0"/>
              <a:t> nothing concerning priesthood</a:t>
            </a:r>
            <a:r>
              <a:rPr lang="en-US" dirty="0" smtClean="0"/>
              <a:t>.</a:t>
            </a:r>
            <a:endParaRPr lang="en-US" dirty="0"/>
          </a:p>
        </p:txBody>
      </p:sp>
    </p:spTree>
    <p:extLst>
      <p:ext uri="{BB962C8B-B14F-4D97-AF65-F5344CB8AC3E}">
        <p14:creationId xmlns:p14="http://schemas.microsoft.com/office/powerpoint/2010/main" val="3425715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7:15-19</a:t>
            </a:r>
            <a:endParaRPr lang="en-US" dirty="0"/>
          </a:p>
        </p:txBody>
      </p:sp>
      <p:sp>
        <p:nvSpPr>
          <p:cNvPr id="3" name="Content Placeholder 2"/>
          <p:cNvSpPr>
            <a:spLocks noGrp="1"/>
          </p:cNvSpPr>
          <p:nvPr>
            <p:ph idx="1"/>
          </p:nvPr>
        </p:nvSpPr>
        <p:spPr/>
        <p:txBody>
          <a:bodyPr>
            <a:normAutofit fontScale="92500"/>
          </a:bodyPr>
          <a:lstStyle/>
          <a:p>
            <a:r>
              <a:rPr lang="en-US" b="1" baseline="30000" dirty="0"/>
              <a:t>15 </a:t>
            </a:r>
            <a:r>
              <a:rPr lang="en-US" dirty="0"/>
              <a:t>And it is yet far more evident: for that after the similitude of </a:t>
            </a:r>
            <a:r>
              <a:rPr lang="en-US" dirty="0" err="1"/>
              <a:t>Melchisedec</a:t>
            </a:r>
            <a:r>
              <a:rPr lang="en-US" dirty="0"/>
              <a:t> there </a:t>
            </a:r>
            <a:r>
              <a:rPr lang="en-US" dirty="0" err="1"/>
              <a:t>ariseth</a:t>
            </a:r>
            <a:r>
              <a:rPr lang="en-US" dirty="0"/>
              <a:t> another priest,</a:t>
            </a:r>
          </a:p>
          <a:p>
            <a:r>
              <a:rPr lang="en-US" b="1" baseline="30000" dirty="0"/>
              <a:t>16 </a:t>
            </a:r>
            <a:r>
              <a:rPr lang="en-US" dirty="0"/>
              <a:t>Who is made, not after the law of a carnal commandment, but after the power of an endless life.</a:t>
            </a:r>
          </a:p>
          <a:p>
            <a:r>
              <a:rPr lang="en-US" b="1" baseline="30000" dirty="0"/>
              <a:t>17 </a:t>
            </a:r>
            <a:r>
              <a:rPr lang="en-US" dirty="0"/>
              <a:t>For he </a:t>
            </a:r>
            <a:r>
              <a:rPr lang="en-US" dirty="0" err="1"/>
              <a:t>testifieth</a:t>
            </a:r>
            <a:r>
              <a:rPr lang="en-US" dirty="0"/>
              <a:t>, Thou art a priest for ever after the order of </a:t>
            </a:r>
            <a:r>
              <a:rPr lang="en-US" dirty="0" err="1"/>
              <a:t>Melchisedec</a:t>
            </a:r>
            <a:r>
              <a:rPr lang="en-US" dirty="0"/>
              <a:t>.</a:t>
            </a:r>
          </a:p>
          <a:p>
            <a:r>
              <a:rPr lang="en-US" b="1" baseline="30000" dirty="0"/>
              <a:t>18 </a:t>
            </a:r>
            <a:r>
              <a:rPr lang="en-US" dirty="0"/>
              <a:t>For there is verily a disannulling of the commandment going before for the weakness and </a:t>
            </a:r>
            <a:r>
              <a:rPr lang="en-US" dirty="0" err="1"/>
              <a:t>unprofitableness</a:t>
            </a:r>
            <a:r>
              <a:rPr lang="en-US" dirty="0"/>
              <a:t> thereof.</a:t>
            </a:r>
          </a:p>
          <a:p>
            <a:r>
              <a:rPr lang="en-US" b="1" baseline="30000" dirty="0"/>
              <a:t>19 </a:t>
            </a:r>
            <a:r>
              <a:rPr lang="en-US" dirty="0"/>
              <a:t>For the law made nothing perfect, but the bringing in of a better hope did; by the which we draw nigh unto God.</a:t>
            </a:r>
          </a:p>
        </p:txBody>
      </p:sp>
    </p:spTree>
    <p:extLst>
      <p:ext uri="{BB962C8B-B14F-4D97-AF65-F5344CB8AC3E}">
        <p14:creationId xmlns:p14="http://schemas.microsoft.com/office/powerpoint/2010/main" val="257997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7:20-24</a:t>
            </a:r>
            <a:endParaRPr lang="en-US" dirty="0"/>
          </a:p>
        </p:txBody>
      </p:sp>
      <p:sp>
        <p:nvSpPr>
          <p:cNvPr id="3" name="Content Placeholder 2"/>
          <p:cNvSpPr>
            <a:spLocks noGrp="1"/>
          </p:cNvSpPr>
          <p:nvPr>
            <p:ph idx="1"/>
          </p:nvPr>
        </p:nvSpPr>
        <p:spPr/>
        <p:txBody>
          <a:bodyPr>
            <a:normAutofit fontScale="92500"/>
          </a:bodyPr>
          <a:lstStyle/>
          <a:p>
            <a:r>
              <a:rPr lang="en-US" b="1" baseline="30000" dirty="0"/>
              <a:t>20 </a:t>
            </a:r>
            <a:r>
              <a:rPr lang="en-US" dirty="0"/>
              <a:t>And inasmuch as not without an oath he was made priest:</a:t>
            </a:r>
          </a:p>
          <a:p>
            <a:r>
              <a:rPr lang="en-US" b="1" baseline="30000" dirty="0"/>
              <a:t>21 </a:t>
            </a:r>
            <a:r>
              <a:rPr lang="en-US" dirty="0"/>
              <a:t>(For those priests were made without an oath; but this with an oath by him that said unto him, The Lord </a:t>
            </a:r>
            <a:r>
              <a:rPr lang="en-US" dirty="0" err="1"/>
              <a:t>sware</a:t>
            </a:r>
            <a:r>
              <a:rPr lang="en-US" dirty="0"/>
              <a:t> and will not repent, Thou art a priest for ever after the order of </a:t>
            </a:r>
            <a:r>
              <a:rPr lang="en-US" dirty="0" err="1"/>
              <a:t>Melchisedec</a:t>
            </a:r>
            <a:r>
              <a:rPr lang="en-US" dirty="0"/>
              <a:t>:)</a:t>
            </a:r>
          </a:p>
          <a:p>
            <a:r>
              <a:rPr lang="en-US" b="1" baseline="30000" dirty="0"/>
              <a:t>22 </a:t>
            </a:r>
            <a:r>
              <a:rPr lang="en-US" dirty="0"/>
              <a:t>By so much was Jesus made a surety of a better testament.</a:t>
            </a:r>
          </a:p>
          <a:p>
            <a:r>
              <a:rPr lang="en-US" b="1" baseline="30000" dirty="0"/>
              <a:t>23 </a:t>
            </a:r>
            <a:r>
              <a:rPr lang="en-US" dirty="0"/>
              <a:t>And they truly were many priests, because they were not suffered to continue by reason of death:</a:t>
            </a:r>
          </a:p>
          <a:p>
            <a:r>
              <a:rPr lang="en-US" b="1" baseline="30000" dirty="0"/>
              <a:t>24 </a:t>
            </a:r>
            <a:r>
              <a:rPr lang="en-US" dirty="0"/>
              <a:t>But this man, because he </a:t>
            </a:r>
            <a:r>
              <a:rPr lang="en-US" dirty="0" err="1"/>
              <a:t>continueth</a:t>
            </a:r>
            <a:r>
              <a:rPr lang="en-US" dirty="0"/>
              <a:t> ever, hath an unchangeable priesthood.</a:t>
            </a:r>
          </a:p>
        </p:txBody>
      </p:sp>
    </p:spTree>
    <p:extLst>
      <p:ext uri="{BB962C8B-B14F-4D97-AF65-F5344CB8AC3E}">
        <p14:creationId xmlns:p14="http://schemas.microsoft.com/office/powerpoint/2010/main" val="4562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7:25-28</a:t>
            </a:r>
            <a:endParaRPr lang="en-US" dirty="0"/>
          </a:p>
        </p:txBody>
      </p:sp>
      <p:sp>
        <p:nvSpPr>
          <p:cNvPr id="3" name="Content Placeholder 2"/>
          <p:cNvSpPr>
            <a:spLocks noGrp="1"/>
          </p:cNvSpPr>
          <p:nvPr>
            <p:ph idx="1"/>
          </p:nvPr>
        </p:nvSpPr>
        <p:spPr/>
        <p:txBody>
          <a:bodyPr>
            <a:normAutofit fontScale="92500" lnSpcReduction="10000"/>
          </a:bodyPr>
          <a:lstStyle/>
          <a:p>
            <a:r>
              <a:rPr lang="en-US" b="1" i="1" baseline="30000" dirty="0"/>
              <a:t>25 </a:t>
            </a:r>
            <a:r>
              <a:rPr lang="en-US" b="1" i="1" dirty="0"/>
              <a:t>Wherefore he is able also to save them to the uttermost that come unto God by him, seeing he ever </a:t>
            </a:r>
            <a:r>
              <a:rPr lang="en-US" b="1" i="1" dirty="0" err="1"/>
              <a:t>liveth</a:t>
            </a:r>
            <a:r>
              <a:rPr lang="en-US" b="1" i="1" dirty="0"/>
              <a:t> to make intercession for them.</a:t>
            </a:r>
          </a:p>
          <a:p>
            <a:r>
              <a:rPr lang="en-US" b="1" baseline="30000" dirty="0"/>
              <a:t>26 </a:t>
            </a:r>
            <a:r>
              <a:rPr lang="en-US" dirty="0"/>
              <a:t>For such an high priest became us, who is holy, harmless, undefiled, separate from sinners, and made higher than the heavens;</a:t>
            </a:r>
          </a:p>
          <a:p>
            <a:r>
              <a:rPr lang="en-US" b="1" baseline="30000" dirty="0"/>
              <a:t>27 </a:t>
            </a:r>
            <a:r>
              <a:rPr lang="en-US" dirty="0"/>
              <a:t>Who </a:t>
            </a:r>
            <a:r>
              <a:rPr lang="en-US" dirty="0" err="1"/>
              <a:t>needeth</a:t>
            </a:r>
            <a:r>
              <a:rPr lang="en-US" dirty="0"/>
              <a:t> not daily, as those high priests, to offer up sacrifice, first for his own sins, and then for the people's: for this he did once, when he offered up himself.</a:t>
            </a:r>
          </a:p>
          <a:p>
            <a:r>
              <a:rPr lang="en-US" b="1" baseline="30000" dirty="0"/>
              <a:t>28 </a:t>
            </a:r>
            <a:r>
              <a:rPr lang="en-US" dirty="0"/>
              <a:t>For the law </a:t>
            </a:r>
            <a:r>
              <a:rPr lang="en-US" dirty="0" err="1"/>
              <a:t>maketh</a:t>
            </a:r>
            <a:r>
              <a:rPr lang="en-US" dirty="0"/>
              <a:t> men high priests which have infirmity; but the word of the oath, which was since the law, </a:t>
            </a:r>
            <a:r>
              <a:rPr lang="en-US" dirty="0" err="1"/>
              <a:t>maketh</a:t>
            </a:r>
            <a:r>
              <a:rPr lang="en-US" dirty="0"/>
              <a:t> the Son, who is consecrated for evermore.</a:t>
            </a:r>
          </a:p>
        </p:txBody>
      </p:sp>
    </p:spTree>
    <p:extLst>
      <p:ext uri="{BB962C8B-B14F-4D97-AF65-F5344CB8AC3E}">
        <p14:creationId xmlns:p14="http://schemas.microsoft.com/office/powerpoint/2010/main" val="3309966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Title and Content Layout with Chart"/>
          <p:cNvSpPr>
            <a:spLocks noGrp="1"/>
          </p:cNvSpPr>
          <p:nvPr>
            <p:ph type="title"/>
          </p:nvPr>
        </p:nvSpPr>
        <p:spPr/>
        <p:txBody>
          <a:bodyPr/>
          <a:lstStyle/>
          <a:p>
            <a:pPr algn="r"/>
            <a:r>
              <a:rPr lang="en-US" dirty="0" smtClean="0"/>
              <a:t>Questions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75783"/>
            <a:ext cx="10515600" cy="5194234"/>
          </a:xfrm>
        </p:spPr>
      </p:pic>
    </p:spTree>
    <p:extLst>
      <p:ext uri="{BB962C8B-B14F-4D97-AF65-F5344CB8AC3E}">
        <p14:creationId xmlns:p14="http://schemas.microsoft.com/office/powerpoint/2010/main" val="1874314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3200" dirty="0" smtClean="0"/>
              <a:t>Quarterly Quotation:  EGW </a:t>
            </a:r>
            <a:r>
              <a:rPr lang="en-US" sz="3200" i="1" dirty="0" smtClean="0"/>
              <a:t>Desire of Ages</a:t>
            </a:r>
            <a:r>
              <a:rPr lang="en-US" sz="3200" dirty="0" smtClean="0"/>
              <a:t>, pgs. 25-26</a:t>
            </a:r>
            <a:br>
              <a:rPr lang="en-US" sz="3200" dirty="0" smtClean="0"/>
            </a:br>
            <a:endParaRPr lang="en-US" sz="3200" dirty="0"/>
          </a:p>
        </p:txBody>
      </p:sp>
      <p:sp>
        <p:nvSpPr>
          <p:cNvPr id="14" name="Content Placeholder 13"/>
          <p:cNvSpPr>
            <a:spLocks noGrp="1"/>
          </p:cNvSpPr>
          <p:nvPr>
            <p:ph idx="1"/>
          </p:nvPr>
        </p:nvSpPr>
        <p:spPr>
          <a:xfrm>
            <a:off x="838200" y="1171254"/>
            <a:ext cx="10515600" cy="5239820"/>
          </a:xfrm>
        </p:spPr>
        <p:txBody>
          <a:bodyPr>
            <a:normAutofit fontScale="92500" lnSpcReduction="20000"/>
          </a:bodyPr>
          <a:lstStyle/>
          <a:p>
            <a:pPr marL="0" lvl="0" indent="0">
              <a:buNone/>
            </a:pPr>
            <a:r>
              <a:rPr lang="en-US" b="1" dirty="0"/>
              <a:t>“It was Satan’s purpose to bring about an eternal separation between God and man; but </a:t>
            </a:r>
            <a:r>
              <a:rPr lang="en-US" b="1" dirty="0">
                <a:solidFill>
                  <a:srgbClr val="C00000"/>
                </a:solidFill>
              </a:rPr>
              <a:t>in Christ we become more closely united to God than if we had never fallen. </a:t>
            </a:r>
            <a:r>
              <a:rPr lang="en-US" b="1" dirty="0"/>
              <a:t>In taking our nature, the </a:t>
            </a:r>
            <a:r>
              <a:rPr lang="en-US" b="1" dirty="0" err="1"/>
              <a:t>Saviour</a:t>
            </a:r>
            <a:r>
              <a:rPr lang="en-US" b="1" dirty="0"/>
              <a:t> has bound Himself to humanity by a tie that is never to be broken. … This is the pledge that God will fulfill His word. ‘Unto us a child is born, unto us a son is given: and the government shall be upon His shoulder.’ God has adopted human nature in the person of His Son, and has carried the same into the highest heaven. It is the ‘Son of man’ who shares the throne of the universe. It is the ‘Son of man’ whose name shall be called, ‘Wonderful, Counselor, The mighty God, The everlasting Father, The Prince of Peace.’ Isaiah 9:6. The I AM is the </a:t>
            </a:r>
            <a:r>
              <a:rPr lang="en-US" b="1" dirty="0" err="1"/>
              <a:t>Daysman</a:t>
            </a:r>
            <a:r>
              <a:rPr lang="en-US" b="1" dirty="0"/>
              <a:t> between God and humanity, laying His hand upon both. He who is ‘holy, harmless, undefiled, separate from sinners,’ is not ashamed to call us brethren. Hebrews 7:26; 2:11. In Christ the family of earth and the family of heaven are bound together. Christ glorified is our brother. Heaven is enshrined in humanity, and humanity is enfolded in the bosom of Infinite Love.” </a:t>
            </a:r>
          </a:p>
        </p:txBody>
      </p:sp>
    </p:spTree>
    <p:extLst>
      <p:ext uri="{BB962C8B-B14F-4D97-AF65-F5344CB8AC3E}">
        <p14:creationId xmlns:p14="http://schemas.microsoft.com/office/powerpoint/2010/main" val="849092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Title and Content Layout with Chart"/>
          <p:cNvSpPr>
            <a:spLocks noGrp="1"/>
          </p:cNvSpPr>
          <p:nvPr>
            <p:ph type="title"/>
          </p:nvPr>
        </p:nvSpPr>
        <p:spPr/>
        <p:txBody>
          <a:bodyPr/>
          <a:lstStyle/>
          <a:p>
            <a:pPr algn="r"/>
            <a:r>
              <a:rPr lang="en-US" dirty="0" smtClean="0"/>
              <a:t>Questions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75783"/>
            <a:ext cx="10515600" cy="5194234"/>
          </a:xfrm>
        </p:spPr>
      </p:pic>
    </p:spTree>
    <p:extLst>
      <p:ext uri="{BB962C8B-B14F-4D97-AF65-F5344CB8AC3E}">
        <p14:creationId xmlns:p14="http://schemas.microsoft.com/office/powerpoint/2010/main" val="1177092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EGW </a:t>
            </a:r>
            <a:r>
              <a:rPr lang="en-US" sz="3200" i="1" dirty="0" smtClean="0"/>
              <a:t>Desire of Ages</a:t>
            </a:r>
            <a:r>
              <a:rPr lang="en-US" sz="3200" dirty="0" smtClean="0"/>
              <a:t>, pgs. 23-26</a:t>
            </a:r>
            <a:br>
              <a:rPr lang="en-US" sz="3200" dirty="0" smtClean="0"/>
            </a:br>
            <a:endParaRPr lang="en-US" sz="3200" dirty="0"/>
          </a:p>
        </p:txBody>
      </p:sp>
      <p:sp>
        <p:nvSpPr>
          <p:cNvPr id="14" name="Content Placeholder 13"/>
          <p:cNvSpPr>
            <a:spLocks noGrp="1"/>
          </p:cNvSpPr>
          <p:nvPr>
            <p:ph idx="1"/>
          </p:nvPr>
        </p:nvSpPr>
        <p:spPr>
          <a:xfrm>
            <a:off x="838200" y="1469204"/>
            <a:ext cx="10515600" cy="5116531"/>
          </a:xfrm>
        </p:spPr>
        <p:txBody>
          <a:bodyPr>
            <a:normAutofit fontScale="92500" lnSpcReduction="10000"/>
          </a:bodyPr>
          <a:lstStyle/>
          <a:p>
            <a:pPr marL="0" lvl="0" indent="0">
              <a:buNone/>
            </a:pPr>
            <a:r>
              <a:rPr lang="en-US" b="1" dirty="0" smtClean="0"/>
              <a:t>“Since </a:t>
            </a:r>
            <a:r>
              <a:rPr lang="en-US" b="1" dirty="0"/>
              <a:t>Jesus came to dwell with us, we know that God is acquainted with our trials, and sympathizes with our griefs. Every son and daughter of Adam may understand that our Creator is the friend of sinners. For in every doctrine of grace, every promise of joy, every deed of love, every divine attraction presented in the </a:t>
            </a:r>
            <a:r>
              <a:rPr lang="en-US" b="1" dirty="0" err="1"/>
              <a:t>Saviour’s</a:t>
            </a:r>
            <a:r>
              <a:rPr lang="en-US" b="1" dirty="0"/>
              <a:t> life on earth, we see “God with us.”</a:t>
            </a:r>
          </a:p>
          <a:p>
            <a:pPr marL="0" lvl="0" indent="0">
              <a:buNone/>
            </a:pPr>
            <a:r>
              <a:rPr lang="en-US" b="1" dirty="0" smtClean="0"/>
              <a:t>Satan </a:t>
            </a:r>
            <a:r>
              <a:rPr lang="en-US" b="1" dirty="0"/>
              <a:t>represents God’s law of love as a law of selfishness. He declares that it is impossible for us to obey its precepts. The fall of our first parents, with all the woe that has resulted, he charges upon the Creator, leading men to look upon God as the author of sin, and suffering, and death. Jesus was to unveil this deception. As one of us He was to give an example of obedience. For this He took upon Himself our nature, and passed through our experiences. “In all things it behooved Him to be made like unto His brethren.” Hebrews </a:t>
            </a:r>
            <a:r>
              <a:rPr lang="en-US" b="1" dirty="0" smtClean="0"/>
              <a:t>2:17…</a:t>
            </a:r>
            <a:endParaRPr lang="en-US" b="1" dirty="0"/>
          </a:p>
        </p:txBody>
      </p:sp>
    </p:spTree>
    <p:extLst>
      <p:ext uri="{BB962C8B-B14F-4D97-AF65-F5344CB8AC3E}">
        <p14:creationId xmlns:p14="http://schemas.microsoft.com/office/powerpoint/2010/main" val="1015567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EGW </a:t>
            </a:r>
            <a:r>
              <a:rPr lang="en-US" sz="3200" i="1" dirty="0" smtClean="0"/>
              <a:t>Desire of Ages</a:t>
            </a:r>
            <a:r>
              <a:rPr lang="en-US" sz="3200" dirty="0" smtClean="0"/>
              <a:t>, pgs. 23-26</a:t>
            </a:r>
            <a:br>
              <a:rPr lang="en-US" sz="3200" dirty="0" smtClean="0"/>
            </a:br>
            <a:endParaRPr lang="en-US" sz="3200" dirty="0"/>
          </a:p>
        </p:txBody>
      </p:sp>
      <p:sp>
        <p:nvSpPr>
          <p:cNvPr id="14" name="Content Placeholder 13"/>
          <p:cNvSpPr>
            <a:spLocks noGrp="1"/>
          </p:cNvSpPr>
          <p:nvPr>
            <p:ph idx="1"/>
          </p:nvPr>
        </p:nvSpPr>
        <p:spPr>
          <a:xfrm>
            <a:off x="838200" y="1469204"/>
            <a:ext cx="10515600" cy="5116531"/>
          </a:xfrm>
        </p:spPr>
        <p:txBody>
          <a:bodyPr>
            <a:normAutofit/>
          </a:bodyPr>
          <a:lstStyle/>
          <a:p>
            <a:pPr marL="0" lvl="0" indent="0">
              <a:buNone/>
            </a:pPr>
            <a:r>
              <a:rPr lang="en-US" b="1" dirty="0" smtClean="0"/>
              <a:t>…If </a:t>
            </a:r>
            <a:r>
              <a:rPr lang="en-US" b="1" dirty="0"/>
              <a:t>we had to bear anything which Jesus did not endure, then upon this point Satan would represent the power of God as insufficient for us. Therefore Jesus was “in all points tempted like as we are.” Hebrews 4:15. He endured every trial to which we are subject. And He exercised in His own behalf no power that is not freely offered to us. As man, He met temptation, and overcame in the strength given Him from God. He says, “I delight to do Thy will, O My God: yea, Thy law is within My heart.” Psalm 40:8. As He went about doing good, and healing all who were afflicted by Satan, He made plain to men the character of God’s law and the nature of His service. His life testifies that it is possible for us also to obey the law of </a:t>
            </a:r>
            <a:r>
              <a:rPr lang="en-US" b="1" dirty="0" smtClean="0"/>
              <a:t>God…</a:t>
            </a:r>
            <a:endParaRPr lang="en-US" b="1" dirty="0"/>
          </a:p>
        </p:txBody>
      </p:sp>
    </p:spTree>
    <p:extLst>
      <p:ext uri="{BB962C8B-B14F-4D97-AF65-F5344CB8AC3E}">
        <p14:creationId xmlns:p14="http://schemas.microsoft.com/office/powerpoint/2010/main" val="1849709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EGW </a:t>
            </a:r>
            <a:r>
              <a:rPr lang="en-US" sz="3200" i="1" dirty="0" smtClean="0"/>
              <a:t>Desire of Ages</a:t>
            </a:r>
            <a:r>
              <a:rPr lang="en-US" sz="3200" dirty="0" smtClean="0"/>
              <a:t>, pgs. 23-26</a:t>
            </a:r>
            <a:br>
              <a:rPr lang="en-US" sz="3200" dirty="0" smtClean="0"/>
            </a:br>
            <a:endParaRPr lang="en-US" sz="3200" dirty="0"/>
          </a:p>
        </p:txBody>
      </p:sp>
      <p:sp>
        <p:nvSpPr>
          <p:cNvPr id="14" name="Content Placeholder 13"/>
          <p:cNvSpPr>
            <a:spLocks noGrp="1"/>
          </p:cNvSpPr>
          <p:nvPr>
            <p:ph idx="1"/>
          </p:nvPr>
        </p:nvSpPr>
        <p:spPr>
          <a:xfrm>
            <a:off x="838200" y="1232900"/>
            <a:ext cx="10515600" cy="5352836"/>
          </a:xfrm>
        </p:spPr>
        <p:txBody>
          <a:bodyPr>
            <a:normAutofit fontScale="92500" lnSpcReduction="10000"/>
          </a:bodyPr>
          <a:lstStyle/>
          <a:p>
            <a:pPr marL="0" lvl="0" indent="0">
              <a:buNone/>
            </a:pPr>
            <a:r>
              <a:rPr lang="en-US" b="1" dirty="0" smtClean="0"/>
              <a:t>..By </a:t>
            </a:r>
            <a:r>
              <a:rPr lang="en-US" b="1" dirty="0"/>
              <a:t>His humanity, Christ touched humanity; by His divinity, He lays hold upon the throne of God. As the Son of man, He gave us an example of obedience; as the Son of God, He gives us power to obey. It was Christ who from the bush on Mount </a:t>
            </a:r>
            <a:r>
              <a:rPr lang="en-US" b="1" dirty="0" err="1"/>
              <a:t>Horeb</a:t>
            </a:r>
            <a:r>
              <a:rPr lang="en-US" b="1" dirty="0"/>
              <a:t> spoke to Moses saying, “I AM THAT I AM.... Thus shalt thou say unto the children of Israel, I AM hath sent me unto you.” Exodus 3:14. This was the pledge of Israel’s deliverance. So when He came “in the likeness of men,” He declared Himself the I AM. The Child of Bethlehem, the meek and lowly </a:t>
            </a:r>
            <a:r>
              <a:rPr lang="en-US" b="1" dirty="0" err="1"/>
              <a:t>Saviour</a:t>
            </a:r>
            <a:r>
              <a:rPr lang="en-US" b="1" dirty="0"/>
              <a:t>, is God “manifest in the flesh.” 1 Timothy 3:16. And to us He says: “I AM the Good Shepherd.” “I AM the living Bread.” “I AM the Way, the Truth, and the Life.” “All power is given unto Me in heaven and in earth.” John 10:11; 6:51; 14:6; Matthew 28:18. I AM the assurance of every promise. I AM; be not afraid. “God with us” is the surety of our deliverance from sin, the assurance of our power to obey the law of </a:t>
            </a:r>
            <a:r>
              <a:rPr lang="en-US" b="1" dirty="0" smtClean="0"/>
              <a:t>heaven…</a:t>
            </a:r>
            <a:endParaRPr lang="en-US" b="1" dirty="0"/>
          </a:p>
        </p:txBody>
      </p:sp>
    </p:spTree>
    <p:extLst>
      <p:ext uri="{BB962C8B-B14F-4D97-AF65-F5344CB8AC3E}">
        <p14:creationId xmlns:p14="http://schemas.microsoft.com/office/powerpoint/2010/main" val="222891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EGW </a:t>
            </a:r>
            <a:r>
              <a:rPr lang="en-US" sz="3200" i="1" dirty="0" smtClean="0"/>
              <a:t>Desire of Ages</a:t>
            </a:r>
            <a:r>
              <a:rPr lang="en-US" sz="3200" dirty="0" smtClean="0"/>
              <a:t>, pgs. 23-26</a:t>
            </a:r>
            <a:br>
              <a:rPr lang="en-US" sz="3200" dirty="0" smtClean="0"/>
            </a:br>
            <a:endParaRPr lang="en-US" sz="3200" dirty="0"/>
          </a:p>
        </p:txBody>
      </p:sp>
      <p:sp>
        <p:nvSpPr>
          <p:cNvPr id="14" name="Content Placeholder 13"/>
          <p:cNvSpPr>
            <a:spLocks noGrp="1"/>
          </p:cNvSpPr>
          <p:nvPr>
            <p:ph idx="1"/>
          </p:nvPr>
        </p:nvSpPr>
        <p:spPr>
          <a:xfrm>
            <a:off x="838200" y="1232900"/>
            <a:ext cx="10515600" cy="5352836"/>
          </a:xfrm>
        </p:spPr>
        <p:txBody>
          <a:bodyPr>
            <a:noAutofit/>
          </a:bodyPr>
          <a:lstStyle/>
          <a:p>
            <a:pPr marL="0" indent="0">
              <a:buNone/>
            </a:pPr>
            <a:r>
              <a:rPr lang="en-US" b="1" dirty="0" smtClean="0"/>
              <a:t>...In </a:t>
            </a:r>
            <a:r>
              <a:rPr lang="en-US" b="1" dirty="0"/>
              <a:t>stooping to take upon Himself humanity, Christ revealed a character the opposite of the character of Satan. But He stepped still lower in the path of humiliation. “Being found in fashion as a man, He humbled Himself, and became obedient unto death, even the death of the cross.” Philippians 2:8. As the high priest laid aside his gorgeous pontifical robes, and officiated in the white linen dress of the common priest, so Christ took the form of a servant, and offered sacrifice, Himself the priest, Himself the victim. “He was wounded for our transgressions, He was bruised for our iniquities: the chastisement of our peace was upon Him.” Isaiah </a:t>
            </a:r>
            <a:r>
              <a:rPr lang="en-US" b="1" dirty="0" smtClean="0"/>
              <a:t>53:5…</a:t>
            </a:r>
            <a:endParaRPr lang="en-US" b="1" dirty="0"/>
          </a:p>
        </p:txBody>
      </p:sp>
    </p:spTree>
    <p:extLst>
      <p:ext uri="{BB962C8B-B14F-4D97-AF65-F5344CB8AC3E}">
        <p14:creationId xmlns:p14="http://schemas.microsoft.com/office/powerpoint/2010/main" val="2930347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EGW </a:t>
            </a:r>
            <a:r>
              <a:rPr lang="en-US" sz="3200" i="1" dirty="0" smtClean="0"/>
              <a:t>Desire of Ages</a:t>
            </a:r>
            <a:r>
              <a:rPr lang="en-US" sz="3200" dirty="0" smtClean="0"/>
              <a:t>, pgs. 23-26</a:t>
            </a:r>
            <a:br>
              <a:rPr lang="en-US" sz="3200" dirty="0" smtClean="0"/>
            </a:br>
            <a:endParaRPr lang="en-US" sz="3200" dirty="0"/>
          </a:p>
        </p:txBody>
      </p:sp>
      <p:sp>
        <p:nvSpPr>
          <p:cNvPr id="14" name="Content Placeholder 13"/>
          <p:cNvSpPr>
            <a:spLocks noGrp="1"/>
          </p:cNvSpPr>
          <p:nvPr>
            <p:ph idx="1"/>
          </p:nvPr>
        </p:nvSpPr>
        <p:spPr>
          <a:xfrm>
            <a:off x="838200" y="1232900"/>
            <a:ext cx="10515600" cy="5352836"/>
          </a:xfrm>
        </p:spPr>
        <p:txBody>
          <a:bodyPr>
            <a:noAutofit/>
          </a:bodyPr>
          <a:lstStyle/>
          <a:p>
            <a:pPr marL="0" indent="0">
              <a:buNone/>
            </a:pPr>
            <a:r>
              <a:rPr lang="en-US" b="1" dirty="0"/>
              <a:t>... Christ was treated as we deserve, that we might be treated as He deserves. He was condemned for our sins, in which He had no share, that we might be justified by His righteousness, in which we had no share. He suffered the death which was ours, that we might receive the life which was His. “With His stripes we are healed.”</a:t>
            </a:r>
          </a:p>
          <a:p>
            <a:pPr marL="0" indent="0">
              <a:buNone/>
            </a:pPr>
            <a:r>
              <a:rPr lang="en-US" b="1" dirty="0" smtClean="0"/>
              <a:t>By </a:t>
            </a:r>
            <a:r>
              <a:rPr lang="en-US" b="1" dirty="0"/>
              <a:t>His life and His death, Christ has achieved even more than recovery from the ruin wrought through sin. It was Satan’s purpose to bring about an eternal separation between God and man; but in Christ we become more closely united to God than if we had never fallen. In taking our nature, the </a:t>
            </a:r>
            <a:r>
              <a:rPr lang="en-US" b="1" dirty="0" err="1"/>
              <a:t>Saviour</a:t>
            </a:r>
            <a:r>
              <a:rPr lang="en-US" b="1" dirty="0"/>
              <a:t> has bound Himself to humanity by a tie that is never to be </a:t>
            </a:r>
            <a:r>
              <a:rPr lang="en-US" b="1" dirty="0" smtClean="0"/>
              <a:t>broken…</a:t>
            </a:r>
            <a:endParaRPr lang="en-US" b="1" dirty="0"/>
          </a:p>
        </p:txBody>
      </p:sp>
    </p:spTree>
    <p:extLst>
      <p:ext uri="{BB962C8B-B14F-4D97-AF65-F5344CB8AC3E}">
        <p14:creationId xmlns:p14="http://schemas.microsoft.com/office/powerpoint/2010/main" val="3373164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EGW </a:t>
            </a:r>
            <a:r>
              <a:rPr lang="en-US" sz="3200" i="1" dirty="0" smtClean="0"/>
              <a:t>Desire of Ages</a:t>
            </a:r>
            <a:r>
              <a:rPr lang="en-US" sz="3200" dirty="0" smtClean="0"/>
              <a:t>, pgs. 23-26</a:t>
            </a:r>
            <a:br>
              <a:rPr lang="en-US" sz="3200" dirty="0" smtClean="0"/>
            </a:br>
            <a:endParaRPr lang="en-US" sz="3200" dirty="0"/>
          </a:p>
        </p:txBody>
      </p:sp>
      <p:sp>
        <p:nvSpPr>
          <p:cNvPr id="14" name="Content Placeholder 13"/>
          <p:cNvSpPr>
            <a:spLocks noGrp="1"/>
          </p:cNvSpPr>
          <p:nvPr>
            <p:ph idx="1"/>
          </p:nvPr>
        </p:nvSpPr>
        <p:spPr>
          <a:xfrm>
            <a:off x="838200" y="1232900"/>
            <a:ext cx="10515600" cy="5352836"/>
          </a:xfrm>
        </p:spPr>
        <p:txBody>
          <a:bodyPr>
            <a:noAutofit/>
          </a:bodyPr>
          <a:lstStyle/>
          <a:p>
            <a:pPr marL="0" indent="0">
              <a:buNone/>
            </a:pPr>
            <a:r>
              <a:rPr lang="en-US" b="1" dirty="0"/>
              <a:t>... </a:t>
            </a:r>
            <a:r>
              <a:rPr lang="en-US" b="1" i="1" dirty="0"/>
              <a:t>Through the eternal ages He is linked with us. “God so loved the world, that He gave His only-begotten Son.” John 3:16. He gave Him not only to bear our sins, and to die as our sacrifice; He gave Him to the fallen race. To assure us of His immutable counsel of peace, God gave His only-begotten Son to become one of the human family, forever to retain His human nature. This is the pledge that God will fulfill His word. “Unto us a child is born, unto us a son is given: and the government shall be upon His shoulder.” God has adopted human nature in the person of His Son, and has carried the same into the highest heaven. It is the “Son of man” who shares the throne of the universe</a:t>
            </a:r>
            <a:r>
              <a:rPr lang="en-US" b="1" i="1" dirty="0" smtClean="0"/>
              <a:t>.</a:t>
            </a:r>
            <a:r>
              <a:rPr lang="en-US" b="1" i="1" dirty="0"/>
              <a:t> </a:t>
            </a:r>
            <a:r>
              <a:rPr lang="en-US" b="1" dirty="0" smtClean="0"/>
              <a:t>…</a:t>
            </a:r>
            <a:endParaRPr lang="en-US" b="1" dirty="0"/>
          </a:p>
        </p:txBody>
      </p:sp>
    </p:spTree>
    <p:extLst>
      <p:ext uri="{BB962C8B-B14F-4D97-AF65-F5344CB8AC3E}">
        <p14:creationId xmlns:p14="http://schemas.microsoft.com/office/powerpoint/2010/main" val="1891254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EGW </a:t>
            </a:r>
            <a:r>
              <a:rPr lang="en-US" sz="3200" i="1" dirty="0" smtClean="0"/>
              <a:t>Desire of Ages</a:t>
            </a:r>
            <a:r>
              <a:rPr lang="en-US" sz="3200" dirty="0" smtClean="0"/>
              <a:t>, pgs. 23-26</a:t>
            </a:r>
            <a:br>
              <a:rPr lang="en-US" sz="3200" dirty="0" smtClean="0"/>
            </a:br>
            <a:endParaRPr lang="en-US" sz="3200" dirty="0"/>
          </a:p>
        </p:txBody>
      </p:sp>
      <p:sp>
        <p:nvSpPr>
          <p:cNvPr id="14" name="Content Placeholder 13"/>
          <p:cNvSpPr>
            <a:spLocks noGrp="1"/>
          </p:cNvSpPr>
          <p:nvPr>
            <p:ph idx="1"/>
          </p:nvPr>
        </p:nvSpPr>
        <p:spPr>
          <a:xfrm>
            <a:off x="838200" y="1232900"/>
            <a:ext cx="10515600" cy="5352836"/>
          </a:xfrm>
        </p:spPr>
        <p:txBody>
          <a:bodyPr>
            <a:noAutofit/>
          </a:bodyPr>
          <a:lstStyle/>
          <a:p>
            <a:pPr marL="0" indent="0">
              <a:buNone/>
            </a:pPr>
            <a:r>
              <a:rPr lang="en-US" b="1" dirty="0"/>
              <a:t>... </a:t>
            </a:r>
            <a:r>
              <a:rPr lang="en-US" b="1" i="1" dirty="0"/>
              <a:t> It is the “Son of man” whose name shall be called, “Wonderful, Counselor, The mighty God, The everlasting Father, The Prince of Peace.” Isaiah 9:6. The I AM is the </a:t>
            </a:r>
            <a:r>
              <a:rPr lang="en-US" b="1" i="1" dirty="0" err="1"/>
              <a:t>Daysman</a:t>
            </a:r>
            <a:r>
              <a:rPr lang="en-US" b="1" i="1" dirty="0"/>
              <a:t> between God and humanity, laying His hand upon both. He who is “holy, harmless, undefiled, separate from sinners,” is not ashamed to call us brethren. Hebrews 7:26; 2:11. In Christ the family of earth and the family of heaven are bound together. Christ glorified is our brother. Heaven is enshrined in humanity, and humanity is enfolded in the bosom of Infinite Love</a:t>
            </a:r>
            <a:r>
              <a:rPr lang="en-US" b="1" i="1" dirty="0" smtClean="0"/>
              <a:t>.”  </a:t>
            </a:r>
            <a:endParaRPr lang="en-US" b="1" dirty="0"/>
          </a:p>
        </p:txBody>
      </p:sp>
    </p:spTree>
    <p:extLst>
      <p:ext uri="{BB962C8B-B14F-4D97-AF65-F5344CB8AC3E}">
        <p14:creationId xmlns:p14="http://schemas.microsoft.com/office/powerpoint/2010/main" val="1956850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“DAYSMAN”</a:t>
            </a:r>
            <a:endParaRPr lang="en-US" dirty="0"/>
          </a:p>
        </p:txBody>
      </p:sp>
      <p:sp>
        <p:nvSpPr>
          <p:cNvPr id="3" name="Content Placeholder 2"/>
          <p:cNvSpPr>
            <a:spLocks noGrp="1"/>
          </p:cNvSpPr>
          <p:nvPr>
            <p:ph idx="1"/>
          </p:nvPr>
        </p:nvSpPr>
        <p:spPr/>
        <p:txBody>
          <a:bodyPr/>
          <a:lstStyle/>
          <a:p>
            <a:r>
              <a:rPr lang="en-US" dirty="0"/>
              <a:t>an umpire or arbiter or judge ( </a:t>
            </a:r>
            <a:r>
              <a:rPr lang="en-US" dirty="0">
                <a:hlinkClick r:id="rId2"/>
              </a:rPr>
              <a:t>Job 9:33</a:t>
            </a:r>
            <a:r>
              <a:rPr lang="en-US" dirty="0"/>
              <a:t> ). </a:t>
            </a:r>
            <a:endParaRPr lang="en-US" dirty="0" smtClean="0"/>
          </a:p>
          <a:p>
            <a:r>
              <a:rPr lang="en-US" dirty="0" smtClean="0"/>
              <a:t>This </a:t>
            </a:r>
            <a:r>
              <a:rPr lang="en-US" dirty="0"/>
              <a:t>word is formed from the Latin diem </a:t>
            </a:r>
            <a:r>
              <a:rPr lang="en-US" dirty="0" err="1"/>
              <a:t>dicere</a:t>
            </a:r>
            <a:r>
              <a:rPr lang="en-US" dirty="0"/>
              <a:t>, i.e., to fix a day for hearing a cause. </a:t>
            </a:r>
            <a:endParaRPr lang="en-US" dirty="0" smtClean="0"/>
          </a:p>
          <a:p>
            <a:r>
              <a:rPr lang="en-US" dirty="0" smtClean="0"/>
              <a:t>Such </a:t>
            </a:r>
            <a:r>
              <a:rPr lang="en-US" dirty="0"/>
              <a:t>an one is empowered by mutual consent to decide the cause, and to "lay his hand", i.e., to impose his authority, on both, and enforce his sentence.</a:t>
            </a:r>
          </a:p>
        </p:txBody>
      </p:sp>
    </p:spTree>
    <p:extLst>
      <p:ext uri="{BB962C8B-B14F-4D97-AF65-F5344CB8AC3E}">
        <p14:creationId xmlns:p14="http://schemas.microsoft.com/office/powerpoint/2010/main" val="372738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Title and Content Layout with Chart"/>
          <p:cNvSpPr>
            <a:spLocks noGrp="1"/>
          </p:cNvSpPr>
          <p:nvPr>
            <p:ph type="title"/>
          </p:nvPr>
        </p:nvSpPr>
        <p:spPr/>
        <p:txBody>
          <a:bodyPr/>
          <a:lstStyle/>
          <a:p>
            <a:pPr algn="r"/>
            <a:r>
              <a:rPr lang="en-US" dirty="0" smtClean="0"/>
              <a:t>Questions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75783"/>
            <a:ext cx="10515600" cy="5194234"/>
          </a:xfrm>
        </p:spPr>
      </p:pic>
    </p:spTree>
    <p:extLst>
      <p:ext uri="{BB962C8B-B14F-4D97-AF65-F5344CB8AC3E}">
        <p14:creationId xmlns:p14="http://schemas.microsoft.com/office/powerpoint/2010/main" val="2648768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3200" dirty="0" smtClean="0"/>
              <a:t>Quarterly Quotation:  SDA Commentaries Vol. 7 pg. 931, </a:t>
            </a:r>
            <a:br>
              <a:rPr lang="en-US" sz="3200" dirty="0" smtClean="0"/>
            </a:br>
            <a:r>
              <a:rPr lang="en-US" sz="3200" dirty="0" smtClean="0"/>
              <a:t>EGW original “Letter 90, 1906”</a:t>
            </a:r>
            <a:endParaRPr lang="en-US" sz="3200" dirty="0"/>
          </a:p>
        </p:txBody>
      </p:sp>
      <p:sp>
        <p:nvSpPr>
          <p:cNvPr id="14" name="Content Placeholder 13"/>
          <p:cNvSpPr>
            <a:spLocks noGrp="1"/>
          </p:cNvSpPr>
          <p:nvPr>
            <p:ph idx="1"/>
          </p:nvPr>
        </p:nvSpPr>
        <p:spPr/>
        <p:txBody>
          <a:bodyPr>
            <a:normAutofit lnSpcReduction="10000"/>
          </a:bodyPr>
          <a:lstStyle/>
          <a:p>
            <a:pPr marL="0" lvl="0" indent="0">
              <a:buNone/>
            </a:pPr>
            <a:r>
              <a:rPr lang="en-US" b="1" dirty="0" smtClean="0"/>
              <a:t>“Christ </a:t>
            </a:r>
            <a:r>
              <a:rPr lang="en-US" b="1" dirty="0"/>
              <a:t>is watching. He knows all about our burdens, our dangers, and our difficulties; and </a:t>
            </a:r>
            <a:r>
              <a:rPr lang="en-US" b="1" dirty="0">
                <a:solidFill>
                  <a:schemeClr val="accent2">
                    <a:lumMod val="50000"/>
                  </a:schemeClr>
                </a:solidFill>
              </a:rPr>
              <a:t>He fills His mouth with arguments in our behalf</a:t>
            </a:r>
            <a:r>
              <a:rPr lang="en-US" b="1" dirty="0"/>
              <a:t>. He fits His intercessions to the needs of each soul, as He did in the case of Peter. Peter himself had not the clear perception necessary to an understanding of his danger. Christ said to him, “Behold, Satan hath desired to have you, that he may sift you as wheat; but I have prayed for thee, that thy faith fail not.” [Luke 22:31, 32.] Our Advocate fills His mouth with arguments to teach His tried, tempted ones to brace against Satan’s temptations. He interprets every movement of the enemy. He orders events</a:t>
            </a:r>
            <a:r>
              <a:rPr lang="en-US" b="1" dirty="0" smtClean="0"/>
              <a:t>.”  </a:t>
            </a:r>
            <a:endParaRPr lang="en-US" b="1" dirty="0"/>
          </a:p>
        </p:txBody>
      </p:sp>
    </p:spTree>
    <p:extLst>
      <p:ext uri="{BB962C8B-B14F-4D97-AF65-F5344CB8AC3E}">
        <p14:creationId xmlns:p14="http://schemas.microsoft.com/office/powerpoint/2010/main" val="3432416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3200" dirty="0" smtClean="0"/>
              <a:t>Quotation:  SDA Commentaries Vol. 7 pg. 930-31, </a:t>
            </a:r>
            <a:br>
              <a:rPr lang="en-US" sz="3200" dirty="0" smtClean="0"/>
            </a:br>
            <a:r>
              <a:rPr lang="en-US" sz="3200" dirty="0" smtClean="0"/>
              <a:t>EGW original “God’s Care for His Church,” MS 142, 1899</a:t>
            </a:r>
            <a:endParaRPr lang="en-US" sz="3200" dirty="0"/>
          </a:p>
        </p:txBody>
      </p:sp>
      <p:sp>
        <p:nvSpPr>
          <p:cNvPr id="14" name="Content Placeholder 13"/>
          <p:cNvSpPr>
            <a:spLocks noGrp="1"/>
          </p:cNvSpPr>
          <p:nvPr>
            <p:ph idx="1"/>
          </p:nvPr>
        </p:nvSpPr>
        <p:spPr/>
        <p:txBody>
          <a:bodyPr>
            <a:normAutofit fontScale="92500" lnSpcReduction="20000"/>
          </a:bodyPr>
          <a:lstStyle/>
          <a:p>
            <a:pPr marL="0" lvl="0" indent="0">
              <a:buNone/>
            </a:pPr>
            <a:r>
              <a:rPr lang="en-US" b="1" dirty="0" smtClean="0"/>
              <a:t>“‘Therefore </a:t>
            </a:r>
            <a:r>
              <a:rPr lang="en-US" b="1" dirty="0"/>
              <a:t>he is able to save them to the uttermost that come unto God by him, seeing he ever </a:t>
            </a:r>
            <a:r>
              <a:rPr lang="en-US" b="1" dirty="0" err="1"/>
              <a:t>liveth</a:t>
            </a:r>
            <a:r>
              <a:rPr lang="en-US" b="1" dirty="0"/>
              <a:t> to make intercession for us</a:t>
            </a:r>
            <a:r>
              <a:rPr lang="en-US" b="1" dirty="0" smtClean="0"/>
              <a:t>.’ </a:t>
            </a:r>
            <a:r>
              <a:rPr lang="en-US" b="1" dirty="0"/>
              <a:t>[</a:t>
            </a:r>
            <a:r>
              <a:rPr lang="en-US" b="1" dirty="0">
                <a:hlinkClick r:id="rId2"/>
              </a:rPr>
              <a:t>Hebrews 7:25</a:t>
            </a:r>
            <a:r>
              <a:rPr lang="en-US" b="1" dirty="0"/>
              <a:t>.] By his spotless life, his obedience, his death on the cross of Calvary, Christ interceded for the lost race. And now not as a mere petitioner does the Captain of our Salvation intercede for us, but as a Conqueror claiming His victory. His offering is complete, and as our Intercessor He executes His self-appointed work, holding before God the censer containing His own spotless merits and the prayers, confessions, and thanksgiving of His people. Perfumed with the fragrance of His righteousness, the incense ascends to God as a sweet savor. The offering is wholly acceptable, and pardon covers all transgression. To the true believer Christ is indeed the minister of the sanctuary, officiating for him in the sanctuary and speaking through God’s appointed agencies</a:t>
            </a:r>
            <a:r>
              <a:rPr lang="en-US" b="1" dirty="0" smtClean="0"/>
              <a:t>.”</a:t>
            </a:r>
            <a:endParaRPr lang="en-US" b="1" dirty="0"/>
          </a:p>
        </p:txBody>
      </p:sp>
    </p:spTree>
    <p:extLst>
      <p:ext uri="{BB962C8B-B14F-4D97-AF65-F5344CB8AC3E}">
        <p14:creationId xmlns:p14="http://schemas.microsoft.com/office/powerpoint/2010/main" val="555521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SDA Commentaries Vol. 7 pg. 930, </a:t>
            </a:r>
            <a:br>
              <a:rPr lang="en-US" sz="3200" dirty="0" smtClean="0"/>
            </a:br>
            <a:r>
              <a:rPr lang="en-US" sz="3200" dirty="0" smtClean="0"/>
              <a:t>EGW Talk:  MS 28, 1901</a:t>
            </a:r>
            <a:endParaRPr lang="en-US" sz="3200" dirty="0"/>
          </a:p>
        </p:txBody>
      </p:sp>
      <p:sp>
        <p:nvSpPr>
          <p:cNvPr id="14" name="Content Placeholder 13"/>
          <p:cNvSpPr>
            <a:spLocks noGrp="1"/>
          </p:cNvSpPr>
          <p:nvPr>
            <p:ph idx="1"/>
          </p:nvPr>
        </p:nvSpPr>
        <p:spPr/>
        <p:txBody>
          <a:bodyPr>
            <a:normAutofit/>
          </a:bodyPr>
          <a:lstStyle/>
          <a:p>
            <a:pPr marL="0" lvl="0" indent="0">
              <a:buNone/>
            </a:pPr>
            <a:r>
              <a:rPr lang="en-US" b="1" dirty="0" smtClean="0"/>
              <a:t>“What </a:t>
            </a:r>
            <a:r>
              <a:rPr lang="en-US" b="1" dirty="0"/>
              <a:t>is Christ doing in heaven? He is interceding for us. By His work the threshold of heaven is flushed with the glory of God which will shine upon every soul who will open the windows of the soul heavenward. As the prayers of the sincere and contrite ones ascend to heaven, Christ says to the Father, “I will take their sins. Let them stand before You innocent.” As He takes their sins from them, He fills their hearts with the glorious light of truth and love</a:t>
            </a:r>
            <a:r>
              <a:rPr lang="en-US" b="1" dirty="0" smtClean="0"/>
              <a:t>.”</a:t>
            </a:r>
            <a:endParaRPr lang="en-US" b="1" dirty="0"/>
          </a:p>
        </p:txBody>
      </p:sp>
    </p:spTree>
    <p:extLst>
      <p:ext uri="{BB962C8B-B14F-4D97-AF65-F5344CB8AC3E}">
        <p14:creationId xmlns:p14="http://schemas.microsoft.com/office/powerpoint/2010/main" val="4034600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dirty="0" smtClean="0"/>
              <a:t>Quotation:  SDA Commentaries Vol. 7 pg. 930, </a:t>
            </a:r>
            <a:br>
              <a:rPr lang="en-US" sz="3200" dirty="0" smtClean="0"/>
            </a:br>
            <a:r>
              <a:rPr lang="en-US" sz="3200" dirty="0" smtClean="0"/>
              <a:t>EGW </a:t>
            </a:r>
            <a:r>
              <a:rPr lang="en-US" sz="3200" i="1" dirty="0" smtClean="0"/>
              <a:t>Redemption: The First Advent of Christ</a:t>
            </a:r>
            <a:r>
              <a:rPr lang="en-US" sz="3200" dirty="0" smtClean="0"/>
              <a:t>, pg. 14</a:t>
            </a:r>
            <a:endParaRPr lang="en-US" sz="3200" dirty="0"/>
          </a:p>
        </p:txBody>
      </p:sp>
      <p:sp>
        <p:nvSpPr>
          <p:cNvPr id="14" name="Content Placeholder 13"/>
          <p:cNvSpPr>
            <a:spLocks noGrp="1"/>
          </p:cNvSpPr>
          <p:nvPr>
            <p:ph idx="1"/>
          </p:nvPr>
        </p:nvSpPr>
        <p:spPr/>
        <p:txBody>
          <a:bodyPr>
            <a:normAutofit/>
          </a:bodyPr>
          <a:lstStyle/>
          <a:p>
            <a:pPr marL="0" lvl="0" indent="0">
              <a:buNone/>
            </a:pPr>
            <a:r>
              <a:rPr lang="en-US" b="1" dirty="0"/>
              <a:t>“The high priest, clad in his consecrated and expensive robes, with the breastplate upon his breast, the light playing upon the precious stones inlaid in the breastplate, presented a most imposing appearance, and struck the conscientious, true-hearted people with reverence and awe. The high priest was designed in an especial manner to represent Christ, who was to become a high priest forever after the order of </a:t>
            </a:r>
            <a:r>
              <a:rPr lang="en-US" b="1" dirty="0" err="1"/>
              <a:t>Melchisedec</a:t>
            </a:r>
            <a:r>
              <a:rPr lang="en-US" b="1" dirty="0"/>
              <a:t>. This order of priesthood was not to pass to another, or be superseded by another. </a:t>
            </a:r>
            <a:r>
              <a:rPr lang="en-US" b="1" dirty="0" smtClean="0"/>
              <a:t>“</a:t>
            </a:r>
            <a:endParaRPr lang="en-US" b="1" dirty="0"/>
          </a:p>
        </p:txBody>
      </p:sp>
    </p:spTree>
    <p:extLst>
      <p:ext uri="{BB962C8B-B14F-4D97-AF65-F5344CB8AC3E}">
        <p14:creationId xmlns:p14="http://schemas.microsoft.com/office/powerpoint/2010/main" val="1132470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5:1-4</a:t>
            </a:r>
            <a:endParaRPr lang="en-US" dirty="0"/>
          </a:p>
        </p:txBody>
      </p:sp>
      <p:sp>
        <p:nvSpPr>
          <p:cNvPr id="3" name="Content Placeholder 2"/>
          <p:cNvSpPr>
            <a:spLocks noGrp="1"/>
          </p:cNvSpPr>
          <p:nvPr>
            <p:ph idx="1"/>
          </p:nvPr>
        </p:nvSpPr>
        <p:spPr>
          <a:xfrm>
            <a:off x="838200" y="1469204"/>
            <a:ext cx="10515600" cy="4707759"/>
          </a:xfrm>
        </p:spPr>
        <p:txBody>
          <a:bodyPr>
            <a:normAutofit/>
          </a:bodyPr>
          <a:lstStyle/>
          <a:p>
            <a:r>
              <a:rPr lang="en-US" dirty="0" smtClean="0"/>
              <a:t>For </a:t>
            </a:r>
            <a:r>
              <a:rPr lang="en-US" dirty="0"/>
              <a:t>every high priest taken from among men is ordained for men in things pertaining to God, that he may offer both gifts and sacrifices for sins:</a:t>
            </a:r>
          </a:p>
          <a:p>
            <a:r>
              <a:rPr lang="en-US" b="1" baseline="30000" dirty="0"/>
              <a:t>2 </a:t>
            </a:r>
            <a:r>
              <a:rPr lang="en-US" dirty="0"/>
              <a:t>Who can have compassion on the ignorant, and on them that are out of the way; for that he himself also is compassed with infirmity.</a:t>
            </a:r>
          </a:p>
          <a:p>
            <a:r>
              <a:rPr lang="en-US" b="1" baseline="30000" dirty="0"/>
              <a:t>3 </a:t>
            </a:r>
            <a:r>
              <a:rPr lang="en-US" dirty="0"/>
              <a:t>And by reason hereof he ought, as for the people, so also for himself, to offer for sins.</a:t>
            </a:r>
          </a:p>
          <a:p>
            <a:r>
              <a:rPr lang="en-US" b="1" baseline="30000" dirty="0"/>
              <a:t>4 </a:t>
            </a:r>
            <a:r>
              <a:rPr lang="en-US" dirty="0"/>
              <a:t>And no man taketh this </a:t>
            </a:r>
            <a:r>
              <a:rPr lang="en-US" dirty="0" err="1"/>
              <a:t>honour</a:t>
            </a:r>
            <a:r>
              <a:rPr lang="en-US" dirty="0"/>
              <a:t> unto himself, but he that is called of God, as was Aaron</a:t>
            </a:r>
            <a:r>
              <a:rPr lang="en-US" dirty="0" smtClean="0"/>
              <a:t>.</a:t>
            </a:r>
            <a:endParaRPr lang="en-US" dirty="0"/>
          </a:p>
        </p:txBody>
      </p:sp>
    </p:spTree>
    <p:extLst>
      <p:ext uri="{BB962C8B-B14F-4D97-AF65-F5344CB8AC3E}">
        <p14:creationId xmlns:p14="http://schemas.microsoft.com/office/powerpoint/2010/main" val="1349533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57500"/>
          </a:xfrm>
        </p:spPr>
        <p:txBody>
          <a:bodyPr/>
          <a:lstStyle/>
          <a:p>
            <a:r>
              <a:rPr lang="en-US" dirty="0" smtClean="0"/>
              <a:t>Hebrews 5:5-10</a:t>
            </a:r>
            <a:endParaRPr lang="en-US" dirty="0"/>
          </a:p>
        </p:txBody>
      </p:sp>
      <p:sp>
        <p:nvSpPr>
          <p:cNvPr id="3" name="Content Placeholder 2"/>
          <p:cNvSpPr>
            <a:spLocks noGrp="1"/>
          </p:cNvSpPr>
          <p:nvPr>
            <p:ph idx="1"/>
          </p:nvPr>
        </p:nvSpPr>
        <p:spPr>
          <a:xfrm>
            <a:off x="838200" y="1469204"/>
            <a:ext cx="10515600" cy="5065160"/>
          </a:xfrm>
        </p:spPr>
        <p:txBody>
          <a:bodyPr>
            <a:normAutofit fontScale="92500" lnSpcReduction="20000"/>
          </a:bodyPr>
          <a:lstStyle/>
          <a:p>
            <a:r>
              <a:rPr lang="en-US" b="1" baseline="30000" dirty="0"/>
              <a:t>5 </a:t>
            </a:r>
            <a:r>
              <a:rPr lang="en-US" dirty="0"/>
              <a:t>So also Christ glorified not himself to be made an high priest; but he that said unto him, Thou art my Son, to day have I begotten thee.</a:t>
            </a:r>
          </a:p>
          <a:p>
            <a:r>
              <a:rPr lang="en-US" b="1" baseline="30000" dirty="0"/>
              <a:t>6 </a:t>
            </a:r>
            <a:r>
              <a:rPr lang="en-US" dirty="0"/>
              <a:t>As he </a:t>
            </a:r>
            <a:r>
              <a:rPr lang="en-US" dirty="0" err="1"/>
              <a:t>saith</a:t>
            </a:r>
            <a:r>
              <a:rPr lang="en-US" dirty="0"/>
              <a:t> also in another place, Thou art a priest for ever after the order of </a:t>
            </a:r>
            <a:r>
              <a:rPr lang="en-US" dirty="0" err="1"/>
              <a:t>Melchisedec</a:t>
            </a:r>
            <a:r>
              <a:rPr lang="en-US" dirty="0"/>
              <a:t>.</a:t>
            </a:r>
          </a:p>
          <a:p>
            <a:r>
              <a:rPr lang="en-US" b="1" baseline="30000" dirty="0"/>
              <a:t>7 </a:t>
            </a:r>
            <a:r>
              <a:rPr lang="en-US" dirty="0"/>
              <a:t>Who in the days of his flesh, when he had offered up prayers and supplications with strong crying and tears unto him that was able to save him from death, and was heard in that he feared;</a:t>
            </a:r>
          </a:p>
          <a:p>
            <a:r>
              <a:rPr lang="en-US" b="1" baseline="30000" dirty="0"/>
              <a:t>8 </a:t>
            </a:r>
            <a:r>
              <a:rPr lang="en-US" dirty="0"/>
              <a:t>Though he were a Son, yet learned he obedience by the things which he suffered;</a:t>
            </a:r>
          </a:p>
          <a:p>
            <a:r>
              <a:rPr lang="en-US" b="1" baseline="30000" dirty="0"/>
              <a:t>9 </a:t>
            </a:r>
            <a:r>
              <a:rPr lang="en-US" dirty="0"/>
              <a:t>And being made perfect, he became the author of eternal salvation unto all them that obey him;</a:t>
            </a:r>
          </a:p>
          <a:p>
            <a:r>
              <a:rPr lang="en-US" b="1" baseline="30000" dirty="0"/>
              <a:t>10 </a:t>
            </a:r>
            <a:r>
              <a:rPr lang="en-US" dirty="0"/>
              <a:t>Called of God an high priest after the order of </a:t>
            </a:r>
            <a:r>
              <a:rPr lang="en-US" dirty="0" err="1"/>
              <a:t>Melchisedec</a:t>
            </a:r>
            <a:r>
              <a:rPr lang="en-US" dirty="0"/>
              <a:t>.</a:t>
            </a:r>
          </a:p>
        </p:txBody>
      </p:sp>
    </p:spTree>
    <p:extLst>
      <p:ext uri="{BB962C8B-B14F-4D97-AF65-F5344CB8AC3E}">
        <p14:creationId xmlns:p14="http://schemas.microsoft.com/office/powerpoint/2010/main" val="1641957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14:14-17</a:t>
            </a:r>
            <a:endParaRPr lang="en-US" dirty="0"/>
          </a:p>
        </p:txBody>
      </p:sp>
      <p:sp>
        <p:nvSpPr>
          <p:cNvPr id="3" name="Content Placeholder 2"/>
          <p:cNvSpPr>
            <a:spLocks noGrp="1"/>
          </p:cNvSpPr>
          <p:nvPr>
            <p:ph idx="1"/>
          </p:nvPr>
        </p:nvSpPr>
        <p:spPr/>
        <p:txBody>
          <a:bodyPr>
            <a:normAutofit fontScale="92500" lnSpcReduction="10000"/>
          </a:bodyPr>
          <a:lstStyle/>
          <a:p>
            <a:r>
              <a:rPr lang="en-US" b="1" baseline="30000" dirty="0"/>
              <a:t>14 </a:t>
            </a:r>
            <a:r>
              <a:rPr lang="en-US" dirty="0"/>
              <a:t>And when Abram heard that his brother was taken captive, he armed his trained servants, born in his own house, three hundred and eighteen, and pursued them unto Dan.</a:t>
            </a:r>
          </a:p>
          <a:p>
            <a:r>
              <a:rPr lang="en-US" b="1" baseline="30000" dirty="0"/>
              <a:t>15 </a:t>
            </a:r>
            <a:r>
              <a:rPr lang="en-US" dirty="0"/>
              <a:t>And he divided himself against them, he and his servants, by night, and smote them, and pursued them unto </a:t>
            </a:r>
            <a:r>
              <a:rPr lang="en-US" dirty="0" err="1"/>
              <a:t>Hobah</a:t>
            </a:r>
            <a:r>
              <a:rPr lang="en-US" dirty="0"/>
              <a:t>, which is on the left hand of Damascus.</a:t>
            </a:r>
          </a:p>
          <a:p>
            <a:r>
              <a:rPr lang="en-US" b="1" baseline="30000" dirty="0"/>
              <a:t>16 </a:t>
            </a:r>
            <a:r>
              <a:rPr lang="en-US" dirty="0"/>
              <a:t>And he brought back all the goods, and also brought again his brother Lot, and his goods, and the women also, and the people.</a:t>
            </a:r>
          </a:p>
          <a:p>
            <a:r>
              <a:rPr lang="en-US" b="1" baseline="30000" dirty="0"/>
              <a:t>17 </a:t>
            </a:r>
            <a:r>
              <a:rPr lang="en-US" dirty="0"/>
              <a:t>And the king of Sodom went out to meet him after his return from the slaughter of </a:t>
            </a:r>
            <a:r>
              <a:rPr lang="en-US" dirty="0" err="1"/>
              <a:t>Chedorlaomer</a:t>
            </a:r>
            <a:r>
              <a:rPr lang="en-US" dirty="0"/>
              <a:t>, and of the kings that were with him, at the valley of </a:t>
            </a:r>
            <a:r>
              <a:rPr lang="en-US" dirty="0" err="1"/>
              <a:t>Shaveh</a:t>
            </a:r>
            <a:r>
              <a:rPr lang="en-US" dirty="0"/>
              <a:t>, which is the king's dale.</a:t>
            </a:r>
          </a:p>
          <a:p>
            <a:endParaRPr lang="en-US" dirty="0"/>
          </a:p>
        </p:txBody>
      </p:sp>
    </p:spTree>
    <p:extLst>
      <p:ext uri="{BB962C8B-B14F-4D97-AF65-F5344CB8AC3E}">
        <p14:creationId xmlns:p14="http://schemas.microsoft.com/office/powerpoint/2010/main" val="1911273114"/>
      </p:ext>
    </p:extLst>
  </p:cSld>
  <p:clrMapOvr>
    <a:masterClrMapping/>
  </p:clrMapOvr>
</p:sld>
</file>

<file path=ppt/theme/theme1.xml><?xml version="1.0" encoding="utf-8"?>
<a:theme xmlns:a="http://schemas.openxmlformats.org/drawingml/2006/main" name="Melancholy abstract design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ancholy abstract design slides.potx" id="{0C631111-0761-4095-80FF-907E1270642A}" vid="{4C722CC6-EA24-4B9B-A48E-3EC5DC6964FB}"/>
    </a:ext>
  </a:extLst>
</a:theme>
</file>

<file path=docProps/app.xml><?xml version="1.0" encoding="utf-8"?>
<Properties xmlns="http://schemas.openxmlformats.org/officeDocument/2006/extended-properties" xmlns:vt="http://schemas.openxmlformats.org/officeDocument/2006/docPropsVTypes">
  <Template>Melancholy abstract design slides</Template>
  <TotalTime>91</TotalTime>
  <Words>2029</Words>
  <Application>Microsoft Office PowerPoint</Application>
  <PresentationFormat>Widescreen</PresentationFormat>
  <Paragraphs>91</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Century Gothic</vt:lpstr>
      <vt:lpstr>Melancholy abstract design template</vt:lpstr>
      <vt:lpstr>Our High Priest</vt:lpstr>
      <vt:lpstr>Questions</vt:lpstr>
      <vt:lpstr>Quarterly Quotation:  SDA Commentaries Vol. 7 pg. 931,  EGW original “Letter 90, 1906”</vt:lpstr>
      <vt:lpstr>Quotation:  SDA Commentaries Vol. 7 pg. 930-31,  EGW original “God’s Care for His Church,” MS 142, 1899</vt:lpstr>
      <vt:lpstr>Quotation:  SDA Commentaries Vol. 7 pg. 930,  EGW Talk:  MS 28, 1901</vt:lpstr>
      <vt:lpstr>Quotation:  SDA Commentaries Vol. 7 pg. 930,  EGW Redemption: The First Advent of Christ, pg. 14</vt:lpstr>
      <vt:lpstr>Hebrews 5:1-4</vt:lpstr>
      <vt:lpstr>Hebrews 5:5-10</vt:lpstr>
      <vt:lpstr>Genesis 14:14-17</vt:lpstr>
      <vt:lpstr>Genesis 14:18-20</vt:lpstr>
      <vt:lpstr>Hebrews 7:1-3</vt:lpstr>
      <vt:lpstr>Hebrews 7:4-7</vt:lpstr>
      <vt:lpstr>Hebrews 7:8-10</vt:lpstr>
      <vt:lpstr>Hebrews 7:11-14</vt:lpstr>
      <vt:lpstr>Hebrews 7:15-19</vt:lpstr>
      <vt:lpstr>Hebrews 7:20-24</vt:lpstr>
      <vt:lpstr>Hebrews 7:25-28</vt:lpstr>
      <vt:lpstr>Questions</vt:lpstr>
      <vt:lpstr>Quarterly Quotation:  EGW Desire of Ages, pgs. 25-26 </vt:lpstr>
      <vt:lpstr>Quotation:  EGW Desire of Ages, pgs. 23-26 </vt:lpstr>
      <vt:lpstr>Quotation:  EGW Desire of Ages, pgs. 23-26 </vt:lpstr>
      <vt:lpstr>Quotation:  EGW Desire of Ages, pgs. 23-26 </vt:lpstr>
      <vt:lpstr>Quotation:  EGW Desire of Ages, pgs. 23-26 </vt:lpstr>
      <vt:lpstr>Quotation:  EGW Desire of Ages, pgs. 23-26 </vt:lpstr>
      <vt:lpstr>Quotation:  EGW Desire of Ages, pgs. 23-26 </vt:lpstr>
      <vt:lpstr>Quotation:  EGW Desire of Ages, pgs. 23-26 </vt:lpstr>
      <vt:lpstr>Definition:  “DAYSMAN”</vt:lpstr>
      <vt:lpstr>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10</cp:revision>
  <dcterms:created xsi:type="dcterms:W3CDTF">2022-02-05T04:05:20Z</dcterms:created>
  <dcterms:modified xsi:type="dcterms:W3CDTF">2022-02-05T05:38:59Z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74064600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