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2" r:id="rId6"/>
    <p:sldId id="264" r:id="rId7"/>
    <p:sldId id="261" r:id="rId8"/>
    <p:sldId id="265" r:id="rId9"/>
    <p:sldId id="266" r:id="rId10"/>
    <p:sldId id="267" r:id="rId11"/>
    <p:sldId id="268" r:id="rId12"/>
    <p:sldId id="269" r:id="rId13"/>
    <p:sldId id="274" r:id="rId14"/>
    <p:sldId id="275" r:id="rId15"/>
    <p:sldId id="276" r:id="rId16"/>
    <p:sldId id="277" r:id="rId17"/>
    <p:sldId id="270" r:id="rId18"/>
    <p:sldId id="271" r:id="rId19"/>
    <p:sldId id="272" r:id="rId20"/>
    <p:sldId id="273" r:id="rId21"/>
    <p:sldId id="278" r:id="rId22"/>
    <p:sldId id="279" r:id="rId23"/>
    <p:sldId id="280" r:id="rId24"/>
    <p:sldId id="281" r:id="rId25"/>
    <p:sldId id="282" r:id="rId26"/>
    <p:sldId id="283" r:id="rId27"/>
    <p:sldId id="284" r:id="rId28"/>
    <p:sldId id="285" r:id="rId29"/>
    <p:sldId id="28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FFFF"/>
    <a:srgbClr val="FF1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90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2/18/2022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2/18/2022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2/18/2022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2/18/2022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2/18/2022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biblia.com/bible/nkjv/1%20John%205.3" TargetMode="External"/><Relationship Id="rId2" Type="http://schemas.openxmlformats.org/officeDocument/2006/relationships/hyperlink" Target="http://biblia.com/bible/nkjv/Hebrews%2010.16"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biblia.com/bible/nkjv/1%20John%202.4"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Dead works </a:t>
            </a:r>
            <a:r>
              <a:rPr lang="en-US" smtClean="0"/>
              <a:t>&amp; defects</a:t>
            </a:r>
            <a:endParaRPr lang="en-US" dirty="0"/>
          </a:p>
        </p:txBody>
      </p:sp>
      <p:sp>
        <p:nvSpPr>
          <p:cNvPr id="3" name="Subtitle 2"/>
          <p:cNvSpPr>
            <a:spLocks noGrp="1"/>
          </p:cNvSpPr>
          <p:nvPr>
            <p:ph type="subTitle" idx="1"/>
          </p:nvPr>
        </p:nvSpPr>
        <p:spPr/>
        <p:txBody>
          <a:bodyPr/>
          <a:lstStyle/>
          <a:p>
            <a:r>
              <a:rPr lang="en-US" dirty="0" smtClean="0"/>
              <a:t>Lesson 8</a:t>
            </a:r>
            <a:endParaRPr lang="en-US" dirty="0"/>
          </a:p>
        </p:txBody>
      </p:sp>
    </p:spTree>
    <p:extLst>
      <p:ext uri="{BB962C8B-B14F-4D97-AF65-F5344CB8AC3E}">
        <p14:creationId xmlns:p14="http://schemas.microsoft.com/office/powerpoint/2010/main" val="1165359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996274"/>
            <a:ext cx="8648700" cy="1771650"/>
          </a:xfrm>
          <a:prstGeom prst="rect">
            <a:avLst/>
          </a:prstGeom>
        </p:spPr>
      </p:pic>
      <p:sp>
        <p:nvSpPr>
          <p:cNvPr id="2" name="Oval 1"/>
          <p:cNvSpPr/>
          <p:nvPr/>
        </p:nvSpPr>
        <p:spPr>
          <a:xfrm>
            <a:off x="1724346" y="2908035"/>
            <a:ext cx="8743308" cy="2502719"/>
          </a:xfrm>
          <a:prstGeom prst="ellipse">
            <a:avLst/>
          </a:prstGeom>
          <a:solidFill>
            <a:srgbClr val="FF14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5800" y="2100104"/>
            <a:ext cx="10820400" cy="4118582"/>
          </a:xfrm>
          <a:noFill/>
        </p:spPr>
        <p:txBody>
          <a:bodyPr>
            <a:normAutofit/>
          </a:bodyPr>
          <a:lstStyle/>
          <a:p>
            <a:pPr marL="0" indent="0" algn="ctr">
              <a:buClr>
                <a:schemeClr val="accent2">
                  <a:lumMod val="60000"/>
                  <a:lumOff val="40000"/>
                </a:schemeClr>
              </a:buClr>
              <a:buNone/>
            </a:pPr>
            <a:endParaRPr lang="en-US" sz="2800" b="1" baseline="30000" dirty="0" smtClean="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r>
              <a:rPr lang="en-US" sz="5400" b="1" dirty="0" smtClean="0">
                <a:latin typeface="Copperplate Gothic Bold" panose="020E0705020206020404" pitchFamily="34" charset="0"/>
              </a:rPr>
              <a:t>Please</a:t>
            </a:r>
            <a:r>
              <a:rPr lang="en-US" sz="5400" b="1" dirty="0">
                <a:latin typeface="Copperplate Gothic Bold" panose="020E0705020206020404" pitchFamily="34" charset="0"/>
              </a:rPr>
              <a:t> </a:t>
            </a:r>
            <a:r>
              <a:rPr lang="en-US" sz="5400" b="1" dirty="0" smtClean="0">
                <a:latin typeface="Copperplate Gothic Bold" panose="020E0705020206020404" pitchFamily="34" charset="0"/>
              </a:rPr>
              <a:t>turn to </a:t>
            </a:r>
          </a:p>
          <a:p>
            <a:pPr marL="0" indent="0" algn="ctr">
              <a:buClr>
                <a:schemeClr val="accent2">
                  <a:lumMod val="60000"/>
                  <a:lumOff val="40000"/>
                </a:schemeClr>
              </a:buClr>
              <a:buNone/>
            </a:pPr>
            <a:r>
              <a:rPr lang="en-US" sz="5400" b="1" dirty="0" smtClean="0">
                <a:latin typeface="Copperplate Gothic Bold" panose="020E0705020206020404" pitchFamily="34" charset="0"/>
              </a:rPr>
              <a:t>Hebrews 9:10-12</a:t>
            </a:r>
            <a:endParaRPr lang="en-US" sz="5400" b="1" dirty="0">
              <a:latin typeface="Copperplate Gothic Bold" panose="020E0705020206020404" pitchFamily="34" charset="0"/>
            </a:endParaRPr>
          </a:p>
        </p:txBody>
      </p:sp>
    </p:spTree>
    <p:extLst>
      <p:ext uri="{BB962C8B-B14F-4D97-AF65-F5344CB8AC3E}">
        <p14:creationId xmlns:p14="http://schemas.microsoft.com/office/powerpoint/2010/main" val="2761325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ormAutofit lnSpcReduction="10000"/>
          </a:bodyPr>
          <a:lstStyle/>
          <a:p>
            <a:pPr>
              <a:buClr>
                <a:schemeClr val="accent2">
                  <a:lumMod val="60000"/>
                  <a:lumOff val="40000"/>
                </a:schemeClr>
              </a:buClr>
              <a:buFont typeface="Wingdings" panose="05000000000000000000" pitchFamily="2" charset="2"/>
              <a:buChar char="§"/>
            </a:pPr>
            <a:endParaRPr lang="en-US" sz="4000" b="1" baseline="30000" dirty="0" smtClean="0"/>
          </a:p>
          <a:p>
            <a:pPr>
              <a:buClr>
                <a:schemeClr val="accent2">
                  <a:lumMod val="60000"/>
                  <a:lumOff val="40000"/>
                </a:schemeClr>
              </a:buClr>
              <a:buFont typeface="Wingdings" panose="05000000000000000000" pitchFamily="2" charset="2"/>
              <a:buChar char="§"/>
            </a:pPr>
            <a:r>
              <a:rPr lang="en-US" sz="4000" b="1" baseline="30000" dirty="0" smtClean="0"/>
              <a:t>10 </a:t>
            </a:r>
            <a:r>
              <a:rPr lang="en-US" sz="4000" b="1" baseline="30000" dirty="0"/>
              <a:t>For this is the covenant that I will make with the house of Israel after those days, </a:t>
            </a:r>
            <a:r>
              <a:rPr lang="en-US" sz="4000" b="1" baseline="30000" dirty="0" err="1"/>
              <a:t>saith</a:t>
            </a:r>
            <a:r>
              <a:rPr lang="en-US" sz="4000" b="1" baseline="30000" dirty="0"/>
              <a:t> the Lord; I will put my laws into their mind, and write them in their hearts: and I will be to them a God, and they shall be to me a people</a:t>
            </a:r>
            <a:r>
              <a:rPr lang="en-US" sz="4000" b="1" baseline="30000" dirty="0" smtClean="0"/>
              <a:t>:</a:t>
            </a:r>
            <a:endParaRPr lang="en-US" sz="4000" b="1" baseline="30000" dirty="0"/>
          </a:p>
          <a:p>
            <a:pPr>
              <a:buClr>
                <a:schemeClr val="accent2">
                  <a:lumMod val="60000"/>
                  <a:lumOff val="40000"/>
                </a:schemeClr>
              </a:buClr>
              <a:buFont typeface="Wingdings" panose="05000000000000000000" pitchFamily="2" charset="2"/>
              <a:buChar char="§"/>
            </a:pPr>
            <a:r>
              <a:rPr lang="en-US" sz="4000" b="1" baseline="30000" dirty="0"/>
              <a:t>11 And they shall not teach every man his </a:t>
            </a:r>
            <a:r>
              <a:rPr lang="en-US" sz="4000" b="1" baseline="30000" dirty="0" err="1"/>
              <a:t>neighbour</a:t>
            </a:r>
            <a:r>
              <a:rPr lang="en-US" sz="4000" b="1" baseline="30000" dirty="0"/>
              <a:t>, and every man his brother, saying, Know the Lord: for all shall know me, from the least to the greatest</a:t>
            </a:r>
            <a:r>
              <a:rPr lang="en-US" sz="4000" b="1" baseline="30000" dirty="0" smtClean="0"/>
              <a:t>.</a:t>
            </a:r>
            <a:endParaRPr lang="en-US" sz="4000" b="1" baseline="30000" dirty="0"/>
          </a:p>
          <a:p>
            <a:pPr>
              <a:buClr>
                <a:schemeClr val="accent2">
                  <a:lumMod val="60000"/>
                  <a:lumOff val="40000"/>
                </a:schemeClr>
              </a:buClr>
              <a:buFont typeface="Wingdings" panose="05000000000000000000" pitchFamily="2" charset="2"/>
              <a:buChar char="§"/>
            </a:pPr>
            <a:r>
              <a:rPr lang="en-US" sz="4000" b="1" baseline="30000" dirty="0"/>
              <a:t>12 For I will be merciful to their unrighteousness, and their sins and their iniquities will I remember no more.</a:t>
            </a:r>
            <a:endParaRPr lang="en-US" sz="4000" b="1" dirty="0"/>
          </a:p>
        </p:txBody>
      </p:sp>
    </p:spTree>
    <p:extLst>
      <p:ext uri="{BB962C8B-B14F-4D97-AF65-F5344CB8AC3E}">
        <p14:creationId xmlns:p14="http://schemas.microsoft.com/office/powerpoint/2010/main" val="1825873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a:bodyPr>
          <a:lstStyle/>
          <a:p>
            <a:pPr>
              <a:buClr>
                <a:schemeClr val="accent2">
                  <a:lumMod val="60000"/>
                  <a:lumOff val="40000"/>
                </a:schemeClr>
              </a:buClr>
              <a:buFont typeface="Wingdings" panose="05000000000000000000" pitchFamily="2" charset="2"/>
              <a:buChar char="§"/>
            </a:pPr>
            <a:r>
              <a:rPr lang="en-US" sz="2800" b="1" dirty="0" smtClean="0"/>
              <a:t>At Mt. Sinai the Lord wrote His laws on tables of stone and in a book.  These were sealed away in a box in the temple.  He intended that these laws should also be written on the hearts of the people.  But the Israelites wanted to keep the law in a box, as something external to themselves.  They considered that keeping God’s law was just a matter of outward compliance.  This was never what God intended.  He offered His people the experience of a new heart, but they were content with only an external religion.  </a:t>
            </a:r>
            <a:endParaRPr lang="en-US" sz="2800" b="1" dirty="0"/>
          </a:p>
        </p:txBody>
      </p:sp>
    </p:spTree>
    <p:extLst>
      <p:ext uri="{BB962C8B-B14F-4D97-AF65-F5344CB8AC3E}">
        <p14:creationId xmlns:p14="http://schemas.microsoft.com/office/powerpoint/2010/main" val="26563712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996274"/>
            <a:ext cx="8648700" cy="1771650"/>
          </a:xfrm>
          <a:prstGeom prst="rect">
            <a:avLst/>
          </a:prstGeom>
        </p:spPr>
      </p:pic>
      <p:sp>
        <p:nvSpPr>
          <p:cNvPr id="2" name="Oval 1"/>
          <p:cNvSpPr/>
          <p:nvPr/>
        </p:nvSpPr>
        <p:spPr>
          <a:xfrm>
            <a:off x="1724346" y="2908035"/>
            <a:ext cx="8743308" cy="2502719"/>
          </a:xfrm>
          <a:prstGeom prst="ellipse">
            <a:avLst/>
          </a:prstGeom>
          <a:solidFill>
            <a:srgbClr val="FF14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5800" y="2100104"/>
            <a:ext cx="10820400" cy="4118582"/>
          </a:xfrm>
          <a:noFill/>
        </p:spPr>
        <p:txBody>
          <a:bodyPr>
            <a:normAutofit/>
          </a:bodyPr>
          <a:lstStyle/>
          <a:p>
            <a:pPr marL="0" indent="0" algn="ctr">
              <a:buClr>
                <a:schemeClr val="accent2">
                  <a:lumMod val="60000"/>
                  <a:lumOff val="40000"/>
                </a:schemeClr>
              </a:buClr>
              <a:buNone/>
            </a:pPr>
            <a:endParaRPr lang="en-US" sz="2800" b="1" baseline="30000" dirty="0" smtClean="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r>
              <a:rPr lang="en-US" sz="5400" b="1" dirty="0" smtClean="0">
                <a:latin typeface="Copperplate Gothic Bold" panose="020E0705020206020404" pitchFamily="34" charset="0"/>
              </a:rPr>
              <a:t>Please</a:t>
            </a:r>
            <a:r>
              <a:rPr lang="en-US" sz="5400" b="1" dirty="0">
                <a:latin typeface="Copperplate Gothic Bold" panose="020E0705020206020404" pitchFamily="34" charset="0"/>
              </a:rPr>
              <a:t> </a:t>
            </a:r>
            <a:r>
              <a:rPr lang="en-US" sz="5400" b="1" dirty="0" smtClean="0">
                <a:latin typeface="Copperplate Gothic Bold" panose="020E0705020206020404" pitchFamily="34" charset="0"/>
              </a:rPr>
              <a:t>turn to </a:t>
            </a:r>
          </a:p>
          <a:p>
            <a:pPr marL="0" indent="0" algn="ctr">
              <a:buClr>
                <a:schemeClr val="accent2">
                  <a:lumMod val="60000"/>
                  <a:lumOff val="40000"/>
                </a:schemeClr>
              </a:buClr>
              <a:buNone/>
            </a:pPr>
            <a:r>
              <a:rPr lang="en-US" sz="5400" b="1" dirty="0" smtClean="0">
                <a:latin typeface="Copperplate Gothic Bold" panose="020E0705020206020404" pitchFamily="34" charset="0"/>
              </a:rPr>
              <a:t>Deuteronomy 6:4-6</a:t>
            </a:r>
            <a:endParaRPr lang="en-US" sz="5400" b="1" dirty="0">
              <a:latin typeface="Copperplate Gothic Bold" panose="020E0705020206020404" pitchFamily="34" charset="0"/>
            </a:endParaRPr>
          </a:p>
        </p:txBody>
      </p:sp>
    </p:spTree>
    <p:extLst>
      <p:ext uri="{BB962C8B-B14F-4D97-AF65-F5344CB8AC3E}">
        <p14:creationId xmlns:p14="http://schemas.microsoft.com/office/powerpoint/2010/main" val="2061005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ormAutofit/>
          </a:bodyPr>
          <a:lstStyle/>
          <a:p>
            <a:pPr>
              <a:buClr>
                <a:schemeClr val="accent2">
                  <a:lumMod val="60000"/>
                  <a:lumOff val="40000"/>
                </a:schemeClr>
              </a:buClr>
              <a:buFont typeface="Wingdings" panose="05000000000000000000" pitchFamily="2" charset="2"/>
              <a:buChar char="§"/>
            </a:pPr>
            <a:endParaRPr lang="en-US" sz="4000" b="1" baseline="30000" dirty="0" smtClean="0"/>
          </a:p>
          <a:p>
            <a:pPr>
              <a:buClr>
                <a:schemeClr val="accent2">
                  <a:lumMod val="60000"/>
                  <a:lumOff val="40000"/>
                </a:schemeClr>
              </a:buClr>
              <a:buFont typeface="Wingdings" panose="05000000000000000000" pitchFamily="2" charset="2"/>
              <a:buChar char="§"/>
            </a:pPr>
            <a:r>
              <a:rPr lang="en-US" sz="4000" b="1" baseline="30000" dirty="0" smtClean="0"/>
              <a:t>4 </a:t>
            </a:r>
            <a:r>
              <a:rPr lang="en-US" sz="4000" b="1" baseline="30000" dirty="0"/>
              <a:t>Hear, O Israel: The Lord our God is one Lord</a:t>
            </a:r>
            <a:r>
              <a:rPr lang="en-US" sz="4000" b="1" baseline="30000" dirty="0" smtClean="0"/>
              <a:t>:</a:t>
            </a:r>
            <a:endParaRPr lang="en-US" sz="4000" b="1" baseline="30000" dirty="0"/>
          </a:p>
          <a:p>
            <a:pPr>
              <a:buClr>
                <a:schemeClr val="accent2">
                  <a:lumMod val="60000"/>
                  <a:lumOff val="40000"/>
                </a:schemeClr>
              </a:buClr>
              <a:buFont typeface="Wingdings" panose="05000000000000000000" pitchFamily="2" charset="2"/>
              <a:buChar char="§"/>
            </a:pPr>
            <a:r>
              <a:rPr lang="en-US" sz="4000" b="1" baseline="30000" dirty="0"/>
              <a:t>5 And thou shalt love the Lord thy God with all thine heart, and with all thy soul, and with all thy might</a:t>
            </a:r>
            <a:r>
              <a:rPr lang="en-US" sz="4000" b="1" baseline="30000" dirty="0" smtClean="0"/>
              <a:t>.</a:t>
            </a:r>
            <a:endParaRPr lang="en-US" sz="4000" b="1" baseline="30000" dirty="0"/>
          </a:p>
          <a:p>
            <a:pPr>
              <a:buClr>
                <a:schemeClr val="accent2">
                  <a:lumMod val="60000"/>
                  <a:lumOff val="40000"/>
                </a:schemeClr>
              </a:buClr>
              <a:buFont typeface="Wingdings" panose="05000000000000000000" pitchFamily="2" charset="2"/>
              <a:buChar char="§"/>
            </a:pPr>
            <a:r>
              <a:rPr lang="en-US" sz="4000" b="1" baseline="30000" dirty="0"/>
              <a:t>6 And these words, which I command thee this day, shall be in thine heart:</a:t>
            </a:r>
            <a:endParaRPr lang="en-US" sz="4000" b="1" dirty="0"/>
          </a:p>
        </p:txBody>
      </p:sp>
    </p:spTree>
    <p:extLst>
      <p:ext uri="{BB962C8B-B14F-4D97-AF65-F5344CB8AC3E}">
        <p14:creationId xmlns:p14="http://schemas.microsoft.com/office/powerpoint/2010/main" val="13752692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996274"/>
            <a:ext cx="8648700" cy="1771650"/>
          </a:xfrm>
          <a:prstGeom prst="rect">
            <a:avLst/>
          </a:prstGeom>
        </p:spPr>
      </p:pic>
      <p:sp>
        <p:nvSpPr>
          <p:cNvPr id="2" name="Oval 1"/>
          <p:cNvSpPr/>
          <p:nvPr/>
        </p:nvSpPr>
        <p:spPr>
          <a:xfrm>
            <a:off x="1724346" y="2908035"/>
            <a:ext cx="8743308" cy="2502719"/>
          </a:xfrm>
          <a:prstGeom prst="ellipse">
            <a:avLst/>
          </a:prstGeom>
          <a:solidFill>
            <a:srgbClr val="FF14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5800" y="2100104"/>
            <a:ext cx="10820400" cy="4118582"/>
          </a:xfrm>
          <a:noFill/>
        </p:spPr>
        <p:txBody>
          <a:bodyPr>
            <a:normAutofit/>
          </a:bodyPr>
          <a:lstStyle/>
          <a:p>
            <a:pPr marL="0" indent="0" algn="ctr">
              <a:buClr>
                <a:schemeClr val="accent2">
                  <a:lumMod val="60000"/>
                  <a:lumOff val="40000"/>
                </a:schemeClr>
              </a:buClr>
              <a:buNone/>
            </a:pPr>
            <a:endParaRPr lang="en-US" sz="2800" b="1" baseline="30000" dirty="0" smtClean="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r>
              <a:rPr lang="en-US" sz="5400" b="1" dirty="0" smtClean="0">
                <a:latin typeface="Copperplate Gothic Bold" panose="020E0705020206020404" pitchFamily="34" charset="0"/>
              </a:rPr>
              <a:t>Please</a:t>
            </a:r>
            <a:r>
              <a:rPr lang="en-US" sz="5400" b="1" dirty="0">
                <a:latin typeface="Copperplate Gothic Bold" panose="020E0705020206020404" pitchFamily="34" charset="0"/>
              </a:rPr>
              <a:t> </a:t>
            </a:r>
            <a:r>
              <a:rPr lang="en-US" sz="5400" b="1" dirty="0" smtClean="0">
                <a:latin typeface="Copperplate Gothic Bold" panose="020E0705020206020404" pitchFamily="34" charset="0"/>
              </a:rPr>
              <a:t>turn to</a:t>
            </a:r>
          </a:p>
          <a:p>
            <a:pPr marL="0" indent="0" algn="ctr">
              <a:buClr>
                <a:schemeClr val="accent2">
                  <a:lumMod val="60000"/>
                  <a:lumOff val="40000"/>
                </a:schemeClr>
              </a:buClr>
              <a:buNone/>
            </a:pPr>
            <a:r>
              <a:rPr lang="en-US" sz="5400" b="1" dirty="0" smtClean="0">
                <a:latin typeface="Copperplate Gothic Bold" panose="020E0705020206020404" pitchFamily="34" charset="0"/>
              </a:rPr>
              <a:t>Matthew 22:37-40</a:t>
            </a:r>
            <a:endParaRPr lang="en-US" sz="5400" b="1" dirty="0">
              <a:latin typeface="Copperplate Gothic Bold" panose="020E0705020206020404" pitchFamily="34" charset="0"/>
            </a:endParaRPr>
          </a:p>
        </p:txBody>
      </p:sp>
    </p:spTree>
    <p:extLst>
      <p:ext uri="{BB962C8B-B14F-4D97-AF65-F5344CB8AC3E}">
        <p14:creationId xmlns:p14="http://schemas.microsoft.com/office/powerpoint/2010/main" val="3734672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ormAutofit/>
          </a:bodyPr>
          <a:lstStyle/>
          <a:p>
            <a:pPr>
              <a:buClr>
                <a:schemeClr val="accent2">
                  <a:lumMod val="60000"/>
                  <a:lumOff val="40000"/>
                </a:schemeClr>
              </a:buClr>
              <a:buFont typeface="Wingdings" panose="05000000000000000000" pitchFamily="2" charset="2"/>
              <a:buChar char="§"/>
            </a:pPr>
            <a:endParaRPr lang="en-US" sz="4000" b="1" baseline="30000" dirty="0" smtClean="0"/>
          </a:p>
          <a:p>
            <a:pPr>
              <a:buClr>
                <a:schemeClr val="accent2">
                  <a:lumMod val="60000"/>
                  <a:lumOff val="40000"/>
                </a:schemeClr>
              </a:buClr>
              <a:buFont typeface="Wingdings" panose="05000000000000000000" pitchFamily="2" charset="2"/>
              <a:buChar char="§"/>
            </a:pPr>
            <a:r>
              <a:rPr lang="en-US" sz="4000" b="1" baseline="30000" dirty="0" smtClean="0"/>
              <a:t>37 </a:t>
            </a:r>
            <a:r>
              <a:rPr lang="en-US" sz="4000" b="1" baseline="30000" dirty="0"/>
              <a:t>Jesus said unto him, Thou shalt love the Lord thy God with all thy heart, and with all thy soul, and with all thy mind</a:t>
            </a:r>
            <a:r>
              <a:rPr lang="en-US" sz="4000" b="1" baseline="30000" dirty="0" smtClean="0"/>
              <a:t>.</a:t>
            </a:r>
            <a:endParaRPr lang="en-US" sz="4000" b="1" baseline="30000" dirty="0"/>
          </a:p>
          <a:p>
            <a:pPr>
              <a:buClr>
                <a:schemeClr val="accent2">
                  <a:lumMod val="60000"/>
                  <a:lumOff val="40000"/>
                </a:schemeClr>
              </a:buClr>
              <a:buFont typeface="Wingdings" panose="05000000000000000000" pitchFamily="2" charset="2"/>
              <a:buChar char="§"/>
            </a:pPr>
            <a:r>
              <a:rPr lang="en-US" sz="4000" b="1" baseline="30000" dirty="0"/>
              <a:t>38 This is the first and great commandment</a:t>
            </a:r>
            <a:r>
              <a:rPr lang="en-US" sz="4000" b="1" baseline="30000" dirty="0" smtClean="0"/>
              <a:t>.</a:t>
            </a:r>
            <a:endParaRPr lang="en-US" sz="4000" b="1" baseline="30000" dirty="0"/>
          </a:p>
          <a:p>
            <a:pPr>
              <a:buClr>
                <a:schemeClr val="accent2">
                  <a:lumMod val="60000"/>
                  <a:lumOff val="40000"/>
                </a:schemeClr>
              </a:buClr>
              <a:buFont typeface="Wingdings" panose="05000000000000000000" pitchFamily="2" charset="2"/>
              <a:buChar char="§"/>
            </a:pPr>
            <a:r>
              <a:rPr lang="en-US" sz="4000" b="1" baseline="30000" dirty="0"/>
              <a:t>39 And the second is like unto it, Thou shalt love thy </a:t>
            </a:r>
            <a:r>
              <a:rPr lang="en-US" sz="4000" b="1" baseline="30000" dirty="0" err="1"/>
              <a:t>neighbour</a:t>
            </a:r>
            <a:r>
              <a:rPr lang="en-US" sz="4000" b="1" baseline="30000" dirty="0"/>
              <a:t> as thyself</a:t>
            </a:r>
            <a:r>
              <a:rPr lang="en-US" sz="4000" b="1" baseline="30000" dirty="0" smtClean="0"/>
              <a:t>.</a:t>
            </a:r>
            <a:endParaRPr lang="en-US" sz="4000" b="1" baseline="30000" dirty="0"/>
          </a:p>
          <a:p>
            <a:pPr>
              <a:buClr>
                <a:schemeClr val="accent2">
                  <a:lumMod val="60000"/>
                  <a:lumOff val="40000"/>
                </a:schemeClr>
              </a:buClr>
              <a:buFont typeface="Wingdings" panose="05000000000000000000" pitchFamily="2" charset="2"/>
              <a:buChar char="§"/>
            </a:pPr>
            <a:r>
              <a:rPr lang="en-US" sz="4000" b="1" baseline="30000" dirty="0"/>
              <a:t>40 On these two commandments hang all the law and the prophets.</a:t>
            </a:r>
            <a:endParaRPr lang="en-US" sz="4000" b="1" dirty="0"/>
          </a:p>
        </p:txBody>
      </p:sp>
    </p:spTree>
    <p:extLst>
      <p:ext uri="{BB962C8B-B14F-4D97-AF65-F5344CB8AC3E}">
        <p14:creationId xmlns:p14="http://schemas.microsoft.com/office/powerpoint/2010/main" val="3793805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a:bodyPr>
          <a:lstStyle/>
          <a:p>
            <a:pPr>
              <a:buClr>
                <a:schemeClr val="accent2">
                  <a:lumMod val="60000"/>
                  <a:lumOff val="40000"/>
                </a:schemeClr>
              </a:buClr>
              <a:buFont typeface="Wingdings" panose="05000000000000000000" pitchFamily="2" charset="2"/>
              <a:buChar char="§"/>
            </a:pPr>
            <a:r>
              <a:rPr lang="en-US" sz="2800" b="1" dirty="0" smtClean="0"/>
              <a:t>Under the new covenant men’s hearts and minds are changed.  Men do things which are right, not by their own strength, but because Christ dwells in the heart.  The emphasis has changed from outward forms to a fundamental alteration in character.  Christians are born of the Sprit and bear the fruits of the Sprit.  </a:t>
            </a:r>
          </a:p>
          <a:p>
            <a:pPr>
              <a:buClr>
                <a:schemeClr val="accent2">
                  <a:lumMod val="60000"/>
                  <a:lumOff val="40000"/>
                </a:schemeClr>
              </a:buClr>
              <a:buFont typeface="Wingdings" panose="05000000000000000000" pitchFamily="2" charset="2"/>
              <a:buChar char="§"/>
            </a:pPr>
            <a:r>
              <a:rPr lang="en-US" sz="2800" b="1" dirty="0" smtClean="0"/>
              <a:t>The change can be effected only by divine power.  Only God can “put” His law in the hearts of His followers, though, of course, not without man’s consent and cooperation.  </a:t>
            </a:r>
            <a:endParaRPr lang="en-US" sz="2800" b="1" dirty="0"/>
          </a:p>
        </p:txBody>
      </p:sp>
    </p:spTree>
    <p:extLst>
      <p:ext uri="{BB962C8B-B14F-4D97-AF65-F5344CB8AC3E}">
        <p14:creationId xmlns:p14="http://schemas.microsoft.com/office/powerpoint/2010/main" val="97452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lnSpcReduction="10000"/>
          </a:bodyPr>
          <a:lstStyle/>
          <a:p>
            <a:pPr>
              <a:buClr>
                <a:schemeClr val="accent2">
                  <a:lumMod val="60000"/>
                  <a:lumOff val="40000"/>
                </a:schemeClr>
              </a:buClr>
              <a:buFont typeface="Wingdings" panose="05000000000000000000" pitchFamily="2" charset="2"/>
              <a:buChar char="§"/>
            </a:pPr>
            <a:r>
              <a:rPr lang="en-US" sz="2800" b="1" dirty="0" smtClean="0"/>
              <a:t>With the new system, there would be no need of continual admonition and counsel, or men would have a personal religious experience.  Christians could have direct access to God through their new High Priest, Jesus, rather than through the Levitical priesthood. </a:t>
            </a:r>
          </a:p>
          <a:p>
            <a:pPr>
              <a:buClr>
                <a:schemeClr val="accent2">
                  <a:lumMod val="60000"/>
                  <a:lumOff val="40000"/>
                </a:schemeClr>
              </a:buClr>
              <a:buFont typeface="Wingdings" panose="05000000000000000000" pitchFamily="2" charset="2"/>
              <a:buChar char="§"/>
            </a:pPr>
            <a:r>
              <a:rPr lang="en-US" sz="2800" b="1" dirty="0" smtClean="0"/>
              <a:t>Under the new covenant Christians also have, as Hebrews 9:11 suggests, a somewhat different approach to spiritual instruction.  Previously the Levitical priesthood undertook to instruct the people in spiritual matters.  But with the expiration of the Levitical priesthood a new methodology would be required.  </a:t>
            </a:r>
            <a:endParaRPr lang="en-US" sz="2800" b="1" dirty="0"/>
          </a:p>
        </p:txBody>
      </p:sp>
    </p:spTree>
    <p:extLst>
      <p:ext uri="{BB962C8B-B14F-4D97-AF65-F5344CB8AC3E}">
        <p14:creationId xmlns:p14="http://schemas.microsoft.com/office/powerpoint/2010/main" val="300002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ormAutofit lnSpcReduction="10000"/>
          </a:bodyPr>
          <a:lstStyle/>
          <a:p>
            <a:pPr marL="0" indent="0">
              <a:buClr>
                <a:schemeClr val="accent2">
                  <a:lumMod val="60000"/>
                  <a:lumOff val="40000"/>
                </a:schemeClr>
              </a:buClr>
              <a:buNone/>
            </a:pPr>
            <a:r>
              <a:rPr lang="en-US" sz="2800" b="1" dirty="0" smtClean="0"/>
              <a:t>Under the new covenant system, Christians are…</a:t>
            </a:r>
          </a:p>
          <a:p>
            <a:pPr>
              <a:buClr>
                <a:schemeClr val="accent2">
                  <a:lumMod val="60000"/>
                  <a:lumOff val="40000"/>
                </a:schemeClr>
              </a:buClr>
            </a:pPr>
            <a:r>
              <a:rPr lang="en-US" sz="2800" b="1" dirty="0" smtClean="0"/>
              <a:t>“</a:t>
            </a:r>
            <a:r>
              <a:rPr lang="en-US" sz="2800" b="1" i="1" dirty="0" smtClean="0"/>
              <a:t>Led by the Spirit of God</a:t>
            </a:r>
            <a:r>
              <a:rPr lang="en-US" sz="2800" b="1" dirty="0" smtClean="0"/>
              <a:t>” (Romans 8:14) and </a:t>
            </a:r>
          </a:p>
          <a:p>
            <a:pPr>
              <a:buClr>
                <a:schemeClr val="accent2">
                  <a:lumMod val="60000"/>
                  <a:lumOff val="40000"/>
                </a:schemeClr>
              </a:buClr>
            </a:pPr>
            <a:r>
              <a:rPr lang="en-US" sz="2800" b="1" dirty="0" smtClean="0"/>
              <a:t>“</a:t>
            </a:r>
            <a:r>
              <a:rPr lang="en-US" sz="2800" b="1" i="1" dirty="0" smtClean="0"/>
              <a:t>taught of God</a:t>
            </a:r>
            <a:r>
              <a:rPr lang="en-US" sz="2800" b="1" dirty="0" smtClean="0"/>
              <a:t>” (1 Thessalonians 4:9).  </a:t>
            </a:r>
          </a:p>
          <a:p>
            <a:pPr marL="0" indent="0">
              <a:buClr>
                <a:schemeClr val="accent2">
                  <a:lumMod val="60000"/>
                  <a:lumOff val="40000"/>
                </a:schemeClr>
              </a:buClr>
              <a:buNone/>
            </a:pPr>
            <a:r>
              <a:rPr lang="en-US" sz="2800" b="1" dirty="0" smtClean="0"/>
              <a:t>                    We’re even told in 1 John 2:20-21 that: </a:t>
            </a:r>
          </a:p>
          <a:p>
            <a:pPr>
              <a:buClr>
                <a:schemeClr val="accent2">
                  <a:lumMod val="60000"/>
                  <a:lumOff val="40000"/>
                </a:schemeClr>
              </a:buClr>
            </a:pPr>
            <a:r>
              <a:rPr lang="en-US" sz="2800" b="1" i="1" baseline="30000" dirty="0"/>
              <a:t>20 </a:t>
            </a:r>
            <a:r>
              <a:rPr lang="en-US" sz="2800" b="1" i="1" dirty="0"/>
              <a:t>But ye have an unction from the Holy One, and ye know all things</a:t>
            </a:r>
            <a:r>
              <a:rPr lang="en-US" sz="2800" b="1" i="1" dirty="0" smtClean="0"/>
              <a:t>.</a:t>
            </a:r>
            <a:endParaRPr lang="en-US" sz="2800" b="1" i="1" dirty="0"/>
          </a:p>
          <a:p>
            <a:pPr>
              <a:buClr>
                <a:schemeClr val="accent2">
                  <a:lumMod val="60000"/>
                  <a:lumOff val="40000"/>
                </a:schemeClr>
              </a:buClr>
            </a:pPr>
            <a:r>
              <a:rPr lang="en-US" sz="2800" b="1" i="1" baseline="30000" dirty="0"/>
              <a:t>21 </a:t>
            </a:r>
            <a:r>
              <a:rPr lang="en-US" sz="2800" b="1" i="1" dirty="0"/>
              <a:t>I have not written unto you because ye know not the truth, but because ye know it, and that no lie is of the truth</a:t>
            </a:r>
            <a:r>
              <a:rPr lang="en-US" sz="2800" b="1" i="1" dirty="0" smtClean="0"/>
              <a:t>.</a:t>
            </a:r>
          </a:p>
          <a:p>
            <a:pPr>
              <a:buClr>
                <a:schemeClr val="accent2">
                  <a:lumMod val="60000"/>
                  <a:lumOff val="40000"/>
                </a:schemeClr>
              </a:buClr>
            </a:pPr>
            <a:r>
              <a:rPr lang="en-US" sz="2800" b="1" dirty="0" smtClean="0">
                <a:solidFill>
                  <a:schemeClr val="accent1"/>
                </a:solidFill>
              </a:rPr>
              <a:t>(“Unction” in this case is like an anointing or consecration.)  </a:t>
            </a:r>
            <a:endParaRPr lang="en-US" sz="2800" b="1" dirty="0">
              <a:solidFill>
                <a:schemeClr val="accent1"/>
              </a:solidFill>
            </a:endParaRPr>
          </a:p>
        </p:txBody>
      </p:sp>
    </p:spTree>
    <p:extLst>
      <p:ext uri="{BB962C8B-B14F-4D97-AF65-F5344CB8AC3E}">
        <p14:creationId xmlns:p14="http://schemas.microsoft.com/office/powerpoint/2010/main" val="168736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641653"/>
            <a:ext cx="12216521" cy="5009134"/>
          </a:xfrm>
          <a:prstGeom prst="rect">
            <a:avLst/>
          </a:prstGeom>
        </p:spPr>
      </p:pic>
    </p:spTree>
    <p:extLst>
      <p:ext uri="{BB962C8B-B14F-4D97-AF65-F5344CB8AC3E}">
        <p14:creationId xmlns:p14="http://schemas.microsoft.com/office/powerpoint/2010/main" val="693790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a:bodyPr>
          <a:lstStyle/>
          <a:p>
            <a:pPr>
              <a:buClr>
                <a:schemeClr val="accent2">
                  <a:lumMod val="60000"/>
                  <a:lumOff val="40000"/>
                </a:schemeClr>
              </a:buClr>
              <a:buFont typeface="Wingdings" panose="05000000000000000000" pitchFamily="2" charset="2"/>
              <a:buChar char="§"/>
            </a:pPr>
            <a:r>
              <a:rPr lang="en-US" sz="2800" b="1" dirty="0" smtClean="0"/>
              <a:t>From early times, Christians have also had the entire cannon of Scripture (that is, the whole Bible, both Old and New Testaments) to teach them about God!  </a:t>
            </a:r>
          </a:p>
          <a:p>
            <a:pPr>
              <a:buClr>
                <a:schemeClr val="accent2">
                  <a:lumMod val="60000"/>
                  <a:lumOff val="40000"/>
                </a:schemeClr>
              </a:buClr>
              <a:buFont typeface="Wingdings" panose="05000000000000000000" pitchFamily="2" charset="2"/>
              <a:buChar char="§"/>
            </a:pPr>
            <a:r>
              <a:rPr lang="en-US" sz="2800" b="1" dirty="0" smtClean="0"/>
              <a:t>Fortunately, these facts do not entirely rule out the need for spiritual instructors!  As gifts, God has given to the church both “pastors” and “teachers” to help guide the people to what they need to know.  (Ephesians 4:11)</a:t>
            </a:r>
          </a:p>
          <a:p>
            <a:pPr>
              <a:buClr>
                <a:schemeClr val="accent2">
                  <a:lumMod val="60000"/>
                  <a:lumOff val="40000"/>
                </a:schemeClr>
              </a:buClr>
              <a:buFont typeface="Wingdings" panose="05000000000000000000" pitchFamily="2" charset="2"/>
              <a:buChar char="§"/>
            </a:pPr>
            <a:r>
              <a:rPr lang="en-US" sz="2800" b="1" dirty="0" smtClean="0"/>
              <a:t>God’s people, whether Christian or Jew, have always had a close personal knowledge of Him.</a:t>
            </a:r>
            <a:endParaRPr lang="en-US" sz="2800" b="1" dirty="0"/>
          </a:p>
        </p:txBody>
      </p:sp>
    </p:spTree>
    <p:extLst>
      <p:ext uri="{BB962C8B-B14F-4D97-AF65-F5344CB8AC3E}">
        <p14:creationId xmlns:p14="http://schemas.microsoft.com/office/powerpoint/2010/main" val="4118146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996274"/>
            <a:ext cx="8648700" cy="1771650"/>
          </a:xfrm>
          <a:prstGeom prst="rect">
            <a:avLst/>
          </a:prstGeom>
        </p:spPr>
      </p:pic>
      <p:sp>
        <p:nvSpPr>
          <p:cNvPr id="2" name="Oval 1"/>
          <p:cNvSpPr/>
          <p:nvPr/>
        </p:nvSpPr>
        <p:spPr>
          <a:xfrm>
            <a:off x="1724346" y="2908035"/>
            <a:ext cx="8743308" cy="2502719"/>
          </a:xfrm>
          <a:prstGeom prst="ellipse">
            <a:avLst/>
          </a:prstGeom>
          <a:solidFill>
            <a:srgbClr val="FF14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5800" y="2100104"/>
            <a:ext cx="10820400" cy="4118582"/>
          </a:xfrm>
          <a:noFill/>
        </p:spPr>
        <p:txBody>
          <a:bodyPr>
            <a:normAutofit/>
          </a:bodyPr>
          <a:lstStyle/>
          <a:p>
            <a:pPr marL="0" indent="0" algn="ctr">
              <a:buClr>
                <a:schemeClr val="accent2">
                  <a:lumMod val="60000"/>
                  <a:lumOff val="40000"/>
                </a:schemeClr>
              </a:buClr>
              <a:buNone/>
            </a:pPr>
            <a:endParaRPr lang="en-US" sz="2800" b="1" baseline="30000" dirty="0" smtClean="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r>
              <a:rPr lang="en-US" sz="5400" b="1" dirty="0" smtClean="0">
                <a:latin typeface="Copperplate Gothic Bold" panose="020E0705020206020404" pitchFamily="34" charset="0"/>
              </a:rPr>
              <a:t>Please</a:t>
            </a:r>
            <a:r>
              <a:rPr lang="en-US" sz="5400" b="1" dirty="0">
                <a:latin typeface="Copperplate Gothic Bold" panose="020E0705020206020404" pitchFamily="34" charset="0"/>
              </a:rPr>
              <a:t> </a:t>
            </a:r>
            <a:r>
              <a:rPr lang="en-US" sz="5400" b="1" dirty="0" smtClean="0">
                <a:latin typeface="Copperplate Gothic Bold" panose="020E0705020206020404" pitchFamily="34" charset="0"/>
              </a:rPr>
              <a:t>turn to</a:t>
            </a:r>
          </a:p>
          <a:p>
            <a:pPr marL="0" indent="0" algn="ctr">
              <a:buClr>
                <a:schemeClr val="accent2">
                  <a:lumMod val="60000"/>
                  <a:lumOff val="40000"/>
                </a:schemeClr>
              </a:buClr>
              <a:buNone/>
            </a:pPr>
            <a:r>
              <a:rPr lang="en-US" sz="5400" b="1" dirty="0" smtClean="0">
                <a:latin typeface="Copperplate Gothic Bold" panose="020E0705020206020404" pitchFamily="34" charset="0"/>
              </a:rPr>
              <a:t>Hebrews 9:13-14</a:t>
            </a:r>
            <a:endParaRPr lang="en-US" sz="5400" b="1" dirty="0">
              <a:latin typeface="Copperplate Gothic Bold" panose="020E0705020206020404" pitchFamily="34" charset="0"/>
            </a:endParaRPr>
          </a:p>
        </p:txBody>
      </p:sp>
    </p:spTree>
    <p:extLst>
      <p:ext uri="{BB962C8B-B14F-4D97-AF65-F5344CB8AC3E}">
        <p14:creationId xmlns:p14="http://schemas.microsoft.com/office/powerpoint/2010/main" val="3278436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ormAutofit/>
          </a:bodyPr>
          <a:lstStyle/>
          <a:p>
            <a:pPr marL="0" indent="0">
              <a:buClr>
                <a:schemeClr val="accent2">
                  <a:lumMod val="60000"/>
                  <a:lumOff val="40000"/>
                </a:schemeClr>
              </a:buClr>
              <a:buNone/>
            </a:pPr>
            <a:r>
              <a:rPr lang="en-US" sz="2800" b="1" baseline="30000" dirty="0"/>
              <a:t>13</a:t>
            </a:r>
            <a:r>
              <a:rPr lang="en-US" sz="2800" b="1" dirty="0"/>
              <a:t> For if the blood of bulls and of goats, and the ashes of an heifer sprinkling the unclean, </a:t>
            </a:r>
            <a:r>
              <a:rPr lang="en-US" sz="2800" b="1" dirty="0" err="1"/>
              <a:t>sanctifieth</a:t>
            </a:r>
            <a:r>
              <a:rPr lang="en-US" sz="2800" b="1" dirty="0"/>
              <a:t> to the purifying of the flesh:</a:t>
            </a:r>
          </a:p>
          <a:p>
            <a:pPr marL="0" indent="0">
              <a:buClr>
                <a:schemeClr val="accent2">
                  <a:lumMod val="60000"/>
                  <a:lumOff val="40000"/>
                </a:schemeClr>
              </a:buClr>
              <a:buNone/>
            </a:pPr>
            <a:r>
              <a:rPr lang="en-US" sz="2800" b="1" baseline="30000" dirty="0" smtClean="0"/>
              <a:t>14</a:t>
            </a:r>
            <a:r>
              <a:rPr lang="en-US" sz="2800" b="1" dirty="0" smtClean="0"/>
              <a:t> </a:t>
            </a:r>
            <a:r>
              <a:rPr lang="en-US" sz="2800" b="1" dirty="0"/>
              <a:t>How much more shall the blood of Christ, who through the eternal Spirit offered himself without spot to God, purge your conscience from dead works to serve the living God</a:t>
            </a:r>
            <a:r>
              <a:rPr lang="en-US" sz="2800" b="1" dirty="0" smtClean="0"/>
              <a:t>?</a:t>
            </a:r>
          </a:p>
          <a:p>
            <a:pPr marL="0" indent="0" algn="ctr">
              <a:buClr>
                <a:schemeClr val="accent2">
                  <a:lumMod val="60000"/>
                  <a:lumOff val="40000"/>
                </a:schemeClr>
              </a:buClr>
              <a:buNone/>
            </a:pPr>
            <a:r>
              <a:rPr lang="en-US" sz="2800" b="1" i="1" dirty="0" smtClean="0">
                <a:solidFill>
                  <a:schemeClr val="accent1"/>
                </a:solidFill>
              </a:rPr>
              <a:t>What are “dead works?” </a:t>
            </a:r>
          </a:p>
          <a:p>
            <a:pPr marL="0" indent="0" algn="ctr">
              <a:buClr>
                <a:schemeClr val="accent2">
                  <a:lumMod val="60000"/>
                  <a:lumOff val="40000"/>
                </a:schemeClr>
              </a:buClr>
              <a:buNone/>
            </a:pPr>
            <a:r>
              <a:rPr lang="en-US" sz="2800" b="1" dirty="0" smtClean="0"/>
              <a:t>The </a:t>
            </a:r>
            <a:r>
              <a:rPr lang="en-US" sz="2800" b="1" dirty="0"/>
              <a:t>question above implies that legalistic acts of obedience to the law are “dead works</a:t>
            </a:r>
            <a:r>
              <a:rPr lang="en-US" sz="2800" b="1" dirty="0" smtClean="0"/>
              <a:t>.”</a:t>
            </a:r>
            <a:endParaRPr lang="en-US" sz="2800" b="1" dirty="0"/>
          </a:p>
          <a:p>
            <a:pPr marL="0" indent="0" algn="ctr">
              <a:buClr>
                <a:schemeClr val="accent2">
                  <a:lumMod val="60000"/>
                  <a:lumOff val="40000"/>
                </a:schemeClr>
              </a:buClr>
              <a:buNone/>
            </a:pPr>
            <a:endParaRPr lang="en-US" sz="2800" b="1" i="1" dirty="0">
              <a:solidFill>
                <a:schemeClr val="accent1"/>
              </a:solidFill>
            </a:endParaRPr>
          </a:p>
        </p:txBody>
      </p:sp>
    </p:spTree>
    <p:extLst>
      <p:ext uri="{BB962C8B-B14F-4D97-AF65-F5344CB8AC3E}">
        <p14:creationId xmlns:p14="http://schemas.microsoft.com/office/powerpoint/2010/main" val="136269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80">
                                          <p:stCondLst>
                                            <p:cond delay="0"/>
                                          </p:stCondLst>
                                        </p:cTn>
                                        <p:tgtEl>
                                          <p:spTgt spid="3">
                                            <p:txEl>
                                              <p:pRg st="3" end="3"/>
                                            </p:txEl>
                                          </p:spTgt>
                                        </p:tgtEl>
                                      </p:cBhvr>
                                    </p:animEffect>
                                    <p:anim calcmode="lin" valueType="num">
                                      <p:cBhvr>
                                        <p:cTn id="2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3" end="3"/>
                                            </p:txEl>
                                          </p:spTgt>
                                        </p:tgtEl>
                                      </p:cBhvr>
                                      <p:to x="100000" y="60000"/>
                                    </p:animScale>
                                    <p:animScale>
                                      <p:cBhvr>
                                        <p:cTn id="32" dur="166" decel="50000">
                                          <p:stCondLst>
                                            <p:cond delay="676"/>
                                          </p:stCondLst>
                                        </p:cTn>
                                        <p:tgtEl>
                                          <p:spTgt spid="3">
                                            <p:txEl>
                                              <p:pRg st="3" end="3"/>
                                            </p:txEl>
                                          </p:spTgt>
                                        </p:tgtEl>
                                      </p:cBhvr>
                                      <p:to x="100000" y="100000"/>
                                    </p:animScale>
                                    <p:animScale>
                                      <p:cBhvr>
                                        <p:cTn id="33" dur="26">
                                          <p:stCondLst>
                                            <p:cond delay="1312"/>
                                          </p:stCondLst>
                                        </p:cTn>
                                        <p:tgtEl>
                                          <p:spTgt spid="3">
                                            <p:txEl>
                                              <p:pRg st="3" end="3"/>
                                            </p:txEl>
                                          </p:spTgt>
                                        </p:tgtEl>
                                      </p:cBhvr>
                                      <p:to x="100000" y="80000"/>
                                    </p:animScale>
                                    <p:animScale>
                                      <p:cBhvr>
                                        <p:cTn id="34" dur="166" decel="50000">
                                          <p:stCondLst>
                                            <p:cond delay="1338"/>
                                          </p:stCondLst>
                                        </p:cTn>
                                        <p:tgtEl>
                                          <p:spTgt spid="3">
                                            <p:txEl>
                                              <p:pRg st="3" end="3"/>
                                            </p:txEl>
                                          </p:spTgt>
                                        </p:tgtEl>
                                      </p:cBhvr>
                                      <p:to x="100000" y="100000"/>
                                    </p:animScale>
                                    <p:animScale>
                                      <p:cBhvr>
                                        <p:cTn id="35" dur="26">
                                          <p:stCondLst>
                                            <p:cond delay="1642"/>
                                          </p:stCondLst>
                                        </p:cTn>
                                        <p:tgtEl>
                                          <p:spTgt spid="3">
                                            <p:txEl>
                                              <p:pRg st="3" end="3"/>
                                            </p:txEl>
                                          </p:spTgt>
                                        </p:tgtEl>
                                      </p:cBhvr>
                                      <p:to x="100000" y="90000"/>
                                    </p:animScale>
                                    <p:animScale>
                                      <p:cBhvr>
                                        <p:cTn id="36" dur="166" decel="50000">
                                          <p:stCondLst>
                                            <p:cond delay="1668"/>
                                          </p:stCondLst>
                                        </p:cTn>
                                        <p:tgtEl>
                                          <p:spTgt spid="3">
                                            <p:txEl>
                                              <p:pRg st="3" end="3"/>
                                            </p:txEl>
                                          </p:spTgt>
                                        </p:tgtEl>
                                      </p:cBhvr>
                                      <p:to x="100000" y="100000"/>
                                    </p:animScale>
                                    <p:animScale>
                                      <p:cBhvr>
                                        <p:cTn id="37" dur="26">
                                          <p:stCondLst>
                                            <p:cond delay="1808"/>
                                          </p:stCondLst>
                                        </p:cTn>
                                        <p:tgtEl>
                                          <p:spTgt spid="3">
                                            <p:txEl>
                                              <p:pRg st="3" end="3"/>
                                            </p:txEl>
                                          </p:spTgt>
                                        </p:tgtEl>
                                      </p:cBhvr>
                                      <p:to x="100000" y="95000"/>
                                    </p:animScale>
                                    <p:animScale>
                                      <p:cBhvr>
                                        <p:cTn id="38"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996274"/>
            <a:ext cx="8648700" cy="1771650"/>
          </a:xfrm>
          <a:prstGeom prst="rect">
            <a:avLst/>
          </a:prstGeom>
        </p:spPr>
      </p:pic>
      <p:sp>
        <p:nvSpPr>
          <p:cNvPr id="2" name="Oval 1"/>
          <p:cNvSpPr/>
          <p:nvPr/>
        </p:nvSpPr>
        <p:spPr>
          <a:xfrm>
            <a:off x="1724346" y="2908035"/>
            <a:ext cx="8743308" cy="2502719"/>
          </a:xfrm>
          <a:prstGeom prst="ellipse">
            <a:avLst/>
          </a:prstGeom>
          <a:solidFill>
            <a:srgbClr val="FF14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5800" y="2100104"/>
            <a:ext cx="10820400" cy="4118582"/>
          </a:xfrm>
          <a:noFill/>
        </p:spPr>
        <p:txBody>
          <a:bodyPr>
            <a:normAutofit/>
          </a:bodyPr>
          <a:lstStyle/>
          <a:p>
            <a:pPr marL="0" indent="0" algn="ctr">
              <a:buClr>
                <a:schemeClr val="accent2">
                  <a:lumMod val="60000"/>
                  <a:lumOff val="40000"/>
                </a:schemeClr>
              </a:buClr>
              <a:buNone/>
            </a:pPr>
            <a:endParaRPr lang="en-US" sz="2800" b="1" baseline="30000" dirty="0" smtClean="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r>
              <a:rPr lang="en-US" sz="5400" b="1" dirty="0" smtClean="0">
                <a:latin typeface="Copperplate Gothic Bold" panose="020E0705020206020404" pitchFamily="34" charset="0"/>
              </a:rPr>
              <a:t>Please</a:t>
            </a:r>
            <a:r>
              <a:rPr lang="en-US" sz="5400" b="1" dirty="0">
                <a:latin typeface="Copperplate Gothic Bold" panose="020E0705020206020404" pitchFamily="34" charset="0"/>
              </a:rPr>
              <a:t> </a:t>
            </a:r>
            <a:r>
              <a:rPr lang="en-US" sz="5400" b="1" dirty="0" smtClean="0">
                <a:latin typeface="Copperplate Gothic Bold" panose="020E0705020206020404" pitchFamily="34" charset="0"/>
              </a:rPr>
              <a:t>turn to</a:t>
            </a:r>
          </a:p>
          <a:p>
            <a:pPr marL="0" indent="0" algn="ctr">
              <a:buClr>
                <a:schemeClr val="accent2">
                  <a:lumMod val="60000"/>
                  <a:lumOff val="40000"/>
                </a:schemeClr>
              </a:buClr>
              <a:buNone/>
            </a:pPr>
            <a:r>
              <a:rPr lang="en-US" sz="5400" b="1" dirty="0" smtClean="0">
                <a:latin typeface="Copperplate Gothic Bold" panose="020E0705020206020404" pitchFamily="34" charset="0"/>
              </a:rPr>
              <a:t>Hebrews 6:1-2</a:t>
            </a:r>
            <a:endParaRPr lang="en-US" sz="5400" b="1" dirty="0">
              <a:latin typeface="Copperplate Gothic Bold" panose="020E0705020206020404" pitchFamily="34" charset="0"/>
            </a:endParaRPr>
          </a:p>
        </p:txBody>
      </p:sp>
    </p:spTree>
    <p:extLst>
      <p:ext uri="{BB962C8B-B14F-4D97-AF65-F5344CB8AC3E}">
        <p14:creationId xmlns:p14="http://schemas.microsoft.com/office/powerpoint/2010/main" val="13034432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chor="ctr">
            <a:normAutofit/>
          </a:bodyPr>
          <a:lstStyle/>
          <a:p>
            <a:r>
              <a:rPr lang="en-US" sz="3200" b="1" dirty="0" smtClean="0"/>
              <a:t>Therefore </a:t>
            </a:r>
            <a:r>
              <a:rPr lang="en-US" sz="3200" b="1" dirty="0"/>
              <a:t>leaving the principles of the doctrine of Christ, let us go on unto perfection; not laying again the foundation of repentance from dead works, and of faith toward God,</a:t>
            </a:r>
          </a:p>
          <a:p>
            <a:r>
              <a:rPr lang="en-US" sz="3200" b="1" baseline="30000" dirty="0"/>
              <a:t>2 </a:t>
            </a:r>
            <a:r>
              <a:rPr lang="en-US" sz="3200" b="1" dirty="0"/>
              <a:t>Of the doctrine of baptisms, and of laying on of hands, and of resurrection of the dead, and of eternal </a:t>
            </a:r>
            <a:r>
              <a:rPr lang="en-US" sz="3200" b="1" dirty="0" smtClean="0"/>
              <a:t>judgment.  </a:t>
            </a:r>
            <a:endParaRPr lang="en-US" sz="3200" b="1" dirty="0"/>
          </a:p>
        </p:txBody>
      </p:sp>
    </p:spTree>
    <p:extLst>
      <p:ext uri="{BB962C8B-B14F-4D97-AF65-F5344CB8AC3E}">
        <p14:creationId xmlns:p14="http://schemas.microsoft.com/office/powerpoint/2010/main" val="26673889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lnSpcReduction="10000"/>
          </a:bodyPr>
          <a:lstStyle/>
          <a:p>
            <a:pPr>
              <a:buClr>
                <a:schemeClr val="accent2">
                  <a:lumMod val="60000"/>
                  <a:lumOff val="40000"/>
                </a:schemeClr>
              </a:buClr>
              <a:buFont typeface="Wingdings" panose="05000000000000000000" pitchFamily="2" charset="2"/>
              <a:buChar char="§"/>
            </a:pPr>
            <a:r>
              <a:rPr lang="en-US" sz="2800" b="1" dirty="0" smtClean="0"/>
              <a:t>Clearly the author of these verses is ready to move past the basics of Christianity!  He implies that this list of foundational principles is already well established, and that it is time to move on. </a:t>
            </a:r>
          </a:p>
          <a:p>
            <a:pPr>
              <a:buClr>
                <a:schemeClr val="accent2">
                  <a:lumMod val="60000"/>
                  <a:lumOff val="40000"/>
                </a:schemeClr>
              </a:buClr>
              <a:buFont typeface="Wingdings" panose="05000000000000000000" pitchFamily="2" charset="2"/>
              <a:buChar char="§"/>
            </a:pPr>
            <a:r>
              <a:rPr lang="en-US" sz="2800" b="1" dirty="0" smtClean="0"/>
              <a:t>One of these basic principles is that we are to repent from “dead works.”  The trouble with legalism, of course, is that it requires us to keep the law in our own strength, which is not possible.  We need God’s help to truly keep the law as He intends us to keep it.  But is the concept of repenting from doing things in our own strength truly one of the foundational concepts to which the author of Hebrew is referring?  </a:t>
            </a:r>
          </a:p>
        </p:txBody>
      </p:sp>
    </p:spTree>
    <p:extLst>
      <p:ext uri="{BB962C8B-B14F-4D97-AF65-F5344CB8AC3E}">
        <p14:creationId xmlns:p14="http://schemas.microsoft.com/office/powerpoint/2010/main" val="239285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996274"/>
            <a:ext cx="8648700" cy="1771650"/>
          </a:xfrm>
          <a:prstGeom prst="rect">
            <a:avLst/>
          </a:prstGeom>
        </p:spPr>
      </p:pic>
      <p:sp>
        <p:nvSpPr>
          <p:cNvPr id="2" name="Oval 1"/>
          <p:cNvSpPr/>
          <p:nvPr/>
        </p:nvSpPr>
        <p:spPr>
          <a:xfrm>
            <a:off x="1724346" y="2908035"/>
            <a:ext cx="8743308" cy="2502719"/>
          </a:xfrm>
          <a:prstGeom prst="ellipse">
            <a:avLst/>
          </a:prstGeom>
          <a:solidFill>
            <a:srgbClr val="FF14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5800" y="2100104"/>
            <a:ext cx="10820400" cy="4118582"/>
          </a:xfrm>
          <a:noFill/>
        </p:spPr>
        <p:txBody>
          <a:bodyPr>
            <a:normAutofit/>
          </a:bodyPr>
          <a:lstStyle/>
          <a:p>
            <a:pPr marL="0" indent="0" algn="ctr">
              <a:buClr>
                <a:schemeClr val="accent2">
                  <a:lumMod val="60000"/>
                  <a:lumOff val="40000"/>
                </a:schemeClr>
              </a:buClr>
              <a:buNone/>
            </a:pPr>
            <a:endParaRPr lang="en-US" sz="2800" b="1" baseline="30000" dirty="0" smtClean="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r>
              <a:rPr lang="en-US" sz="5400" b="1" dirty="0" smtClean="0">
                <a:latin typeface="Copperplate Gothic Bold" panose="020E0705020206020404" pitchFamily="34" charset="0"/>
              </a:rPr>
              <a:t>Please</a:t>
            </a:r>
            <a:r>
              <a:rPr lang="en-US" sz="5400" b="1" dirty="0">
                <a:latin typeface="Copperplate Gothic Bold" panose="020E0705020206020404" pitchFamily="34" charset="0"/>
              </a:rPr>
              <a:t> </a:t>
            </a:r>
            <a:r>
              <a:rPr lang="en-US" sz="5400" b="1" dirty="0" smtClean="0">
                <a:latin typeface="Copperplate Gothic Bold" panose="020E0705020206020404" pitchFamily="34" charset="0"/>
              </a:rPr>
              <a:t>turn to</a:t>
            </a:r>
          </a:p>
          <a:p>
            <a:pPr marL="0" indent="0" algn="ctr">
              <a:buClr>
                <a:schemeClr val="accent2">
                  <a:lumMod val="60000"/>
                  <a:lumOff val="40000"/>
                </a:schemeClr>
              </a:buClr>
              <a:buNone/>
            </a:pPr>
            <a:r>
              <a:rPr lang="en-US" sz="5400" b="1" dirty="0" smtClean="0">
                <a:latin typeface="Copperplate Gothic Bold" panose="020E0705020206020404" pitchFamily="34" charset="0"/>
              </a:rPr>
              <a:t>Ephesians 2:1</a:t>
            </a:r>
            <a:endParaRPr lang="en-US" sz="5400" b="1" dirty="0">
              <a:latin typeface="Copperplate Gothic Bold" panose="020E0705020206020404" pitchFamily="34" charset="0"/>
            </a:endParaRPr>
          </a:p>
        </p:txBody>
      </p:sp>
    </p:spTree>
    <p:extLst>
      <p:ext uri="{BB962C8B-B14F-4D97-AF65-F5344CB8AC3E}">
        <p14:creationId xmlns:p14="http://schemas.microsoft.com/office/powerpoint/2010/main" val="39153028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chor="t">
            <a:normAutofit/>
          </a:bodyPr>
          <a:lstStyle/>
          <a:p>
            <a:pPr marL="0" indent="0" algn="ctr">
              <a:buNone/>
            </a:pPr>
            <a:r>
              <a:rPr lang="en-US" sz="3200" b="1" dirty="0" smtClean="0"/>
              <a:t>Ephesians 2:1</a:t>
            </a:r>
          </a:p>
          <a:p>
            <a:pPr marL="0" indent="0" algn="ctr">
              <a:buNone/>
            </a:pPr>
            <a:r>
              <a:rPr lang="en-US" sz="3200" b="1" dirty="0" smtClean="0">
                <a:solidFill>
                  <a:schemeClr val="accent3"/>
                </a:solidFill>
              </a:rPr>
              <a:t>“And </a:t>
            </a:r>
            <a:r>
              <a:rPr lang="en-US" sz="3200" b="1" dirty="0">
                <a:solidFill>
                  <a:schemeClr val="accent3"/>
                </a:solidFill>
              </a:rPr>
              <a:t>you hath he quickened, who were dead in trespasses and sins</a:t>
            </a:r>
            <a:r>
              <a:rPr lang="en-US" sz="3200" b="1" dirty="0" smtClean="0">
                <a:solidFill>
                  <a:schemeClr val="accent3"/>
                </a:solidFill>
              </a:rPr>
              <a:t>;”</a:t>
            </a:r>
          </a:p>
          <a:p>
            <a:pPr marL="0" indent="0" algn="ctr">
              <a:buNone/>
            </a:pPr>
            <a:endParaRPr lang="en-US" sz="3200" b="1" dirty="0" smtClean="0">
              <a:solidFill>
                <a:schemeClr val="accent3"/>
              </a:solidFill>
            </a:endParaRPr>
          </a:p>
          <a:p>
            <a:pPr marL="0" indent="0">
              <a:buNone/>
            </a:pPr>
            <a:r>
              <a:rPr lang="en-US" sz="3200" b="1" dirty="0" smtClean="0"/>
              <a:t>What are “trespasses and sins” if not dead works?  They are certainly the works of the spiritually dead!  </a:t>
            </a:r>
          </a:p>
          <a:p>
            <a:pPr marL="0" indent="0">
              <a:buNone/>
            </a:pPr>
            <a:r>
              <a:rPr lang="en-US" sz="3200" b="1" dirty="0" smtClean="0"/>
              <a:t>Repentance from “trespasses and sins” is certainly a fundamental principle of Christianity! </a:t>
            </a:r>
          </a:p>
        </p:txBody>
      </p:sp>
    </p:spTree>
    <p:extLst>
      <p:ext uri="{BB962C8B-B14F-4D97-AF65-F5344CB8AC3E}">
        <p14:creationId xmlns:p14="http://schemas.microsoft.com/office/powerpoint/2010/main" val="156486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a:bodyPr>
          <a:lstStyle/>
          <a:p>
            <a:pPr>
              <a:buClr>
                <a:schemeClr val="accent2">
                  <a:lumMod val="60000"/>
                  <a:lumOff val="40000"/>
                </a:schemeClr>
              </a:buClr>
              <a:buFont typeface="Wingdings" panose="05000000000000000000" pitchFamily="2" charset="2"/>
              <a:buChar char="§"/>
            </a:pPr>
            <a:r>
              <a:rPr lang="en-US" sz="2800" b="1" dirty="0" smtClean="0"/>
              <a:t>The “dead works” of Hebrews 9:14 are thus probably not works involving legalistic obedience to the law, but works that involve the breaking of the law… or as we’ve seen in Ephesians 2:1, trespasses and sins!  </a:t>
            </a:r>
          </a:p>
          <a:p>
            <a:pPr>
              <a:buClr>
                <a:schemeClr val="accent2">
                  <a:lumMod val="60000"/>
                  <a:lumOff val="40000"/>
                </a:schemeClr>
              </a:buClr>
              <a:buFont typeface="Wingdings" panose="05000000000000000000" pitchFamily="2" charset="2"/>
              <a:buChar char="§"/>
            </a:pPr>
            <a:r>
              <a:rPr lang="en-US" sz="2800" b="1" dirty="0" smtClean="0"/>
              <a:t>So the question above may be parsed as follows: </a:t>
            </a:r>
          </a:p>
          <a:p>
            <a:pPr marL="0" indent="0">
              <a:buClr>
                <a:schemeClr val="accent2">
                  <a:lumMod val="60000"/>
                  <a:lumOff val="40000"/>
                </a:schemeClr>
              </a:buClr>
              <a:buNone/>
            </a:pPr>
            <a:r>
              <a:rPr lang="en-US" sz="3600" b="1" dirty="0" smtClean="0">
                <a:solidFill>
                  <a:schemeClr val="accent3">
                    <a:lumMod val="75000"/>
                  </a:schemeClr>
                </a:solidFill>
              </a:rPr>
              <a:t>How does “understanding and experiencing” the truth of God’s law being written on our hearts help us avoid sin?  </a:t>
            </a:r>
          </a:p>
        </p:txBody>
      </p:sp>
    </p:spTree>
    <p:extLst>
      <p:ext uri="{BB962C8B-B14F-4D97-AF65-F5344CB8AC3E}">
        <p14:creationId xmlns:p14="http://schemas.microsoft.com/office/powerpoint/2010/main" val="228401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a:bodyPr>
          <a:lstStyle/>
          <a:p>
            <a:pPr>
              <a:buClr>
                <a:schemeClr val="accent2">
                  <a:lumMod val="60000"/>
                  <a:lumOff val="40000"/>
                </a:schemeClr>
              </a:buClr>
              <a:buFont typeface="Wingdings" panose="05000000000000000000" pitchFamily="2" charset="2"/>
              <a:buChar char="§"/>
            </a:pPr>
            <a:r>
              <a:rPr lang="en-US" sz="2800" b="1" dirty="0" smtClean="0">
                <a:solidFill>
                  <a:schemeClr val="accent3">
                    <a:lumMod val="75000"/>
                  </a:schemeClr>
                </a:solidFill>
              </a:rPr>
              <a:t>Under the new covenant, we have less emphasis on the outward appearance of obedience and more emphasis on a personal experience with Christ.  Something is wrong because it violates our conscience, whether anyone else sees what we’re doing or not.  Public shame and positive peer pressure still have their rolls to play, of course, and hypocrisy is far from dead!  But right is right and wrong is wrong regardless of the outward appearance.  Our consciences should help keep us on the right track despite the number of witnesses or the actions of others around us!</a:t>
            </a:r>
          </a:p>
        </p:txBody>
      </p:sp>
    </p:spTree>
    <p:extLst>
      <p:ext uri="{BB962C8B-B14F-4D97-AF65-F5344CB8AC3E}">
        <p14:creationId xmlns:p14="http://schemas.microsoft.com/office/powerpoint/2010/main" val="400097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2400" b="1" dirty="0">
                <a:latin typeface="Century Gothic" panose="020B0502020202020204" pitchFamily="34" charset="0"/>
              </a:rPr>
              <a:t>“If our hearts are renewed in the likeness of God, if the divine love is implanted in the soul, will not the law of God be carried out in the life? When the principle of love is implanted in the heart, when man is renewed after the image of Him that created him, the new-covenant promise is fulfilled, ‘I will put My laws into their hearts, and in their minds will I write them.’ </a:t>
            </a:r>
            <a:r>
              <a:rPr lang="en-US" sz="2400" b="1" dirty="0">
                <a:latin typeface="Century Gothic" panose="020B0502020202020204" pitchFamily="34" charset="0"/>
                <a:hlinkClick r:id="rId2"/>
              </a:rPr>
              <a:t>Hebrews 10:16</a:t>
            </a:r>
            <a:r>
              <a:rPr lang="en-US" sz="2400" b="1" dirty="0">
                <a:latin typeface="Century Gothic" panose="020B0502020202020204" pitchFamily="34" charset="0"/>
              </a:rPr>
              <a:t>. And if the law is written in the heart, will it not shape the life? Obedience — the service and allegiance of love — is the true sign of discipleship. Thus the Scripture says, ‘This is the love of God, that we keep His commandments.’ ‘He that </a:t>
            </a:r>
            <a:r>
              <a:rPr lang="en-US" sz="2400" b="1" dirty="0" err="1">
                <a:latin typeface="Century Gothic" panose="020B0502020202020204" pitchFamily="34" charset="0"/>
              </a:rPr>
              <a:t>saith</a:t>
            </a:r>
            <a:r>
              <a:rPr lang="en-US" sz="2400" b="1" dirty="0">
                <a:latin typeface="Century Gothic" panose="020B0502020202020204" pitchFamily="34" charset="0"/>
              </a:rPr>
              <a:t>, I know Him, and </a:t>
            </a:r>
            <a:r>
              <a:rPr lang="en-US" sz="2400" b="1" dirty="0" err="1">
                <a:latin typeface="Century Gothic" panose="020B0502020202020204" pitchFamily="34" charset="0"/>
              </a:rPr>
              <a:t>keepeth</a:t>
            </a:r>
            <a:r>
              <a:rPr lang="en-US" sz="2400" b="1" dirty="0">
                <a:latin typeface="Century Gothic" panose="020B0502020202020204" pitchFamily="34" charset="0"/>
              </a:rPr>
              <a:t> not His commandments, is a liar, and the truth is not in him.’ </a:t>
            </a:r>
            <a:r>
              <a:rPr lang="en-US" sz="2400" b="1" dirty="0">
                <a:latin typeface="Century Gothic" panose="020B0502020202020204" pitchFamily="34" charset="0"/>
                <a:hlinkClick r:id="rId3"/>
              </a:rPr>
              <a:t>1 John 5:3</a:t>
            </a:r>
            <a:r>
              <a:rPr lang="en-US" sz="2400" b="1" dirty="0">
                <a:latin typeface="Century Gothic" panose="020B0502020202020204" pitchFamily="34" charset="0"/>
              </a:rPr>
              <a:t>; </a:t>
            </a:r>
            <a:r>
              <a:rPr lang="en-US" sz="2400" b="1" dirty="0">
                <a:latin typeface="Century Gothic" panose="020B0502020202020204" pitchFamily="34" charset="0"/>
                <a:hlinkClick r:id="rId4"/>
              </a:rPr>
              <a:t>2:4</a:t>
            </a:r>
            <a:r>
              <a:rPr lang="en-US" sz="2400" b="1" dirty="0">
                <a:latin typeface="Century Gothic" panose="020B0502020202020204" pitchFamily="34" charset="0"/>
              </a:rPr>
              <a:t>. Instead of releasing man from obedience, it is faith, and faith only, that makes us partakers of the grace of Christ, which enables us to render obedience. </a:t>
            </a:r>
            <a:r>
              <a:rPr lang="en-US" sz="2400" b="1" dirty="0" smtClean="0">
                <a:latin typeface="Century Gothic" panose="020B0502020202020204" pitchFamily="34" charset="0"/>
              </a:rPr>
              <a:t>…</a:t>
            </a:r>
            <a:endParaRPr lang="en-US" sz="2400" b="1" dirty="0">
              <a:latin typeface="Century Gothic" panose="020B0502020202020204" pitchFamily="34" charset="0"/>
            </a:endParaRPr>
          </a:p>
        </p:txBody>
      </p:sp>
      <p:pic>
        <p:nvPicPr>
          <p:cNvPr id="4" name="Picture 3"/>
          <p:cNvPicPr>
            <a:picLocks noChangeAspect="1"/>
          </p:cNvPicPr>
          <p:nvPr/>
        </p:nvPicPr>
        <p:blipFill>
          <a:blip r:embed="rId5"/>
          <a:stretch>
            <a:fillRect/>
          </a:stretch>
        </p:blipFill>
        <p:spPr>
          <a:xfrm>
            <a:off x="2833687" y="625074"/>
            <a:ext cx="8734425" cy="1571625"/>
          </a:xfrm>
          <a:prstGeom prst="rect">
            <a:avLst/>
          </a:prstGeom>
        </p:spPr>
      </p:pic>
    </p:spTree>
    <p:extLst>
      <p:ext uri="{BB962C8B-B14F-4D97-AF65-F5344CB8AC3E}">
        <p14:creationId xmlns:p14="http://schemas.microsoft.com/office/powerpoint/2010/main" val="368066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2400" b="1" dirty="0">
                <a:latin typeface="Century Gothic" panose="020B0502020202020204" pitchFamily="34" charset="0"/>
              </a:rPr>
              <a:t>The closer you come to Jesus, the more faulty you will appear in your own eyes; for your vision will be clearer, and your imperfections will be seen in broad and distinct contrast to His perfect nature. This is evidence that Satan’s delusions have lost their power; that the vivifying influence of the Spirit of God is arousing you.</a:t>
            </a:r>
          </a:p>
          <a:p>
            <a:pPr marL="0" indent="0">
              <a:buNone/>
            </a:pPr>
            <a:r>
              <a:rPr lang="en-US" sz="2400" b="1" dirty="0">
                <a:latin typeface="Century Gothic" panose="020B0502020202020204" pitchFamily="34" charset="0"/>
              </a:rPr>
              <a:t>No deep-seated love for Jesus can dwell in the heart that does not realize its own sinfulness. The soul that is transformed by the grace of Christ will admire His divine character; but if we do not see our own moral deformity, it is unmistakable evidence that we have not had a view of the beauty and excellence of Christ.” — Ellen G. White, Steps to Christ, pp. 60, 64, 65.</a:t>
            </a:r>
          </a:p>
        </p:txBody>
      </p:sp>
      <p:pic>
        <p:nvPicPr>
          <p:cNvPr id="4" name="Picture 3"/>
          <p:cNvPicPr>
            <a:picLocks noChangeAspect="1"/>
          </p:cNvPicPr>
          <p:nvPr/>
        </p:nvPicPr>
        <p:blipFill>
          <a:blip r:embed="rId2"/>
          <a:stretch>
            <a:fillRect/>
          </a:stretch>
        </p:blipFill>
        <p:spPr>
          <a:xfrm>
            <a:off x="2833687" y="625074"/>
            <a:ext cx="8734425" cy="1571625"/>
          </a:xfrm>
          <a:prstGeom prst="rect">
            <a:avLst/>
          </a:prstGeom>
        </p:spPr>
      </p:pic>
    </p:spTree>
    <p:extLst>
      <p:ext uri="{BB962C8B-B14F-4D97-AF65-F5344CB8AC3E}">
        <p14:creationId xmlns:p14="http://schemas.microsoft.com/office/powerpoint/2010/main" val="4088374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buClr>
                <a:schemeClr val="accent2">
                  <a:lumMod val="60000"/>
                  <a:lumOff val="40000"/>
                </a:schemeClr>
              </a:buClr>
              <a:buFont typeface="Wingdings" panose="05000000000000000000" pitchFamily="2" charset="2"/>
              <a:buChar char="§"/>
            </a:pPr>
            <a:r>
              <a:rPr lang="en-US" sz="2400" b="1" dirty="0" smtClean="0">
                <a:latin typeface="Century Gothic" panose="020B0502020202020204" pitchFamily="34" charset="0"/>
              </a:rPr>
              <a:t>It’s a terrible question:  </a:t>
            </a:r>
          </a:p>
          <a:p>
            <a:pPr>
              <a:buClr>
                <a:schemeClr val="accent2">
                  <a:lumMod val="60000"/>
                  <a:lumOff val="40000"/>
                </a:schemeClr>
              </a:buClr>
              <a:buFont typeface="Wingdings" panose="05000000000000000000" pitchFamily="2" charset="2"/>
              <a:buChar char="§"/>
            </a:pPr>
            <a:r>
              <a:rPr lang="en-US" sz="2400" b="1" dirty="0" smtClean="0">
                <a:latin typeface="Century Gothic" panose="020B0502020202020204" pitchFamily="34" charset="0"/>
              </a:rPr>
              <a:t>In the first place, as we come closer to Christ we attain not only a clearer view of His perfection and our sinfulness, but additional faith, peace, and a sense of the Holy Spirit’s presence.  Not to mention that we should actually have LESS active sin in our lives and ever MORE assurance of God’s forgiveness as we grow closer to Him.  </a:t>
            </a:r>
          </a:p>
          <a:p>
            <a:pPr>
              <a:buClr>
                <a:schemeClr val="accent2">
                  <a:lumMod val="60000"/>
                  <a:lumOff val="40000"/>
                </a:schemeClr>
              </a:buClr>
              <a:buFont typeface="Wingdings" panose="05000000000000000000" pitchFamily="2" charset="2"/>
              <a:buChar char="§"/>
            </a:pPr>
            <a:r>
              <a:rPr lang="en-US" sz="2400" b="1" dirty="0" smtClean="0">
                <a:latin typeface="Century Gothic" panose="020B0502020202020204" pitchFamily="34" charset="0"/>
              </a:rPr>
              <a:t>Secondly, giving up faith in despair can never be an acceptable option.  Certainly it’s even less of one as we grow closer to Christ.   </a:t>
            </a:r>
            <a:endParaRPr lang="en-US" sz="2400" b="1" dirty="0">
              <a:latin typeface="Century Gothic" panose="020B0502020202020204" pitchFamily="34" charset="0"/>
            </a:endParaRPr>
          </a:p>
          <a:p>
            <a:pPr>
              <a:buClr>
                <a:schemeClr val="accent2">
                  <a:lumMod val="60000"/>
                  <a:lumOff val="40000"/>
                </a:schemeClr>
              </a:buClr>
              <a:buFont typeface="Wingdings" panose="05000000000000000000" pitchFamily="2" charset="2"/>
              <a:buChar char="§"/>
            </a:pPr>
            <a:r>
              <a:rPr lang="en-US" sz="2400" b="1" dirty="0" smtClean="0">
                <a:latin typeface="Century Gothic" panose="020B0502020202020204" pitchFamily="34" charset="0"/>
              </a:rPr>
              <a:t>Finally, I question the purpose of this question.  As </a:t>
            </a:r>
            <a:r>
              <a:rPr lang="en-US" sz="2400" b="1" dirty="0">
                <a:latin typeface="Century Gothic" panose="020B0502020202020204" pitchFamily="34" charset="0"/>
              </a:rPr>
              <a:t>we recognize our imperfections we’re supposed to deal with </a:t>
            </a:r>
            <a:r>
              <a:rPr lang="en-US" sz="2400" b="1" dirty="0" smtClean="0">
                <a:latin typeface="Century Gothic" panose="020B0502020202020204" pitchFamily="34" charset="0"/>
              </a:rPr>
              <a:t>them by evicting them from our lives… </a:t>
            </a:r>
            <a:r>
              <a:rPr lang="en-US" sz="2400" b="1" dirty="0">
                <a:latin typeface="Century Gothic" panose="020B0502020202020204" pitchFamily="34" charset="0"/>
              </a:rPr>
              <a:t>not focus on feeling better about </a:t>
            </a:r>
            <a:r>
              <a:rPr lang="en-US" sz="2400" b="1" dirty="0" smtClean="0">
                <a:latin typeface="Century Gothic" panose="020B0502020202020204" pitchFamily="34" charset="0"/>
              </a:rPr>
              <a:t>being imperfect.  </a:t>
            </a:r>
            <a:endParaRPr lang="en-US" sz="2400" b="1" dirty="0">
              <a:latin typeface="Century Gothic" panose="020B0502020202020204" pitchFamily="34" charset="0"/>
            </a:endParaRPr>
          </a:p>
          <a:p>
            <a:pPr>
              <a:buClr>
                <a:schemeClr val="accent2">
                  <a:lumMod val="60000"/>
                  <a:lumOff val="40000"/>
                </a:schemeClr>
              </a:buClr>
              <a:buFont typeface="Wingdings" panose="05000000000000000000" pitchFamily="2" charset="2"/>
              <a:buChar char="§"/>
            </a:pPr>
            <a:endParaRPr lang="en-US" sz="2400" b="1" dirty="0" smtClean="0">
              <a:latin typeface="Century Gothic" panose="020B0502020202020204" pitchFamily="34" charset="0"/>
            </a:endParaRPr>
          </a:p>
        </p:txBody>
      </p:sp>
      <p:pic>
        <p:nvPicPr>
          <p:cNvPr id="4" name="Picture 3"/>
          <p:cNvPicPr>
            <a:picLocks noChangeAspect="1"/>
          </p:cNvPicPr>
          <p:nvPr/>
        </p:nvPicPr>
        <p:blipFill>
          <a:blip r:embed="rId2"/>
          <a:stretch>
            <a:fillRect/>
          </a:stretch>
        </p:blipFill>
        <p:spPr>
          <a:xfrm>
            <a:off x="2833687" y="625074"/>
            <a:ext cx="8734425" cy="1571625"/>
          </a:xfrm>
          <a:prstGeom prst="rect">
            <a:avLst/>
          </a:prstGeom>
        </p:spPr>
      </p:pic>
    </p:spTree>
    <p:extLst>
      <p:ext uri="{BB962C8B-B14F-4D97-AF65-F5344CB8AC3E}">
        <p14:creationId xmlns:p14="http://schemas.microsoft.com/office/powerpoint/2010/main" val="166331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996274"/>
            <a:ext cx="8648700" cy="1771650"/>
          </a:xfrm>
          <a:prstGeom prst="rect">
            <a:avLst/>
          </a:prstGeom>
        </p:spPr>
      </p:pic>
      <p:sp>
        <p:nvSpPr>
          <p:cNvPr id="2" name="Oval 1"/>
          <p:cNvSpPr/>
          <p:nvPr/>
        </p:nvSpPr>
        <p:spPr>
          <a:xfrm>
            <a:off x="1724346" y="2908035"/>
            <a:ext cx="8743308" cy="2502719"/>
          </a:xfrm>
          <a:prstGeom prst="ellipse">
            <a:avLst/>
          </a:prstGeom>
          <a:solidFill>
            <a:srgbClr val="FF14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5800" y="2100104"/>
            <a:ext cx="10820400" cy="4118582"/>
          </a:xfrm>
          <a:noFill/>
        </p:spPr>
        <p:txBody>
          <a:bodyPr>
            <a:normAutofit/>
          </a:bodyPr>
          <a:lstStyle/>
          <a:p>
            <a:pPr marL="0" indent="0" algn="ctr">
              <a:buClr>
                <a:schemeClr val="accent2">
                  <a:lumMod val="60000"/>
                  <a:lumOff val="40000"/>
                </a:schemeClr>
              </a:buClr>
              <a:buNone/>
            </a:pPr>
            <a:endParaRPr lang="en-US" sz="2800" b="1" baseline="30000" dirty="0" smtClean="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endParaRPr lang="en-US" sz="2800" b="1" baseline="30000" dirty="0"/>
          </a:p>
          <a:p>
            <a:pPr marL="0" indent="0" algn="ctr">
              <a:buClr>
                <a:schemeClr val="accent2">
                  <a:lumMod val="60000"/>
                  <a:lumOff val="40000"/>
                </a:schemeClr>
              </a:buClr>
              <a:buNone/>
            </a:pPr>
            <a:r>
              <a:rPr lang="en-US" sz="5400" b="1" dirty="0" smtClean="0">
                <a:latin typeface="Copperplate Gothic Bold" panose="020E0705020206020404" pitchFamily="34" charset="0"/>
              </a:rPr>
              <a:t>Please</a:t>
            </a:r>
            <a:r>
              <a:rPr lang="en-US" sz="5400" b="1" dirty="0">
                <a:latin typeface="Copperplate Gothic Bold" panose="020E0705020206020404" pitchFamily="34" charset="0"/>
              </a:rPr>
              <a:t> </a:t>
            </a:r>
            <a:r>
              <a:rPr lang="en-US" sz="5400" b="1" dirty="0" smtClean="0">
                <a:latin typeface="Copperplate Gothic Bold" panose="020E0705020206020404" pitchFamily="34" charset="0"/>
              </a:rPr>
              <a:t>turn to </a:t>
            </a:r>
          </a:p>
          <a:p>
            <a:pPr marL="0" indent="0" algn="ctr">
              <a:buClr>
                <a:schemeClr val="accent2">
                  <a:lumMod val="60000"/>
                  <a:lumOff val="40000"/>
                </a:schemeClr>
              </a:buClr>
              <a:buNone/>
            </a:pPr>
            <a:r>
              <a:rPr lang="en-US" sz="5400" b="1" dirty="0" smtClean="0">
                <a:latin typeface="Copperplate Gothic Bold" panose="020E0705020206020404" pitchFamily="34" charset="0"/>
              </a:rPr>
              <a:t>Hebrews 9:7-9</a:t>
            </a:r>
            <a:endParaRPr lang="en-US" sz="5400" b="1" dirty="0">
              <a:latin typeface="Copperplate Gothic Bold" panose="020E0705020206020404" pitchFamily="34" charset="0"/>
            </a:endParaRPr>
          </a:p>
        </p:txBody>
      </p:sp>
    </p:spTree>
    <p:extLst>
      <p:ext uri="{BB962C8B-B14F-4D97-AF65-F5344CB8AC3E}">
        <p14:creationId xmlns:p14="http://schemas.microsoft.com/office/powerpoint/2010/main" val="2705589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solidFill>
            <a:srgbClr val="78FFFF"/>
          </a:solidFill>
        </p:spPr>
        <p:txBody>
          <a:bodyPr>
            <a:normAutofit/>
          </a:bodyPr>
          <a:lstStyle/>
          <a:p>
            <a:pPr>
              <a:buClr>
                <a:schemeClr val="accent2">
                  <a:lumMod val="60000"/>
                  <a:lumOff val="40000"/>
                </a:schemeClr>
              </a:buClr>
              <a:buFont typeface="Wingdings" panose="05000000000000000000" pitchFamily="2" charset="2"/>
              <a:buChar char="§"/>
            </a:pPr>
            <a:r>
              <a:rPr lang="en-US" sz="2800" b="1" baseline="30000" dirty="0"/>
              <a:t>7 </a:t>
            </a:r>
            <a:r>
              <a:rPr lang="en-US" sz="2800" b="1" dirty="0"/>
              <a:t>For if that first covenant had been faultless, then should no place have been sought for the second.</a:t>
            </a:r>
          </a:p>
          <a:p>
            <a:pPr>
              <a:buClr>
                <a:schemeClr val="accent2">
                  <a:lumMod val="60000"/>
                  <a:lumOff val="40000"/>
                </a:schemeClr>
              </a:buClr>
              <a:buFont typeface="Wingdings" panose="05000000000000000000" pitchFamily="2" charset="2"/>
              <a:buChar char="§"/>
            </a:pPr>
            <a:r>
              <a:rPr lang="en-US" sz="2800" b="1" baseline="30000" dirty="0"/>
              <a:t>8 </a:t>
            </a:r>
            <a:r>
              <a:rPr lang="en-US" sz="2800" b="1" dirty="0"/>
              <a:t>For finding fault with them, he </a:t>
            </a:r>
            <a:r>
              <a:rPr lang="en-US" sz="2800" b="1" dirty="0" err="1"/>
              <a:t>saith</a:t>
            </a:r>
            <a:r>
              <a:rPr lang="en-US" sz="2800" b="1" dirty="0"/>
              <a:t>, Behold, the days come, </a:t>
            </a:r>
            <a:r>
              <a:rPr lang="en-US" sz="2800" b="1" dirty="0" err="1"/>
              <a:t>saith</a:t>
            </a:r>
            <a:r>
              <a:rPr lang="en-US" sz="2800" b="1" dirty="0"/>
              <a:t> the Lord, when I will make a new covenant with the house of Israel and with the house of Judah:</a:t>
            </a:r>
          </a:p>
          <a:p>
            <a:pPr>
              <a:buClr>
                <a:schemeClr val="accent2">
                  <a:lumMod val="60000"/>
                  <a:lumOff val="40000"/>
                </a:schemeClr>
              </a:buClr>
              <a:buFont typeface="Wingdings" panose="05000000000000000000" pitchFamily="2" charset="2"/>
              <a:buChar char="§"/>
            </a:pPr>
            <a:r>
              <a:rPr lang="en-US" sz="2800" b="1" baseline="30000" dirty="0"/>
              <a:t>9 </a:t>
            </a:r>
            <a:r>
              <a:rPr lang="en-US" sz="2800" b="1" dirty="0"/>
              <a:t>Not according to the covenant that I made with their fathers in the day when I took them by the hand to lead them out of the land of Egypt; because they continued not in my covenant, and I regarded them not, </a:t>
            </a:r>
            <a:r>
              <a:rPr lang="en-US" sz="2800" b="1" dirty="0" err="1"/>
              <a:t>saith</a:t>
            </a:r>
            <a:r>
              <a:rPr lang="en-US" sz="2800" b="1" dirty="0"/>
              <a:t> the Lord</a:t>
            </a:r>
            <a:r>
              <a:rPr lang="en-US" sz="2800" b="1" dirty="0" smtClean="0"/>
              <a:t>.</a:t>
            </a:r>
            <a:endParaRPr lang="en-US" sz="2800" b="1" dirty="0"/>
          </a:p>
        </p:txBody>
      </p:sp>
    </p:spTree>
    <p:extLst>
      <p:ext uri="{BB962C8B-B14F-4D97-AF65-F5344CB8AC3E}">
        <p14:creationId xmlns:p14="http://schemas.microsoft.com/office/powerpoint/2010/main" val="840423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a:bodyPr>
          <a:lstStyle/>
          <a:p>
            <a:pPr>
              <a:buClr>
                <a:schemeClr val="accent2">
                  <a:lumMod val="60000"/>
                  <a:lumOff val="40000"/>
                </a:schemeClr>
              </a:buClr>
              <a:buFont typeface="Wingdings" panose="05000000000000000000" pitchFamily="2" charset="2"/>
              <a:buChar char="§"/>
            </a:pPr>
            <a:r>
              <a:rPr lang="en-US" sz="2800" b="1" dirty="0" smtClean="0"/>
              <a:t>There was a problem with the first covenant, but it had nothing to do with the content of the agreement.  The fault couldn’t lie with God either.  The problem had to do with the people who misapplied the law and failed to keep the agreement! </a:t>
            </a:r>
          </a:p>
          <a:p>
            <a:pPr>
              <a:buClr>
                <a:schemeClr val="accent2">
                  <a:lumMod val="60000"/>
                  <a:lumOff val="40000"/>
                </a:schemeClr>
              </a:buClr>
              <a:buFont typeface="Wingdings" panose="05000000000000000000" pitchFamily="2" charset="2"/>
              <a:buChar char="§"/>
            </a:pPr>
            <a:r>
              <a:rPr lang="en-US" sz="2800" b="1" dirty="0" smtClean="0"/>
              <a:t>Ever since Sinai, God had sought to lead the people to a higher spiritual experience.  But they refused.  They clung to a belief that salvation could be achieved by strict adherence to law, especially to the ceremonial law.  </a:t>
            </a:r>
            <a:endParaRPr lang="en-US" sz="2800" b="1" dirty="0"/>
          </a:p>
        </p:txBody>
      </p:sp>
    </p:spTree>
    <p:extLst>
      <p:ext uri="{BB962C8B-B14F-4D97-AF65-F5344CB8AC3E}">
        <p14:creationId xmlns:p14="http://schemas.microsoft.com/office/powerpoint/2010/main" val="304960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57500" y="328454"/>
            <a:ext cx="8648700" cy="1771650"/>
          </a:xfrm>
          <a:prstGeom prst="rect">
            <a:avLst/>
          </a:prstGeom>
        </p:spPr>
      </p:pic>
      <p:sp>
        <p:nvSpPr>
          <p:cNvPr id="3" name="Content Placeholder 2"/>
          <p:cNvSpPr>
            <a:spLocks noGrp="1"/>
          </p:cNvSpPr>
          <p:nvPr>
            <p:ph idx="1"/>
          </p:nvPr>
        </p:nvSpPr>
        <p:spPr>
          <a:xfrm>
            <a:off x="685800" y="2100104"/>
            <a:ext cx="10820400" cy="4118582"/>
          </a:xfrm>
          <a:noFill/>
        </p:spPr>
        <p:txBody>
          <a:bodyPr>
            <a:normAutofit/>
          </a:bodyPr>
          <a:lstStyle/>
          <a:p>
            <a:pPr>
              <a:buClr>
                <a:schemeClr val="accent2">
                  <a:lumMod val="60000"/>
                  <a:lumOff val="40000"/>
                </a:schemeClr>
              </a:buClr>
              <a:buFont typeface="Wingdings" panose="05000000000000000000" pitchFamily="2" charset="2"/>
              <a:buChar char="§"/>
            </a:pPr>
            <a:r>
              <a:rPr lang="en-US" sz="2800" b="1" dirty="0" smtClean="0"/>
              <a:t>The spiritual experience under the new covenant was available in Old Testament times, and would have come if the people had complied with the conditions, but the Jews, as a nation, refused it.  </a:t>
            </a:r>
          </a:p>
          <a:p>
            <a:pPr>
              <a:buClr>
                <a:schemeClr val="accent2">
                  <a:lumMod val="60000"/>
                  <a:lumOff val="40000"/>
                </a:schemeClr>
              </a:buClr>
              <a:buFont typeface="Wingdings" panose="05000000000000000000" pitchFamily="2" charset="2"/>
              <a:buChar char="§"/>
            </a:pPr>
            <a:r>
              <a:rPr lang="en-US" sz="2800" b="1" dirty="0" smtClean="0"/>
              <a:t>Even after Jesus came to make the gospel clear to the Jews, they found it difficult to give up the old system of forms and ceremonies.  Quite a bit of the book of Hebrews was designed to help them make the transition from Jew to Christian.  </a:t>
            </a:r>
            <a:endParaRPr lang="en-US" sz="2800" b="1" dirty="0"/>
          </a:p>
        </p:txBody>
      </p:sp>
    </p:spTree>
    <p:extLst>
      <p:ext uri="{BB962C8B-B14F-4D97-AF65-F5344CB8AC3E}">
        <p14:creationId xmlns:p14="http://schemas.microsoft.com/office/powerpoint/2010/main" val="4159037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TM04033937[[fn=Vapor Trail]]</Template>
  <TotalTime>328</TotalTime>
  <Words>1796</Words>
  <Application>Microsoft Office PowerPoint</Application>
  <PresentationFormat>Widescreen</PresentationFormat>
  <Paragraphs>96</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Century Gothic</vt:lpstr>
      <vt:lpstr>Copperplate Gothic Bold</vt:lpstr>
      <vt:lpstr>Wingdings</vt:lpstr>
      <vt:lpstr>Vapor Trail</vt:lpstr>
      <vt:lpstr>Dead works &amp; defects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18</cp:revision>
  <dcterms:created xsi:type="dcterms:W3CDTF">2022-02-19T00:34:01Z</dcterms:created>
  <dcterms:modified xsi:type="dcterms:W3CDTF">2022-02-19T06:02:30Z</dcterms:modified>
</cp:coreProperties>
</file>