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4" r:id="rId13"/>
    <p:sldId id="268" r:id="rId14"/>
    <p:sldId id="270" r:id="rId15"/>
    <p:sldId id="269" r:id="rId16"/>
    <p:sldId id="271" r:id="rId17"/>
    <p:sldId id="272" r:id="rId18"/>
    <p:sldId id="273" r:id="rId19"/>
    <p:sldId id="274" r:id="rId20"/>
    <p:sldId id="275" r:id="rId21"/>
    <p:sldId id="282" r:id="rId22"/>
    <p:sldId id="280" r:id="rId23"/>
    <p:sldId id="276" r:id="rId24"/>
    <p:sldId id="278" r:id="rId25"/>
    <p:sldId id="284" r:id="rId26"/>
    <p:sldId id="285" r:id="rId27"/>
    <p:sldId id="287" r:id="rId28"/>
    <p:sldId id="289" r:id="rId29"/>
    <p:sldId id="288" r:id="rId30"/>
    <p:sldId id="292" r:id="rId31"/>
    <p:sldId id="290"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82" autoAdjust="0"/>
    <p:restoredTop sz="94660"/>
  </p:normalViewPr>
  <p:slideViewPr>
    <p:cSldViewPr snapToGrid="0">
      <p:cViewPr varScale="1">
        <p:scale>
          <a:sx n="62" d="100"/>
          <a:sy n="62" d="100"/>
        </p:scale>
        <p:origin x="70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2/25/2022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taylormarshall.com/2011/03/for-lent-top-10-bible-verses-on-penance.html" TargetMode="Externa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hyperlink" Target="https://taylormarshall.com/2011/03/for-lent-top-10-bible-verses-on-penance.html" TargetMode="Externa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taylormarshall.com/2011/03/for-lent-top-10-bible-verses-on-penance.html"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taylormarshall.com/2011/03/for-lent-top-10-bible-verses-on-penance.html"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Sacrifice</a:t>
            </a:r>
            <a:endParaRPr lang="en-US" dirty="0"/>
          </a:p>
        </p:txBody>
      </p:sp>
      <p:sp>
        <p:nvSpPr>
          <p:cNvPr id="3" name="Subtitle 2"/>
          <p:cNvSpPr>
            <a:spLocks noGrp="1"/>
          </p:cNvSpPr>
          <p:nvPr>
            <p:ph type="subTitle" idx="1"/>
          </p:nvPr>
        </p:nvSpPr>
        <p:spPr/>
        <p:txBody>
          <a:bodyPr/>
          <a:lstStyle/>
          <a:p>
            <a:r>
              <a:rPr lang="en-US" dirty="0" smtClean="0"/>
              <a:t>Lesson 9</a:t>
            </a:r>
            <a:endParaRPr lang="en-US" dirty="0"/>
          </a:p>
        </p:txBody>
      </p:sp>
    </p:spTree>
    <p:extLst>
      <p:ext uri="{BB962C8B-B14F-4D97-AF65-F5344CB8AC3E}">
        <p14:creationId xmlns:p14="http://schemas.microsoft.com/office/powerpoint/2010/main" val="1009842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 Catholic Perspective:</a:t>
            </a:r>
            <a:br>
              <a:rPr lang="en-US" dirty="0" smtClean="0"/>
            </a:br>
            <a:r>
              <a:rPr lang="en-US" dirty="0" smtClean="0"/>
              <a:t>Top10 Verses on Penance</a:t>
            </a:r>
            <a:endParaRPr lang="en-US" dirty="0"/>
          </a:p>
        </p:txBody>
      </p:sp>
      <p:sp>
        <p:nvSpPr>
          <p:cNvPr id="3" name="Text Placeholder 2"/>
          <p:cNvSpPr>
            <a:spLocks noGrp="1"/>
          </p:cNvSpPr>
          <p:nvPr>
            <p:ph type="body" idx="1"/>
          </p:nvPr>
        </p:nvSpPr>
        <p:spPr/>
        <p:txBody>
          <a:bodyPr/>
          <a:lstStyle/>
          <a:p>
            <a:r>
              <a:rPr lang="en-US" sz="3200" dirty="0" smtClean="0"/>
              <a:t>Ezekiel 18:21 (KJV)</a:t>
            </a:r>
            <a:endParaRPr lang="en-US" sz="3200" dirty="0"/>
          </a:p>
        </p:txBody>
      </p:sp>
      <p:sp>
        <p:nvSpPr>
          <p:cNvPr id="4" name="Content Placeholder 3"/>
          <p:cNvSpPr>
            <a:spLocks noGrp="1"/>
          </p:cNvSpPr>
          <p:nvPr>
            <p:ph sz="half" idx="2"/>
          </p:nvPr>
        </p:nvSpPr>
        <p:spPr/>
        <p:txBody>
          <a:bodyPr>
            <a:normAutofit fontScale="92500"/>
          </a:bodyPr>
          <a:lstStyle/>
          <a:p>
            <a:pPr fontAlgn="base"/>
            <a:r>
              <a:rPr lang="en-US" sz="2800" b="1" baseline="30000" dirty="0"/>
              <a:t>21 </a:t>
            </a:r>
            <a:r>
              <a:rPr lang="en-US" sz="2800" dirty="0"/>
              <a:t>But if the wicked will turn from all his sins that he hath committed, and keep all my statutes, and do that which is lawful and right, he shall surely live, he shall not die.</a:t>
            </a:r>
            <a:endParaRPr lang="en-US" dirty="0"/>
          </a:p>
        </p:txBody>
      </p:sp>
      <p:sp>
        <p:nvSpPr>
          <p:cNvPr id="5" name="Text Placeholder 4"/>
          <p:cNvSpPr>
            <a:spLocks noGrp="1"/>
          </p:cNvSpPr>
          <p:nvPr>
            <p:ph type="body" sz="quarter" idx="3"/>
          </p:nvPr>
        </p:nvSpPr>
        <p:spPr>
          <a:xfrm>
            <a:off x="7282265" y="2075379"/>
            <a:ext cx="4830965" cy="470357"/>
          </a:xfrm>
        </p:spPr>
        <p:txBody>
          <a:bodyPr/>
          <a:lstStyle/>
          <a:p>
            <a:r>
              <a:rPr lang="en-US" sz="3200" dirty="0" smtClean="0">
                <a:solidFill>
                  <a:schemeClr val="bg2">
                    <a:lumMod val="25000"/>
                  </a:schemeClr>
                </a:solidFill>
              </a:rPr>
              <a:t>Ezekiel 18:21 (Catholic)</a:t>
            </a:r>
            <a:endParaRPr lang="en-US" sz="3200" dirty="0">
              <a:solidFill>
                <a:schemeClr val="bg2">
                  <a:lumMod val="25000"/>
                </a:schemeClr>
              </a:solidFill>
            </a:endParaRPr>
          </a:p>
        </p:txBody>
      </p:sp>
      <p:sp>
        <p:nvSpPr>
          <p:cNvPr id="6" name="Content Placeholder 5"/>
          <p:cNvSpPr>
            <a:spLocks noGrp="1"/>
          </p:cNvSpPr>
          <p:nvPr>
            <p:ph sz="quarter" idx="4"/>
          </p:nvPr>
        </p:nvSpPr>
        <p:spPr>
          <a:xfrm>
            <a:off x="7166957" y="2545738"/>
            <a:ext cx="4338674" cy="3865336"/>
          </a:xfrm>
        </p:spPr>
        <p:txBody>
          <a:bodyPr>
            <a:noAutofit/>
          </a:bodyPr>
          <a:lstStyle/>
          <a:p>
            <a:pPr fontAlgn="base"/>
            <a:r>
              <a:rPr lang="en-US" sz="2000" dirty="0">
                <a:solidFill>
                  <a:schemeClr val="accent4">
                    <a:lumMod val="50000"/>
                  </a:schemeClr>
                </a:solidFill>
              </a:rPr>
              <a:t>But if the wicked do penance for all his sins which he hath committed, and keep all my commandments, and do judgment, and justice, living he shall live, and shall not die</a:t>
            </a:r>
            <a:r>
              <a:rPr lang="en-US" sz="2000" dirty="0" smtClean="0">
                <a:solidFill>
                  <a:schemeClr val="accent4">
                    <a:lumMod val="50000"/>
                  </a:schemeClr>
                </a:solidFill>
              </a:rPr>
              <a:t>.</a:t>
            </a:r>
          </a:p>
          <a:p>
            <a:pPr fontAlgn="base"/>
            <a:r>
              <a:rPr lang="en-US" sz="2000" i="1" dirty="0" smtClean="0">
                <a:solidFill>
                  <a:schemeClr val="accent1">
                    <a:lumMod val="75000"/>
                  </a:schemeClr>
                </a:solidFill>
              </a:rPr>
              <a:t>This </a:t>
            </a:r>
            <a:r>
              <a:rPr lang="en-US" sz="2000" i="1" dirty="0">
                <a:solidFill>
                  <a:schemeClr val="accent1">
                    <a:lumMod val="75000"/>
                  </a:schemeClr>
                </a:solidFill>
              </a:rPr>
              <a:t>is the great promise for Lent. If we humble ourselves and live sacrificially, we will have life. God is merciful and loving and He desires our transformation into the image of Christ His Son</a:t>
            </a:r>
            <a:r>
              <a:rPr lang="en-US" sz="2000" i="1" dirty="0" smtClean="0">
                <a:solidFill>
                  <a:schemeClr val="accent1">
                    <a:lumMod val="75000"/>
                  </a:schemeClr>
                </a:solidFill>
              </a:rPr>
              <a:t>.</a:t>
            </a:r>
            <a:endParaRPr lang="en-US" sz="2000" dirty="0"/>
          </a:p>
        </p:txBody>
      </p:sp>
      <p:sp>
        <p:nvSpPr>
          <p:cNvPr id="7" name="TextBox 6"/>
          <p:cNvSpPr txBox="1"/>
          <p:nvPr/>
        </p:nvSpPr>
        <p:spPr>
          <a:xfrm>
            <a:off x="3658564" y="117461"/>
            <a:ext cx="8218360" cy="369332"/>
          </a:xfrm>
          <a:prstGeom prst="rect">
            <a:avLst/>
          </a:prstGeom>
          <a:noFill/>
        </p:spPr>
        <p:txBody>
          <a:bodyPr wrap="square" rtlCol="0">
            <a:spAutoFit/>
          </a:bodyPr>
          <a:lstStyle/>
          <a:p>
            <a:r>
              <a:rPr lang="en-US">
                <a:hlinkClick r:id="rId2"/>
              </a:rPr>
              <a:t>For Lent - Top 10 Bible Verses on Penance - Taylor Marshall</a:t>
            </a:r>
            <a:endParaRPr lang="en-US" dirty="0"/>
          </a:p>
        </p:txBody>
      </p:sp>
    </p:spTree>
    <p:extLst>
      <p:ext uri="{BB962C8B-B14F-4D97-AF65-F5344CB8AC3E}">
        <p14:creationId xmlns:p14="http://schemas.microsoft.com/office/powerpoint/2010/main" val="3703364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 Catholic Perspective:</a:t>
            </a:r>
            <a:br>
              <a:rPr lang="en-US" dirty="0" smtClean="0"/>
            </a:br>
            <a:r>
              <a:rPr lang="en-US" dirty="0" smtClean="0"/>
              <a:t>Top10 Verses on Penance</a:t>
            </a:r>
            <a:endParaRPr lang="en-US" dirty="0"/>
          </a:p>
        </p:txBody>
      </p:sp>
      <p:sp>
        <p:nvSpPr>
          <p:cNvPr id="3" name="Text Placeholder 2"/>
          <p:cNvSpPr>
            <a:spLocks noGrp="1"/>
          </p:cNvSpPr>
          <p:nvPr>
            <p:ph type="body" idx="1"/>
          </p:nvPr>
        </p:nvSpPr>
        <p:spPr>
          <a:xfrm>
            <a:off x="2589212" y="1972703"/>
            <a:ext cx="4342893" cy="576262"/>
          </a:xfrm>
        </p:spPr>
        <p:txBody>
          <a:bodyPr/>
          <a:lstStyle/>
          <a:p>
            <a:r>
              <a:rPr lang="en-US" sz="3200" dirty="0" smtClean="0"/>
              <a:t>Matthew 11:20(KJV)</a:t>
            </a:r>
            <a:endParaRPr lang="en-US" sz="3200" dirty="0"/>
          </a:p>
        </p:txBody>
      </p:sp>
      <p:sp>
        <p:nvSpPr>
          <p:cNvPr id="4" name="Content Placeholder 3"/>
          <p:cNvSpPr>
            <a:spLocks noGrp="1"/>
          </p:cNvSpPr>
          <p:nvPr>
            <p:ph sz="half" idx="2"/>
          </p:nvPr>
        </p:nvSpPr>
        <p:spPr/>
        <p:txBody>
          <a:bodyPr>
            <a:normAutofit/>
          </a:bodyPr>
          <a:lstStyle/>
          <a:p>
            <a:pPr fontAlgn="base"/>
            <a:r>
              <a:rPr lang="en-US" sz="2800" b="1" baseline="30000" dirty="0"/>
              <a:t>20 </a:t>
            </a:r>
            <a:r>
              <a:rPr lang="en-US" sz="2800" dirty="0"/>
              <a:t>Then began he to upbraid the cities wherein most of his mighty works were done, because they repented not:</a:t>
            </a:r>
            <a:endParaRPr lang="en-US" dirty="0"/>
          </a:p>
        </p:txBody>
      </p:sp>
      <p:sp>
        <p:nvSpPr>
          <p:cNvPr id="5" name="Text Placeholder 4"/>
          <p:cNvSpPr>
            <a:spLocks noGrp="1"/>
          </p:cNvSpPr>
          <p:nvPr>
            <p:ph type="body" sz="quarter" idx="3"/>
          </p:nvPr>
        </p:nvSpPr>
        <p:spPr>
          <a:xfrm>
            <a:off x="6932105" y="2075379"/>
            <a:ext cx="5259895" cy="470357"/>
          </a:xfrm>
        </p:spPr>
        <p:txBody>
          <a:bodyPr/>
          <a:lstStyle/>
          <a:p>
            <a:r>
              <a:rPr lang="en-US" sz="3200" dirty="0" smtClean="0">
                <a:solidFill>
                  <a:schemeClr val="bg2">
                    <a:lumMod val="25000"/>
                  </a:schemeClr>
                </a:solidFill>
              </a:rPr>
              <a:t>Matthew 11:20(Catholic)</a:t>
            </a:r>
            <a:endParaRPr lang="en-US" sz="3200" dirty="0">
              <a:solidFill>
                <a:schemeClr val="bg2">
                  <a:lumMod val="25000"/>
                </a:schemeClr>
              </a:solidFill>
            </a:endParaRPr>
          </a:p>
        </p:txBody>
      </p:sp>
      <p:sp>
        <p:nvSpPr>
          <p:cNvPr id="6" name="Content Placeholder 5"/>
          <p:cNvSpPr>
            <a:spLocks noGrp="1"/>
          </p:cNvSpPr>
          <p:nvPr>
            <p:ph sz="quarter" idx="4"/>
          </p:nvPr>
        </p:nvSpPr>
        <p:spPr>
          <a:xfrm>
            <a:off x="7166957" y="2545738"/>
            <a:ext cx="4338674" cy="3865336"/>
          </a:xfrm>
        </p:spPr>
        <p:txBody>
          <a:bodyPr>
            <a:normAutofit fontScale="85000" lnSpcReduction="20000"/>
          </a:bodyPr>
          <a:lstStyle/>
          <a:p>
            <a:pPr fontAlgn="base"/>
            <a:r>
              <a:rPr lang="en-US" sz="2800" dirty="0">
                <a:solidFill>
                  <a:schemeClr val="accent4">
                    <a:lumMod val="50000"/>
                  </a:schemeClr>
                </a:solidFill>
              </a:rPr>
              <a:t>Then began he to upbraid the cities wherein were done the most of his miracles, for that they had not done penance</a:t>
            </a:r>
            <a:r>
              <a:rPr lang="en-US" sz="2800" dirty="0" smtClean="0">
                <a:solidFill>
                  <a:schemeClr val="accent4">
                    <a:lumMod val="50000"/>
                  </a:schemeClr>
                </a:solidFill>
              </a:rPr>
              <a:t>.</a:t>
            </a:r>
          </a:p>
          <a:p>
            <a:pPr fontAlgn="base"/>
            <a:r>
              <a:rPr lang="en-US" sz="2800" i="1" dirty="0" smtClean="0">
                <a:solidFill>
                  <a:schemeClr val="accent1">
                    <a:lumMod val="75000"/>
                  </a:schemeClr>
                </a:solidFill>
              </a:rPr>
              <a:t>This </a:t>
            </a:r>
            <a:r>
              <a:rPr lang="en-US" sz="2800" i="1" dirty="0">
                <a:solidFill>
                  <a:schemeClr val="accent1">
                    <a:lumMod val="75000"/>
                  </a:schemeClr>
                </a:solidFill>
              </a:rPr>
              <a:t>is a sobering verse. Christ doesn’t work miracles where the people don’t repent. Divine power is restricted by human pride</a:t>
            </a:r>
            <a:r>
              <a:rPr lang="en-US" sz="2800" i="1" dirty="0" smtClean="0">
                <a:solidFill>
                  <a:schemeClr val="accent1">
                    <a:lumMod val="75000"/>
                  </a:schemeClr>
                </a:solidFill>
              </a:rPr>
              <a:t>.</a:t>
            </a:r>
            <a:endParaRPr lang="en-US" sz="2800" dirty="0"/>
          </a:p>
        </p:txBody>
      </p:sp>
      <p:sp>
        <p:nvSpPr>
          <p:cNvPr id="7" name="TextBox 6"/>
          <p:cNvSpPr txBox="1"/>
          <p:nvPr/>
        </p:nvSpPr>
        <p:spPr>
          <a:xfrm>
            <a:off x="2939373" y="6326098"/>
            <a:ext cx="8218360" cy="369332"/>
          </a:xfrm>
          <a:prstGeom prst="rect">
            <a:avLst/>
          </a:prstGeom>
          <a:noFill/>
        </p:spPr>
        <p:txBody>
          <a:bodyPr wrap="square" rtlCol="0">
            <a:spAutoFit/>
          </a:bodyPr>
          <a:lstStyle/>
          <a:p>
            <a:r>
              <a:rPr lang="en-US">
                <a:hlinkClick r:id="rId2"/>
              </a:rPr>
              <a:t>For Lent - Top 10 Bible Verses on Penance - Taylor Marshall</a:t>
            </a:r>
            <a:endParaRPr lang="en-US" dirty="0"/>
          </a:p>
        </p:txBody>
      </p:sp>
    </p:spTree>
    <p:extLst>
      <p:ext uri="{BB962C8B-B14F-4D97-AF65-F5344CB8AC3E}">
        <p14:creationId xmlns:p14="http://schemas.microsoft.com/office/powerpoint/2010/main" val="40481657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t>A Catholic Perspective on “Penance”</a:t>
            </a:r>
            <a:endParaRPr lang="en-US" sz="2700" dirty="0"/>
          </a:p>
        </p:txBody>
      </p:sp>
      <p:sp>
        <p:nvSpPr>
          <p:cNvPr id="3" name="Content Placeholder 2"/>
          <p:cNvSpPr>
            <a:spLocks noGrp="1"/>
          </p:cNvSpPr>
          <p:nvPr>
            <p:ph idx="1"/>
          </p:nvPr>
        </p:nvSpPr>
        <p:spPr>
          <a:xfrm>
            <a:off x="3421294" y="1264554"/>
            <a:ext cx="8083318" cy="5403373"/>
          </a:xfrm>
        </p:spPr>
        <p:txBody>
          <a:bodyPr>
            <a:noAutofit/>
          </a:bodyPr>
          <a:lstStyle/>
          <a:p>
            <a:pPr marL="0" indent="0" fontAlgn="base">
              <a:buNone/>
            </a:pPr>
            <a:r>
              <a:rPr lang="en-US" sz="2100" b="1" dirty="0" smtClean="0">
                <a:solidFill>
                  <a:schemeClr val="accent1">
                    <a:lumMod val="75000"/>
                  </a:schemeClr>
                </a:solidFill>
              </a:rPr>
              <a:t>The preceding verses come from a website titled “Top 10 Bible Verses on Penance.”  It is headed with this discussion:  </a:t>
            </a:r>
          </a:p>
          <a:p>
            <a:pPr marL="0" indent="0" fontAlgn="base">
              <a:buNone/>
            </a:pPr>
            <a:r>
              <a:rPr lang="en-US" sz="2100" b="1" dirty="0" smtClean="0"/>
              <a:t>“In </a:t>
            </a:r>
            <a:r>
              <a:rPr lang="en-US" sz="2100" b="1" dirty="0"/>
              <a:t>Greek, we often find in Scripture the Greek term “</a:t>
            </a:r>
            <a:r>
              <a:rPr lang="en-US" sz="2100" b="1" i="1" dirty="0"/>
              <a:t>metanoia</a:t>
            </a:r>
            <a:r>
              <a:rPr lang="en-US" sz="2100" b="1" dirty="0"/>
              <a:t>” which is a deep “transformation of mind” of conformity to God. In Latin, we find “</a:t>
            </a:r>
            <a:r>
              <a:rPr lang="en-US" sz="2100" b="1" i="1" dirty="0" err="1"/>
              <a:t>agite</a:t>
            </a:r>
            <a:r>
              <a:rPr lang="en-US" sz="2100" b="1" i="1" dirty="0"/>
              <a:t> </a:t>
            </a:r>
            <a:r>
              <a:rPr lang="en-US" sz="2100" b="1" i="1" dirty="0" err="1"/>
              <a:t>paenitentiam</a:t>
            </a:r>
            <a:r>
              <a:rPr lang="en-US" sz="2100" b="1" dirty="0"/>
              <a:t>” or “do penance.” Protestant commentators </a:t>
            </a:r>
            <a:r>
              <a:rPr lang="en-US" sz="2100" b="1" dirty="0" smtClean="0"/>
              <a:t>beginning </a:t>
            </a:r>
            <a:r>
              <a:rPr lang="en-US" sz="2100" b="1" dirty="0"/>
              <a:t>with Martin Luther criticized this translation because they felt that it emphasized outward acts and not an inward transformation. The Church responded by arguing that “</a:t>
            </a:r>
            <a:r>
              <a:rPr lang="en-US" sz="2100" b="1" i="1" dirty="0" err="1"/>
              <a:t>agite</a:t>
            </a:r>
            <a:r>
              <a:rPr lang="en-US" sz="2100" b="1" i="1" dirty="0"/>
              <a:t> </a:t>
            </a:r>
            <a:r>
              <a:rPr lang="en-US" sz="2100" b="1" i="1" dirty="0" err="1"/>
              <a:t>paenitentiam</a:t>
            </a:r>
            <a:r>
              <a:rPr lang="en-US" sz="2100" b="1" dirty="0"/>
              <a:t>” or “do penance” is a perfectly sound interpretation because inward repentance always leads to an outward expression. Moreover, in secular texts “</a:t>
            </a:r>
            <a:r>
              <a:rPr lang="en-US" sz="2100" b="1" i="1" dirty="0" err="1"/>
              <a:t>agere</a:t>
            </a:r>
            <a:r>
              <a:rPr lang="en-US" sz="2100" b="1" i="1" dirty="0"/>
              <a:t> </a:t>
            </a:r>
            <a:r>
              <a:rPr lang="en-US" sz="2100" b="1" i="1" dirty="0" err="1"/>
              <a:t>paenitentiam</a:t>
            </a:r>
            <a:r>
              <a:rPr lang="en-US" sz="2100" b="1" dirty="0"/>
              <a:t>” often refers to simple inward remorse. Nevertheless, just as faith without works is dead, so also repentance without penance is dead</a:t>
            </a:r>
            <a:r>
              <a:rPr lang="en-US" sz="2100" b="1" dirty="0" smtClean="0"/>
              <a:t>.”  </a:t>
            </a:r>
            <a:endParaRPr lang="en-US" sz="2100" b="1" dirty="0"/>
          </a:p>
        </p:txBody>
      </p:sp>
      <p:pic>
        <p:nvPicPr>
          <p:cNvPr id="1028" name="Picture 4" descr="https://lh5.googleusercontent.com/-GVr4NLV8JSE/TXUGen_VAgI/AAAAAAAAAvs/GzQwwDSc4X4/s400/John+the+Bapt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980" y="1264555"/>
            <a:ext cx="2867025" cy="3810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421294" y="6298595"/>
            <a:ext cx="8218360" cy="369332"/>
          </a:xfrm>
          <a:prstGeom prst="rect">
            <a:avLst/>
          </a:prstGeom>
          <a:noFill/>
        </p:spPr>
        <p:txBody>
          <a:bodyPr wrap="square" rtlCol="0">
            <a:spAutoFit/>
          </a:bodyPr>
          <a:lstStyle/>
          <a:p>
            <a:r>
              <a:rPr lang="en-US">
                <a:hlinkClick r:id="rId3"/>
              </a:rPr>
              <a:t>For Lent - Top 10 Bible Verses on Penance - Taylor Marshall</a:t>
            </a:r>
            <a:endParaRPr lang="en-US" dirty="0"/>
          </a:p>
        </p:txBody>
      </p:sp>
    </p:spTree>
    <p:extLst>
      <p:ext uri="{BB962C8B-B14F-4D97-AF65-F5344CB8AC3E}">
        <p14:creationId xmlns:p14="http://schemas.microsoft.com/office/powerpoint/2010/main" val="5649417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latin typeface="Impact" panose="020B0806030902050204" pitchFamily="34" charset="0"/>
              </a:rPr>
              <a:t>How would you respond?  </a:t>
            </a:r>
            <a:endParaRPr lang="en-US" sz="6000" dirty="0">
              <a:latin typeface="Impact" panose="020B0806030902050204" pitchFamily="34" charset="0"/>
            </a:endParaRPr>
          </a:p>
        </p:txBody>
      </p:sp>
      <p:sp>
        <p:nvSpPr>
          <p:cNvPr id="3" name="Content Placeholder 2"/>
          <p:cNvSpPr>
            <a:spLocks noGrp="1"/>
          </p:cNvSpPr>
          <p:nvPr>
            <p:ph idx="1"/>
          </p:nvPr>
        </p:nvSpPr>
        <p:spPr/>
        <p:txBody>
          <a:bodyPr>
            <a:noAutofit/>
          </a:bodyPr>
          <a:lstStyle/>
          <a:p>
            <a:pPr>
              <a:buFont typeface="Wingdings" panose="05000000000000000000" pitchFamily="2" charset="2"/>
              <a:buChar char="ü"/>
            </a:pPr>
            <a:r>
              <a:rPr lang="en-US" sz="4000" dirty="0" smtClean="0"/>
              <a:t>Do you agree with Taylor Marshall’s perspective on penance?</a:t>
            </a:r>
          </a:p>
          <a:p>
            <a:pPr>
              <a:buFont typeface="Wingdings" panose="05000000000000000000" pitchFamily="2" charset="2"/>
              <a:buChar char="ü"/>
            </a:pPr>
            <a:r>
              <a:rPr lang="en-US" sz="4000" dirty="0" smtClean="0"/>
              <a:t>Why or why not?</a:t>
            </a:r>
          </a:p>
          <a:p>
            <a:pPr>
              <a:buFont typeface="Wingdings" panose="05000000000000000000" pitchFamily="2" charset="2"/>
              <a:buChar char="ü"/>
            </a:pPr>
            <a:r>
              <a:rPr lang="en-US" sz="4000" dirty="0" smtClean="0"/>
              <a:t>How would you answer someone who made these points?  </a:t>
            </a:r>
            <a:endParaRPr lang="en-US" sz="4000" dirty="0"/>
          </a:p>
        </p:txBody>
      </p:sp>
    </p:spTree>
    <p:extLst>
      <p:ext uri="{BB962C8B-B14F-4D97-AF65-F5344CB8AC3E}">
        <p14:creationId xmlns:p14="http://schemas.microsoft.com/office/powerpoint/2010/main" val="3488621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43865" y="699219"/>
            <a:ext cx="10548135" cy="6158781"/>
          </a:xfrm>
          <a:prstGeom prst="rect">
            <a:avLst/>
          </a:prstGeom>
        </p:spPr>
      </p:pic>
    </p:spTree>
    <p:extLst>
      <p:ext uri="{BB962C8B-B14F-4D97-AF65-F5344CB8AC3E}">
        <p14:creationId xmlns:p14="http://schemas.microsoft.com/office/powerpoint/2010/main" val="18727544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b="1" dirty="0" smtClean="0"/>
              <a:t>The Sanctuary Doctrine</a:t>
            </a:r>
            <a:r>
              <a:rPr lang="en-US" dirty="0" smtClean="0"/>
              <a:t>:</a:t>
            </a:r>
            <a:endParaRPr lang="en-US" dirty="0"/>
          </a:p>
        </p:txBody>
      </p:sp>
      <p:pic>
        <p:nvPicPr>
          <p:cNvPr id="2050" name="Picture 2" descr="http://www.megaphone.org/pensee-chretienne/madagascar_ravo_txt/Mihaino%20Vavaka.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4469258" cy="689542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469258" y="1225689"/>
            <a:ext cx="7722742" cy="5370701"/>
          </a:xfrm>
          <a:prstGeom prst="rect">
            <a:avLst/>
          </a:prstGeom>
          <a:noFill/>
        </p:spPr>
        <p:txBody>
          <a:bodyPr wrap="square" rtlCol="0">
            <a:spAutoFit/>
          </a:bodyPr>
          <a:lstStyle/>
          <a:p>
            <a:r>
              <a:rPr lang="en-US" sz="2450" dirty="0"/>
              <a:t>The sanctuary doctrine focuses upon Jesus in the sanctuary, including (1) His atoning work on the cross, which functions as the sacrificial altar of the heavenly sanctuary (see Heb. 13:10); (2) His heavenly ministration of intercession for us (Heb. 7:25); and (3) His work of vindicating His people during the pre-Advent judgment (Dan. 7:22). If we </a:t>
            </a:r>
            <a:r>
              <a:rPr lang="en-US" sz="2450" i="1" dirty="0"/>
              <a:t>really </a:t>
            </a:r>
            <a:r>
              <a:rPr lang="en-US" sz="2450" dirty="0"/>
              <a:t>want to focus upon Jesus, then we need to concentrate on where Jesus is </a:t>
            </a:r>
            <a:r>
              <a:rPr lang="en-US" sz="2450" i="1" dirty="0"/>
              <a:t>now</a:t>
            </a:r>
            <a:r>
              <a:rPr lang="en-US" sz="2450" dirty="0"/>
              <a:t>, applying the benefits of His atoning work on Calvary for us personally in the heavenly sanctuary (Heb. 7-10). The sanctuary message is a window into the heart of the Triune God, and involves the united work of Father, Son, and Holy Spirit.</a:t>
            </a:r>
            <a:endParaRPr lang="en-US" sz="2450" dirty="0"/>
          </a:p>
        </p:txBody>
      </p:sp>
    </p:spTree>
    <p:extLst>
      <p:ext uri="{BB962C8B-B14F-4D97-AF65-F5344CB8AC3E}">
        <p14:creationId xmlns:p14="http://schemas.microsoft.com/office/powerpoint/2010/main" val="19973033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Please turn to </a:t>
            </a:r>
            <a:r>
              <a:rPr lang="en-US" b="1" dirty="0" smtClean="0"/>
              <a:t>Hebrews 9:1-5</a:t>
            </a:r>
            <a:r>
              <a:rPr lang="en-US" dirty="0" smtClean="0"/>
              <a:t/>
            </a:r>
            <a:br>
              <a:rPr lang="en-US" dirty="0" smtClean="0"/>
            </a:br>
            <a:r>
              <a:rPr lang="en-US" sz="2800" i="1" dirty="0" smtClean="0"/>
              <a:t>A Description of the Earthly Sanctuary</a:t>
            </a:r>
            <a:endParaRPr lang="en-US" sz="2800" i="1" dirty="0"/>
          </a:p>
        </p:txBody>
      </p:sp>
      <p:sp>
        <p:nvSpPr>
          <p:cNvPr id="3" name="Content Placeholder 2"/>
          <p:cNvSpPr>
            <a:spLocks noGrp="1"/>
          </p:cNvSpPr>
          <p:nvPr>
            <p:ph idx="1"/>
          </p:nvPr>
        </p:nvSpPr>
        <p:spPr>
          <a:xfrm>
            <a:off x="2589212" y="1982912"/>
            <a:ext cx="8915400" cy="4674742"/>
          </a:xfrm>
        </p:spPr>
        <p:txBody>
          <a:bodyPr>
            <a:normAutofit fontScale="77500" lnSpcReduction="20000"/>
          </a:bodyPr>
          <a:lstStyle/>
          <a:p>
            <a:r>
              <a:rPr lang="en-US" sz="3000" b="1" dirty="0"/>
              <a:t>9 </a:t>
            </a:r>
            <a:r>
              <a:rPr lang="en-US" sz="3000" dirty="0"/>
              <a:t>Then verily the first covenant had also ordinances of divine service, and a worldly sanctuary.</a:t>
            </a:r>
          </a:p>
          <a:p>
            <a:r>
              <a:rPr lang="en-US" sz="3000" b="1" baseline="30000" dirty="0"/>
              <a:t>2 </a:t>
            </a:r>
            <a:r>
              <a:rPr lang="en-US" sz="3000" dirty="0"/>
              <a:t>For there was a tabernacle made; the first, wherein was the candlestick, and the table, and the </a:t>
            </a:r>
            <a:r>
              <a:rPr lang="en-US" sz="3000" dirty="0" err="1"/>
              <a:t>shewbread</a:t>
            </a:r>
            <a:r>
              <a:rPr lang="en-US" sz="3000" dirty="0"/>
              <a:t>; which is called the sanctuary.</a:t>
            </a:r>
          </a:p>
          <a:p>
            <a:r>
              <a:rPr lang="en-US" sz="3000" b="1" baseline="30000" dirty="0"/>
              <a:t>3 </a:t>
            </a:r>
            <a:r>
              <a:rPr lang="en-US" sz="3000" dirty="0"/>
              <a:t>And after the second veil, the tabernacle which is called the Holiest of all;</a:t>
            </a:r>
          </a:p>
          <a:p>
            <a:r>
              <a:rPr lang="en-US" sz="3000" b="1" baseline="30000" dirty="0"/>
              <a:t>4 </a:t>
            </a:r>
            <a:r>
              <a:rPr lang="en-US" sz="3000" dirty="0"/>
              <a:t>Which had the golden censer, and the ark of the covenant overlaid round about with gold, wherein was the golden pot that had manna, and Aaron's rod that budded, and the tables of the covenant;</a:t>
            </a:r>
          </a:p>
          <a:p>
            <a:r>
              <a:rPr lang="en-US" sz="3000" b="1" baseline="30000" dirty="0"/>
              <a:t>5 </a:t>
            </a:r>
            <a:r>
              <a:rPr lang="en-US" sz="3000" dirty="0"/>
              <a:t>And over it the </a:t>
            </a:r>
            <a:r>
              <a:rPr lang="en-US" sz="3000" dirty="0" err="1"/>
              <a:t>cherubims</a:t>
            </a:r>
            <a:r>
              <a:rPr lang="en-US" sz="3000" dirty="0"/>
              <a:t> of glory shadowing the </a:t>
            </a:r>
            <a:r>
              <a:rPr lang="en-US" sz="3000" dirty="0" err="1"/>
              <a:t>mercyseat</a:t>
            </a:r>
            <a:r>
              <a:rPr lang="en-US" sz="3000" dirty="0"/>
              <a:t>; of which we cannot now speak particularly.</a:t>
            </a:r>
          </a:p>
          <a:p>
            <a:endParaRPr lang="en-US" dirty="0"/>
          </a:p>
        </p:txBody>
      </p:sp>
    </p:spTree>
    <p:extLst>
      <p:ext uri="{BB962C8B-B14F-4D97-AF65-F5344CB8AC3E}">
        <p14:creationId xmlns:p14="http://schemas.microsoft.com/office/powerpoint/2010/main" val="8556848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Please turn to </a:t>
            </a:r>
            <a:r>
              <a:rPr lang="en-US" b="1" dirty="0" smtClean="0"/>
              <a:t>Hebrews 9:6-10</a:t>
            </a:r>
            <a:r>
              <a:rPr lang="en-US" dirty="0" smtClean="0"/>
              <a:t/>
            </a:r>
            <a:br>
              <a:rPr lang="en-US" dirty="0" smtClean="0"/>
            </a:br>
            <a:r>
              <a:rPr lang="en-US" sz="2800" i="1" dirty="0" smtClean="0"/>
              <a:t>A Description of the Earthly Sanctuary</a:t>
            </a:r>
            <a:endParaRPr lang="en-US" sz="2800" i="1" dirty="0"/>
          </a:p>
        </p:txBody>
      </p:sp>
      <p:sp>
        <p:nvSpPr>
          <p:cNvPr id="3" name="Content Placeholder 2"/>
          <p:cNvSpPr>
            <a:spLocks noGrp="1"/>
          </p:cNvSpPr>
          <p:nvPr>
            <p:ph idx="1"/>
          </p:nvPr>
        </p:nvSpPr>
        <p:spPr>
          <a:xfrm>
            <a:off x="2589212" y="1982912"/>
            <a:ext cx="8915400" cy="4674742"/>
          </a:xfrm>
        </p:spPr>
        <p:txBody>
          <a:bodyPr>
            <a:normAutofit fontScale="92500" lnSpcReduction="20000"/>
          </a:bodyPr>
          <a:lstStyle/>
          <a:p>
            <a:r>
              <a:rPr lang="en-US" sz="2400" b="1" baseline="30000" dirty="0"/>
              <a:t>6 </a:t>
            </a:r>
            <a:r>
              <a:rPr lang="en-US" sz="2400" dirty="0"/>
              <a:t>Now when these things were thus ordained, the priests went always into the first tabernacle, accomplishing the service of God.</a:t>
            </a:r>
          </a:p>
          <a:p>
            <a:r>
              <a:rPr lang="en-US" sz="2400" b="1" baseline="30000" dirty="0"/>
              <a:t>7 </a:t>
            </a:r>
            <a:r>
              <a:rPr lang="en-US" sz="2400" dirty="0"/>
              <a:t>But into the second went the high priest alone once every year, not without blood, which he offered for himself, and for the errors of the people</a:t>
            </a:r>
            <a:r>
              <a:rPr lang="en-US" sz="2400" dirty="0" smtClean="0"/>
              <a:t>:</a:t>
            </a:r>
          </a:p>
          <a:p>
            <a:r>
              <a:rPr lang="en-US" sz="2400" b="1" baseline="30000" dirty="0"/>
              <a:t>8 </a:t>
            </a:r>
            <a:r>
              <a:rPr lang="en-US" sz="2400" dirty="0"/>
              <a:t>The Holy Ghost this signifying, that the way into the holiest of all was not yet made manifest, while as the first tabernacle was yet standing:</a:t>
            </a:r>
          </a:p>
          <a:p>
            <a:r>
              <a:rPr lang="en-US" sz="2400" b="1" baseline="30000" dirty="0"/>
              <a:t>9 </a:t>
            </a:r>
            <a:r>
              <a:rPr lang="en-US" sz="2400" dirty="0"/>
              <a:t>Which was a figure for the time then present, in which were offered both gifts and sacrifices, that could not make him that did the service perfect, as pertaining to the conscience;</a:t>
            </a:r>
          </a:p>
          <a:p>
            <a:r>
              <a:rPr lang="en-US" sz="2400" b="1" baseline="30000" dirty="0"/>
              <a:t>10 </a:t>
            </a:r>
            <a:r>
              <a:rPr lang="en-US" sz="2400" dirty="0"/>
              <a:t>Which stood only in meats and drinks, and divers washings, and carnal ordinances, imposed on them until the time of reformation.</a:t>
            </a:r>
          </a:p>
          <a:p>
            <a:pPr marL="0" indent="0">
              <a:buNone/>
            </a:pPr>
            <a:endParaRPr lang="en-US" sz="2400" dirty="0"/>
          </a:p>
          <a:p>
            <a:endParaRPr lang="en-US" dirty="0"/>
          </a:p>
        </p:txBody>
      </p:sp>
    </p:spTree>
    <p:extLst>
      <p:ext uri="{BB962C8B-B14F-4D97-AF65-F5344CB8AC3E}">
        <p14:creationId xmlns:p14="http://schemas.microsoft.com/office/powerpoint/2010/main" val="37467425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Please turn to </a:t>
            </a:r>
            <a:r>
              <a:rPr lang="en-US" b="1" dirty="0" smtClean="0"/>
              <a:t>Hebrews 9:11-14</a:t>
            </a:r>
            <a:r>
              <a:rPr lang="en-US" dirty="0" smtClean="0"/>
              <a:t/>
            </a:r>
            <a:br>
              <a:rPr lang="en-US" dirty="0" smtClean="0"/>
            </a:br>
            <a:r>
              <a:rPr lang="en-US" sz="2800" i="1" dirty="0" smtClean="0"/>
              <a:t>A Description of the Earthly Sanctuary</a:t>
            </a:r>
            <a:endParaRPr lang="en-US" sz="2800" i="1" dirty="0"/>
          </a:p>
        </p:txBody>
      </p:sp>
      <p:sp>
        <p:nvSpPr>
          <p:cNvPr id="3" name="Content Placeholder 2"/>
          <p:cNvSpPr>
            <a:spLocks noGrp="1"/>
          </p:cNvSpPr>
          <p:nvPr>
            <p:ph idx="1"/>
          </p:nvPr>
        </p:nvSpPr>
        <p:spPr>
          <a:xfrm>
            <a:off x="2589212" y="1982912"/>
            <a:ext cx="8915400" cy="4674742"/>
          </a:xfrm>
        </p:spPr>
        <p:txBody>
          <a:bodyPr>
            <a:normAutofit fontScale="92500"/>
          </a:bodyPr>
          <a:lstStyle/>
          <a:p>
            <a:r>
              <a:rPr lang="en-US" sz="2400" b="1" baseline="30000" dirty="0"/>
              <a:t>11 </a:t>
            </a:r>
            <a:r>
              <a:rPr lang="en-US" sz="2400" dirty="0"/>
              <a:t>But Christ being come an high priest of good things to come, by a greater and more perfect tabernacle, not made with hands, that is to say, not of this building;</a:t>
            </a:r>
          </a:p>
          <a:p>
            <a:r>
              <a:rPr lang="en-US" sz="2400" b="1" baseline="30000" dirty="0"/>
              <a:t>12 </a:t>
            </a:r>
            <a:r>
              <a:rPr lang="en-US" sz="2400" dirty="0"/>
              <a:t>Neither by the blood of goats and calves, but by his own blood he entered in once into the holy place, having obtained eternal redemption for us.</a:t>
            </a:r>
          </a:p>
          <a:p>
            <a:r>
              <a:rPr lang="en-US" sz="2400" b="1" baseline="30000" dirty="0"/>
              <a:t>13 </a:t>
            </a:r>
            <a:r>
              <a:rPr lang="en-US" sz="2400" dirty="0"/>
              <a:t>For if the blood of bulls and of goats, and the ashes of an heifer sprinkling the unclean, </a:t>
            </a:r>
            <a:r>
              <a:rPr lang="en-US" sz="2400" dirty="0" err="1"/>
              <a:t>sanctifieth</a:t>
            </a:r>
            <a:r>
              <a:rPr lang="en-US" sz="2400" dirty="0"/>
              <a:t> to the purifying of the flesh:</a:t>
            </a:r>
          </a:p>
          <a:p>
            <a:r>
              <a:rPr lang="en-US" sz="2400" b="1" baseline="30000" dirty="0" smtClean="0"/>
              <a:t>14 </a:t>
            </a:r>
            <a:r>
              <a:rPr lang="en-US" sz="2400" dirty="0" smtClean="0"/>
              <a:t>How much more shall the blood of Christ, who through the eternal Spirit offered himself without spot to God, purge your conscience from dead works to serve the living God?</a:t>
            </a:r>
          </a:p>
          <a:p>
            <a:pPr marL="0" indent="0">
              <a:buNone/>
            </a:pPr>
            <a:endParaRPr lang="en-US" sz="2400" dirty="0"/>
          </a:p>
          <a:p>
            <a:endParaRPr lang="en-US" dirty="0"/>
          </a:p>
        </p:txBody>
      </p:sp>
    </p:spTree>
    <p:extLst>
      <p:ext uri="{BB962C8B-B14F-4D97-AF65-F5344CB8AC3E}">
        <p14:creationId xmlns:p14="http://schemas.microsoft.com/office/powerpoint/2010/main" val="14644113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45093"/>
          </a:xfrm>
        </p:spPr>
        <p:txBody>
          <a:bodyPr/>
          <a:lstStyle/>
          <a:p>
            <a:r>
              <a:rPr lang="en-US" dirty="0"/>
              <a:t>R</a:t>
            </a:r>
            <a:r>
              <a:rPr lang="en-US" dirty="0" smtClean="0"/>
              <a:t>egarding Sacrifices and Penance</a:t>
            </a:r>
            <a:endParaRPr lang="en-US" dirty="0"/>
          </a:p>
        </p:txBody>
      </p:sp>
      <p:sp>
        <p:nvSpPr>
          <p:cNvPr id="3" name="Content Placeholder 2"/>
          <p:cNvSpPr>
            <a:spLocks noGrp="1"/>
          </p:cNvSpPr>
          <p:nvPr>
            <p:ph idx="1"/>
          </p:nvPr>
        </p:nvSpPr>
        <p:spPr>
          <a:xfrm>
            <a:off x="2589212" y="1469203"/>
            <a:ext cx="8915400" cy="5157627"/>
          </a:xfrm>
        </p:spPr>
        <p:txBody>
          <a:bodyPr>
            <a:normAutofit fontScale="85000" lnSpcReduction="20000"/>
          </a:bodyPr>
          <a:lstStyle/>
          <a:p>
            <a:r>
              <a:rPr lang="en-US" sz="2600" dirty="0" smtClean="0"/>
              <a:t>Penance or sacrifice is done in order that repentance might be accomplished.  As our Catholic friend said, “Just </a:t>
            </a:r>
            <a:r>
              <a:rPr lang="en-US" sz="2600" dirty="0"/>
              <a:t>as faith without works is dead, so also repentance without penance is dead.”  </a:t>
            </a:r>
            <a:r>
              <a:rPr lang="en-US" sz="2600" dirty="0" smtClean="0"/>
              <a:t>Sacrifice is done so that the conscience might be cleared!  </a:t>
            </a:r>
            <a:endParaRPr lang="en-US" sz="2600" dirty="0"/>
          </a:p>
          <a:p>
            <a:r>
              <a:rPr lang="en-US" sz="2600" dirty="0" smtClean="0"/>
              <a:t>But take special note of Hebrews 9:14—</a:t>
            </a:r>
          </a:p>
          <a:p>
            <a:pPr marL="0" indent="0">
              <a:buNone/>
            </a:pPr>
            <a:r>
              <a:rPr lang="en-US" sz="2600" dirty="0" smtClean="0"/>
              <a:t>“How </a:t>
            </a:r>
            <a:r>
              <a:rPr lang="en-US" sz="2600" dirty="0"/>
              <a:t>much more shall the blood of Christ, who through the eternal Spirit offered himself without spot to God, purge your conscience from dead works to serve the living God</a:t>
            </a:r>
            <a:r>
              <a:rPr lang="en-US" sz="2600" dirty="0" smtClean="0"/>
              <a:t>?”</a:t>
            </a:r>
          </a:p>
          <a:p>
            <a:r>
              <a:rPr lang="en-US" sz="2600" dirty="0" smtClean="0"/>
              <a:t>The blood of Christ is the necessary sacrifice which purges (clears) your conscience, or purifies you, from dead works (sin) and enables you to serve the living God.  </a:t>
            </a:r>
          </a:p>
          <a:p>
            <a:r>
              <a:rPr lang="en-US" sz="2600" dirty="0" smtClean="0"/>
              <a:t>Notice that the object of purification is service.  People are redeemed for service.  The cleansing is NOT an end unto itself (as “penance” often seems to be).  Instead, it prepares men to render acceptable service to God.  </a:t>
            </a:r>
          </a:p>
          <a:p>
            <a:pPr lvl="1"/>
            <a:endParaRPr lang="en-US" dirty="0"/>
          </a:p>
          <a:p>
            <a:pPr lvl="1"/>
            <a:endParaRPr lang="en-US" dirty="0"/>
          </a:p>
        </p:txBody>
      </p:sp>
    </p:spTree>
    <p:extLst>
      <p:ext uri="{BB962C8B-B14F-4D97-AF65-F5344CB8AC3E}">
        <p14:creationId xmlns:p14="http://schemas.microsoft.com/office/powerpoint/2010/main" val="252799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43865" y="699219"/>
            <a:ext cx="10548135" cy="6158781"/>
          </a:xfrm>
          <a:prstGeom prst="rect">
            <a:avLst/>
          </a:prstGeom>
        </p:spPr>
      </p:pic>
    </p:spTree>
    <p:extLst>
      <p:ext uri="{BB962C8B-B14F-4D97-AF65-F5344CB8AC3E}">
        <p14:creationId xmlns:p14="http://schemas.microsoft.com/office/powerpoint/2010/main" val="11834353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Please turn to </a:t>
            </a:r>
            <a:r>
              <a:rPr lang="en-US" b="1" dirty="0" smtClean="0"/>
              <a:t>Hebrews 9:19-22</a:t>
            </a:r>
            <a:r>
              <a:rPr lang="en-US" dirty="0" smtClean="0"/>
              <a:t/>
            </a:r>
            <a:br>
              <a:rPr lang="en-US" dirty="0" smtClean="0"/>
            </a:br>
            <a:r>
              <a:rPr lang="en-US" sz="2800" i="1" dirty="0" smtClean="0"/>
              <a:t>Sacrifice and the Remission of Sins</a:t>
            </a:r>
            <a:endParaRPr lang="en-US" sz="2800" i="1" dirty="0"/>
          </a:p>
        </p:txBody>
      </p:sp>
      <p:sp>
        <p:nvSpPr>
          <p:cNvPr id="3" name="Content Placeholder 2"/>
          <p:cNvSpPr>
            <a:spLocks noGrp="1"/>
          </p:cNvSpPr>
          <p:nvPr>
            <p:ph idx="1"/>
          </p:nvPr>
        </p:nvSpPr>
        <p:spPr>
          <a:xfrm>
            <a:off x="2589212" y="1982912"/>
            <a:ext cx="8915400" cy="4674742"/>
          </a:xfrm>
        </p:spPr>
        <p:txBody>
          <a:bodyPr>
            <a:normAutofit/>
          </a:bodyPr>
          <a:lstStyle/>
          <a:p>
            <a:r>
              <a:rPr lang="en-US" sz="2400" b="1" baseline="30000" dirty="0"/>
              <a:t>19 </a:t>
            </a:r>
            <a:r>
              <a:rPr lang="en-US" sz="2400" dirty="0"/>
              <a:t>For when Moses had spoken every precept to all the people according to the law, he took the blood of calves and of goats, with water, and scarlet wool, and hyssop, and sprinkled both the book, and all the people,</a:t>
            </a:r>
          </a:p>
          <a:p>
            <a:r>
              <a:rPr lang="en-US" sz="2400" b="1" baseline="30000" dirty="0"/>
              <a:t>20 </a:t>
            </a:r>
            <a:r>
              <a:rPr lang="en-US" sz="2400" dirty="0"/>
              <a:t>Saying, This is the blood of the testament which God hath enjoined unto you.</a:t>
            </a:r>
          </a:p>
          <a:p>
            <a:r>
              <a:rPr lang="en-US" sz="2400" b="1" baseline="30000" dirty="0"/>
              <a:t>21 </a:t>
            </a:r>
            <a:r>
              <a:rPr lang="en-US" sz="2400" dirty="0"/>
              <a:t>Moreover he sprinkled with blood both the tabernacle, and all the vessels of the ministry.</a:t>
            </a:r>
          </a:p>
          <a:p>
            <a:r>
              <a:rPr lang="en-US" sz="2400" b="1" baseline="30000" dirty="0"/>
              <a:t>22 </a:t>
            </a:r>
            <a:r>
              <a:rPr lang="en-US" sz="2400" dirty="0"/>
              <a:t>And almost all things are by the law purged with blood; and without shedding of blood is no remission.</a:t>
            </a:r>
          </a:p>
          <a:p>
            <a:pPr marL="0" indent="0">
              <a:buNone/>
            </a:pPr>
            <a:endParaRPr lang="en-US" sz="2400" dirty="0"/>
          </a:p>
          <a:p>
            <a:endParaRPr lang="en-US" dirty="0"/>
          </a:p>
        </p:txBody>
      </p:sp>
    </p:spTree>
    <p:extLst>
      <p:ext uri="{BB962C8B-B14F-4D97-AF65-F5344CB8AC3E}">
        <p14:creationId xmlns:p14="http://schemas.microsoft.com/office/powerpoint/2010/main" val="30763986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45093"/>
          </a:xfrm>
        </p:spPr>
        <p:txBody>
          <a:bodyPr/>
          <a:lstStyle/>
          <a:p>
            <a:r>
              <a:rPr lang="en-US" dirty="0" smtClean="0"/>
              <a:t>Remission of Sins</a:t>
            </a:r>
            <a:endParaRPr lang="en-US" dirty="0"/>
          </a:p>
        </p:txBody>
      </p:sp>
      <p:sp>
        <p:nvSpPr>
          <p:cNvPr id="3" name="Content Placeholder 2"/>
          <p:cNvSpPr>
            <a:spLocks noGrp="1"/>
          </p:cNvSpPr>
          <p:nvPr>
            <p:ph idx="1"/>
          </p:nvPr>
        </p:nvSpPr>
        <p:spPr>
          <a:xfrm>
            <a:off x="2589212" y="1469203"/>
            <a:ext cx="8915400" cy="5157627"/>
          </a:xfrm>
        </p:spPr>
        <p:txBody>
          <a:bodyPr>
            <a:normAutofit/>
          </a:bodyPr>
          <a:lstStyle/>
          <a:p>
            <a:r>
              <a:rPr lang="en-US" sz="2600" dirty="0" smtClean="0"/>
              <a:t>Notice Hebrews 9:22—</a:t>
            </a:r>
          </a:p>
          <a:p>
            <a:pPr marL="0" indent="0">
              <a:buNone/>
            </a:pPr>
            <a:r>
              <a:rPr lang="en-US" sz="2600" dirty="0" smtClean="0"/>
              <a:t>“</a:t>
            </a:r>
            <a:r>
              <a:rPr lang="en-US" sz="2800" dirty="0"/>
              <a:t>And almost all things are by the law purged with blood; and without shedding of blood is no remission</a:t>
            </a:r>
            <a:r>
              <a:rPr lang="en-US" sz="2800" dirty="0" smtClean="0"/>
              <a:t>.”</a:t>
            </a:r>
            <a:endParaRPr lang="en-US" sz="2800" dirty="0"/>
          </a:p>
          <a:p>
            <a:r>
              <a:rPr lang="en-US" sz="2600" dirty="0" smtClean="0"/>
              <a:t>Only through blood can we be justified under the law.  There can be no remission of sins without the shedding of blood.  </a:t>
            </a:r>
          </a:p>
          <a:p>
            <a:r>
              <a:rPr lang="en-US" sz="2600" dirty="0" smtClean="0"/>
              <a:t>But what kind of blood is sufficient for such a purpose?  Perhaps the blood of animals originally used for sacrifice?  </a:t>
            </a:r>
            <a:endParaRPr lang="en-US" dirty="0"/>
          </a:p>
          <a:p>
            <a:pPr lvl="1"/>
            <a:endParaRPr lang="en-US" dirty="0"/>
          </a:p>
        </p:txBody>
      </p:sp>
    </p:spTree>
    <p:extLst>
      <p:ext uri="{BB962C8B-B14F-4D97-AF65-F5344CB8AC3E}">
        <p14:creationId xmlns:p14="http://schemas.microsoft.com/office/powerpoint/2010/main" val="251808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Please turn to </a:t>
            </a:r>
            <a:r>
              <a:rPr lang="en-US" b="1" dirty="0" smtClean="0"/>
              <a:t>Hebrews 10:1-4</a:t>
            </a:r>
            <a:r>
              <a:rPr lang="en-US" dirty="0" smtClean="0"/>
              <a:t/>
            </a:r>
            <a:br>
              <a:rPr lang="en-US" dirty="0" smtClean="0"/>
            </a:br>
            <a:r>
              <a:rPr lang="en-US" sz="2800" i="1" dirty="0" smtClean="0"/>
              <a:t>A Greater Sacrifice</a:t>
            </a:r>
            <a:endParaRPr lang="en-US" sz="2800" i="1" dirty="0"/>
          </a:p>
        </p:txBody>
      </p:sp>
      <p:sp>
        <p:nvSpPr>
          <p:cNvPr id="3" name="Content Placeholder 2"/>
          <p:cNvSpPr>
            <a:spLocks noGrp="1"/>
          </p:cNvSpPr>
          <p:nvPr>
            <p:ph idx="1"/>
          </p:nvPr>
        </p:nvSpPr>
        <p:spPr>
          <a:xfrm>
            <a:off x="2589212" y="1767155"/>
            <a:ext cx="8915400" cy="4890499"/>
          </a:xfrm>
        </p:spPr>
        <p:txBody>
          <a:bodyPr>
            <a:noAutofit/>
          </a:bodyPr>
          <a:lstStyle/>
          <a:p>
            <a:r>
              <a:rPr lang="en-US" sz="2400" b="1" dirty="0"/>
              <a:t>10 </a:t>
            </a:r>
            <a:r>
              <a:rPr lang="en-US" sz="2400" dirty="0"/>
              <a:t>For the law having a shadow of good things to come, and not the very image of the things, can never with those sacrifices which they offered year by year continually make the comers thereunto perfect.</a:t>
            </a:r>
          </a:p>
          <a:p>
            <a:r>
              <a:rPr lang="en-US" sz="2400" b="1" baseline="30000" dirty="0"/>
              <a:t>2 </a:t>
            </a:r>
            <a:r>
              <a:rPr lang="en-US" sz="2400" dirty="0"/>
              <a:t>For then would they not have ceased to be offered? because that the worshippers once purged should have had no more conscience of sins.</a:t>
            </a:r>
          </a:p>
          <a:p>
            <a:r>
              <a:rPr lang="en-US" sz="2400" b="1" baseline="30000" dirty="0"/>
              <a:t>3 </a:t>
            </a:r>
            <a:r>
              <a:rPr lang="en-US" sz="2400" dirty="0"/>
              <a:t>But in those sacrifices there is a remembrance again made of sins every year.</a:t>
            </a:r>
          </a:p>
          <a:p>
            <a:r>
              <a:rPr lang="en-US" sz="2400" b="1" baseline="30000" dirty="0"/>
              <a:t>4 </a:t>
            </a:r>
            <a:r>
              <a:rPr lang="en-US" sz="2400" dirty="0"/>
              <a:t>For it is not possible that the blood of bulls and of goats should take away sins.</a:t>
            </a:r>
          </a:p>
        </p:txBody>
      </p:sp>
    </p:spTree>
    <p:extLst>
      <p:ext uri="{BB962C8B-B14F-4D97-AF65-F5344CB8AC3E}">
        <p14:creationId xmlns:p14="http://schemas.microsoft.com/office/powerpoint/2010/main" val="24588429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Please turn to </a:t>
            </a:r>
            <a:r>
              <a:rPr lang="en-US" b="1" dirty="0" smtClean="0"/>
              <a:t>Hebrews 9:23-26</a:t>
            </a:r>
            <a:r>
              <a:rPr lang="en-US" dirty="0" smtClean="0"/>
              <a:t/>
            </a:r>
            <a:br>
              <a:rPr lang="en-US" dirty="0" smtClean="0"/>
            </a:br>
            <a:r>
              <a:rPr lang="en-US" sz="2800" i="1" dirty="0" smtClean="0"/>
              <a:t>A Greater Sacrifice</a:t>
            </a:r>
            <a:endParaRPr lang="en-US" sz="2800" i="1" dirty="0"/>
          </a:p>
        </p:txBody>
      </p:sp>
      <p:sp>
        <p:nvSpPr>
          <p:cNvPr id="3" name="Content Placeholder 2"/>
          <p:cNvSpPr>
            <a:spLocks noGrp="1"/>
          </p:cNvSpPr>
          <p:nvPr>
            <p:ph idx="1"/>
          </p:nvPr>
        </p:nvSpPr>
        <p:spPr>
          <a:xfrm>
            <a:off x="2589212" y="1767155"/>
            <a:ext cx="8915400" cy="4890499"/>
          </a:xfrm>
        </p:spPr>
        <p:txBody>
          <a:bodyPr>
            <a:noAutofit/>
          </a:bodyPr>
          <a:lstStyle/>
          <a:p>
            <a:r>
              <a:rPr lang="en-US" sz="2200" b="1" baseline="30000" dirty="0"/>
              <a:t>23 </a:t>
            </a:r>
            <a:r>
              <a:rPr lang="en-US" sz="2200" dirty="0"/>
              <a:t>It was therefore necessary that the patterns of things in the heavens should be purified with these; but the heavenly things themselves with better sacrifices than these.</a:t>
            </a:r>
          </a:p>
          <a:p>
            <a:r>
              <a:rPr lang="en-US" sz="2200" b="1" baseline="30000" dirty="0"/>
              <a:t>24 </a:t>
            </a:r>
            <a:r>
              <a:rPr lang="en-US" sz="2200" dirty="0"/>
              <a:t>For Christ is not entered into the holy places made with hands, which are the figures of the true; but into heaven itself, now to appear in the presence of God for us:</a:t>
            </a:r>
          </a:p>
          <a:p>
            <a:r>
              <a:rPr lang="en-US" sz="2200" b="1" baseline="30000" dirty="0"/>
              <a:t>25 </a:t>
            </a:r>
            <a:r>
              <a:rPr lang="en-US" sz="2200" dirty="0"/>
              <a:t>Nor yet that he should offer himself often, as the high priest </a:t>
            </a:r>
            <a:r>
              <a:rPr lang="en-US" sz="2200" dirty="0" err="1"/>
              <a:t>entereth</a:t>
            </a:r>
            <a:r>
              <a:rPr lang="en-US" sz="2200" dirty="0"/>
              <a:t> into the holy place every year with blood of others</a:t>
            </a:r>
            <a:r>
              <a:rPr lang="en-US" sz="2200" dirty="0" smtClean="0"/>
              <a:t>;</a:t>
            </a:r>
            <a:r>
              <a:rPr lang="en-US" sz="2200" b="1" baseline="30000" dirty="0"/>
              <a:t> </a:t>
            </a:r>
            <a:endParaRPr lang="en-US" sz="2200" b="1" baseline="30000" dirty="0" smtClean="0"/>
          </a:p>
          <a:p>
            <a:r>
              <a:rPr lang="en-US" sz="2200" b="1" baseline="30000" dirty="0" smtClean="0"/>
              <a:t>26</a:t>
            </a:r>
            <a:r>
              <a:rPr lang="en-US" sz="2200" b="1" baseline="30000" dirty="0"/>
              <a:t> </a:t>
            </a:r>
            <a:r>
              <a:rPr lang="en-US" sz="2200" dirty="0"/>
              <a:t>For then must he often have suffered since the foundation of the world: but now once in the end of the world hath he appeared to put away sin by the sacrifice of himself</a:t>
            </a:r>
            <a:r>
              <a:rPr lang="en-US" sz="2200" dirty="0" smtClean="0"/>
              <a:t>.</a:t>
            </a:r>
            <a:endParaRPr lang="en-US" sz="2200" dirty="0"/>
          </a:p>
        </p:txBody>
      </p:sp>
    </p:spTree>
    <p:extLst>
      <p:ext uri="{BB962C8B-B14F-4D97-AF65-F5344CB8AC3E}">
        <p14:creationId xmlns:p14="http://schemas.microsoft.com/office/powerpoint/2010/main" val="20022463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45093"/>
          </a:xfrm>
        </p:spPr>
        <p:txBody>
          <a:bodyPr/>
          <a:lstStyle/>
          <a:p>
            <a:r>
              <a:rPr lang="en-US" dirty="0" smtClean="0"/>
              <a:t>Sin is Put Away</a:t>
            </a:r>
            <a:endParaRPr lang="en-US" dirty="0"/>
          </a:p>
        </p:txBody>
      </p:sp>
      <p:sp>
        <p:nvSpPr>
          <p:cNvPr id="3" name="Content Placeholder 2"/>
          <p:cNvSpPr>
            <a:spLocks noGrp="1"/>
          </p:cNvSpPr>
          <p:nvPr>
            <p:ph idx="1"/>
          </p:nvPr>
        </p:nvSpPr>
        <p:spPr>
          <a:xfrm>
            <a:off x="2589212" y="1469203"/>
            <a:ext cx="8915400" cy="5157627"/>
          </a:xfrm>
        </p:spPr>
        <p:txBody>
          <a:bodyPr>
            <a:normAutofit fontScale="92500" lnSpcReduction="10000"/>
          </a:bodyPr>
          <a:lstStyle/>
          <a:p>
            <a:r>
              <a:rPr lang="en-US" sz="2600" dirty="0" smtClean="0"/>
              <a:t>Consider Hebrews 9:26—</a:t>
            </a:r>
          </a:p>
          <a:p>
            <a:pPr marL="0" indent="0">
              <a:buNone/>
            </a:pPr>
            <a:r>
              <a:rPr lang="en-US" sz="2600" dirty="0"/>
              <a:t>“For then must he often have suffered since the foundation of the world: but now once in the end of the world hath he appeared to put away sin by the sacrifice of himself</a:t>
            </a:r>
            <a:r>
              <a:rPr lang="en-US" sz="2600" dirty="0" smtClean="0"/>
              <a:t>.”  </a:t>
            </a:r>
          </a:p>
          <a:p>
            <a:r>
              <a:rPr lang="en-US" sz="2600" dirty="0" smtClean="0"/>
              <a:t>Sin is “put away” by Jesus Christ’s sacrifice of Himself.  And once it has been purged it’s gone forever!  The </a:t>
            </a:r>
            <a:r>
              <a:rPr lang="en-US" sz="2600" dirty="0"/>
              <a:t>blood of </a:t>
            </a:r>
            <a:r>
              <a:rPr lang="en-US" sz="2600" dirty="0" smtClean="0"/>
              <a:t>animals </a:t>
            </a:r>
            <a:r>
              <a:rPr lang="en-US" sz="2600" dirty="0"/>
              <a:t>merely pointed forward to the greater sacrifice.  </a:t>
            </a:r>
            <a:r>
              <a:rPr lang="en-US" sz="2600" dirty="0" smtClean="0"/>
              <a:t>Animal sacrifice was never adequate </a:t>
            </a:r>
            <a:r>
              <a:rPr lang="en-US" sz="2600" dirty="0"/>
              <a:t>to wipe away sins.  </a:t>
            </a:r>
            <a:r>
              <a:rPr lang="en-US" sz="2600" dirty="0" smtClean="0"/>
              <a:t>Sin cannot be similarly “put away” by any service, offering, penance, or self-punishment of a human being.  The penance of our Catholic friends, like the ancient sacrifices, involves </a:t>
            </a:r>
            <a:r>
              <a:rPr lang="en-US" sz="2800" dirty="0" smtClean="0"/>
              <a:t>“a </a:t>
            </a:r>
            <a:r>
              <a:rPr lang="en-US" sz="2800" dirty="0"/>
              <a:t>remembrance again made of </a:t>
            </a:r>
            <a:r>
              <a:rPr lang="en-US" sz="2800" dirty="0" smtClean="0"/>
              <a:t>sins” on a regular basis.  </a:t>
            </a:r>
            <a:r>
              <a:rPr lang="en-US" sz="2600" dirty="0" smtClean="0"/>
              <a:t>Only Christ’s blood is adequate to eliminate sin altogether.  </a:t>
            </a:r>
            <a:endParaRPr lang="en-US" dirty="0"/>
          </a:p>
        </p:txBody>
      </p:sp>
    </p:spTree>
    <p:extLst>
      <p:ext uri="{BB962C8B-B14F-4D97-AF65-F5344CB8AC3E}">
        <p14:creationId xmlns:p14="http://schemas.microsoft.com/office/powerpoint/2010/main" val="390337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43865" y="699219"/>
            <a:ext cx="10548135" cy="6158781"/>
          </a:xfrm>
          <a:prstGeom prst="rect">
            <a:avLst/>
          </a:prstGeom>
        </p:spPr>
      </p:pic>
    </p:spTree>
    <p:extLst>
      <p:ext uri="{BB962C8B-B14F-4D97-AF65-F5344CB8AC3E}">
        <p14:creationId xmlns:p14="http://schemas.microsoft.com/office/powerpoint/2010/main" val="35605631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Please turn to </a:t>
            </a:r>
            <a:r>
              <a:rPr lang="en-US" b="1" dirty="0" smtClean="0"/>
              <a:t>Psalm 40:5-8</a:t>
            </a:r>
            <a:r>
              <a:rPr lang="en-US" dirty="0" smtClean="0"/>
              <a:t/>
            </a:r>
            <a:br>
              <a:rPr lang="en-US" dirty="0" smtClean="0"/>
            </a:br>
            <a:r>
              <a:rPr lang="en-US" sz="2800" i="1" dirty="0" smtClean="0"/>
              <a:t>The Sacrifice God Desires</a:t>
            </a:r>
            <a:endParaRPr lang="en-US" sz="2800" i="1" dirty="0"/>
          </a:p>
        </p:txBody>
      </p:sp>
      <p:sp>
        <p:nvSpPr>
          <p:cNvPr id="3" name="Content Placeholder 2"/>
          <p:cNvSpPr>
            <a:spLocks noGrp="1"/>
          </p:cNvSpPr>
          <p:nvPr>
            <p:ph idx="1"/>
          </p:nvPr>
        </p:nvSpPr>
        <p:spPr>
          <a:xfrm>
            <a:off x="2589212" y="1767155"/>
            <a:ext cx="8915400" cy="4890499"/>
          </a:xfrm>
        </p:spPr>
        <p:txBody>
          <a:bodyPr>
            <a:noAutofit/>
          </a:bodyPr>
          <a:lstStyle/>
          <a:p>
            <a:r>
              <a:rPr lang="en-US" sz="2400" b="1" baseline="30000" dirty="0"/>
              <a:t>5 </a:t>
            </a:r>
            <a:r>
              <a:rPr lang="en-US" sz="2400" dirty="0"/>
              <a:t>Many, O </a:t>
            </a:r>
            <a:r>
              <a:rPr lang="en-US" sz="2400" cap="small" dirty="0"/>
              <a:t>Lord</a:t>
            </a:r>
            <a:r>
              <a:rPr lang="en-US" sz="2400" dirty="0"/>
              <a:t> my God, are thy wonderful works which thou hast done, and thy thoughts which are to us-ward: they cannot be reckoned up in order unto thee: if I would declare and speak of them, they are more than can be numbered.</a:t>
            </a:r>
          </a:p>
          <a:p>
            <a:r>
              <a:rPr lang="en-US" sz="2400" b="1" baseline="30000" dirty="0"/>
              <a:t>6 </a:t>
            </a:r>
            <a:r>
              <a:rPr lang="en-US" sz="2400" dirty="0"/>
              <a:t>Sacrifice and offering thou didst not desire; mine ears hast thou opened: burnt offering and sin offering hast thou not required.</a:t>
            </a:r>
          </a:p>
          <a:p>
            <a:r>
              <a:rPr lang="en-US" sz="2400" b="1" baseline="30000" dirty="0"/>
              <a:t>7 </a:t>
            </a:r>
            <a:r>
              <a:rPr lang="en-US" sz="2400" dirty="0"/>
              <a:t>Then said I, Lo, I come: in the volume of the book it is written of me,</a:t>
            </a:r>
          </a:p>
          <a:p>
            <a:r>
              <a:rPr lang="en-US" sz="2400" b="1" baseline="30000" dirty="0"/>
              <a:t>8 </a:t>
            </a:r>
            <a:r>
              <a:rPr lang="en-US" sz="2400" dirty="0"/>
              <a:t>I delight to do thy will, O my God: yea, thy law is within my heart.</a:t>
            </a:r>
          </a:p>
        </p:txBody>
      </p:sp>
    </p:spTree>
    <p:extLst>
      <p:ext uri="{BB962C8B-B14F-4D97-AF65-F5344CB8AC3E}">
        <p14:creationId xmlns:p14="http://schemas.microsoft.com/office/powerpoint/2010/main" val="39475952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Please turn to </a:t>
            </a:r>
            <a:r>
              <a:rPr lang="en-US" b="1" dirty="0" smtClean="0"/>
              <a:t>1 Samuel 15:22</a:t>
            </a:r>
            <a:r>
              <a:rPr lang="en-US" dirty="0" smtClean="0"/>
              <a:t/>
            </a:r>
            <a:br>
              <a:rPr lang="en-US" dirty="0" smtClean="0"/>
            </a:br>
            <a:r>
              <a:rPr lang="en-US" sz="2800" i="1" dirty="0" smtClean="0"/>
              <a:t>The Sacrifice God Desires</a:t>
            </a:r>
            <a:endParaRPr lang="en-US" sz="2800" i="1" dirty="0"/>
          </a:p>
        </p:txBody>
      </p:sp>
      <p:sp>
        <p:nvSpPr>
          <p:cNvPr id="3" name="Content Placeholder 2"/>
          <p:cNvSpPr>
            <a:spLocks noGrp="1"/>
          </p:cNvSpPr>
          <p:nvPr>
            <p:ph idx="1"/>
          </p:nvPr>
        </p:nvSpPr>
        <p:spPr>
          <a:xfrm>
            <a:off x="2589212" y="2311685"/>
            <a:ext cx="8915400" cy="4345969"/>
          </a:xfrm>
        </p:spPr>
        <p:txBody>
          <a:bodyPr>
            <a:noAutofit/>
          </a:bodyPr>
          <a:lstStyle/>
          <a:p>
            <a:r>
              <a:rPr lang="en-US" sz="2400" b="1" baseline="30000" dirty="0"/>
              <a:t>22 </a:t>
            </a:r>
            <a:r>
              <a:rPr lang="en-US" sz="2400" dirty="0"/>
              <a:t>And Samuel said, Hath the </a:t>
            </a:r>
            <a:r>
              <a:rPr lang="en-US" sz="2400" cap="small" dirty="0"/>
              <a:t>Lord</a:t>
            </a:r>
            <a:r>
              <a:rPr lang="en-US" sz="2400" dirty="0"/>
              <a:t> as great delight in burnt offerings and sacrifices, as in obeying the voice of the </a:t>
            </a:r>
            <a:r>
              <a:rPr lang="en-US" sz="2400" cap="small" dirty="0"/>
              <a:t>Lord</a:t>
            </a:r>
            <a:r>
              <a:rPr lang="en-US" sz="2400" dirty="0"/>
              <a:t>? Behold, to obey is better than sacrifice, and to hearken than the fat of rams.</a:t>
            </a:r>
          </a:p>
        </p:txBody>
      </p:sp>
    </p:spTree>
    <p:extLst>
      <p:ext uri="{BB962C8B-B14F-4D97-AF65-F5344CB8AC3E}">
        <p14:creationId xmlns:p14="http://schemas.microsoft.com/office/powerpoint/2010/main" val="15388279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Please turn to </a:t>
            </a:r>
            <a:r>
              <a:rPr lang="en-US" b="1" dirty="0" smtClean="0"/>
              <a:t>Hosea 6:4-7</a:t>
            </a:r>
            <a:r>
              <a:rPr lang="en-US" dirty="0" smtClean="0"/>
              <a:t/>
            </a:r>
            <a:br>
              <a:rPr lang="en-US" dirty="0" smtClean="0"/>
            </a:br>
            <a:r>
              <a:rPr lang="en-US" sz="2800" i="1" dirty="0" smtClean="0"/>
              <a:t>The Sacrifice God Desires</a:t>
            </a:r>
            <a:endParaRPr lang="en-US" sz="2800" i="1" dirty="0"/>
          </a:p>
        </p:txBody>
      </p:sp>
      <p:sp>
        <p:nvSpPr>
          <p:cNvPr id="3" name="Content Placeholder 2"/>
          <p:cNvSpPr>
            <a:spLocks noGrp="1"/>
          </p:cNvSpPr>
          <p:nvPr>
            <p:ph idx="1"/>
          </p:nvPr>
        </p:nvSpPr>
        <p:spPr>
          <a:xfrm>
            <a:off x="2589212" y="1767155"/>
            <a:ext cx="8915400" cy="4890499"/>
          </a:xfrm>
        </p:spPr>
        <p:txBody>
          <a:bodyPr>
            <a:noAutofit/>
          </a:bodyPr>
          <a:lstStyle/>
          <a:p>
            <a:r>
              <a:rPr lang="en-US" sz="2400" b="1" baseline="30000" dirty="0"/>
              <a:t>4 </a:t>
            </a:r>
            <a:r>
              <a:rPr lang="en-US" sz="2400" dirty="0"/>
              <a:t>O Ephraim, what shall I do unto thee? O Judah, what shall I do unto thee? for your goodness is as a morning cloud, and as the early dew it </a:t>
            </a:r>
            <a:r>
              <a:rPr lang="en-US" sz="2400" dirty="0" err="1"/>
              <a:t>goeth</a:t>
            </a:r>
            <a:r>
              <a:rPr lang="en-US" sz="2400" dirty="0"/>
              <a:t> away.</a:t>
            </a:r>
          </a:p>
          <a:p>
            <a:r>
              <a:rPr lang="en-US" sz="2400" b="1" baseline="30000" dirty="0"/>
              <a:t>5 </a:t>
            </a:r>
            <a:r>
              <a:rPr lang="en-US" sz="2400" dirty="0"/>
              <a:t>Therefore have I hewed them by the prophets; I have slain them by the words of my mouth: and thy judgments are as the light that </a:t>
            </a:r>
            <a:r>
              <a:rPr lang="en-US" sz="2400" dirty="0" err="1"/>
              <a:t>goeth</a:t>
            </a:r>
            <a:r>
              <a:rPr lang="en-US" sz="2400" dirty="0"/>
              <a:t> forth.</a:t>
            </a:r>
          </a:p>
          <a:p>
            <a:r>
              <a:rPr lang="en-US" sz="2400" b="1" baseline="30000" dirty="0"/>
              <a:t>6 </a:t>
            </a:r>
            <a:r>
              <a:rPr lang="en-US" sz="2400" dirty="0"/>
              <a:t>For I desired mercy, and not sacrifice; and the knowledge of God more than burnt offerings.</a:t>
            </a:r>
          </a:p>
          <a:p>
            <a:r>
              <a:rPr lang="en-US" sz="2400" b="1" baseline="30000" dirty="0"/>
              <a:t>7 </a:t>
            </a:r>
            <a:r>
              <a:rPr lang="en-US" sz="2400" dirty="0"/>
              <a:t>But they like men have transgressed the covenant: there have they dealt treacherously against me.</a:t>
            </a:r>
          </a:p>
        </p:txBody>
      </p:sp>
    </p:spTree>
    <p:extLst>
      <p:ext uri="{BB962C8B-B14F-4D97-AF65-F5344CB8AC3E}">
        <p14:creationId xmlns:p14="http://schemas.microsoft.com/office/powerpoint/2010/main" val="21813972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Please turn to </a:t>
            </a:r>
            <a:r>
              <a:rPr lang="en-US" b="1" dirty="0" smtClean="0"/>
              <a:t>Matthew 12:7</a:t>
            </a:r>
            <a:r>
              <a:rPr lang="en-US" dirty="0" smtClean="0"/>
              <a:t/>
            </a:r>
            <a:br>
              <a:rPr lang="en-US" dirty="0" smtClean="0"/>
            </a:br>
            <a:r>
              <a:rPr lang="en-US" sz="2800" i="1" dirty="0" smtClean="0"/>
              <a:t>The Sacrifice God Desires</a:t>
            </a:r>
            <a:endParaRPr lang="en-US" sz="2800" i="1" dirty="0"/>
          </a:p>
        </p:txBody>
      </p:sp>
      <p:sp>
        <p:nvSpPr>
          <p:cNvPr id="3" name="Content Placeholder 2"/>
          <p:cNvSpPr>
            <a:spLocks noGrp="1"/>
          </p:cNvSpPr>
          <p:nvPr>
            <p:ph idx="1"/>
          </p:nvPr>
        </p:nvSpPr>
        <p:spPr>
          <a:xfrm>
            <a:off x="2589212" y="1767155"/>
            <a:ext cx="8915400" cy="4890499"/>
          </a:xfrm>
        </p:spPr>
        <p:txBody>
          <a:bodyPr>
            <a:noAutofit/>
          </a:bodyPr>
          <a:lstStyle/>
          <a:p>
            <a:r>
              <a:rPr lang="en-US" sz="2400" b="1" baseline="30000" dirty="0"/>
              <a:t>7 </a:t>
            </a:r>
            <a:r>
              <a:rPr lang="en-US" sz="2400" dirty="0"/>
              <a:t>But if ye had known what this </a:t>
            </a:r>
            <a:r>
              <a:rPr lang="en-US" sz="2400" dirty="0" err="1"/>
              <a:t>meaneth</a:t>
            </a:r>
            <a:r>
              <a:rPr lang="en-US" sz="2400" dirty="0"/>
              <a:t>, I will have mercy, and not sacrifice, ye would not have condemned the guiltless.</a:t>
            </a:r>
          </a:p>
        </p:txBody>
      </p:sp>
    </p:spTree>
    <p:extLst>
      <p:ext uri="{BB962C8B-B14F-4D97-AF65-F5344CB8AC3E}">
        <p14:creationId xmlns:p14="http://schemas.microsoft.com/office/powerpoint/2010/main" val="18310824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Daniel 9:27</a:t>
            </a:r>
            <a:endParaRPr lang="en-US" dirty="0"/>
          </a:p>
        </p:txBody>
      </p:sp>
      <p:sp>
        <p:nvSpPr>
          <p:cNvPr id="3" name="Content Placeholder 2"/>
          <p:cNvSpPr>
            <a:spLocks noGrp="1"/>
          </p:cNvSpPr>
          <p:nvPr>
            <p:ph idx="1"/>
          </p:nvPr>
        </p:nvSpPr>
        <p:spPr/>
        <p:txBody>
          <a:bodyPr>
            <a:noAutofit/>
          </a:bodyPr>
          <a:lstStyle/>
          <a:p>
            <a:r>
              <a:rPr lang="en-US" sz="3200" b="1" baseline="30000" dirty="0"/>
              <a:t>27 </a:t>
            </a:r>
            <a:r>
              <a:rPr lang="en-US" sz="3200" dirty="0"/>
              <a:t>And he shall confirm the covenant with many for one week: and in the midst of the week he shall cause the sacrifice and the oblation to cease, and for the overspreading of abominations he shall make it desolate, even until the consummation, and that determined shall be poured upon the desolate.</a:t>
            </a:r>
            <a:endParaRPr lang="en-US" sz="3200" dirty="0"/>
          </a:p>
        </p:txBody>
      </p:sp>
    </p:spTree>
    <p:extLst>
      <p:ext uri="{BB962C8B-B14F-4D97-AF65-F5344CB8AC3E}">
        <p14:creationId xmlns:p14="http://schemas.microsoft.com/office/powerpoint/2010/main" val="22012553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Please turn to </a:t>
            </a:r>
            <a:r>
              <a:rPr lang="en-US" b="1" dirty="0" smtClean="0"/>
              <a:t>Psalm 51:14-17</a:t>
            </a:r>
            <a:r>
              <a:rPr lang="en-US" dirty="0" smtClean="0"/>
              <a:t/>
            </a:r>
            <a:br>
              <a:rPr lang="en-US" dirty="0" smtClean="0"/>
            </a:br>
            <a:r>
              <a:rPr lang="en-US" sz="2800" i="1" dirty="0" smtClean="0"/>
              <a:t>The Sacrifice God Desires</a:t>
            </a:r>
            <a:endParaRPr lang="en-US" sz="2800" i="1" dirty="0"/>
          </a:p>
        </p:txBody>
      </p:sp>
      <p:sp>
        <p:nvSpPr>
          <p:cNvPr id="3" name="Content Placeholder 2"/>
          <p:cNvSpPr>
            <a:spLocks noGrp="1"/>
          </p:cNvSpPr>
          <p:nvPr>
            <p:ph idx="1"/>
          </p:nvPr>
        </p:nvSpPr>
        <p:spPr>
          <a:xfrm>
            <a:off x="2589212" y="1767155"/>
            <a:ext cx="8915400" cy="4890499"/>
          </a:xfrm>
        </p:spPr>
        <p:txBody>
          <a:bodyPr>
            <a:noAutofit/>
          </a:bodyPr>
          <a:lstStyle/>
          <a:p>
            <a:r>
              <a:rPr lang="en-US" sz="2400" b="1" baseline="30000" dirty="0"/>
              <a:t>14 </a:t>
            </a:r>
            <a:r>
              <a:rPr lang="en-US" sz="2400" dirty="0"/>
              <a:t>Deliver me from </a:t>
            </a:r>
            <a:r>
              <a:rPr lang="en-US" sz="2400" dirty="0" err="1"/>
              <a:t>bloodguiltiness</a:t>
            </a:r>
            <a:r>
              <a:rPr lang="en-US" sz="2400" dirty="0"/>
              <a:t>, O God, thou God of my salvation: and my tongue shall sing aloud of thy righteousness.</a:t>
            </a:r>
          </a:p>
          <a:p>
            <a:r>
              <a:rPr lang="en-US" sz="2400" b="1" baseline="30000" dirty="0"/>
              <a:t>15 </a:t>
            </a:r>
            <a:r>
              <a:rPr lang="en-US" sz="2400" dirty="0"/>
              <a:t>O Lord, open thou my lips; and my mouth shall shew forth thy praise.</a:t>
            </a:r>
          </a:p>
          <a:p>
            <a:r>
              <a:rPr lang="en-US" sz="2400" b="1" baseline="30000" dirty="0"/>
              <a:t>16 </a:t>
            </a:r>
            <a:r>
              <a:rPr lang="en-US" sz="2400" dirty="0"/>
              <a:t>For thou </a:t>
            </a:r>
            <a:r>
              <a:rPr lang="en-US" sz="2400" dirty="0" err="1"/>
              <a:t>desirest</a:t>
            </a:r>
            <a:r>
              <a:rPr lang="en-US" sz="2400" dirty="0"/>
              <a:t> not sacrifice; else would I give it: thou </a:t>
            </a:r>
            <a:r>
              <a:rPr lang="en-US" sz="2400" dirty="0" err="1"/>
              <a:t>delightest</a:t>
            </a:r>
            <a:r>
              <a:rPr lang="en-US" sz="2400" dirty="0"/>
              <a:t> not in burnt offering</a:t>
            </a:r>
            <a:r>
              <a:rPr lang="en-US" sz="2400" dirty="0" smtClean="0"/>
              <a:t>.</a:t>
            </a:r>
          </a:p>
          <a:p>
            <a:r>
              <a:rPr lang="en-US" sz="2400" b="1" baseline="30000" dirty="0"/>
              <a:t>17 </a:t>
            </a:r>
            <a:r>
              <a:rPr lang="en-US" sz="2400" dirty="0"/>
              <a:t>The sacrifices of God are a broken spirit: a broken and a contrite heart, O God, thou wilt not despise.</a:t>
            </a:r>
          </a:p>
        </p:txBody>
      </p:sp>
    </p:spTree>
    <p:extLst>
      <p:ext uri="{BB962C8B-B14F-4D97-AF65-F5344CB8AC3E}">
        <p14:creationId xmlns:p14="http://schemas.microsoft.com/office/powerpoint/2010/main" val="36473078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Please turn to </a:t>
            </a:r>
            <a:r>
              <a:rPr lang="en-US" b="1" dirty="0" smtClean="0"/>
              <a:t>1 John 1:9</a:t>
            </a:r>
            <a:r>
              <a:rPr lang="en-US" dirty="0" smtClean="0"/>
              <a:t/>
            </a:r>
            <a:br>
              <a:rPr lang="en-US" dirty="0" smtClean="0"/>
            </a:br>
            <a:r>
              <a:rPr lang="en-US" sz="2800" i="1" dirty="0" smtClean="0"/>
              <a:t>The Sacrifice God Desires</a:t>
            </a:r>
            <a:endParaRPr lang="en-US" sz="2800" i="1" dirty="0"/>
          </a:p>
        </p:txBody>
      </p:sp>
      <p:sp>
        <p:nvSpPr>
          <p:cNvPr id="3" name="Content Placeholder 2"/>
          <p:cNvSpPr>
            <a:spLocks noGrp="1"/>
          </p:cNvSpPr>
          <p:nvPr>
            <p:ph idx="1"/>
          </p:nvPr>
        </p:nvSpPr>
        <p:spPr>
          <a:xfrm>
            <a:off x="2589212" y="1767155"/>
            <a:ext cx="8915400" cy="4890499"/>
          </a:xfrm>
        </p:spPr>
        <p:txBody>
          <a:bodyPr>
            <a:noAutofit/>
          </a:bodyPr>
          <a:lstStyle/>
          <a:p>
            <a:r>
              <a:rPr lang="en-US" sz="2400" dirty="0"/>
              <a:t>If we confess our sins, he is faithful and just to forgive us our sins, and to cleanse us from all unrighteousness.</a:t>
            </a:r>
          </a:p>
        </p:txBody>
      </p:sp>
    </p:spTree>
    <p:extLst>
      <p:ext uri="{BB962C8B-B14F-4D97-AF65-F5344CB8AC3E}">
        <p14:creationId xmlns:p14="http://schemas.microsoft.com/office/powerpoint/2010/main" val="35846034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10:16-18</a:t>
            </a:r>
            <a:endParaRPr lang="en-US" dirty="0"/>
          </a:p>
        </p:txBody>
      </p:sp>
      <p:sp>
        <p:nvSpPr>
          <p:cNvPr id="3" name="Content Placeholder 2"/>
          <p:cNvSpPr>
            <a:spLocks noGrp="1"/>
          </p:cNvSpPr>
          <p:nvPr>
            <p:ph idx="1"/>
          </p:nvPr>
        </p:nvSpPr>
        <p:spPr/>
        <p:txBody>
          <a:bodyPr>
            <a:noAutofit/>
          </a:bodyPr>
          <a:lstStyle/>
          <a:p>
            <a:r>
              <a:rPr lang="en-US" sz="3200" b="1" baseline="30000" dirty="0"/>
              <a:t>16 </a:t>
            </a:r>
            <a:r>
              <a:rPr lang="en-US" sz="3200" dirty="0"/>
              <a:t>This is the covenant that I will make with them after those days, </a:t>
            </a:r>
            <a:r>
              <a:rPr lang="en-US" sz="3200" dirty="0" err="1"/>
              <a:t>saith</a:t>
            </a:r>
            <a:r>
              <a:rPr lang="en-US" sz="3200" dirty="0"/>
              <a:t> the Lord, I will put my laws into their hearts, and in their minds will I write them;</a:t>
            </a:r>
          </a:p>
          <a:p>
            <a:r>
              <a:rPr lang="en-US" sz="3200" b="1" baseline="30000" dirty="0"/>
              <a:t>17 </a:t>
            </a:r>
            <a:r>
              <a:rPr lang="en-US" sz="3200" dirty="0"/>
              <a:t>And their sins and iniquities will I remember no more.</a:t>
            </a:r>
          </a:p>
          <a:p>
            <a:r>
              <a:rPr lang="en-US" sz="3200" b="1" baseline="30000" dirty="0"/>
              <a:t>18 </a:t>
            </a:r>
            <a:r>
              <a:rPr lang="en-US" sz="3200" dirty="0"/>
              <a:t>Now where remission of these is, there is no more offering for sin</a:t>
            </a:r>
            <a:r>
              <a:rPr lang="en-US" sz="3200" dirty="0" smtClean="0"/>
              <a:t>.</a:t>
            </a:r>
            <a:endParaRPr lang="en-US" sz="3200" dirty="0"/>
          </a:p>
        </p:txBody>
      </p:sp>
    </p:spTree>
    <p:extLst>
      <p:ext uri="{BB962C8B-B14F-4D97-AF65-F5344CB8AC3E}">
        <p14:creationId xmlns:p14="http://schemas.microsoft.com/office/powerpoint/2010/main" val="1019530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43865" y="699219"/>
            <a:ext cx="10548135" cy="6158781"/>
          </a:xfrm>
          <a:prstGeom prst="rect">
            <a:avLst/>
          </a:prstGeom>
        </p:spPr>
      </p:pic>
    </p:spTree>
    <p:extLst>
      <p:ext uri="{BB962C8B-B14F-4D97-AF65-F5344CB8AC3E}">
        <p14:creationId xmlns:p14="http://schemas.microsoft.com/office/powerpoint/2010/main" val="11421885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Matthew 16:24-25</a:t>
            </a:r>
            <a:endParaRPr lang="en-US" dirty="0"/>
          </a:p>
        </p:txBody>
      </p:sp>
      <p:sp>
        <p:nvSpPr>
          <p:cNvPr id="3" name="Content Placeholder 2"/>
          <p:cNvSpPr>
            <a:spLocks noGrp="1"/>
          </p:cNvSpPr>
          <p:nvPr>
            <p:ph idx="1"/>
          </p:nvPr>
        </p:nvSpPr>
        <p:spPr/>
        <p:txBody>
          <a:bodyPr>
            <a:noAutofit/>
          </a:bodyPr>
          <a:lstStyle/>
          <a:p>
            <a:r>
              <a:rPr lang="en-US" sz="3200" b="1" baseline="30000" dirty="0"/>
              <a:t>24 </a:t>
            </a:r>
            <a:r>
              <a:rPr lang="en-US" sz="3200" dirty="0"/>
              <a:t>Then said Jesus unto his disciples, If any man will come after me, let him deny himself, and take up his cross, and follow me.</a:t>
            </a:r>
          </a:p>
          <a:p>
            <a:r>
              <a:rPr lang="en-US" sz="3200" b="1" baseline="30000" dirty="0"/>
              <a:t>25 </a:t>
            </a:r>
            <a:r>
              <a:rPr lang="en-US" sz="3200" dirty="0"/>
              <a:t>For whosoever will save his life shall lose it: and whosoever will lose his life for my sake shall find it</a:t>
            </a:r>
            <a:r>
              <a:rPr lang="en-US" sz="3200" dirty="0" smtClean="0"/>
              <a:t>.</a:t>
            </a:r>
            <a:endParaRPr lang="en-US" sz="3200" dirty="0"/>
          </a:p>
        </p:txBody>
      </p:sp>
    </p:spTree>
    <p:extLst>
      <p:ext uri="{BB962C8B-B14F-4D97-AF65-F5344CB8AC3E}">
        <p14:creationId xmlns:p14="http://schemas.microsoft.com/office/powerpoint/2010/main" val="29683002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Romans 12:1-2</a:t>
            </a:r>
            <a:endParaRPr lang="en-US" dirty="0"/>
          </a:p>
        </p:txBody>
      </p:sp>
      <p:sp>
        <p:nvSpPr>
          <p:cNvPr id="3" name="Content Placeholder 2"/>
          <p:cNvSpPr>
            <a:spLocks noGrp="1"/>
          </p:cNvSpPr>
          <p:nvPr>
            <p:ph idx="1"/>
          </p:nvPr>
        </p:nvSpPr>
        <p:spPr>
          <a:xfrm>
            <a:off x="2589212" y="1489753"/>
            <a:ext cx="8915400" cy="4421469"/>
          </a:xfrm>
        </p:spPr>
        <p:txBody>
          <a:bodyPr>
            <a:noAutofit/>
          </a:bodyPr>
          <a:lstStyle/>
          <a:p>
            <a:r>
              <a:rPr lang="en-US" sz="3200" b="1" dirty="0"/>
              <a:t>12 </a:t>
            </a:r>
            <a:r>
              <a:rPr lang="en-US" sz="3200" dirty="0"/>
              <a:t>I beseech you therefore, brethren, by the mercies of God, that ye present your bodies a living sacrifice, holy, acceptable unto God, which is your reasonable service.</a:t>
            </a:r>
          </a:p>
          <a:p>
            <a:r>
              <a:rPr lang="en-US" sz="3200" b="1" baseline="30000" dirty="0"/>
              <a:t>2 </a:t>
            </a:r>
            <a:r>
              <a:rPr lang="en-US" sz="3200" dirty="0"/>
              <a:t>And be not conformed to this world: but be ye transformed by the renewing of your mind, that ye may prove what is that good, and acceptable, and perfect, will of God.</a:t>
            </a:r>
          </a:p>
        </p:txBody>
      </p:sp>
    </p:spTree>
    <p:extLst>
      <p:ext uri="{BB962C8B-B14F-4D97-AF65-F5344CB8AC3E}">
        <p14:creationId xmlns:p14="http://schemas.microsoft.com/office/powerpoint/2010/main" val="26635970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13:15-16</a:t>
            </a:r>
            <a:endParaRPr lang="en-US" dirty="0"/>
          </a:p>
        </p:txBody>
      </p:sp>
      <p:sp>
        <p:nvSpPr>
          <p:cNvPr id="3" name="Content Placeholder 2"/>
          <p:cNvSpPr>
            <a:spLocks noGrp="1"/>
          </p:cNvSpPr>
          <p:nvPr>
            <p:ph idx="1"/>
          </p:nvPr>
        </p:nvSpPr>
        <p:spPr/>
        <p:txBody>
          <a:bodyPr>
            <a:noAutofit/>
          </a:bodyPr>
          <a:lstStyle/>
          <a:p>
            <a:r>
              <a:rPr lang="en-US" sz="3200" b="1" baseline="30000" dirty="0"/>
              <a:t>15 </a:t>
            </a:r>
            <a:r>
              <a:rPr lang="en-US" sz="3200" dirty="0"/>
              <a:t>By him therefore let us offer the sacrifice of praise to God continually, that is, the fruit of our lips giving thanks to his name.</a:t>
            </a:r>
          </a:p>
          <a:p>
            <a:r>
              <a:rPr lang="en-US" sz="3200" b="1" baseline="30000" dirty="0"/>
              <a:t>16 </a:t>
            </a:r>
            <a:r>
              <a:rPr lang="en-US" sz="3200" dirty="0"/>
              <a:t>But to do good and to communicate forget not: for with such sacrifices God is well pleased.</a:t>
            </a:r>
          </a:p>
        </p:txBody>
      </p:sp>
    </p:spTree>
    <p:extLst>
      <p:ext uri="{BB962C8B-B14F-4D97-AF65-F5344CB8AC3E}">
        <p14:creationId xmlns:p14="http://schemas.microsoft.com/office/powerpoint/2010/main" val="25052271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 Catholic Perspective:</a:t>
            </a:r>
            <a:br>
              <a:rPr lang="en-US" dirty="0" smtClean="0"/>
            </a:br>
            <a:r>
              <a:rPr lang="en-US" dirty="0" smtClean="0"/>
              <a:t>Top10 Verses on Penance</a:t>
            </a:r>
            <a:endParaRPr lang="en-US" dirty="0"/>
          </a:p>
        </p:txBody>
      </p:sp>
      <p:sp>
        <p:nvSpPr>
          <p:cNvPr id="3" name="Text Placeholder 2"/>
          <p:cNvSpPr>
            <a:spLocks noGrp="1"/>
          </p:cNvSpPr>
          <p:nvPr>
            <p:ph type="body" idx="1"/>
          </p:nvPr>
        </p:nvSpPr>
        <p:spPr/>
        <p:txBody>
          <a:bodyPr/>
          <a:lstStyle/>
          <a:p>
            <a:r>
              <a:rPr lang="en-US" sz="3200" dirty="0" smtClean="0"/>
              <a:t>Luke 13:3 (KJV)</a:t>
            </a:r>
            <a:endParaRPr lang="en-US" sz="3200" dirty="0"/>
          </a:p>
        </p:txBody>
      </p:sp>
      <p:sp>
        <p:nvSpPr>
          <p:cNvPr id="4" name="Content Placeholder 3"/>
          <p:cNvSpPr>
            <a:spLocks noGrp="1"/>
          </p:cNvSpPr>
          <p:nvPr>
            <p:ph sz="half" idx="2"/>
          </p:nvPr>
        </p:nvSpPr>
        <p:spPr/>
        <p:txBody>
          <a:bodyPr>
            <a:normAutofit/>
          </a:bodyPr>
          <a:lstStyle/>
          <a:p>
            <a:pPr fontAlgn="base"/>
            <a:r>
              <a:rPr lang="en-US" sz="2800" b="1" baseline="30000" dirty="0"/>
              <a:t>3 </a:t>
            </a:r>
            <a:r>
              <a:rPr lang="en-US" sz="2800" dirty="0"/>
              <a:t>I tell you, Nay: but, except ye repent, ye shall all likewise perish.</a:t>
            </a:r>
            <a:endParaRPr lang="en-US" dirty="0"/>
          </a:p>
        </p:txBody>
      </p:sp>
      <p:sp>
        <p:nvSpPr>
          <p:cNvPr id="5" name="Text Placeholder 4"/>
          <p:cNvSpPr>
            <a:spLocks noGrp="1"/>
          </p:cNvSpPr>
          <p:nvPr>
            <p:ph type="body" sz="quarter" idx="3"/>
          </p:nvPr>
        </p:nvSpPr>
        <p:spPr>
          <a:xfrm>
            <a:off x="7506629" y="2075379"/>
            <a:ext cx="4349749" cy="470357"/>
          </a:xfrm>
        </p:spPr>
        <p:txBody>
          <a:bodyPr/>
          <a:lstStyle/>
          <a:p>
            <a:r>
              <a:rPr lang="en-US" sz="3200" dirty="0" smtClean="0">
                <a:solidFill>
                  <a:schemeClr val="bg2">
                    <a:lumMod val="25000"/>
                  </a:schemeClr>
                </a:solidFill>
              </a:rPr>
              <a:t>Luke 13:3 (Catholic)</a:t>
            </a:r>
            <a:endParaRPr lang="en-US" sz="3200" dirty="0">
              <a:solidFill>
                <a:schemeClr val="bg2">
                  <a:lumMod val="25000"/>
                </a:schemeClr>
              </a:solidFill>
            </a:endParaRPr>
          </a:p>
        </p:txBody>
      </p:sp>
      <p:sp>
        <p:nvSpPr>
          <p:cNvPr id="6" name="Content Placeholder 5"/>
          <p:cNvSpPr>
            <a:spLocks noGrp="1"/>
          </p:cNvSpPr>
          <p:nvPr>
            <p:ph sz="quarter" idx="4"/>
          </p:nvPr>
        </p:nvSpPr>
        <p:spPr>
          <a:xfrm>
            <a:off x="7166957" y="2545738"/>
            <a:ext cx="4338674" cy="3865336"/>
          </a:xfrm>
        </p:spPr>
        <p:txBody>
          <a:bodyPr>
            <a:normAutofit lnSpcReduction="10000"/>
          </a:bodyPr>
          <a:lstStyle/>
          <a:p>
            <a:pPr fontAlgn="base"/>
            <a:r>
              <a:rPr lang="en-US" sz="2800" dirty="0">
                <a:solidFill>
                  <a:schemeClr val="accent4">
                    <a:lumMod val="50000"/>
                  </a:schemeClr>
                </a:solidFill>
              </a:rPr>
              <a:t>No, I say to you: but unless you shall do penance, you shall all likewise perish.</a:t>
            </a:r>
          </a:p>
          <a:p>
            <a:pPr fontAlgn="base"/>
            <a:r>
              <a:rPr lang="en-US" sz="2800" i="1" dirty="0">
                <a:solidFill>
                  <a:schemeClr val="accent1">
                    <a:lumMod val="75000"/>
                  </a:schemeClr>
                </a:solidFill>
              </a:rPr>
              <a:t>This is a solemn promise of Christ to all of us. Unless we do penance, we will “perish.”</a:t>
            </a:r>
          </a:p>
          <a:p>
            <a:endParaRPr lang="en-US" sz="2800" dirty="0"/>
          </a:p>
        </p:txBody>
      </p:sp>
      <p:sp>
        <p:nvSpPr>
          <p:cNvPr id="7" name="TextBox 6"/>
          <p:cNvSpPr txBox="1"/>
          <p:nvPr/>
        </p:nvSpPr>
        <p:spPr>
          <a:xfrm>
            <a:off x="2939373" y="6326098"/>
            <a:ext cx="8218360" cy="369332"/>
          </a:xfrm>
          <a:prstGeom prst="rect">
            <a:avLst/>
          </a:prstGeom>
          <a:noFill/>
        </p:spPr>
        <p:txBody>
          <a:bodyPr wrap="square" rtlCol="0">
            <a:spAutoFit/>
          </a:bodyPr>
          <a:lstStyle/>
          <a:p>
            <a:r>
              <a:rPr lang="en-US">
                <a:hlinkClick r:id="rId2"/>
              </a:rPr>
              <a:t>For Lent - Top 10 Bible Verses on Penance - Taylor Marshall</a:t>
            </a:r>
            <a:endParaRPr lang="en-US" dirty="0"/>
          </a:p>
        </p:txBody>
      </p:sp>
    </p:spTree>
    <p:extLst>
      <p:ext uri="{BB962C8B-B14F-4D97-AF65-F5344CB8AC3E}">
        <p14:creationId xmlns:p14="http://schemas.microsoft.com/office/powerpoint/2010/main" val="2356123026"/>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469</TotalTime>
  <Words>1032</Words>
  <Application>Microsoft Office PowerPoint</Application>
  <PresentationFormat>Widescreen</PresentationFormat>
  <Paragraphs>116</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Century Gothic</vt:lpstr>
      <vt:lpstr>Impact</vt:lpstr>
      <vt:lpstr>Wingdings</vt:lpstr>
      <vt:lpstr>Wingdings 3</vt:lpstr>
      <vt:lpstr>Wisp</vt:lpstr>
      <vt:lpstr>Sacrifice</vt:lpstr>
      <vt:lpstr>PowerPoint Presentation</vt:lpstr>
      <vt:lpstr>Daniel 9:27</vt:lpstr>
      <vt:lpstr>Hebrews 10:16-18</vt:lpstr>
      <vt:lpstr>PowerPoint Presentation</vt:lpstr>
      <vt:lpstr>Matthew 16:24-25</vt:lpstr>
      <vt:lpstr>Romans 12:1-2</vt:lpstr>
      <vt:lpstr>Hebrews 13:15-16</vt:lpstr>
      <vt:lpstr>A Catholic Perspective: Top10 Verses on Penance</vt:lpstr>
      <vt:lpstr>A Catholic Perspective: Top10 Verses on Penance</vt:lpstr>
      <vt:lpstr>A Catholic Perspective: Top10 Verses on Penance</vt:lpstr>
      <vt:lpstr>A Catholic Perspective on “Penance”</vt:lpstr>
      <vt:lpstr>How would you respond?  </vt:lpstr>
      <vt:lpstr>PowerPoint Presentation</vt:lpstr>
      <vt:lpstr>    The Sanctuary Doctrine:</vt:lpstr>
      <vt:lpstr>Please turn to Hebrews 9:1-5 A Description of the Earthly Sanctuary</vt:lpstr>
      <vt:lpstr>Please turn to Hebrews 9:6-10 A Description of the Earthly Sanctuary</vt:lpstr>
      <vt:lpstr>Please turn to Hebrews 9:11-14 A Description of the Earthly Sanctuary</vt:lpstr>
      <vt:lpstr>Regarding Sacrifices and Penance</vt:lpstr>
      <vt:lpstr>Please turn to Hebrews 9:19-22 Sacrifice and the Remission of Sins</vt:lpstr>
      <vt:lpstr>Remission of Sins</vt:lpstr>
      <vt:lpstr>Please turn to Hebrews 10:1-4 A Greater Sacrifice</vt:lpstr>
      <vt:lpstr>Please turn to Hebrews 9:23-26 A Greater Sacrifice</vt:lpstr>
      <vt:lpstr>Sin is Put Away</vt:lpstr>
      <vt:lpstr>PowerPoint Presentation</vt:lpstr>
      <vt:lpstr>Please turn to Psalm 40:5-8 The Sacrifice God Desires</vt:lpstr>
      <vt:lpstr>Please turn to 1 Samuel 15:22 The Sacrifice God Desires</vt:lpstr>
      <vt:lpstr>Please turn to Hosea 6:4-7 The Sacrifice God Desires</vt:lpstr>
      <vt:lpstr>Please turn to Matthew 12:7 The Sacrifice God Desires</vt:lpstr>
      <vt:lpstr>Please turn to Psalm 51:14-17 The Sacrifice God Desires</vt:lpstr>
      <vt:lpstr>Please turn to 1 John 1:9 The Sacrifice God Desires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17</cp:revision>
  <dcterms:created xsi:type="dcterms:W3CDTF">2022-02-25T20:34:23Z</dcterms:created>
  <dcterms:modified xsi:type="dcterms:W3CDTF">2022-02-26T04:23:33Z</dcterms:modified>
</cp:coreProperties>
</file>