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20" r:id="rId1"/>
  </p:sldMasterIdLst>
  <p:sldIdLst>
    <p:sldId id="256" r:id="rId2"/>
    <p:sldId id="257" r:id="rId3"/>
    <p:sldId id="258" r:id="rId4"/>
    <p:sldId id="260" r:id="rId5"/>
    <p:sldId id="266" r:id="rId6"/>
    <p:sldId id="267" r:id="rId7"/>
    <p:sldId id="261" r:id="rId8"/>
    <p:sldId id="262" r:id="rId9"/>
    <p:sldId id="263" r:id="rId10"/>
    <p:sldId id="264" r:id="rId11"/>
    <p:sldId id="268" r:id="rId12"/>
    <p:sldId id="269" r:id="rId13"/>
    <p:sldId id="271" r:id="rId14"/>
    <p:sldId id="273" r:id="rId15"/>
    <p:sldId id="270" r:id="rId16"/>
    <p:sldId id="275" r:id="rId17"/>
    <p:sldId id="286" r:id="rId18"/>
    <p:sldId id="287" r:id="rId19"/>
    <p:sldId id="288" r:id="rId20"/>
    <p:sldId id="289" r:id="rId21"/>
    <p:sldId id="290" r:id="rId22"/>
    <p:sldId id="276" r:id="rId23"/>
    <p:sldId id="277" r:id="rId24"/>
    <p:sldId id="278" r:id="rId25"/>
    <p:sldId id="279" r:id="rId26"/>
    <p:sldId id="280" r:id="rId27"/>
    <p:sldId id="281" r:id="rId28"/>
    <p:sldId id="282" r:id="rId29"/>
    <p:sldId id="283" r:id="rId30"/>
    <p:sldId id="291" r:id="rId31"/>
    <p:sldId id="292" r:id="rId32"/>
    <p:sldId id="293" r:id="rId33"/>
    <p:sldId id="294"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2579"/>
    <a:srgbClr val="595959"/>
    <a:srgbClr val="5169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421" autoAdjust="0"/>
    <p:restoredTop sz="93353" autoAdjust="0"/>
  </p:normalViewPr>
  <p:slideViewPr>
    <p:cSldViewPr snapToGrid="0">
      <p:cViewPr>
        <p:scale>
          <a:sx n="53" d="100"/>
          <a:sy n="53" d="100"/>
        </p:scale>
        <p:origin x="932" y="2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3/11/2022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46843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B482E8-6E0E-1B4F-B1FD-C69DB9E858D9}" type="datetimeFigureOut">
              <a:rPr lang="en-US" smtClean="0"/>
              <a:pPr/>
              <a:t>3/11/2022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3910342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Click to edit Master text styles</a:t>
            </a:r>
          </a:p>
        </p:txBody>
      </p:sp>
      <p:sp>
        <p:nvSpPr>
          <p:cNvPr id="4" name="Date Placeholder 3"/>
          <p:cNvSpPr>
            <a:spLocks noGrp="1"/>
          </p:cNvSpPr>
          <p:nvPr>
            <p:ph type="dt" sz="half" idx="10"/>
          </p:nvPr>
        </p:nvSpPr>
        <p:spPr/>
        <p:txBody>
          <a:bodyPr/>
          <a:lstStyle/>
          <a:p>
            <a:fld id="{09B482E8-6E0E-1B4F-B1FD-C69DB9E858D9}" type="datetimeFigureOut">
              <a:rPr lang="en-US" smtClean="0"/>
              <a:pPr/>
              <a:t>3/11/2022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176989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Click to edit Master text styles</a:t>
            </a:r>
          </a:p>
        </p:txBody>
      </p:sp>
      <p:sp>
        <p:nvSpPr>
          <p:cNvPr id="2" name="Date Placeholder 1"/>
          <p:cNvSpPr>
            <a:spLocks noGrp="1"/>
          </p:cNvSpPr>
          <p:nvPr>
            <p:ph type="dt" sz="half" idx="10"/>
          </p:nvPr>
        </p:nvSpPr>
        <p:spPr/>
        <p:txBody>
          <a:bodyPr/>
          <a:lstStyle/>
          <a:p>
            <a:fld id="{09B482E8-6E0E-1B4F-B1FD-C69DB9E858D9}" type="datetimeFigureOut">
              <a:rPr lang="en-US" smtClean="0"/>
              <a:pPr/>
              <a:t>3/11/2022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5991816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3/11/2022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37716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3/11/2022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37916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3/11/2022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947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3/11/2022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76017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3/11/2022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69498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3/11/2022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9567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3/11/2022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49502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3/11/2022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40055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3/11/2022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3453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smtClean="0"/>
              <a:pPr/>
              <a:t>3/11/2022</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49043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smtClean="0"/>
              <a:pPr/>
              <a:t>3/11/2022</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632679"/>
      </p:ext>
    </p:extLst>
  </p:cSld>
  <p:clrMap bg1="dk1" tx1="lt1" bg2="dk2" tx2="lt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youtube.com/watch?v=AvnixPG7sV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By Faith</a:t>
            </a:r>
            <a:endParaRPr lang="en-US" dirty="0"/>
          </a:p>
        </p:txBody>
      </p:sp>
      <p:sp>
        <p:nvSpPr>
          <p:cNvPr id="4" name="Subtitle 3"/>
          <p:cNvSpPr>
            <a:spLocks noGrp="1"/>
          </p:cNvSpPr>
          <p:nvPr>
            <p:ph type="subTitle" idx="1"/>
          </p:nvPr>
        </p:nvSpPr>
        <p:spPr/>
        <p:txBody>
          <a:bodyPr/>
          <a:lstStyle/>
          <a:p>
            <a:r>
              <a:rPr lang="en-US" dirty="0" smtClean="0"/>
              <a:t>Lesson 11</a:t>
            </a:r>
            <a:endParaRPr lang="en-US" dirty="0"/>
          </a:p>
        </p:txBody>
      </p:sp>
    </p:spTree>
    <p:extLst>
      <p:ext uri="{BB962C8B-B14F-4D97-AF65-F5344CB8AC3E}">
        <p14:creationId xmlns:p14="http://schemas.microsoft.com/office/powerpoint/2010/main" val="1165609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ZF Axioms 7-9</a:t>
            </a:r>
            <a:endParaRPr lang="en-US" dirty="0"/>
          </a:p>
        </p:txBody>
      </p:sp>
      <p:pic>
        <p:nvPicPr>
          <p:cNvPr id="4" name="Picture 3"/>
          <p:cNvPicPr>
            <a:picLocks noChangeAspect="1"/>
          </p:cNvPicPr>
          <p:nvPr/>
        </p:nvPicPr>
        <p:blipFill>
          <a:blip r:embed="rId2"/>
          <a:stretch>
            <a:fillRect/>
          </a:stretch>
        </p:blipFill>
        <p:spPr>
          <a:xfrm>
            <a:off x="208907" y="2547798"/>
            <a:ext cx="11774184" cy="3965763"/>
          </a:xfrm>
          <a:prstGeom prst="rect">
            <a:avLst/>
          </a:prstGeom>
        </p:spPr>
      </p:pic>
    </p:spTree>
    <p:extLst>
      <p:ext uri="{BB962C8B-B14F-4D97-AF65-F5344CB8AC3E}">
        <p14:creationId xmlns:p14="http://schemas.microsoft.com/office/powerpoint/2010/main" val="2262380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cms.qz.com/wp-content/uploads/2018/03/heic1805a-1-e1520867476650.jpg?quality=80&amp;strip=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218"/>
            <a:ext cx="12192000" cy="686421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64695" y="447188"/>
            <a:ext cx="11117303" cy="970450"/>
          </a:xfrm>
        </p:spPr>
        <p:txBody>
          <a:bodyPr/>
          <a:lstStyle/>
          <a:p>
            <a:r>
              <a:rPr lang="en-US" dirty="0" smtClean="0"/>
              <a:t>Understanding </a:t>
            </a:r>
            <a:br>
              <a:rPr lang="en-US" dirty="0" smtClean="0"/>
            </a:br>
            <a:r>
              <a:rPr lang="en-US" dirty="0" smtClean="0"/>
              <a:t>and Faith</a:t>
            </a:r>
            <a:endParaRPr lang="en-US" dirty="0"/>
          </a:p>
        </p:txBody>
      </p:sp>
      <p:sp>
        <p:nvSpPr>
          <p:cNvPr id="3" name="Content Placeholder 2"/>
          <p:cNvSpPr>
            <a:spLocks noGrp="1"/>
          </p:cNvSpPr>
          <p:nvPr>
            <p:ph idx="1"/>
          </p:nvPr>
        </p:nvSpPr>
        <p:spPr>
          <a:xfrm>
            <a:off x="264695" y="3079240"/>
            <a:ext cx="4965094" cy="2552783"/>
          </a:xfrm>
        </p:spPr>
        <p:txBody>
          <a:bodyPr>
            <a:normAutofit/>
          </a:bodyPr>
          <a:lstStyle/>
          <a:p>
            <a:pPr marL="0" indent="0">
              <a:buNone/>
            </a:pPr>
            <a:r>
              <a:rPr lang="en-US" sz="3200" dirty="0" smtClean="0"/>
              <a:t>Even in a field of rigid logic and proof like mathematics, understanding starts with a little bit of faith!  </a:t>
            </a:r>
            <a:endParaRPr lang="en-US" sz="3200" dirty="0"/>
          </a:p>
        </p:txBody>
      </p:sp>
      <p:pic>
        <p:nvPicPr>
          <p:cNvPr id="6" name="Picture 5"/>
          <p:cNvPicPr>
            <a:picLocks noChangeAspect="1"/>
          </p:cNvPicPr>
          <p:nvPr/>
        </p:nvPicPr>
        <p:blipFill>
          <a:blip r:embed="rId3"/>
          <a:stretch>
            <a:fillRect/>
          </a:stretch>
        </p:blipFill>
        <p:spPr>
          <a:xfrm>
            <a:off x="4252034" y="0"/>
            <a:ext cx="7939966" cy="2222287"/>
          </a:xfrm>
          <a:prstGeom prst="rect">
            <a:avLst/>
          </a:prstGeom>
        </p:spPr>
      </p:pic>
    </p:spTree>
    <p:extLst>
      <p:ext uri="{BB962C8B-B14F-4D97-AF65-F5344CB8AC3E}">
        <p14:creationId xmlns:p14="http://schemas.microsoft.com/office/powerpoint/2010/main" val="15746493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8712" y="2021305"/>
            <a:ext cx="10554574" cy="4499811"/>
          </a:xfrm>
        </p:spPr>
        <p:txBody>
          <a:bodyPr>
            <a:normAutofit/>
          </a:bodyPr>
          <a:lstStyle/>
          <a:p>
            <a:r>
              <a:rPr lang="en-US" sz="2400" dirty="0" smtClean="0"/>
              <a:t>According to our best knowledge on the subject, Hebrews was probably written by Paul.  Paul was a Roman citizen, born in Tarsus, but he was also a man with a great deal of Hebrew heritage.  </a:t>
            </a:r>
          </a:p>
          <a:p>
            <a:r>
              <a:rPr lang="en-US" sz="2400" dirty="0" smtClean="0"/>
              <a:t>Paul was a Pharisee, as was his father (Acts 23:6).  He was born into the tribe of Benjamin.  In his own words from Philippians 3:5, Paul was </a:t>
            </a:r>
            <a:r>
              <a:rPr lang="en-US" sz="2400" b="1" dirty="0" smtClean="0"/>
              <a:t>“Circumcised </a:t>
            </a:r>
            <a:r>
              <a:rPr lang="en-US" sz="2400" b="1" dirty="0"/>
              <a:t>the eighth day, of the stock of Israel, of the tribe of Benjamin, an Hebrew of the Hebrews; as touching the law, a </a:t>
            </a:r>
            <a:r>
              <a:rPr lang="en-US" sz="2400" b="1" dirty="0" smtClean="0"/>
              <a:t>Pharisee.”  </a:t>
            </a:r>
            <a:r>
              <a:rPr lang="en-US" sz="2400" dirty="0" smtClean="0"/>
              <a:t>The book of Hebrews was written in Greek, but it was written by a Hebrew to Hebrews, so it makes sense to consider the </a:t>
            </a:r>
            <a:r>
              <a:rPr lang="en-US" sz="2400" b="1" dirty="0" smtClean="0">
                <a:hlinkClick r:id="rId2"/>
              </a:rPr>
              <a:t> word "FAITH" in Hebrew</a:t>
            </a:r>
            <a:r>
              <a:rPr lang="en-US" sz="2400" b="1" dirty="0" smtClean="0"/>
              <a:t>.  </a:t>
            </a:r>
            <a:endParaRPr lang="en-US" sz="2400" b="1" dirty="0"/>
          </a:p>
        </p:txBody>
      </p:sp>
      <p:pic>
        <p:nvPicPr>
          <p:cNvPr id="7" name="Picture 6"/>
          <p:cNvPicPr>
            <a:picLocks noChangeAspect="1"/>
          </p:cNvPicPr>
          <p:nvPr/>
        </p:nvPicPr>
        <p:blipFill>
          <a:blip r:embed="rId3"/>
          <a:stretch>
            <a:fillRect/>
          </a:stretch>
        </p:blipFill>
        <p:spPr>
          <a:xfrm>
            <a:off x="1206165" y="122788"/>
            <a:ext cx="10020300" cy="1619250"/>
          </a:xfrm>
          <a:prstGeom prst="rect">
            <a:avLst/>
          </a:prstGeom>
        </p:spPr>
      </p:pic>
    </p:spTree>
    <p:extLst>
      <p:ext uri="{BB962C8B-B14F-4D97-AF65-F5344CB8AC3E}">
        <p14:creationId xmlns:p14="http://schemas.microsoft.com/office/powerpoint/2010/main" val="32184336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8712" y="2021305"/>
            <a:ext cx="10554574" cy="4499811"/>
          </a:xfrm>
        </p:spPr>
        <p:txBody>
          <a:bodyPr>
            <a:normAutofit/>
          </a:bodyPr>
          <a:lstStyle/>
          <a:p>
            <a:r>
              <a:rPr lang="en-US" sz="2400" dirty="0" smtClean="0"/>
              <a:t>Notice that “faith” is an ACTION WORD, not an abstract belief that something is the case!</a:t>
            </a:r>
            <a:endParaRPr lang="en-US" sz="2400" b="1" dirty="0" smtClean="0"/>
          </a:p>
          <a:p>
            <a:r>
              <a:rPr lang="en-US" sz="2400" dirty="0" smtClean="0"/>
              <a:t>So we see in Hebrews 11:5 that </a:t>
            </a:r>
            <a:r>
              <a:rPr lang="en-US" sz="2400" dirty="0" smtClean="0">
                <a:solidFill>
                  <a:schemeClr val="accent1">
                    <a:lumMod val="20000"/>
                    <a:lumOff val="80000"/>
                  </a:schemeClr>
                </a:solidFill>
              </a:rPr>
              <a:t>“By </a:t>
            </a:r>
            <a:r>
              <a:rPr lang="en-US" sz="2400" dirty="0">
                <a:solidFill>
                  <a:schemeClr val="accent1">
                    <a:lumMod val="20000"/>
                    <a:lumOff val="80000"/>
                  </a:schemeClr>
                </a:solidFill>
              </a:rPr>
              <a:t>faith Enoch was translated that he should not see death; and was not found, because God had translated him: for before his translation he had this testimony, that he pleased God</a:t>
            </a:r>
            <a:r>
              <a:rPr lang="en-US" sz="2400" dirty="0" smtClean="0">
                <a:solidFill>
                  <a:schemeClr val="accent1">
                    <a:lumMod val="20000"/>
                    <a:lumOff val="80000"/>
                  </a:schemeClr>
                </a:solidFill>
              </a:rPr>
              <a:t>.”</a:t>
            </a:r>
          </a:p>
          <a:p>
            <a:r>
              <a:rPr lang="en-US" sz="2400" dirty="0" smtClean="0"/>
              <a:t>It’s not that Enoch had faith (a belief) that God would translate him, but that he was translated as a result of his faith and his faithfulness—”he pleased God.”  </a:t>
            </a:r>
          </a:p>
          <a:p>
            <a:r>
              <a:rPr lang="en-US" sz="2400" dirty="0" smtClean="0"/>
              <a:t>Faith is not a belief but how we live BECAUSE OF a belief!  </a:t>
            </a:r>
          </a:p>
        </p:txBody>
      </p:sp>
      <p:pic>
        <p:nvPicPr>
          <p:cNvPr id="7" name="Picture 6"/>
          <p:cNvPicPr>
            <a:picLocks noChangeAspect="1"/>
          </p:cNvPicPr>
          <p:nvPr/>
        </p:nvPicPr>
        <p:blipFill>
          <a:blip r:embed="rId2"/>
          <a:stretch>
            <a:fillRect/>
          </a:stretch>
        </p:blipFill>
        <p:spPr>
          <a:xfrm>
            <a:off x="1206165" y="122788"/>
            <a:ext cx="10020300" cy="1619250"/>
          </a:xfrm>
          <a:prstGeom prst="rect">
            <a:avLst/>
          </a:prstGeom>
        </p:spPr>
      </p:pic>
    </p:spTree>
    <p:extLst>
      <p:ext uri="{BB962C8B-B14F-4D97-AF65-F5344CB8AC3E}">
        <p14:creationId xmlns:p14="http://schemas.microsoft.com/office/powerpoint/2010/main" val="25708847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2347" y="1961147"/>
            <a:ext cx="11947358" cy="5017169"/>
          </a:xfrm>
        </p:spPr>
        <p:txBody>
          <a:bodyPr>
            <a:normAutofit lnSpcReduction="10000"/>
          </a:bodyPr>
          <a:lstStyle/>
          <a:p>
            <a:pPr marL="0" indent="0">
              <a:buNone/>
            </a:pPr>
            <a:r>
              <a:rPr lang="en-US" sz="2400" b="1" i="1" dirty="0"/>
              <a:t>The fields were parched and brown from lack of rain, and the crops lay wilting from thirst. People were anxious and irritable as they searched the sky for any sign of relief. Days turned into arid weeks. No rain came</a:t>
            </a:r>
            <a:r>
              <a:rPr lang="en-US" sz="2400" b="1" i="1" dirty="0" smtClean="0"/>
              <a:t>.  The </a:t>
            </a:r>
            <a:r>
              <a:rPr lang="en-US" sz="2400" b="1" i="1" dirty="0"/>
              <a:t>ministers of the local churches called for an hour of prayer on the town square the following Saturday. They requested that everyone bring an object of faith for inspiration.</a:t>
            </a:r>
            <a:endParaRPr lang="en-US" sz="2400" dirty="0"/>
          </a:p>
          <a:p>
            <a:pPr marL="0" indent="0">
              <a:buNone/>
            </a:pPr>
            <a:r>
              <a:rPr lang="en-US" sz="2400" b="1" i="1" dirty="0"/>
              <a:t>At high noon on the appointed Saturday the townspeople showed up in masses, filling the square with anxious faces and hopeful hearts. The ministers were touched to see the variety of objects clutched in prayerful hands --Bibles, crosses, and rosaries were only a few of their faith symbols.</a:t>
            </a:r>
            <a:endParaRPr lang="en-US" sz="2400" dirty="0"/>
          </a:p>
          <a:p>
            <a:pPr marL="0" indent="0">
              <a:buNone/>
            </a:pPr>
            <a:r>
              <a:rPr lang="en-US" sz="2400" b="1" i="1" dirty="0"/>
              <a:t>When the hour ended, as if on magical command, a soft rain began to fall. Cheers swept the crowd as they held their treasured objects high in gratitude and praise. From the middle of the crowd, one faith symbol seemed to overshadow all the others; A small 9-year-old child had brought an umbrella.</a:t>
            </a:r>
            <a:endParaRPr lang="en-US" sz="2400" dirty="0"/>
          </a:p>
        </p:txBody>
      </p:sp>
      <p:pic>
        <p:nvPicPr>
          <p:cNvPr id="7" name="Picture 6"/>
          <p:cNvPicPr>
            <a:picLocks noChangeAspect="1"/>
          </p:cNvPicPr>
          <p:nvPr/>
        </p:nvPicPr>
        <p:blipFill>
          <a:blip r:embed="rId2"/>
          <a:stretch>
            <a:fillRect/>
          </a:stretch>
        </p:blipFill>
        <p:spPr>
          <a:xfrm>
            <a:off x="1206165" y="122788"/>
            <a:ext cx="10020300" cy="1619250"/>
          </a:xfrm>
          <a:prstGeom prst="rect">
            <a:avLst/>
          </a:prstGeom>
        </p:spPr>
      </p:pic>
    </p:spTree>
    <p:extLst>
      <p:ext uri="{BB962C8B-B14F-4D97-AF65-F5344CB8AC3E}">
        <p14:creationId xmlns:p14="http://schemas.microsoft.com/office/powerpoint/2010/main" val="24501492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9165" y="2317526"/>
            <a:ext cx="5269267" cy="3636511"/>
          </a:xfrm>
        </p:spPr>
        <p:txBody>
          <a:bodyPr>
            <a:normAutofit/>
          </a:bodyPr>
          <a:lstStyle/>
          <a:p>
            <a:r>
              <a:rPr lang="en-US" sz="3200" dirty="0" smtClean="0"/>
              <a:t>What good is a belief if it never stirs you to action?  </a:t>
            </a:r>
            <a:endParaRPr lang="en-US" sz="3200" dirty="0"/>
          </a:p>
          <a:p>
            <a:r>
              <a:rPr lang="en-US" sz="3200" dirty="0" smtClean="0"/>
              <a:t>Is it even really a “belief”?  </a:t>
            </a:r>
            <a:endParaRPr lang="en-US" sz="3200" dirty="0"/>
          </a:p>
        </p:txBody>
      </p:sp>
      <p:pic>
        <p:nvPicPr>
          <p:cNvPr id="7170" name="Picture 2" descr="The 7 Best Kid-Friendly Umbrellas - Help! We've Got Ki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8228" y="2317526"/>
            <a:ext cx="6076783" cy="405118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1206165" y="122788"/>
            <a:ext cx="10020300" cy="1619250"/>
          </a:xfrm>
          <a:prstGeom prst="rect">
            <a:avLst/>
          </a:prstGeom>
        </p:spPr>
      </p:pic>
    </p:spTree>
    <p:extLst>
      <p:ext uri="{BB962C8B-B14F-4D97-AF65-F5344CB8AC3E}">
        <p14:creationId xmlns:p14="http://schemas.microsoft.com/office/powerpoint/2010/main" val="2700041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Romans 12:3</a:t>
            </a:r>
            <a:endParaRPr lang="en-US" dirty="0"/>
          </a:p>
        </p:txBody>
      </p:sp>
      <p:sp>
        <p:nvSpPr>
          <p:cNvPr id="3" name="Content Placeholder 2"/>
          <p:cNvSpPr>
            <a:spLocks noGrp="1"/>
          </p:cNvSpPr>
          <p:nvPr>
            <p:ph idx="1"/>
          </p:nvPr>
        </p:nvSpPr>
        <p:spPr/>
        <p:txBody>
          <a:bodyPr>
            <a:normAutofit/>
          </a:bodyPr>
          <a:lstStyle/>
          <a:p>
            <a:r>
              <a:rPr lang="en-US" sz="2800" b="1" baseline="30000" dirty="0"/>
              <a:t>3 </a:t>
            </a:r>
            <a:r>
              <a:rPr lang="en-US" sz="2800" dirty="0"/>
              <a:t>For I say, through the grace given unto me, to every man that is among you, not to think of himself more highly than he ought to think; but to think soberly, according as God hath dealt to every man the measure of faith.</a:t>
            </a:r>
            <a:endParaRPr lang="en-US" sz="2800" dirty="0"/>
          </a:p>
        </p:txBody>
      </p:sp>
      <p:pic>
        <p:nvPicPr>
          <p:cNvPr id="4" name="Picture 3"/>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899090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John 1:12 - CONVERSION</a:t>
            </a:r>
            <a:endParaRPr lang="en-US" dirty="0"/>
          </a:p>
        </p:txBody>
      </p:sp>
      <p:sp>
        <p:nvSpPr>
          <p:cNvPr id="3" name="Content Placeholder 2"/>
          <p:cNvSpPr>
            <a:spLocks noGrp="1"/>
          </p:cNvSpPr>
          <p:nvPr>
            <p:ph idx="1"/>
          </p:nvPr>
        </p:nvSpPr>
        <p:spPr/>
        <p:txBody>
          <a:bodyPr>
            <a:normAutofit/>
          </a:bodyPr>
          <a:lstStyle/>
          <a:p>
            <a:r>
              <a:rPr lang="en-US" sz="2800" b="1" baseline="30000" dirty="0"/>
              <a:t>12 </a:t>
            </a:r>
            <a:r>
              <a:rPr lang="en-US" sz="2800" dirty="0"/>
              <a:t>But as many as received him, to them gave he power to become the sons of God, even to them that believe on his name:</a:t>
            </a:r>
          </a:p>
        </p:txBody>
      </p:sp>
      <p:pic>
        <p:nvPicPr>
          <p:cNvPr id="4" name="Picture 3"/>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35999080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Romans 5:1, 2- JUSTIFICATION</a:t>
            </a:r>
            <a:endParaRPr lang="en-US" dirty="0"/>
          </a:p>
        </p:txBody>
      </p:sp>
      <p:sp>
        <p:nvSpPr>
          <p:cNvPr id="3" name="Content Placeholder 2"/>
          <p:cNvSpPr>
            <a:spLocks noGrp="1"/>
          </p:cNvSpPr>
          <p:nvPr>
            <p:ph idx="1"/>
          </p:nvPr>
        </p:nvSpPr>
        <p:spPr/>
        <p:txBody>
          <a:bodyPr>
            <a:normAutofit/>
          </a:bodyPr>
          <a:lstStyle/>
          <a:p>
            <a:r>
              <a:rPr lang="en-US" sz="2800" dirty="0"/>
              <a:t>Therefore being justified by faith, we have peace with God through our Lord Jesus Christ:</a:t>
            </a:r>
          </a:p>
          <a:p>
            <a:r>
              <a:rPr lang="en-US" sz="2800" b="1" baseline="30000" dirty="0"/>
              <a:t>2 </a:t>
            </a:r>
            <a:r>
              <a:rPr lang="en-US" sz="2800" dirty="0"/>
              <a:t>By whom also we have access by faith into this grace wherein we stand, and rejoice in hope of the glory of God.</a:t>
            </a:r>
          </a:p>
        </p:txBody>
      </p:sp>
      <p:pic>
        <p:nvPicPr>
          <p:cNvPr id="4" name="Picture 3"/>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731467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Acts 26:18 - SANCTIFICATION</a:t>
            </a:r>
            <a:endParaRPr lang="en-US" dirty="0"/>
          </a:p>
        </p:txBody>
      </p:sp>
      <p:sp>
        <p:nvSpPr>
          <p:cNvPr id="3" name="Content Placeholder 2"/>
          <p:cNvSpPr>
            <a:spLocks noGrp="1"/>
          </p:cNvSpPr>
          <p:nvPr>
            <p:ph idx="1"/>
          </p:nvPr>
        </p:nvSpPr>
        <p:spPr/>
        <p:txBody>
          <a:bodyPr>
            <a:normAutofit/>
          </a:bodyPr>
          <a:lstStyle/>
          <a:p>
            <a:r>
              <a:rPr lang="en-US" sz="2800" b="1" baseline="30000" dirty="0"/>
              <a:t>18 </a:t>
            </a:r>
            <a:r>
              <a:rPr lang="en-US" sz="2800" dirty="0"/>
              <a:t>To open their eyes, and to turn them from darkness to light, and from the power of Satan unto God, that they may receive forgiveness of sins, and inheritance among them which are sanctified by faith that is in me.</a:t>
            </a:r>
          </a:p>
        </p:txBody>
      </p:sp>
      <p:pic>
        <p:nvPicPr>
          <p:cNvPr id="4" name="Picture 3"/>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3526035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547687" y="152400"/>
            <a:ext cx="11096625" cy="6553200"/>
          </a:xfrm>
          <a:prstGeom prst="rect">
            <a:avLst/>
          </a:prstGeom>
        </p:spPr>
      </p:pic>
    </p:spTree>
    <p:extLst>
      <p:ext uri="{BB962C8B-B14F-4D97-AF65-F5344CB8AC3E}">
        <p14:creationId xmlns:p14="http://schemas.microsoft.com/office/powerpoint/2010/main" val="1139128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GLORIFICATION</a:t>
            </a:r>
            <a:endParaRPr lang="en-US" dirty="0"/>
          </a:p>
        </p:txBody>
      </p:sp>
      <p:sp>
        <p:nvSpPr>
          <p:cNvPr id="3" name="Content Placeholder 2"/>
          <p:cNvSpPr>
            <a:spLocks noGrp="1"/>
          </p:cNvSpPr>
          <p:nvPr>
            <p:ph idx="1"/>
          </p:nvPr>
        </p:nvSpPr>
        <p:spPr/>
        <p:txBody>
          <a:bodyPr>
            <a:normAutofit/>
          </a:bodyPr>
          <a:lstStyle/>
          <a:p>
            <a:pPr marL="0" indent="0">
              <a:buNone/>
            </a:pPr>
            <a:r>
              <a:rPr lang="en-US" sz="2800" b="1" dirty="0" smtClean="0"/>
              <a:t>Notice that for faith’s contribution to glorification we can just turn back to Hebrews 11:5!  </a:t>
            </a:r>
          </a:p>
          <a:p>
            <a:pPr marL="0" indent="0">
              <a:buNone/>
            </a:pPr>
            <a:r>
              <a:rPr lang="en-US" sz="2800" dirty="0" smtClean="0">
                <a:solidFill>
                  <a:schemeClr val="accent1">
                    <a:lumMod val="20000"/>
                    <a:lumOff val="80000"/>
                  </a:schemeClr>
                </a:solidFill>
              </a:rPr>
              <a:t>“</a:t>
            </a:r>
            <a:r>
              <a:rPr lang="en-US" sz="2800" dirty="0">
                <a:solidFill>
                  <a:schemeClr val="accent1">
                    <a:lumMod val="20000"/>
                    <a:lumOff val="80000"/>
                  </a:schemeClr>
                </a:solidFill>
              </a:rPr>
              <a:t>By faith Enoch was translated that he should not see death; and was not found, because God had translated him: for before his translation he had this testimony, that he pleased God.”</a:t>
            </a:r>
          </a:p>
          <a:p>
            <a:pPr marL="0" indent="0">
              <a:buNone/>
            </a:pPr>
            <a:endParaRPr lang="en-US" sz="2800" dirty="0"/>
          </a:p>
        </p:txBody>
      </p:sp>
      <p:pic>
        <p:nvPicPr>
          <p:cNvPr id="4" name="Picture 3"/>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3127520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8196" name="Picture 4" descr="Faith Sign - Life According To Mark...Random Thoughts From ..."/>
          <p:cNvPicPr>
            <a:picLocks noChangeAspect="1" noChangeArrowheads="1"/>
          </p:cNvPicPr>
          <p:nvPr/>
        </p:nvPicPr>
        <p:blipFill rotWithShape="1">
          <a:blip r:embed="rId2">
            <a:extLst>
              <a:ext uri="{28A0092B-C50C-407E-A947-70E740481C1C}">
                <a14:useLocalDpi xmlns:a14="http://schemas.microsoft.com/office/drawing/2010/main" val="0"/>
              </a:ext>
            </a:extLst>
          </a:blip>
          <a:srcRect b="6708"/>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40494" y="-166235"/>
            <a:ext cx="5855494" cy="6001643"/>
          </a:xfrm>
          <a:prstGeom prst="rect">
            <a:avLst/>
          </a:prstGeom>
          <a:noFill/>
        </p:spPr>
        <p:txBody>
          <a:bodyPr wrap="square" rtlCol="0">
            <a:spAutoFit/>
          </a:bodyPr>
          <a:lstStyle/>
          <a:p>
            <a:r>
              <a:rPr lang="en-US" sz="9600" b="1" dirty="0" smtClean="0">
                <a:ln w="12700">
                  <a:solidFill>
                    <a:schemeClr val="accent3">
                      <a:lumMod val="50000"/>
                    </a:schemeClr>
                  </a:solidFill>
                  <a:prstDash val="solid"/>
                </a:ln>
                <a:effectLst>
                  <a:innerShdw blurRad="177800">
                    <a:schemeClr val="accent3">
                      <a:lumMod val="50000"/>
                    </a:schemeClr>
                  </a:innerShdw>
                </a:effectLst>
              </a:rPr>
              <a:t>5 BIBLE CASE-STUDIES IN</a:t>
            </a:r>
            <a:endParaRPr lang="en-US" sz="9600" b="1" dirty="0">
              <a:ln w="12700">
                <a:solidFill>
                  <a:schemeClr val="accent3">
                    <a:lumMod val="50000"/>
                  </a:schemeClr>
                </a:solidFill>
                <a:prstDash val="solid"/>
              </a:ln>
              <a:effectLst>
                <a:innerShdw blurRad="177800">
                  <a:schemeClr val="accent3">
                    <a:lumMod val="50000"/>
                  </a:schemeClr>
                </a:innerShdw>
              </a:effectLst>
            </a:endParaRPr>
          </a:p>
        </p:txBody>
      </p:sp>
    </p:spTree>
    <p:extLst>
      <p:ext uri="{BB962C8B-B14F-4D97-AF65-F5344CB8AC3E}">
        <p14:creationId xmlns:p14="http://schemas.microsoft.com/office/powerpoint/2010/main" val="2899364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Matthew 17:14-16</a:t>
            </a:r>
            <a:endParaRPr lang="en-US" dirty="0"/>
          </a:p>
        </p:txBody>
      </p:sp>
      <p:sp>
        <p:nvSpPr>
          <p:cNvPr id="3" name="Content Placeholder 2"/>
          <p:cNvSpPr>
            <a:spLocks noGrp="1"/>
          </p:cNvSpPr>
          <p:nvPr>
            <p:ph idx="1"/>
          </p:nvPr>
        </p:nvSpPr>
        <p:spPr>
          <a:solidFill>
            <a:schemeClr val="accent1">
              <a:lumMod val="50000"/>
            </a:schemeClr>
          </a:solidFill>
        </p:spPr>
        <p:txBody>
          <a:bodyPr>
            <a:normAutofit lnSpcReduction="10000"/>
          </a:bodyPr>
          <a:lstStyle/>
          <a:p>
            <a:r>
              <a:rPr lang="en-US" sz="2800" b="1" baseline="30000" dirty="0"/>
              <a:t>14 </a:t>
            </a:r>
            <a:r>
              <a:rPr lang="en-US" sz="2800" dirty="0"/>
              <a:t>And when they were come to the multitude, there came to him a certain man, kneeling down to him, and saying,</a:t>
            </a:r>
          </a:p>
          <a:p>
            <a:r>
              <a:rPr lang="en-US" sz="2800" b="1" baseline="30000" dirty="0"/>
              <a:t>15 </a:t>
            </a:r>
            <a:r>
              <a:rPr lang="en-US" sz="2800" dirty="0"/>
              <a:t>Lord, have mercy on my son: for he is </a:t>
            </a:r>
            <a:r>
              <a:rPr lang="en-US" sz="2800" dirty="0" err="1"/>
              <a:t>lunatick</a:t>
            </a:r>
            <a:r>
              <a:rPr lang="en-US" sz="2800" dirty="0"/>
              <a:t>, and sore vexed: for </a:t>
            </a:r>
            <a:r>
              <a:rPr lang="en-US" sz="2800" dirty="0" err="1"/>
              <a:t>ofttimes</a:t>
            </a:r>
            <a:r>
              <a:rPr lang="en-US" sz="2800" dirty="0"/>
              <a:t> he </a:t>
            </a:r>
            <a:r>
              <a:rPr lang="en-US" sz="2800" dirty="0" err="1"/>
              <a:t>falleth</a:t>
            </a:r>
            <a:r>
              <a:rPr lang="en-US" sz="2800" dirty="0"/>
              <a:t> into the fire, and oft into the water.</a:t>
            </a:r>
          </a:p>
          <a:p>
            <a:r>
              <a:rPr lang="en-US" sz="2800" b="1" baseline="30000" dirty="0"/>
              <a:t>16 </a:t>
            </a:r>
            <a:r>
              <a:rPr lang="en-US" sz="2800" dirty="0"/>
              <a:t>And I brought him to thy disciples, and they could not cure him</a:t>
            </a:r>
            <a:r>
              <a:rPr lang="en-US" sz="2800" dirty="0" smtClean="0"/>
              <a:t>.</a:t>
            </a:r>
            <a:endParaRPr lang="en-US" sz="2800" dirty="0"/>
          </a:p>
        </p:txBody>
      </p:sp>
      <p:pic>
        <p:nvPicPr>
          <p:cNvPr id="5" name="Picture 4"/>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4152079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Matthew 17:17-19</a:t>
            </a:r>
            <a:endParaRPr lang="en-US" dirty="0"/>
          </a:p>
        </p:txBody>
      </p:sp>
      <p:sp>
        <p:nvSpPr>
          <p:cNvPr id="3" name="Content Placeholder 2"/>
          <p:cNvSpPr>
            <a:spLocks noGrp="1"/>
          </p:cNvSpPr>
          <p:nvPr>
            <p:ph idx="1"/>
          </p:nvPr>
        </p:nvSpPr>
        <p:spPr>
          <a:solidFill>
            <a:schemeClr val="accent1">
              <a:lumMod val="50000"/>
            </a:schemeClr>
          </a:solidFill>
        </p:spPr>
        <p:txBody>
          <a:bodyPr>
            <a:normAutofit/>
          </a:bodyPr>
          <a:lstStyle/>
          <a:p>
            <a:r>
              <a:rPr lang="en-US" sz="2800" b="1" baseline="30000" dirty="0"/>
              <a:t>17 </a:t>
            </a:r>
            <a:r>
              <a:rPr lang="en-US" sz="2800" dirty="0"/>
              <a:t>Then Jesus answered and said, O faithless and perverse generation, how long shall I be with you? how long shall I suffer you? bring him hither to me.</a:t>
            </a:r>
          </a:p>
          <a:p>
            <a:r>
              <a:rPr lang="en-US" sz="2800" b="1" baseline="30000" dirty="0"/>
              <a:t>18 </a:t>
            </a:r>
            <a:r>
              <a:rPr lang="en-US" sz="2800" dirty="0"/>
              <a:t>And Jesus rebuked the devil; and he departed out of him: and the child was cured from that very hour.</a:t>
            </a:r>
          </a:p>
          <a:p>
            <a:r>
              <a:rPr lang="en-US" sz="2800" b="1" baseline="30000" dirty="0"/>
              <a:t>19 </a:t>
            </a:r>
            <a:r>
              <a:rPr lang="en-US" sz="2800" dirty="0"/>
              <a:t>Then came the disciples to Jesus apart, and said, Why could not we cast him out?</a:t>
            </a:r>
          </a:p>
        </p:txBody>
      </p:sp>
      <p:pic>
        <p:nvPicPr>
          <p:cNvPr id="5" name="Picture 4"/>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13144732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Matthew 17:20-21</a:t>
            </a:r>
            <a:endParaRPr lang="en-US" dirty="0"/>
          </a:p>
        </p:txBody>
      </p:sp>
      <p:sp>
        <p:nvSpPr>
          <p:cNvPr id="3" name="Content Placeholder 2"/>
          <p:cNvSpPr>
            <a:spLocks noGrp="1"/>
          </p:cNvSpPr>
          <p:nvPr>
            <p:ph idx="1"/>
          </p:nvPr>
        </p:nvSpPr>
        <p:spPr>
          <a:solidFill>
            <a:schemeClr val="accent1">
              <a:lumMod val="50000"/>
            </a:schemeClr>
          </a:solidFill>
        </p:spPr>
        <p:txBody>
          <a:bodyPr>
            <a:normAutofit/>
          </a:bodyPr>
          <a:lstStyle/>
          <a:p>
            <a:r>
              <a:rPr lang="en-US" sz="2800" b="1" baseline="30000" dirty="0"/>
              <a:t>20 </a:t>
            </a:r>
            <a:r>
              <a:rPr lang="en-US" sz="2800" dirty="0"/>
              <a:t>And Jesus said unto them, Because of your unbelief: for verily I say unto you, If ye have faith as a grain of mustard seed, ye shall say unto this mountain, Remove hence to yonder place; and it shall remove; and nothing shall be impossible unto you.</a:t>
            </a:r>
          </a:p>
          <a:p>
            <a:r>
              <a:rPr lang="en-US" sz="2800" b="1" baseline="30000" dirty="0"/>
              <a:t>21 </a:t>
            </a:r>
            <a:r>
              <a:rPr lang="en-US" sz="2800" dirty="0"/>
              <a:t>Howbeit this kind </a:t>
            </a:r>
            <a:r>
              <a:rPr lang="en-US" sz="2800" dirty="0" err="1"/>
              <a:t>goeth</a:t>
            </a:r>
            <a:r>
              <a:rPr lang="en-US" sz="2800" dirty="0"/>
              <a:t> not out but by prayer and fasting.</a:t>
            </a:r>
          </a:p>
        </p:txBody>
      </p:sp>
      <p:pic>
        <p:nvPicPr>
          <p:cNvPr id="5" name="Picture 4"/>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4141628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Romans 10:13-15</a:t>
            </a:r>
            <a:endParaRPr lang="en-US" dirty="0"/>
          </a:p>
        </p:txBody>
      </p:sp>
      <p:sp>
        <p:nvSpPr>
          <p:cNvPr id="3" name="Content Placeholder 2"/>
          <p:cNvSpPr>
            <a:spLocks noGrp="1"/>
          </p:cNvSpPr>
          <p:nvPr>
            <p:ph idx="1"/>
          </p:nvPr>
        </p:nvSpPr>
        <p:spPr>
          <a:xfrm>
            <a:off x="818712" y="2222287"/>
            <a:ext cx="10554574" cy="3973976"/>
          </a:xfrm>
          <a:solidFill>
            <a:srgbClr val="552579"/>
          </a:solidFill>
          <a:ln>
            <a:solidFill>
              <a:schemeClr val="accent1">
                <a:lumMod val="75000"/>
              </a:schemeClr>
            </a:solidFill>
          </a:ln>
        </p:spPr>
        <p:txBody>
          <a:bodyPr>
            <a:normAutofit fontScale="92500"/>
          </a:bodyPr>
          <a:lstStyle/>
          <a:p>
            <a:r>
              <a:rPr lang="en-US" sz="2800" b="1" baseline="30000" dirty="0"/>
              <a:t>13 </a:t>
            </a:r>
            <a:r>
              <a:rPr lang="en-US" sz="2800" dirty="0"/>
              <a:t>For whosoever shall call upon the name of the Lord shall be saved.</a:t>
            </a:r>
          </a:p>
          <a:p>
            <a:r>
              <a:rPr lang="en-US" sz="2800" b="1" baseline="30000" dirty="0"/>
              <a:t>14 </a:t>
            </a:r>
            <a:r>
              <a:rPr lang="en-US" sz="2800" dirty="0"/>
              <a:t>How then shall they call on him in whom they have not believed? and how shall they believe in him of whom they have not heard? and how shall they hear without a preacher?</a:t>
            </a:r>
          </a:p>
          <a:p>
            <a:r>
              <a:rPr lang="en-US" sz="2800" b="1" baseline="30000" dirty="0"/>
              <a:t>15 </a:t>
            </a:r>
            <a:r>
              <a:rPr lang="en-US" sz="2800" dirty="0"/>
              <a:t>And how shall they preach, except they be sent? as it is written, How beautiful are the feet of them that preach the gospel of peace, and bring glad tidings of good things</a:t>
            </a:r>
            <a:r>
              <a:rPr lang="en-US" sz="2800" dirty="0" smtClean="0"/>
              <a:t>!</a:t>
            </a:r>
            <a:endParaRPr lang="en-US" sz="2800" dirty="0"/>
          </a:p>
        </p:txBody>
      </p:sp>
      <p:pic>
        <p:nvPicPr>
          <p:cNvPr id="5" name="Picture 4"/>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2287715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Romans 10:16-17</a:t>
            </a:r>
            <a:endParaRPr lang="en-US" dirty="0"/>
          </a:p>
        </p:txBody>
      </p:sp>
      <p:sp>
        <p:nvSpPr>
          <p:cNvPr id="3" name="Content Placeholder 2"/>
          <p:cNvSpPr>
            <a:spLocks noGrp="1"/>
          </p:cNvSpPr>
          <p:nvPr>
            <p:ph idx="1"/>
          </p:nvPr>
        </p:nvSpPr>
        <p:spPr>
          <a:xfrm>
            <a:off x="818712" y="2222287"/>
            <a:ext cx="10554574" cy="3973976"/>
          </a:xfrm>
          <a:solidFill>
            <a:srgbClr val="552579"/>
          </a:solidFill>
          <a:ln>
            <a:solidFill>
              <a:schemeClr val="accent1">
                <a:lumMod val="75000"/>
              </a:schemeClr>
            </a:solidFill>
          </a:ln>
        </p:spPr>
        <p:txBody>
          <a:bodyPr>
            <a:normAutofit/>
          </a:bodyPr>
          <a:lstStyle/>
          <a:p>
            <a:r>
              <a:rPr lang="en-US" sz="2800" b="1" baseline="30000" dirty="0"/>
              <a:t>16 </a:t>
            </a:r>
            <a:r>
              <a:rPr lang="en-US" sz="2800" dirty="0"/>
              <a:t>But they have not all obeyed the gospel. For Esaias </a:t>
            </a:r>
            <a:r>
              <a:rPr lang="en-US" sz="2800" dirty="0" err="1"/>
              <a:t>saith</a:t>
            </a:r>
            <a:r>
              <a:rPr lang="en-US" sz="2800" dirty="0"/>
              <a:t>, Lord, who hath believed our report?</a:t>
            </a:r>
          </a:p>
          <a:p>
            <a:r>
              <a:rPr lang="en-US" sz="2800" b="1" baseline="30000" dirty="0"/>
              <a:t>17 </a:t>
            </a:r>
            <a:r>
              <a:rPr lang="en-US" sz="2800" dirty="0"/>
              <a:t>So then faith cometh by hearing, and hearing by the word of God.</a:t>
            </a:r>
            <a:endParaRPr lang="en-US" sz="2800" dirty="0"/>
          </a:p>
        </p:txBody>
      </p:sp>
      <p:pic>
        <p:nvPicPr>
          <p:cNvPr id="5" name="Picture 4"/>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3853883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Luke 17:5-7</a:t>
            </a:r>
            <a:endParaRPr lang="en-US" dirty="0"/>
          </a:p>
        </p:txBody>
      </p:sp>
      <p:sp>
        <p:nvSpPr>
          <p:cNvPr id="3" name="Content Placeholder 2"/>
          <p:cNvSpPr>
            <a:spLocks noGrp="1"/>
          </p:cNvSpPr>
          <p:nvPr>
            <p:ph idx="1"/>
          </p:nvPr>
        </p:nvSpPr>
        <p:spPr>
          <a:solidFill>
            <a:schemeClr val="accent1">
              <a:lumMod val="50000"/>
            </a:schemeClr>
          </a:solidFill>
        </p:spPr>
        <p:txBody>
          <a:bodyPr>
            <a:normAutofit lnSpcReduction="10000"/>
          </a:bodyPr>
          <a:lstStyle/>
          <a:p>
            <a:r>
              <a:rPr lang="en-US" sz="2800" b="1" baseline="30000" dirty="0"/>
              <a:t>5 </a:t>
            </a:r>
            <a:r>
              <a:rPr lang="en-US" sz="2800" dirty="0"/>
              <a:t>And the apostles said unto the Lord, Increase our faith.</a:t>
            </a:r>
          </a:p>
          <a:p>
            <a:r>
              <a:rPr lang="en-US" sz="2800" b="1" baseline="30000" dirty="0"/>
              <a:t>6 </a:t>
            </a:r>
            <a:r>
              <a:rPr lang="en-US" sz="2800" dirty="0"/>
              <a:t>And the Lord said, If ye had faith as a grain of mustard seed, ye might say unto this </a:t>
            </a:r>
            <a:r>
              <a:rPr lang="en-US" sz="2800" dirty="0" err="1"/>
              <a:t>sycamine</a:t>
            </a:r>
            <a:r>
              <a:rPr lang="en-US" sz="2800" dirty="0"/>
              <a:t> tree, Be thou plucked up by the root, and be thou planted in the sea; and it should obey you.</a:t>
            </a:r>
          </a:p>
          <a:p>
            <a:r>
              <a:rPr lang="en-US" sz="2800" b="1" baseline="30000" dirty="0"/>
              <a:t>7 </a:t>
            </a:r>
            <a:r>
              <a:rPr lang="en-US" sz="2800" dirty="0"/>
              <a:t>But which of you, having a servant plowing or feeding cattle, will say unto him by and by, when he is come from the field, Go and sit down to meat?</a:t>
            </a:r>
          </a:p>
        </p:txBody>
      </p:sp>
      <p:pic>
        <p:nvPicPr>
          <p:cNvPr id="5" name="Picture 4"/>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104871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Luke 17:8-10</a:t>
            </a:r>
            <a:endParaRPr lang="en-US" dirty="0"/>
          </a:p>
        </p:txBody>
      </p:sp>
      <p:sp>
        <p:nvSpPr>
          <p:cNvPr id="3" name="Content Placeholder 2"/>
          <p:cNvSpPr>
            <a:spLocks noGrp="1"/>
          </p:cNvSpPr>
          <p:nvPr>
            <p:ph idx="1"/>
          </p:nvPr>
        </p:nvSpPr>
        <p:spPr>
          <a:xfrm>
            <a:off x="818712" y="2222287"/>
            <a:ext cx="10554574" cy="4178513"/>
          </a:xfrm>
          <a:solidFill>
            <a:schemeClr val="accent1">
              <a:lumMod val="50000"/>
            </a:schemeClr>
          </a:solidFill>
        </p:spPr>
        <p:txBody>
          <a:bodyPr>
            <a:normAutofit/>
          </a:bodyPr>
          <a:lstStyle/>
          <a:p>
            <a:r>
              <a:rPr lang="en-US" sz="2800" b="1" baseline="30000" dirty="0"/>
              <a:t>8 </a:t>
            </a:r>
            <a:r>
              <a:rPr lang="en-US" sz="2800" dirty="0"/>
              <a:t>And will not rather say unto him, Make ready wherewith I may sup, and gird thyself, and serve me, till I have eaten and drunken; and afterward thou shalt eat and drink?</a:t>
            </a:r>
          </a:p>
          <a:p>
            <a:r>
              <a:rPr lang="en-US" sz="2800" b="1" baseline="30000" dirty="0"/>
              <a:t>9 </a:t>
            </a:r>
            <a:r>
              <a:rPr lang="en-US" sz="2800" dirty="0"/>
              <a:t>Doth he thank that servant because he did the things that were commanded him? I </a:t>
            </a:r>
            <a:r>
              <a:rPr lang="en-US" sz="2800" dirty="0" err="1"/>
              <a:t>trow</a:t>
            </a:r>
            <a:r>
              <a:rPr lang="en-US" sz="2800" dirty="0"/>
              <a:t> not.</a:t>
            </a:r>
          </a:p>
          <a:p>
            <a:r>
              <a:rPr lang="en-US" sz="2800" b="1" baseline="30000" dirty="0"/>
              <a:t>10 </a:t>
            </a:r>
            <a:r>
              <a:rPr lang="en-US" sz="2800" dirty="0"/>
              <a:t>So likewise ye, when ye shall have done all those things which are commanded you, say, We are unprofitable servants: we have done that which was our duty to do.</a:t>
            </a:r>
          </a:p>
        </p:txBody>
      </p:sp>
      <p:pic>
        <p:nvPicPr>
          <p:cNvPr id="5" name="Picture 4"/>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701321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Mark 9:23-24</a:t>
            </a:r>
            <a:endParaRPr lang="en-US" dirty="0"/>
          </a:p>
        </p:txBody>
      </p:sp>
      <p:sp>
        <p:nvSpPr>
          <p:cNvPr id="3" name="Content Placeholder 2"/>
          <p:cNvSpPr>
            <a:spLocks noGrp="1"/>
          </p:cNvSpPr>
          <p:nvPr>
            <p:ph idx="1"/>
          </p:nvPr>
        </p:nvSpPr>
        <p:spPr>
          <a:xfrm>
            <a:off x="818712" y="2222287"/>
            <a:ext cx="10554574" cy="3973976"/>
          </a:xfrm>
          <a:solidFill>
            <a:srgbClr val="552579"/>
          </a:solidFill>
          <a:ln>
            <a:solidFill>
              <a:schemeClr val="accent1">
                <a:lumMod val="75000"/>
              </a:schemeClr>
            </a:solidFill>
          </a:ln>
        </p:spPr>
        <p:txBody>
          <a:bodyPr>
            <a:normAutofit/>
          </a:bodyPr>
          <a:lstStyle/>
          <a:p>
            <a:r>
              <a:rPr lang="en-US" sz="2800" b="1" baseline="30000" dirty="0"/>
              <a:t>23 </a:t>
            </a:r>
            <a:r>
              <a:rPr lang="en-US" sz="2800" dirty="0"/>
              <a:t>Jesus said unto him, If thou canst believe, all things are possible to him that believeth.</a:t>
            </a:r>
          </a:p>
          <a:p>
            <a:r>
              <a:rPr lang="en-US" sz="2800" b="1" baseline="30000" dirty="0"/>
              <a:t>24 </a:t>
            </a:r>
            <a:r>
              <a:rPr lang="en-US" sz="2800" dirty="0"/>
              <a:t>And straightway the father of the child cried out, and said with tears, Lord, I believe; help thou mine unbelief.</a:t>
            </a:r>
          </a:p>
        </p:txBody>
      </p:sp>
      <p:pic>
        <p:nvPicPr>
          <p:cNvPr id="5" name="Picture 4"/>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128280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647" y="561012"/>
            <a:ext cx="10571998" cy="970450"/>
          </a:xfrm>
        </p:spPr>
        <p:txBody>
          <a:bodyPr/>
          <a:lstStyle/>
          <a:p>
            <a:r>
              <a:rPr lang="en-US" dirty="0" smtClean="0"/>
              <a:t>Hebrews 11:1-3</a:t>
            </a:r>
            <a:endParaRPr lang="en-US" dirty="0"/>
          </a:p>
        </p:txBody>
      </p:sp>
      <p:sp>
        <p:nvSpPr>
          <p:cNvPr id="3" name="Content Placeholder 2"/>
          <p:cNvSpPr>
            <a:spLocks noGrp="1"/>
          </p:cNvSpPr>
          <p:nvPr>
            <p:ph idx="1"/>
          </p:nvPr>
        </p:nvSpPr>
        <p:spPr/>
        <p:txBody>
          <a:bodyPr>
            <a:normAutofit/>
          </a:bodyPr>
          <a:lstStyle/>
          <a:p>
            <a:r>
              <a:rPr lang="en-US" sz="2800" dirty="0"/>
              <a:t>Now faith is the substance of things hoped for, the evidence of things not seen.</a:t>
            </a:r>
          </a:p>
          <a:p>
            <a:r>
              <a:rPr lang="en-US" sz="2800" b="1" baseline="30000" dirty="0"/>
              <a:t>2 </a:t>
            </a:r>
            <a:r>
              <a:rPr lang="en-US" sz="2800" dirty="0"/>
              <a:t>For by it the elders obtained a good report.</a:t>
            </a:r>
          </a:p>
          <a:p>
            <a:r>
              <a:rPr lang="en-US" sz="2800" b="1" baseline="30000" dirty="0"/>
              <a:t>3 </a:t>
            </a:r>
            <a:r>
              <a:rPr lang="en-US" sz="2800" dirty="0"/>
              <a:t>Through faith we understand that the worlds were framed by the word of God, so that things which are seen were not made of things which do appear.</a:t>
            </a:r>
          </a:p>
        </p:txBody>
      </p:sp>
      <p:pic>
        <p:nvPicPr>
          <p:cNvPr id="4" name="Picture 3"/>
          <p:cNvPicPr>
            <a:picLocks noChangeAspect="1"/>
          </p:cNvPicPr>
          <p:nvPr/>
        </p:nvPicPr>
        <p:blipFill>
          <a:blip r:embed="rId2"/>
          <a:stretch>
            <a:fillRect/>
          </a:stretch>
        </p:blipFill>
        <p:spPr>
          <a:xfrm>
            <a:off x="4252032" y="215757"/>
            <a:ext cx="7939968" cy="2222287"/>
          </a:xfrm>
          <a:prstGeom prst="rect">
            <a:avLst/>
          </a:prstGeom>
        </p:spPr>
      </p:pic>
    </p:spTree>
    <p:extLst>
      <p:ext uri="{BB962C8B-B14F-4D97-AF65-F5344CB8AC3E}">
        <p14:creationId xmlns:p14="http://schemas.microsoft.com/office/powerpoint/2010/main" val="11204792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James 2:14-17</a:t>
            </a:r>
            <a:endParaRPr lang="en-US" dirty="0"/>
          </a:p>
        </p:txBody>
      </p:sp>
      <p:sp>
        <p:nvSpPr>
          <p:cNvPr id="3" name="Content Placeholder 2"/>
          <p:cNvSpPr>
            <a:spLocks noGrp="1"/>
          </p:cNvSpPr>
          <p:nvPr>
            <p:ph idx="1"/>
          </p:nvPr>
        </p:nvSpPr>
        <p:spPr>
          <a:xfrm>
            <a:off x="818712" y="2222287"/>
            <a:ext cx="10554574" cy="4178513"/>
          </a:xfrm>
          <a:solidFill>
            <a:schemeClr val="accent1">
              <a:lumMod val="50000"/>
            </a:schemeClr>
          </a:solidFill>
        </p:spPr>
        <p:txBody>
          <a:bodyPr>
            <a:normAutofit lnSpcReduction="10000"/>
          </a:bodyPr>
          <a:lstStyle/>
          <a:p>
            <a:r>
              <a:rPr lang="en-US" sz="2800" b="1" baseline="30000" dirty="0"/>
              <a:t>14 </a:t>
            </a:r>
            <a:r>
              <a:rPr lang="en-US" sz="2800" dirty="0"/>
              <a:t>What doth it profit, my brethren, though a man say he hath faith, and have not works? can faith save him?</a:t>
            </a:r>
          </a:p>
          <a:p>
            <a:r>
              <a:rPr lang="en-US" sz="2800" b="1" baseline="30000" dirty="0"/>
              <a:t>15 </a:t>
            </a:r>
            <a:r>
              <a:rPr lang="en-US" sz="2800" dirty="0"/>
              <a:t>If a brother or sister be naked, and destitute of daily food,</a:t>
            </a:r>
          </a:p>
          <a:p>
            <a:r>
              <a:rPr lang="en-US" sz="2800" b="1" baseline="30000" dirty="0"/>
              <a:t>16 </a:t>
            </a:r>
            <a:r>
              <a:rPr lang="en-US" sz="2800" dirty="0"/>
              <a:t>And one of you say unto them, Depart in peace, be ye warmed and filled; notwithstanding ye give them not those things which are needful to the body; what doth it profit?</a:t>
            </a:r>
          </a:p>
          <a:p>
            <a:r>
              <a:rPr lang="en-US" sz="2800" b="1" baseline="30000" dirty="0"/>
              <a:t>17 </a:t>
            </a:r>
            <a:r>
              <a:rPr lang="en-US" sz="2800" dirty="0"/>
              <a:t>Even so faith, if it hath not works, is dead, being alone.</a:t>
            </a:r>
          </a:p>
        </p:txBody>
      </p:sp>
      <p:pic>
        <p:nvPicPr>
          <p:cNvPr id="5" name="Picture 4"/>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20495285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James 2:18-20</a:t>
            </a:r>
            <a:endParaRPr lang="en-US" dirty="0"/>
          </a:p>
        </p:txBody>
      </p:sp>
      <p:sp>
        <p:nvSpPr>
          <p:cNvPr id="3" name="Content Placeholder 2"/>
          <p:cNvSpPr>
            <a:spLocks noGrp="1"/>
          </p:cNvSpPr>
          <p:nvPr>
            <p:ph idx="1"/>
          </p:nvPr>
        </p:nvSpPr>
        <p:spPr>
          <a:xfrm>
            <a:off x="818712" y="2222287"/>
            <a:ext cx="10554574" cy="4178513"/>
          </a:xfrm>
          <a:solidFill>
            <a:schemeClr val="accent1">
              <a:lumMod val="50000"/>
            </a:schemeClr>
          </a:solidFill>
        </p:spPr>
        <p:txBody>
          <a:bodyPr>
            <a:normAutofit/>
          </a:bodyPr>
          <a:lstStyle/>
          <a:p>
            <a:r>
              <a:rPr lang="en-US" sz="2800" b="1" baseline="30000" dirty="0"/>
              <a:t>18 </a:t>
            </a:r>
            <a:r>
              <a:rPr lang="en-US" sz="2800" dirty="0"/>
              <a:t>Yea, a man may say, Thou hast faith, and I have works: shew me thy faith without thy works, and I will shew thee my faith by my works.</a:t>
            </a:r>
          </a:p>
          <a:p>
            <a:r>
              <a:rPr lang="en-US" sz="2800" b="1" baseline="30000" dirty="0"/>
              <a:t>19 </a:t>
            </a:r>
            <a:r>
              <a:rPr lang="en-US" sz="2800" dirty="0"/>
              <a:t>Thou </a:t>
            </a:r>
            <a:r>
              <a:rPr lang="en-US" sz="2800" dirty="0" err="1"/>
              <a:t>believest</a:t>
            </a:r>
            <a:r>
              <a:rPr lang="en-US" sz="2800" dirty="0"/>
              <a:t> that there is one God; thou </a:t>
            </a:r>
            <a:r>
              <a:rPr lang="en-US" sz="2800" dirty="0" err="1"/>
              <a:t>doest</a:t>
            </a:r>
            <a:r>
              <a:rPr lang="en-US" sz="2800" dirty="0"/>
              <a:t> well: the devils also believe, and tremble.</a:t>
            </a:r>
          </a:p>
          <a:p>
            <a:r>
              <a:rPr lang="en-US" sz="2800" b="1" baseline="30000" dirty="0"/>
              <a:t>20 </a:t>
            </a:r>
            <a:r>
              <a:rPr lang="en-US" sz="2800" dirty="0"/>
              <a:t>But wilt thou know, O vain man, that faith without works is dead?</a:t>
            </a:r>
          </a:p>
        </p:txBody>
      </p:sp>
      <p:pic>
        <p:nvPicPr>
          <p:cNvPr id="5" name="Picture 4"/>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30596450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James 2:21-23</a:t>
            </a:r>
            <a:endParaRPr lang="en-US" dirty="0"/>
          </a:p>
        </p:txBody>
      </p:sp>
      <p:sp>
        <p:nvSpPr>
          <p:cNvPr id="3" name="Content Placeholder 2"/>
          <p:cNvSpPr>
            <a:spLocks noGrp="1"/>
          </p:cNvSpPr>
          <p:nvPr>
            <p:ph idx="1"/>
          </p:nvPr>
        </p:nvSpPr>
        <p:spPr>
          <a:xfrm>
            <a:off x="818712" y="2222287"/>
            <a:ext cx="10554574" cy="4178513"/>
          </a:xfrm>
          <a:solidFill>
            <a:schemeClr val="accent1">
              <a:lumMod val="50000"/>
            </a:schemeClr>
          </a:solidFill>
        </p:spPr>
        <p:txBody>
          <a:bodyPr>
            <a:normAutofit/>
          </a:bodyPr>
          <a:lstStyle/>
          <a:p>
            <a:r>
              <a:rPr lang="en-US" sz="2800" b="1" baseline="30000" dirty="0"/>
              <a:t>21 </a:t>
            </a:r>
            <a:r>
              <a:rPr lang="en-US" sz="2800" dirty="0"/>
              <a:t>Was not Abraham our father justified by works, when he had offered Isaac his son upon the altar?</a:t>
            </a:r>
          </a:p>
          <a:p>
            <a:r>
              <a:rPr lang="en-US" sz="2800" b="1" baseline="30000" dirty="0"/>
              <a:t>22 </a:t>
            </a:r>
            <a:r>
              <a:rPr lang="en-US" sz="2800" dirty="0" err="1"/>
              <a:t>Seest</a:t>
            </a:r>
            <a:r>
              <a:rPr lang="en-US" sz="2800" dirty="0"/>
              <a:t> thou how faith wrought with his works, and by works was faith made perfect?</a:t>
            </a:r>
          </a:p>
          <a:p>
            <a:r>
              <a:rPr lang="en-US" sz="2800" b="1" baseline="30000" dirty="0"/>
              <a:t>23 </a:t>
            </a:r>
            <a:r>
              <a:rPr lang="en-US" sz="2800" dirty="0"/>
              <a:t>And the scripture was fulfilled which </a:t>
            </a:r>
            <a:r>
              <a:rPr lang="en-US" sz="2800" dirty="0" err="1"/>
              <a:t>saith</a:t>
            </a:r>
            <a:r>
              <a:rPr lang="en-US" sz="2800" dirty="0"/>
              <a:t>, Abraham believed God, and it was imputed unto him for righteousness: and he was called the Friend of God</a:t>
            </a:r>
            <a:r>
              <a:rPr lang="en-US" sz="2800" dirty="0" smtClean="0"/>
              <a:t>.</a:t>
            </a:r>
            <a:endParaRPr lang="en-US" sz="2800" dirty="0"/>
          </a:p>
        </p:txBody>
      </p:sp>
      <p:pic>
        <p:nvPicPr>
          <p:cNvPr id="5" name="Picture 4"/>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37944738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288" y="790894"/>
            <a:ext cx="10571998" cy="970450"/>
          </a:xfrm>
        </p:spPr>
        <p:txBody>
          <a:bodyPr/>
          <a:lstStyle/>
          <a:p>
            <a:r>
              <a:rPr lang="en-US" dirty="0" smtClean="0"/>
              <a:t>James 2:24-26</a:t>
            </a:r>
            <a:endParaRPr lang="en-US" dirty="0"/>
          </a:p>
        </p:txBody>
      </p:sp>
      <p:sp>
        <p:nvSpPr>
          <p:cNvPr id="3" name="Content Placeholder 2"/>
          <p:cNvSpPr>
            <a:spLocks noGrp="1"/>
          </p:cNvSpPr>
          <p:nvPr>
            <p:ph idx="1"/>
          </p:nvPr>
        </p:nvSpPr>
        <p:spPr>
          <a:xfrm>
            <a:off x="818712" y="2222287"/>
            <a:ext cx="10554574" cy="4178513"/>
          </a:xfrm>
          <a:solidFill>
            <a:schemeClr val="accent1">
              <a:lumMod val="50000"/>
            </a:schemeClr>
          </a:solidFill>
        </p:spPr>
        <p:txBody>
          <a:bodyPr>
            <a:normAutofit/>
          </a:bodyPr>
          <a:lstStyle/>
          <a:p>
            <a:r>
              <a:rPr lang="en-US" sz="2800" b="1" baseline="30000" dirty="0"/>
              <a:t>24 </a:t>
            </a:r>
            <a:r>
              <a:rPr lang="en-US" sz="2800" dirty="0"/>
              <a:t>Ye see then how that by works a man is justified, and not by faith only.</a:t>
            </a:r>
          </a:p>
          <a:p>
            <a:r>
              <a:rPr lang="en-US" sz="2800" b="1" baseline="30000" dirty="0"/>
              <a:t>25 </a:t>
            </a:r>
            <a:r>
              <a:rPr lang="en-US" sz="2800" dirty="0"/>
              <a:t>Likewise also was not Rahab the harlot justified by works, when she had received the messengers, and had sent them out another way?</a:t>
            </a:r>
          </a:p>
          <a:p>
            <a:r>
              <a:rPr lang="en-US" sz="2800" b="1" baseline="30000" dirty="0"/>
              <a:t>26 </a:t>
            </a:r>
            <a:r>
              <a:rPr lang="en-US" sz="2800" dirty="0"/>
              <a:t>For as the body without the spirit is dead, so faith without works is dead also.</a:t>
            </a:r>
          </a:p>
        </p:txBody>
      </p:sp>
      <p:pic>
        <p:nvPicPr>
          <p:cNvPr id="5" name="Picture 4"/>
          <p:cNvPicPr>
            <a:picLocks noChangeAspect="1"/>
          </p:cNvPicPr>
          <p:nvPr/>
        </p:nvPicPr>
        <p:blipFill>
          <a:blip r:embed="rId2"/>
          <a:stretch>
            <a:fillRect/>
          </a:stretch>
        </p:blipFill>
        <p:spPr>
          <a:xfrm>
            <a:off x="1581100" y="0"/>
            <a:ext cx="9012373" cy="791918"/>
          </a:xfrm>
          <a:prstGeom prst="rect">
            <a:avLst/>
          </a:prstGeom>
        </p:spPr>
      </p:pic>
    </p:spTree>
    <p:extLst>
      <p:ext uri="{BB962C8B-B14F-4D97-AF65-F5344CB8AC3E}">
        <p14:creationId xmlns:p14="http://schemas.microsoft.com/office/powerpoint/2010/main" val="1431698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i.kinja-img.com/gawker-media/image/upload/hz4ldi8anaa62lzac1c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313085" cy="692611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13152" y="447188"/>
            <a:ext cx="11068846" cy="970450"/>
          </a:xfrm>
        </p:spPr>
        <p:txBody>
          <a:bodyPr/>
          <a:lstStyle/>
          <a:p>
            <a:r>
              <a:rPr lang="en-US" dirty="0" smtClean="0"/>
              <a:t>Understanding</a:t>
            </a:r>
            <a:br>
              <a:rPr lang="en-US" dirty="0" smtClean="0"/>
            </a:br>
            <a:r>
              <a:rPr lang="en-US" dirty="0" smtClean="0"/>
              <a:t>and Faith</a:t>
            </a:r>
            <a:endParaRPr lang="en-US" dirty="0"/>
          </a:p>
        </p:txBody>
      </p:sp>
      <p:sp>
        <p:nvSpPr>
          <p:cNvPr id="3" name="Content Placeholder 2"/>
          <p:cNvSpPr>
            <a:spLocks noGrp="1"/>
          </p:cNvSpPr>
          <p:nvPr>
            <p:ph sz="half" idx="1"/>
          </p:nvPr>
        </p:nvSpPr>
        <p:spPr>
          <a:xfrm>
            <a:off x="313152" y="2222287"/>
            <a:ext cx="4960306" cy="4228616"/>
          </a:xfrm>
        </p:spPr>
        <p:txBody>
          <a:bodyPr>
            <a:normAutofit/>
          </a:bodyPr>
          <a:lstStyle/>
          <a:p>
            <a:r>
              <a:rPr lang="en-US" sz="2800" b="1" dirty="0"/>
              <a:t>Notice that Hebrews 11:3 doesn’t </a:t>
            </a:r>
            <a:r>
              <a:rPr lang="en-US" sz="2800" b="1" dirty="0" smtClean="0"/>
              <a:t>just state that “By faith we understand.”  It says that through faith we are given to understand that God is the Creator of the universe.  Note that faith is necessary for this since we weren’t there!  </a:t>
            </a:r>
            <a:endParaRPr lang="en-US" sz="2800" b="1" dirty="0"/>
          </a:p>
        </p:txBody>
      </p:sp>
      <p:sp>
        <p:nvSpPr>
          <p:cNvPr id="4" name="Content Placeholder 3"/>
          <p:cNvSpPr>
            <a:spLocks noGrp="1"/>
          </p:cNvSpPr>
          <p:nvPr>
            <p:ph sz="half" idx="2"/>
          </p:nvPr>
        </p:nvSpPr>
        <p:spPr>
          <a:xfrm>
            <a:off x="7164888" y="2222286"/>
            <a:ext cx="4835046" cy="4228617"/>
          </a:xfrm>
        </p:spPr>
        <p:txBody>
          <a:bodyPr>
            <a:normAutofit/>
          </a:bodyPr>
          <a:lstStyle/>
          <a:p>
            <a:r>
              <a:rPr lang="en-US" sz="2800" b="1" dirty="0" smtClean="0"/>
              <a:t>Hebrews 11:3:</a:t>
            </a:r>
          </a:p>
          <a:p>
            <a:pPr marL="0" indent="0" algn="ctr">
              <a:buNone/>
            </a:pPr>
            <a:r>
              <a:rPr lang="en-US" sz="2800" b="1" baseline="30000" dirty="0" smtClean="0"/>
              <a:t>3</a:t>
            </a:r>
            <a:r>
              <a:rPr lang="en-US" sz="2800" b="1" baseline="30000" dirty="0"/>
              <a:t> </a:t>
            </a:r>
            <a:r>
              <a:rPr lang="en-US" sz="2800" b="1" dirty="0"/>
              <a:t>Through faith we understand that the worlds were framed by the word of God, so that things which are seen were not made of things which do appear</a:t>
            </a:r>
            <a:r>
              <a:rPr lang="en-US" sz="2800" b="1" dirty="0" smtClean="0"/>
              <a:t>.</a:t>
            </a:r>
            <a:endParaRPr lang="en-US" sz="2800" b="1" dirty="0"/>
          </a:p>
        </p:txBody>
      </p:sp>
      <p:pic>
        <p:nvPicPr>
          <p:cNvPr id="6" name="Picture 5"/>
          <p:cNvPicPr>
            <a:picLocks noChangeAspect="1"/>
          </p:cNvPicPr>
          <p:nvPr/>
        </p:nvPicPr>
        <p:blipFill>
          <a:blip r:embed="rId3"/>
          <a:stretch>
            <a:fillRect/>
          </a:stretch>
        </p:blipFill>
        <p:spPr>
          <a:xfrm>
            <a:off x="4373118" y="0"/>
            <a:ext cx="7939966" cy="2222287"/>
          </a:xfrm>
          <a:prstGeom prst="rect">
            <a:avLst/>
          </a:prstGeom>
        </p:spPr>
      </p:pic>
    </p:spTree>
    <p:extLst>
      <p:ext uri="{BB962C8B-B14F-4D97-AF65-F5344CB8AC3E}">
        <p14:creationId xmlns:p14="http://schemas.microsoft.com/office/powerpoint/2010/main" val="4035362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225" y="493160"/>
            <a:ext cx="11073773" cy="924478"/>
          </a:xfrm>
        </p:spPr>
        <p:txBody>
          <a:bodyPr/>
          <a:lstStyle/>
          <a:p>
            <a:r>
              <a:rPr lang="en-US" dirty="0" smtClean="0"/>
              <a:t>Understanding</a:t>
            </a:r>
            <a:br>
              <a:rPr lang="en-US" dirty="0" smtClean="0"/>
            </a:br>
            <a:r>
              <a:rPr lang="en-US" dirty="0" smtClean="0"/>
              <a:t>and Faith</a:t>
            </a:r>
            <a:endParaRPr lang="en-US" dirty="0"/>
          </a:p>
        </p:txBody>
      </p:sp>
      <p:sp>
        <p:nvSpPr>
          <p:cNvPr id="3" name="Content Placeholder 2"/>
          <p:cNvSpPr>
            <a:spLocks noGrp="1"/>
          </p:cNvSpPr>
          <p:nvPr>
            <p:ph idx="1"/>
          </p:nvPr>
        </p:nvSpPr>
        <p:spPr>
          <a:xfrm>
            <a:off x="205483" y="2222287"/>
            <a:ext cx="5414482" cy="4404544"/>
          </a:xfrm>
        </p:spPr>
        <p:txBody>
          <a:bodyPr>
            <a:normAutofit/>
          </a:bodyPr>
          <a:lstStyle/>
          <a:p>
            <a:pPr marL="0" indent="0">
              <a:buNone/>
            </a:pPr>
            <a:r>
              <a:rPr lang="en-US" sz="2400" dirty="0" smtClean="0"/>
              <a:t>Think back to when you were a child, before you understood very much about anything.  I don’t know about you, but I wouldn’t have learned anything from someone I didn’t trust.  And I wasn’t very trusting!  You have to have a certain amount of trust (faith) if you’re going to listen long enough to understand!</a:t>
            </a:r>
            <a:endParaRPr lang="en-US" sz="2400" dirty="0"/>
          </a:p>
        </p:txBody>
      </p:sp>
      <p:pic>
        <p:nvPicPr>
          <p:cNvPr id="5" name="Picture 4"/>
          <p:cNvPicPr>
            <a:picLocks noChangeAspect="1"/>
          </p:cNvPicPr>
          <p:nvPr/>
        </p:nvPicPr>
        <p:blipFill>
          <a:blip r:embed="rId2"/>
          <a:stretch>
            <a:fillRect/>
          </a:stretch>
        </p:blipFill>
        <p:spPr>
          <a:xfrm>
            <a:off x="4252034" y="0"/>
            <a:ext cx="7939966" cy="2222287"/>
          </a:xfrm>
          <a:prstGeom prst="rect">
            <a:avLst/>
          </a:prstGeom>
        </p:spPr>
      </p:pic>
      <p:pic>
        <p:nvPicPr>
          <p:cNvPr id="4100" name="Picture 4" descr="Free photo: Mother and Child - Affection, Care, Child ..."/>
          <p:cNvPicPr>
            <a:picLocks noChangeAspect="1" noChangeArrowheads="1"/>
          </p:cNvPicPr>
          <p:nvPr/>
        </p:nvPicPr>
        <p:blipFill rotWithShape="1">
          <a:blip r:embed="rId3">
            <a:extLst>
              <a:ext uri="{28A0092B-C50C-407E-A947-70E740481C1C}">
                <a14:useLocalDpi xmlns:a14="http://schemas.microsoft.com/office/drawing/2010/main" val="0"/>
              </a:ext>
            </a:extLst>
          </a:blip>
          <a:srcRect l="16000" t="18216" r="26401" b="16676"/>
          <a:stretch/>
        </p:blipFill>
        <p:spPr bwMode="auto">
          <a:xfrm>
            <a:off x="6145602" y="2325029"/>
            <a:ext cx="5236396" cy="4409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712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and Faith</a:t>
            </a:r>
            <a:endParaRPr lang="en-US" dirty="0"/>
          </a:p>
        </p:txBody>
      </p:sp>
      <p:sp>
        <p:nvSpPr>
          <p:cNvPr id="3" name="Content Placeholder 2"/>
          <p:cNvSpPr>
            <a:spLocks noGrp="1"/>
          </p:cNvSpPr>
          <p:nvPr>
            <p:ph idx="1"/>
          </p:nvPr>
        </p:nvSpPr>
        <p:spPr>
          <a:xfrm>
            <a:off x="6206544" y="2222287"/>
            <a:ext cx="5690930" cy="4209335"/>
          </a:xfrm>
        </p:spPr>
        <p:txBody>
          <a:bodyPr>
            <a:noAutofit/>
          </a:bodyPr>
          <a:lstStyle/>
          <a:p>
            <a:pPr marL="0" indent="0">
              <a:buNone/>
            </a:pPr>
            <a:r>
              <a:rPr lang="en-US" sz="2800" dirty="0" smtClean="0"/>
              <a:t>We get a great deal of understanding—of ourselves, our world, our God, and our relationship with Him—through a careful study of His word.  But that Word only has meaning for us through faith!  Faith in the Bible is the starting place for understanding as well as wisdom!  </a:t>
            </a:r>
            <a:endParaRPr lang="en-US" sz="2800" dirty="0"/>
          </a:p>
        </p:txBody>
      </p:sp>
      <p:pic>
        <p:nvPicPr>
          <p:cNvPr id="5124" name="Picture 4" descr="The Holy Bible - Rhema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22287"/>
            <a:ext cx="6206545" cy="4096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7785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scitechdaily.com/images/Amazing-Hubble-Image-of-Spiral-Galaxy-NGC-7331.jpg"/>
          <p:cNvPicPr>
            <a:picLocks noChangeAspect="1" noChangeArrowheads="1"/>
          </p:cNvPicPr>
          <p:nvPr/>
        </p:nvPicPr>
        <p:blipFill rotWithShape="1">
          <a:blip r:embed="rId2">
            <a:extLst>
              <a:ext uri="{28A0092B-C50C-407E-A947-70E740481C1C}">
                <a14:useLocalDpi xmlns:a14="http://schemas.microsoft.com/office/drawing/2010/main" val="0"/>
              </a:ext>
            </a:extLst>
          </a:blip>
          <a:srcRect t="24289"/>
          <a:stretch/>
        </p:blipFill>
        <p:spPr bwMode="auto">
          <a:xfrm>
            <a:off x="0" y="-45720"/>
            <a:ext cx="12192000" cy="690372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Understanding and Faith</a:t>
            </a:r>
            <a:endParaRPr lang="en-US" dirty="0"/>
          </a:p>
        </p:txBody>
      </p:sp>
      <p:sp>
        <p:nvSpPr>
          <p:cNvPr id="3" name="Content Placeholder 2"/>
          <p:cNvSpPr>
            <a:spLocks noGrp="1"/>
          </p:cNvSpPr>
          <p:nvPr>
            <p:ph idx="1"/>
          </p:nvPr>
        </p:nvSpPr>
        <p:spPr/>
        <p:txBody>
          <a:bodyPr>
            <a:normAutofit/>
          </a:bodyPr>
          <a:lstStyle/>
          <a:p>
            <a:pPr marL="0" indent="0">
              <a:buNone/>
            </a:pPr>
            <a:r>
              <a:rPr lang="en-US" sz="2800" b="1" dirty="0"/>
              <a:t>To formulate </a:t>
            </a:r>
            <a:r>
              <a:rPr lang="en-US" sz="2800" b="1" dirty="0" smtClean="0"/>
              <a:t>mathematical proofs </a:t>
            </a:r>
            <a:r>
              <a:rPr lang="en-US" sz="2800" b="1" dirty="0"/>
              <a:t>it </a:t>
            </a:r>
            <a:r>
              <a:rPr lang="en-US" sz="2800" b="1" dirty="0" smtClean="0"/>
              <a:t>is necessary </a:t>
            </a:r>
            <a:r>
              <a:rPr lang="en-US" sz="2800" b="1" dirty="0"/>
              <a:t>to go back to the very foundation of </a:t>
            </a:r>
            <a:r>
              <a:rPr lang="en-US" sz="2800" b="1" dirty="0" smtClean="0"/>
              <a:t>mathematics.  These are what we call the “axioms” of mathematics.  They’re unprovable, generally accepted truths that form the very beginning of mathematical reasoning.  The axioms of mathematics are generally considered to be a collection of nine axioms, known as the </a:t>
            </a:r>
            <a:r>
              <a:rPr lang="en-US" sz="2800" b="1" dirty="0" err="1" smtClean="0"/>
              <a:t>Zermelo-Fraenkel</a:t>
            </a:r>
            <a:r>
              <a:rPr lang="en-US" sz="2800" b="1" dirty="0" smtClean="0"/>
              <a:t> (ZF) Axioms.  They are:  </a:t>
            </a:r>
            <a:endParaRPr lang="en-US" sz="2800" b="1" dirty="0"/>
          </a:p>
        </p:txBody>
      </p:sp>
    </p:spTree>
    <p:extLst>
      <p:ext uri="{BB962C8B-B14F-4D97-AF65-F5344CB8AC3E}">
        <p14:creationId xmlns:p14="http://schemas.microsoft.com/office/powerpoint/2010/main" val="3156556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ZF Axioms 1-3</a:t>
            </a:r>
            <a:endParaRPr lang="en-US" dirty="0"/>
          </a:p>
        </p:txBody>
      </p:sp>
      <p:pic>
        <p:nvPicPr>
          <p:cNvPr id="4" name="Content Placeholder 3"/>
          <p:cNvPicPr>
            <a:picLocks noGrp="1" noChangeAspect="1"/>
          </p:cNvPicPr>
          <p:nvPr>
            <p:ph idx="1"/>
          </p:nvPr>
        </p:nvPicPr>
        <p:blipFill>
          <a:blip r:embed="rId2"/>
          <a:stretch>
            <a:fillRect/>
          </a:stretch>
        </p:blipFill>
        <p:spPr>
          <a:xfrm>
            <a:off x="183339" y="2481114"/>
            <a:ext cx="11825320" cy="3633775"/>
          </a:xfrm>
          <a:prstGeom prst="rect">
            <a:avLst/>
          </a:prstGeom>
        </p:spPr>
      </p:pic>
    </p:spTree>
    <p:extLst>
      <p:ext uri="{BB962C8B-B14F-4D97-AF65-F5344CB8AC3E}">
        <p14:creationId xmlns:p14="http://schemas.microsoft.com/office/powerpoint/2010/main" val="4151993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ZF Axioms 4-6</a:t>
            </a:r>
            <a:endParaRPr lang="en-US" dirty="0"/>
          </a:p>
        </p:txBody>
      </p:sp>
      <p:pic>
        <p:nvPicPr>
          <p:cNvPr id="3" name="Picture 2"/>
          <p:cNvPicPr>
            <a:picLocks noChangeAspect="1"/>
          </p:cNvPicPr>
          <p:nvPr/>
        </p:nvPicPr>
        <p:blipFill>
          <a:blip r:embed="rId2"/>
          <a:stretch>
            <a:fillRect/>
          </a:stretch>
        </p:blipFill>
        <p:spPr>
          <a:xfrm>
            <a:off x="219582" y="2465798"/>
            <a:ext cx="11752834" cy="3729519"/>
          </a:xfrm>
          <a:prstGeom prst="rect">
            <a:avLst/>
          </a:prstGeom>
        </p:spPr>
      </p:pic>
    </p:spTree>
    <p:extLst>
      <p:ext uri="{BB962C8B-B14F-4D97-AF65-F5344CB8AC3E}">
        <p14:creationId xmlns:p14="http://schemas.microsoft.com/office/powerpoint/2010/main" val="24463650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TM03457503[[fn=Quotable]]</Template>
  <TotalTime>427</TotalTime>
  <Words>893</Words>
  <Application>Microsoft Office PowerPoint</Application>
  <PresentationFormat>Widescreen</PresentationFormat>
  <Paragraphs>91</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Century Gothic</vt:lpstr>
      <vt:lpstr>Wingdings 2</vt:lpstr>
      <vt:lpstr>Quotable</vt:lpstr>
      <vt:lpstr>By Faith</vt:lpstr>
      <vt:lpstr>PowerPoint Presentation</vt:lpstr>
      <vt:lpstr>Hebrews 11:1-3</vt:lpstr>
      <vt:lpstr>Understanding and Faith</vt:lpstr>
      <vt:lpstr>Understanding and Faith</vt:lpstr>
      <vt:lpstr>Understanding and Faith</vt:lpstr>
      <vt:lpstr>Understanding and Faith</vt:lpstr>
      <vt:lpstr>ZF Axioms 1-3</vt:lpstr>
      <vt:lpstr>ZF Axioms 4-6</vt:lpstr>
      <vt:lpstr>ZF Axioms 7-9</vt:lpstr>
      <vt:lpstr>Understanding  and Faith</vt:lpstr>
      <vt:lpstr>PowerPoint Presentation</vt:lpstr>
      <vt:lpstr>PowerPoint Presentation</vt:lpstr>
      <vt:lpstr>PowerPoint Presentation</vt:lpstr>
      <vt:lpstr>PowerPoint Presentation</vt:lpstr>
      <vt:lpstr>Romans 12:3</vt:lpstr>
      <vt:lpstr>John 1:12 - CONVERSION</vt:lpstr>
      <vt:lpstr>Romans 5:1, 2- JUSTIFICATION</vt:lpstr>
      <vt:lpstr>Acts 26:18 - SANCTIFICATION</vt:lpstr>
      <vt:lpstr>GLORIFICATION</vt:lpstr>
      <vt:lpstr>PowerPoint Presentation</vt:lpstr>
      <vt:lpstr>Matthew 17:14-16</vt:lpstr>
      <vt:lpstr>Matthew 17:17-19</vt:lpstr>
      <vt:lpstr>Matthew 17:20-21</vt:lpstr>
      <vt:lpstr>Romans 10:13-15</vt:lpstr>
      <vt:lpstr>Romans 10:16-17</vt:lpstr>
      <vt:lpstr>Luke 17:5-7</vt:lpstr>
      <vt:lpstr>Luke 17:8-10</vt:lpstr>
      <vt:lpstr>Mark 9:23-24</vt:lpstr>
      <vt:lpstr>James 2:14-17</vt:lpstr>
      <vt:lpstr>James 2:18-20</vt:lpstr>
      <vt:lpstr>James 2:21-23</vt:lpstr>
      <vt:lpstr>James 2:24-26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36</cp:revision>
  <dcterms:created xsi:type="dcterms:W3CDTF">2022-01-15T04:02:22Z</dcterms:created>
  <dcterms:modified xsi:type="dcterms:W3CDTF">2022-03-12T07:00:25Z</dcterms:modified>
</cp:coreProperties>
</file>