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7"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5" r:id="rId30"/>
    <p:sldId id="286" r:id="rId31"/>
    <p:sldId id="287"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030" autoAdjust="0"/>
    <p:restoredTop sz="94660"/>
  </p:normalViewPr>
  <p:slideViewPr>
    <p:cSldViewPr snapToGrid="0">
      <p:cViewPr>
        <p:scale>
          <a:sx n="58" d="100"/>
          <a:sy n="58" d="100"/>
        </p:scale>
        <p:origin x="836"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3/25/2022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3/25/2022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3/25/2022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a:solidFill>
            <a:schemeClr val="accent1">
              <a:lumMod val="75000"/>
              <a:alpha val="40000"/>
            </a:schemeClr>
          </a:solidFill>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10" name="Group 9"/>
          <p:cNvGrpSpPr/>
          <p:nvPr/>
        </p:nvGrpSpPr>
        <p:grpSpPr>
          <a:xfrm>
            <a:off x="27221" y="-30"/>
            <a:ext cx="2356674" cy="6853283"/>
            <a:chOff x="6627813" y="195452"/>
            <a:chExt cx="1952625" cy="5678299"/>
          </a:xfrm>
          <a:solidFill>
            <a:schemeClr val="accent1"/>
          </a:solidFill>
        </p:grpSpPr>
        <p:sp>
          <p:nvSpPr>
            <p:cNvPr id="11" name="Freeform 27"/>
            <p:cNvSpPr/>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7" name="Rectangle 6"/>
          <p:cNvSpPr/>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3/25/2022</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Brotherly Love</a:t>
            </a:r>
            <a:endParaRPr lang="en-US" dirty="0"/>
          </a:p>
        </p:txBody>
      </p:sp>
      <p:sp>
        <p:nvSpPr>
          <p:cNvPr id="3" name="Subtitle 2"/>
          <p:cNvSpPr>
            <a:spLocks noGrp="1"/>
          </p:cNvSpPr>
          <p:nvPr>
            <p:ph type="subTitle" idx="1"/>
          </p:nvPr>
        </p:nvSpPr>
        <p:spPr/>
        <p:txBody>
          <a:bodyPr/>
          <a:lstStyle/>
          <a:p>
            <a:r>
              <a:rPr lang="en-US" dirty="0" smtClean="0"/>
              <a:t>Lesson 13</a:t>
            </a:r>
            <a:endParaRPr lang="en-US" dirty="0"/>
          </a:p>
        </p:txBody>
      </p:sp>
    </p:spTree>
    <p:extLst>
      <p:ext uri="{BB962C8B-B14F-4D97-AF65-F5344CB8AC3E}">
        <p14:creationId xmlns:p14="http://schemas.microsoft.com/office/powerpoint/2010/main" val="36077759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475680" y="243048"/>
            <a:ext cx="7391400" cy="1543050"/>
          </a:xfrm>
          <a:prstGeom prst="rect">
            <a:avLst/>
          </a:prstGeom>
        </p:spPr>
      </p:pic>
      <p:sp>
        <p:nvSpPr>
          <p:cNvPr id="2" name="Title 1"/>
          <p:cNvSpPr>
            <a:spLocks noGrp="1"/>
          </p:cNvSpPr>
          <p:nvPr>
            <p:ph type="title"/>
          </p:nvPr>
        </p:nvSpPr>
        <p:spPr>
          <a:xfrm>
            <a:off x="1006869" y="1883574"/>
            <a:ext cx="9829924" cy="1280890"/>
          </a:xfrm>
        </p:spPr>
        <p:txBody>
          <a:bodyPr/>
          <a:lstStyle/>
          <a:p>
            <a:r>
              <a:rPr lang="en-US" dirty="0" smtClean="0"/>
              <a:t>Joshua 2:12-14</a:t>
            </a:r>
            <a:endParaRPr lang="en-US" dirty="0"/>
          </a:p>
        </p:txBody>
      </p:sp>
      <p:sp>
        <p:nvSpPr>
          <p:cNvPr id="3" name="Content Placeholder 2"/>
          <p:cNvSpPr>
            <a:spLocks noGrp="1"/>
          </p:cNvSpPr>
          <p:nvPr>
            <p:ph idx="1"/>
          </p:nvPr>
        </p:nvSpPr>
        <p:spPr>
          <a:xfrm>
            <a:off x="2170719" y="2431552"/>
            <a:ext cx="9696361" cy="3777622"/>
          </a:xfrm>
        </p:spPr>
        <p:txBody>
          <a:bodyPr>
            <a:noAutofit/>
          </a:bodyPr>
          <a:lstStyle/>
          <a:p>
            <a:r>
              <a:rPr lang="en-US" sz="2400" b="1" baseline="30000" dirty="0"/>
              <a:t>12 </a:t>
            </a:r>
            <a:r>
              <a:rPr lang="en-US" sz="2400" dirty="0"/>
              <a:t>Now therefore, I pray you, swear unto me by the </a:t>
            </a:r>
            <a:r>
              <a:rPr lang="en-US" sz="2400" cap="small" dirty="0"/>
              <a:t>Lord</a:t>
            </a:r>
            <a:r>
              <a:rPr lang="en-US" sz="2400" dirty="0"/>
              <a:t>, since I have shewed you kindness, that ye will also shew kindness unto my father's house, and give me a true token:</a:t>
            </a:r>
          </a:p>
          <a:p>
            <a:r>
              <a:rPr lang="en-US" sz="2400" b="1" baseline="30000" dirty="0"/>
              <a:t>13 </a:t>
            </a:r>
            <a:r>
              <a:rPr lang="en-US" sz="2400" dirty="0"/>
              <a:t>And that ye will save alive my father, and my mother, and my brethren, and my sisters, and all that they have, and deliver our lives from death.</a:t>
            </a:r>
          </a:p>
          <a:p>
            <a:r>
              <a:rPr lang="en-US" sz="2400" b="1" baseline="30000" dirty="0"/>
              <a:t>14 </a:t>
            </a:r>
            <a:r>
              <a:rPr lang="en-US" sz="2400" dirty="0"/>
              <a:t>And the men answered her, Our life for yours, if ye utter not this our business. And it shall be, when the </a:t>
            </a:r>
            <a:r>
              <a:rPr lang="en-US" sz="2400" cap="small" dirty="0"/>
              <a:t>Lord</a:t>
            </a:r>
            <a:r>
              <a:rPr lang="en-US" sz="2400" dirty="0"/>
              <a:t> hath given us the land, that we will deal kindly and truly with thee.</a:t>
            </a:r>
          </a:p>
        </p:txBody>
      </p:sp>
    </p:spTree>
    <p:extLst>
      <p:ext uri="{BB962C8B-B14F-4D97-AF65-F5344CB8AC3E}">
        <p14:creationId xmlns:p14="http://schemas.microsoft.com/office/powerpoint/2010/main" val="33385344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475680" y="243048"/>
            <a:ext cx="7391400" cy="1543050"/>
          </a:xfrm>
          <a:prstGeom prst="rect">
            <a:avLst/>
          </a:prstGeom>
        </p:spPr>
      </p:pic>
      <p:sp>
        <p:nvSpPr>
          <p:cNvPr id="2" name="Title 1"/>
          <p:cNvSpPr>
            <a:spLocks noGrp="1"/>
          </p:cNvSpPr>
          <p:nvPr>
            <p:ph type="title"/>
          </p:nvPr>
        </p:nvSpPr>
        <p:spPr>
          <a:xfrm>
            <a:off x="1006869" y="1883574"/>
            <a:ext cx="9829924" cy="1280890"/>
          </a:xfrm>
        </p:spPr>
        <p:txBody>
          <a:bodyPr/>
          <a:lstStyle/>
          <a:p>
            <a:r>
              <a:rPr lang="en-US" dirty="0" smtClean="0"/>
              <a:t>Joshua 2:17-19</a:t>
            </a:r>
            <a:endParaRPr lang="en-US" dirty="0"/>
          </a:p>
        </p:txBody>
      </p:sp>
      <p:sp>
        <p:nvSpPr>
          <p:cNvPr id="3" name="Content Placeholder 2"/>
          <p:cNvSpPr>
            <a:spLocks noGrp="1"/>
          </p:cNvSpPr>
          <p:nvPr>
            <p:ph idx="1"/>
          </p:nvPr>
        </p:nvSpPr>
        <p:spPr>
          <a:xfrm>
            <a:off x="2170719" y="2431552"/>
            <a:ext cx="9696361" cy="3777622"/>
          </a:xfrm>
        </p:spPr>
        <p:txBody>
          <a:bodyPr>
            <a:noAutofit/>
          </a:bodyPr>
          <a:lstStyle/>
          <a:p>
            <a:r>
              <a:rPr lang="en-US" sz="2400" b="1" baseline="30000" dirty="0"/>
              <a:t>17 </a:t>
            </a:r>
            <a:r>
              <a:rPr lang="en-US" sz="2400" dirty="0"/>
              <a:t>And the men said unto her, We will be blameless of this thine oath which thou hast made us swear.</a:t>
            </a:r>
          </a:p>
          <a:p>
            <a:r>
              <a:rPr lang="en-US" sz="2400" b="1" baseline="30000" dirty="0"/>
              <a:t>18 </a:t>
            </a:r>
            <a:r>
              <a:rPr lang="en-US" sz="2400" dirty="0"/>
              <a:t>Behold, when we come into the land, thou shalt bind this line of scarlet thread in the window which thou didst let us down by: and thou shalt bring thy father, and thy mother, and thy brethren, and all thy father's household, home unto thee.</a:t>
            </a:r>
          </a:p>
          <a:p>
            <a:r>
              <a:rPr lang="en-US" sz="2400" b="1" baseline="30000" dirty="0"/>
              <a:t>19 </a:t>
            </a:r>
            <a:r>
              <a:rPr lang="en-US" sz="2400" dirty="0"/>
              <a:t>And it shall be, that whosoever shall go out of the doors of thy house into the street, his blood shall be upon his head, and we will be guiltless: and whosoever shall be with thee in the house, his blood shall be on our head, if any hand be upon him.</a:t>
            </a:r>
          </a:p>
        </p:txBody>
      </p:sp>
    </p:spTree>
    <p:extLst>
      <p:ext uri="{BB962C8B-B14F-4D97-AF65-F5344CB8AC3E}">
        <p14:creationId xmlns:p14="http://schemas.microsoft.com/office/powerpoint/2010/main" val="24297880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475680" y="243048"/>
            <a:ext cx="7391400" cy="1543050"/>
          </a:xfrm>
          <a:prstGeom prst="rect">
            <a:avLst/>
          </a:prstGeom>
        </p:spPr>
      </p:pic>
      <p:sp>
        <p:nvSpPr>
          <p:cNvPr id="2" name="Title 1"/>
          <p:cNvSpPr>
            <a:spLocks noGrp="1"/>
          </p:cNvSpPr>
          <p:nvPr>
            <p:ph type="title"/>
          </p:nvPr>
        </p:nvSpPr>
        <p:spPr>
          <a:xfrm>
            <a:off x="1006869" y="1883574"/>
            <a:ext cx="9829924" cy="1280890"/>
          </a:xfrm>
        </p:spPr>
        <p:txBody>
          <a:bodyPr/>
          <a:lstStyle/>
          <a:p>
            <a:r>
              <a:rPr lang="en-US" dirty="0" smtClean="0"/>
              <a:t>Exodus 12:21-23</a:t>
            </a:r>
            <a:endParaRPr lang="en-US" dirty="0"/>
          </a:p>
        </p:txBody>
      </p:sp>
      <p:sp>
        <p:nvSpPr>
          <p:cNvPr id="3" name="Content Placeholder 2"/>
          <p:cNvSpPr>
            <a:spLocks noGrp="1"/>
          </p:cNvSpPr>
          <p:nvPr>
            <p:ph idx="1"/>
          </p:nvPr>
        </p:nvSpPr>
        <p:spPr>
          <a:xfrm>
            <a:off x="2170719" y="2431552"/>
            <a:ext cx="9696361" cy="3777622"/>
          </a:xfrm>
        </p:spPr>
        <p:txBody>
          <a:bodyPr>
            <a:noAutofit/>
          </a:bodyPr>
          <a:lstStyle/>
          <a:p>
            <a:r>
              <a:rPr lang="en-US" sz="2400" b="1" baseline="30000" dirty="0"/>
              <a:t>21 </a:t>
            </a:r>
            <a:r>
              <a:rPr lang="en-US" sz="2400" dirty="0"/>
              <a:t>Then Moses called for all the elders of Israel, and said unto them, Draw out and take you a lamb according to your families, and kill the </a:t>
            </a:r>
            <a:r>
              <a:rPr lang="en-US" sz="2400" dirty="0" err="1"/>
              <a:t>passover</a:t>
            </a:r>
            <a:r>
              <a:rPr lang="en-US" sz="2400" dirty="0"/>
              <a:t>.</a:t>
            </a:r>
          </a:p>
          <a:p>
            <a:r>
              <a:rPr lang="en-US" sz="2400" b="1" baseline="30000" dirty="0"/>
              <a:t>22 </a:t>
            </a:r>
            <a:r>
              <a:rPr lang="en-US" sz="2400" dirty="0"/>
              <a:t>And ye shall take a bunch of hyssop, and dip it in the blood that is in the </a:t>
            </a:r>
            <a:r>
              <a:rPr lang="en-US" sz="2400" dirty="0" err="1"/>
              <a:t>bason</a:t>
            </a:r>
            <a:r>
              <a:rPr lang="en-US" sz="2400" dirty="0"/>
              <a:t>, and strike the lintel and the two side posts with the blood that is in the </a:t>
            </a:r>
            <a:r>
              <a:rPr lang="en-US" sz="2400" dirty="0" err="1"/>
              <a:t>bason</a:t>
            </a:r>
            <a:r>
              <a:rPr lang="en-US" sz="2400" dirty="0"/>
              <a:t>; and none of you shall go out at the door of his house until the morning.</a:t>
            </a:r>
          </a:p>
          <a:p>
            <a:r>
              <a:rPr lang="en-US" sz="2400" b="1" baseline="30000" dirty="0"/>
              <a:t>23 </a:t>
            </a:r>
            <a:r>
              <a:rPr lang="en-US" sz="2400" dirty="0"/>
              <a:t>For the </a:t>
            </a:r>
            <a:r>
              <a:rPr lang="en-US" sz="2400" cap="small" dirty="0"/>
              <a:t>Lord</a:t>
            </a:r>
            <a:r>
              <a:rPr lang="en-US" sz="2400" dirty="0"/>
              <a:t> will pass through to smite the Egyptians; and when he </a:t>
            </a:r>
            <a:r>
              <a:rPr lang="en-US" sz="2400" dirty="0" err="1"/>
              <a:t>seeth</a:t>
            </a:r>
            <a:r>
              <a:rPr lang="en-US" sz="2400" dirty="0"/>
              <a:t> the blood upon the lintel, and on the two side posts, the </a:t>
            </a:r>
            <a:r>
              <a:rPr lang="en-US" sz="2400" cap="small" dirty="0"/>
              <a:t>Lord</a:t>
            </a:r>
            <a:r>
              <a:rPr lang="en-US" sz="2400" dirty="0"/>
              <a:t> will pass over the door, and will not suffer the destroyer to come in unto your houses to smite you.</a:t>
            </a:r>
          </a:p>
        </p:txBody>
      </p:sp>
    </p:spTree>
    <p:extLst>
      <p:ext uri="{BB962C8B-B14F-4D97-AF65-F5344CB8AC3E}">
        <p14:creationId xmlns:p14="http://schemas.microsoft.com/office/powerpoint/2010/main" val="2216004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475680" y="243048"/>
            <a:ext cx="7391400" cy="1543050"/>
          </a:xfrm>
          <a:prstGeom prst="rect">
            <a:avLst/>
          </a:prstGeom>
        </p:spPr>
      </p:pic>
      <p:sp>
        <p:nvSpPr>
          <p:cNvPr id="3" name="Content Placeholder 2"/>
          <p:cNvSpPr>
            <a:spLocks noGrp="1"/>
          </p:cNvSpPr>
          <p:nvPr>
            <p:ph idx="1"/>
          </p:nvPr>
        </p:nvSpPr>
        <p:spPr>
          <a:xfrm>
            <a:off x="2170719" y="1993187"/>
            <a:ext cx="9696361" cy="4215987"/>
          </a:xfrm>
        </p:spPr>
        <p:txBody>
          <a:bodyPr>
            <a:noAutofit/>
          </a:bodyPr>
          <a:lstStyle/>
          <a:p>
            <a:pPr marL="0" indent="0">
              <a:buNone/>
            </a:pPr>
            <a:r>
              <a:rPr lang="en-US" sz="2400" dirty="0" smtClean="0"/>
              <a:t>There are a number of occasions in the Bible when God directed that people take shelter within a chosen structure.  As we see in Hebrews 10 (and any number of other places within the New Testament), the structure in which God has chosen to shelter His people today is His church!  That is, God is “leading us as a group” because we actually are a group—a church group!  The church gives us refuge in a wacky world as well as providing various important kinds of discipline, help, instruction, and accountability.  The last two questions here are sadly suggestive of self-interest, so it’s worth simply taking a look at a time when the church was as it ought to be!  </a:t>
            </a:r>
            <a:endParaRPr lang="en-US" sz="2400" b="1" baseline="30000" dirty="0"/>
          </a:p>
        </p:txBody>
      </p:sp>
    </p:spTree>
    <p:extLst>
      <p:ext uri="{BB962C8B-B14F-4D97-AF65-F5344CB8AC3E}">
        <p14:creationId xmlns:p14="http://schemas.microsoft.com/office/powerpoint/2010/main" val="30039113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475680" y="243048"/>
            <a:ext cx="7391400" cy="1543050"/>
          </a:xfrm>
          <a:prstGeom prst="rect">
            <a:avLst/>
          </a:prstGeom>
        </p:spPr>
      </p:pic>
      <p:sp>
        <p:nvSpPr>
          <p:cNvPr id="2" name="Title 1"/>
          <p:cNvSpPr>
            <a:spLocks noGrp="1"/>
          </p:cNvSpPr>
          <p:nvPr>
            <p:ph type="title"/>
          </p:nvPr>
        </p:nvSpPr>
        <p:spPr>
          <a:xfrm>
            <a:off x="1078788" y="2027412"/>
            <a:ext cx="9829924" cy="1280890"/>
          </a:xfrm>
        </p:spPr>
        <p:txBody>
          <a:bodyPr/>
          <a:lstStyle/>
          <a:p>
            <a:r>
              <a:rPr lang="en-US" dirty="0" smtClean="0"/>
              <a:t>Acts 4:31-32</a:t>
            </a:r>
            <a:endParaRPr lang="en-US" dirty="0"/>
          </a:p>
        </p:txBody>
      </p:sp>
      <p:sp>
        <p:nvSpPr>
          <p:cNvPr id="3" name="Content Placeholder 2"/>
          <p:cNvSpPr>
            <a:spLocks noGrp="1"/>
          </p:cNvSpPr>
          <p:nvPr>
            <p:ph idx="1"/>
          </p:nvPr>
        </p:nvSpPr>
        <p:spPr>
          <a:xfrm>
            <a:off x="2170719" y="2866490"/>
            <a:ext cx="9696361" cy="3342684"/>
          </a:xfrm>
        </p:spPr>
        <p:txBody>
          <a:bodyPr>
            <a:noAutofit/>
          </a:bodyPr>
          <a:lstStyle/>
          <a:p>
            <a:r>
              <a:rPr lang="en-US" sz="2400" b="1" baseline="30000" dirty="0"/>
              <a:t>31 </a:t>
            </a:r>
            <a:r>
              <a:rPr lang="en-US" sz="2400" dirty="0"/>
              <a:t>And when they had prayed, the place was shaken where they were assembled together; and they were all filled with the Holy Ghost, and they </a:t>
            </a:r>
            <a:r>
              <a:rPr lang="en-US" sz="2400" dirty="0" err="1"/>
              <a:t>spake</a:t>
            </a:r>
            <a:r>
              <a:rPr lang="en-US" sz="2400" dirty="0"/>
              <a:t> the word of God with boldness.</a:t>
            </a:r>
          </a:p>
          <a:p>
            <a:r>
              <a:rPr lang="en-US" sz="2400" b="1" baseline="30000" dirty="0"/>
              <a:t>32 </a:t>
            </a:r>
            <a:r>
              <a:rPr lang="en-US" sz="2400" dirty="0"/>
              <a:t>And the multitude of them that believed were of one heart and of one soul: neither said any of them that ought of the things which he possessed was his own; but they had all things common</a:t>
            </a:r>
            <a:r>
              <a:rPr lang="en-US" sz="2400" dirty="0" smtClean="0"/>
              <a:t>.</a:t>
            </a:r>
            <a:endParaRPr lang="en-US" sz="2400" dirty="0"/>
          </a:p>
        </p:txBody>
      </p:sp>
    </p:spTree>
    <p:extLst>
      <p:ext uri="{BB962C8B-B14F-4D97-AF65-F5344CB8AC3E}">
        <p14:creationId xmlns:p14="http://schemas.microsoft.com/office/powerpoint/2010/main" val="41172492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475680" y="243048"/>
            <a:ext cx="7391400" cy="1543050"/>
          </a:xfrm>
          <a:prstGeom prst="rect">
            <a:avLst/>
          </a:prstGeom>
        </p:spPr>
      </p:pic>
      <p:sp>
        <p:nvSpPr>
          <p:cNvPr id="2" name="Title 1"/>
          <p:cNvSpPr>
            <a:spLocks noGrp="1"/>
          </p:cNvSpPr>
          <p:nvPr>
            <p:ph type="title"/>
          </p:nvPr>
        </p:nvSpPr>
        <p:spPr>
          <a:xfrm>
            <a:off x="1078788" y="2027412"/>
            <a:ext cx="9829924" cy="1280890"/>
          </a:xfrm>
        </p:spPr>
        <p:txBody>
          <a:bodyPr/>
          <a:lstStyle/>
          <a:p>
            <a:r>
              <a:rPr lang="en-US" dirty="0" smtClean="0"/>
              <a:t>Acts 4:33-34</a:t>
            </a:r>
            <a:endParaRPr lang="en-US" dirty="0"/>
          </a:p>
        </p:txBody>
      </p:sp>
      <p:sp>
        <p:nvSpPr>
          <p:cNvPr id="3" name="Content Placeholder 2"/>
          <p:cNvSpPr>
            <a:spLocks noGrp="1"/>
          </p:cNvSpPr>
          <p:nvPr>
            <p:ph idx="1"/>
          </p:nvPr>
        </p:nvSpPr>
        <p:spPr>
          <a:xfrm>
            <a:off x="2170719" y="2866490"/>
            <a:ext cx="9696361" cy="3342684"/>
          </a:xfrm>
        </p:spPr>
        <p:txBody>
          <a:bodyPr>
            <a:noAutofit/>
          </a:bodyPr>
          <a:lstStyle/>
          <a:p>
            <a:r>
              <a:rPr lang="en-US" sz="2400" b="1" baseline="30000" dirty="0"/>
              <a:t>33 </a:t>
            </a:r>
            <a:r>
              <a:rPr lang="en-US" sz="2400" dirty="0"/>
              <a:t>And with great power gave the apostles witness of the resurrection of the Lord Jesus: and great grace was upon them all.</a:t>
            </a:r>
          </a:p>
          <a:p>
            <a:r>
              <a:rPr lang="en-US" sz="2400" b="1" baseline="30000" dirty="0"/>
              <a:t>34 </a:t>
            </a:r>
            <a:r>
              <a:rPr lang="en-US" sz="2400" dirty="0"/>
              <a:t>Neither was there any among them that lacked: for as many as were possessors of lands or houses sold them, and brought the prices of the things that were sold,</a:t>
            </a:r>
            <a:endParaRPr lang="en-US" sz="2400" dirty="0"/>
          </a:p>
        </p:txBody>
      </p:sp>
    </p:spTree>
    <p:extLst>
      <p:ext uri="{BB962C8B-B14F-4D97-AF65-F5344CB8AC3E}">
        <p14:creationId xmlns:p14="http://schemas.microsoft.com/office/powerpoint/2010/main" val="20028173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rotherly love www.kristamjohnson.com | Couple photo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333" y="-1012372"/>
            <a:ext cx="12956968" cy="864219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356189" y="1269553"/>
            <a:ext cx="9829924" cy="1280890"/>
          </a:xfrm>
        </p:spPr>
        <p:txBody>
          <a:bodyPr/>
          <a:lstStyle/>
          <a:p>
            <a:endParaRPr lang="en-US" dirty="0"/>
          </a:p>
        </p:txBody>
      </p:sp>
      <p:pic>
        <p:nvPicPr>
          <p:cNvPr id="5" name="Picture 4"/>
          <p:cNvPicPr>
            <a:picLocks noChangeAspect="1"/>
          </p:cNvPicPr>
          <p:nvPr/>
        </p:nvPicPr>
        <p:blipFill>
          <a:blip r:embed="rId3"/>
          <a:stretch>
            <a:fillRect/>
          </a:stretch>
        </p:blipFill>
        <p:spPr>
          <a:xfrm>
            <a:off x="4402262" y="307528"/>
            <a:ext cx="7353300" cy="962025"/>
          </a:xfrm>
          <a:prstGeom prst="rect">
            <a:avLst/>
          </a:prstGeom>
        </p:spPr>
      </p:pic>
    </p:spTree>
    <p:extLst>
      <p:ext uri="{BB962C8B-B14F-4D97-AF65-F5344CB8AC3E}">
        <p14:creationId xmlns:p14="http://schemas.microsoft.com/office/powerpoint/2010/main" val="29572752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3721" y="1598326"/>
            <a:ext cx="9829924" cy="1280890"/>
          </a:xfrm>
        </p:spPr>
        <p:txBody>
          <a:bodyPr/>
          <a:lstStyle/>
          <a:p>
            <a:r>
              <a:rPr lang="en-US" dirty="0" smtClean="0"/>
              <a:t>Hebrews 10:24-25</a:t>
            </a:r>
            <a:endParaRPr lang="en-US" dirty="0"/>
          </a:p>
        </p:txBody>
      </p:sp>
      <p:sp>
        <p:nvSpPr>
          <p:cNvPr id="3" name="Content Placeholder 2"/>
          <p:cNvSpPr>
            <a:spLocks noGrp="1"/>
          </p:cNvSpPr>
          <p:nvPr>
            <p:ph idx="1"/>
          </p:nvPr>
        </p:nvSpPr>
        <p:spPr>
          <a:xfrm>
            <a:off x="2059201" y="2550443"/>
            <a:ext cx="9696361" cy="4195439"/>
          </a:xfrm>
        </p:spPr>
        <p:txBody>
          <a:bodyPr>
            <a:noAutofit/>
          </a:bodyPr>
          <a:lstStyle/>
          <a:p>
            <a:r>
              <a:rPr lang="en-US" sz="2400" b="1" baseline="30000" dirty="0"/>
              <a:t>24 </a:t>
            </a:r>
            <a:r>
              <a:rPr lang="en-US" sz="2400" dirty="0"/>
              <a:t>And let us consider one another to provoke unto love and to good works:</a:t>
            </a:r>
          </a:p>
          <a:p>
            <a:r>
              <a:rPr lang="en-US" sz="2400" b="1" baseline="30000" dirty="0"/>
              <a:t>25 </a:t>
            </a:r>
            <a:r>
              <a:rPr lang="en-US" sz="2400" dirty="0"/>
              <a:t>Not forsaking the assembling of ourselves together, as the manner of some is; but exhorting one another: and so much the more, as ye see the day approaching</a:t>
            </a:r>
            <a:r>
              <a:rPr lang="en-US" sz="2400" dirty="0" smtClean="0"/>
              <a:t>.</a:t>
            </a:r>
          </a:p>
          <a:p>
            <a:endParaRPr lang="en-US" sz="2400" dirty="0"/>
          </a:p>
          <a:p>
            <a:pPr>
              <a:buFont typeface="Wingdings" panose="05000000000000000000" pitchFamily="2" charset="2"/>
              <a:buChar char="v"/>
            </a:pPr>
            <a:r>
              <a:rPr lang="en-US" sz="2400" dirty="0" smtClean="0">
                <a:solidFill>
                  <a:schemeClr val="accent2">
                    <a:lumMod val="60000"/>
                    <a:lumOff val="40000"/>
                  </a:schemeClr>
                </a:solidFill>
              </a:rPr>
              <a:t>Provoking to love</a:t>
            </a:r>
          </a:p>
          <a:p>
            <a:pPr>
              <a:buFont typeface="Wingdings" panose="05000000000000000000" pitchFamily="2" charset="2"/>
              <a:buChar char="v"/>
            </a:pPr>
            <a:r>
              <a:rPr lang="en-US" sz="2400" dirty="0" smtClean="0">
                <a:solidFill>
                  <a:schemeClr val="accent2">
                    <a:lumMod val="60000"/>
                    <a:lumOff val="40000"/>
                  </a:schemeClr>
                </a:solidFill>
              </a:rPr>
              <a:t>Provoking to good works</a:t>
            </a:r>
          </a:p>
          <a:p>
            <a:pPr>
              <a:buFont typeface="Wingdings" panose="05000000000000000000" pitchFamily="2" charset="2"/>
              <a:buChar char="v"/>
            </a:pPr>
            <a:r>
              <a:rPr lang="en-US" sz="2400" dirty="0" smtClean="0">
                <a:solidFill>
                  <a:schemeClr val="accent2">
                    <a:lumMod val="60000"/>
                    <a:lumOff val="40000"/>
                  </a:schemeClr>
                </a:solidFill>
              </a:rPr>
              <a:t>Exhorting (urging, requiring more of) one another</a:t>
            </a:r>
            <a:endParaRPr lang="en-US" sz="2400" dirty="0">
              <a:solidFill>
                <a:schemeClr val="accent2">
                  <a:lumMod val="60000"/>
                  <a:lumOff val="40000"/>
                </a:schemeClr>
              </a:solidFill>
            </a:endParaRPr>
          </a:p>
        </p:txBody>
      </p:sp>
      <p:pic>
        <p:nvPicPr>
          <p:cNvPr id="5" name="Picture 4"/>
          <p:cNvPicPr>
            <a:picLocks noChangeAspect="1"/>
          </p:cNvPicPr>
          <p:nvPr/>
        </p:nvPicPr>
        <p:blipFill>
          <a:blip r:embed="rId2"/>
          <a:stretch>
            <a:fillRect/>
          </a:stretch>
        </p:blipFill>
        <p:spPr>
          <a:xfrm>
            <a:off x="4402262" y="307528"/>
            <a:ext cx="7353300" cy="962025"/>
          </a:xfrm>
          <a:prstGeom prst="rect">
            <a:avLst/>
          </a:prstGeom>
        </p:spPr>
      </p:pic>
    </p:spTree>
    <p:extLst>
      <p:ext uri="{BB962C8B-B14F-4D97-AF65-F5344CB8AC3E}">
        <p14:creationId xmlns:p14="http://schemas.microsoft.com/office/powerpoint/2010/main" val="629710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5640" y="1334645"/>
            <a:ext cx="9829924" cy="1280890"/>
          </a:xfrm>
        </p:spPr>
        <p:txBody>
          <a:bodyPr/>
          <a:lstStyle/>
          <a:p>
            <a:r>
              <a:rPr lang="en-US" dirty="0" smtClean="0"/>
              <a:t>Hebrews 13:1-3</a:t>
            </a:r>
            <a:endParaRPr lang="en-US" dirty="0"/>
          </a:p>
        </p:txBody>
      </p:sp>
      <p:sp>
        <p:nvSpPr>
          <p:cNvPr id="3" name="Content Placeholder 2"/>
          <p:cNvSpPr>
            <a:spLocks noGrp="1"/>
          </p:cNvSpPr>
          <p:nvPr>
            <p:ph idx="1"/>
          </p:nvPr>
        </p:nvSpPr>
        <p:spPr>
          <a:xfrm>
            <a:off x="1816830" y="2008141"/>
            <a:ext cx="9696361" cy="4195439"/>
          </a:xfrm>
        </p:spPr>
        <p:txBody>
          <a:bodyPr>
            <a:noAutofit/>
          </a:bodyPr>
          <a:lstStyle/>
          <a:p>
            <a:r>
              <a:rPr lang="en-US" sz="2400" b="1" dirty="0" smtClean="0"/>
              <a:t>13 </a:t>
            </a:r>
            <a:r>
              <a:rPr lang="en-US" sz="2400" dirty="0" smtClean="0"/>
              <a:t>Let brotherly love continue.</a:t>
            </a:r>
          </a:p>
          <a:p>
            <a:r>
              <a:rPr lang="en-US" sz="2400" b="1" baseline="30000" dirty="0" smtClean="0"/>
              <a:t>2 </a:t>
            </a:r>
            <a:r>
              <a:rPr lang="en-US" sz="2400" dirty="0" smtClean="0"/>
              <a:t>Be not forgetful to entertain strangers: for thereby some have entertained angels unawares.</a:t>
            </a:r>
          </a:p>
          <a:p>
            <a:r>
              <a:rPr lang="en-US" sz="2400" b="1" baseline="30000" dirty="0" smtClean="0"/>
              <a:t>3 </a:t>
            </a:r>
            <a:r>
              <a:rPr lang="en-US" sz="2400" dirty="0" smtClean="0"/>
              <a:t>Remember them that are in bonds, as bound with them; and them which suffer adversity, as being yourselves also in the body.</a:t>
            </a:r>
          </a:p>
          <a:p>
            <a:endParaRPr lang="en-US" sz="1600" dirty="0"/>
          </a:p>
          <a:p>
            <a:pPr>
              <a:buFont typeface="Wingdings" panose="05000000000000000000" pitchFamily="2" charset="2"/>
              <a:buChar char="v"/>
            </a:pPr>
            <a:r>
              <a:rPr lang="en-US" sz="2400" dirty="0" smtClean="0">
                <a:solidFill>
                  <a:schemeClr val="accent2">
                    <a:lumMod val="60000"/>
                    <a:lumOff val="40000"/>
                  </a:schemeClr>
                </a:solidFill>
              </a:rPr>
              <a:t>Offering conspicuous hospitality</a:t>
            </a:r>
          </a:p>
          <a:p>
            <a:pPr>
              <a:buFont typeface="Wingdings" panose="05000000000000000000" pitchFamily="2" charset="2"/>
              <a:buChar char="v"/>
            </a:pPr>
            <a:r>
              <a:rPr lang="en-US" sz="2400" dirty="0" smtClean="0">
                <a:solidFill>
                  <a:schemeClr val="accent2">
                    <a:lumMod val="60000"/>
                    <a:lumOff val="40000"/>
                  </a:schemeClr>
                </a:solidFill>
              </a:rPr>
              <a:t>Offering support to those suffering for their faith</a:t>
            </a:r>
          </a:p>
          <a:p>
            <a:pPr>
              <a:buFont typeface="Wingdings" panose="05000000000000000000" pitchFamily="2" charset="2"/>
              <a:buChar char="v"/>
            </a:pPr>
            <a:r>
              <a:rPr lang="en-US" sz="2400" dirty="0" smtClean="0">
                <a:solidFill>
                  <a:schemeClr val="accent2">
                    <a:lumMod val="60000"/>
                    <a:lumOff val="40000"/>
                  </a:schemeClr>
                </a:solidFill>
              </a:rPr>
              <a:t>Offering support to those who are imprisoned for their faith</a:t>
            </a:r>
            <a:endParaRPr lang="en-US" sz="2400" dirty="0">
              <a:solidFill>
                <a:schemeClr val="accent2">
                  <a:lumMod val="60000"/>
                  <a:lumOff val="40000"/>
                </a:schemeClr>
              </a:solidFill>
            </a:endParaRPr>
          </a:p>
        </p:txBody>
      </p:sp>
      <p:pic>
        <p:nvPicPr>
          <p:cNvPr id="5" name="Picture 4"/>
          <p:cNvPicPr>
            <a:picLocks noChangeAspect="1"/>
          </p:cNvPicPr>
          <p:nvPr/>
        </p:nvPicPr>
        <p:blipFill>
          <a:blip r:embed="rId2"/>
          <a:stretch>
            <a:fillRect/>
          </a:stretch>
        </p:blipFill>
        <p:spPr>
          <a:xfrm>
            <a:off x="4402262" y="307528"/>
            <a:ext cx="7353300" cy="962025"/>
          </a:xfrm>
          <a:prstGeom prst="rect">
            <a:avLst/>
          </a:prstGeom>
        </p:spPr>
      </p:pic>
    </p:spTree>
    <p:extLst>
      <p:ext uri="{BB962C8B-B14F-4D97-AF65-F5344CB8AC3E}">
        <p14:creationId xmlns:p14="http://schemas.microsoft.com/office/powerpoint/2010/main" val="1540169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5640" y="1334645"/>
            <a:ext cx="9829924" cy="1280890"/>
          </a:xfrm>
        </p:spPr>
        <p:txBody>
          <a:bodyPr/>
          <a:lstStyle/>
          <a:p>
            <a:r>
              <a:rPr lang="en-US" dirty="0" smtClean="0"/>
              <a:t>Hebrews 13:4-6</a:t>
            </a:r>
            <a:endParaRPr lang="en-US" dirty="0"/>
          </a:p>
        </p:txBody>
      </p:sp>
      <p:sp>
        <p:nvSpPr>
          <p:cNvPr id="3" name="Content Placeholder 2"/>
          <p:cNvSpPr>
            <a:spLocks noGrp="1"/>
          </p:cNvSpPr>
          <p:nvPr>
            <p:ph idx="1"/>
          </p:nvPr>
        </p:nvSpPr>
        <p:spPr>
          <a:xfrm>
            <a:off x="2059201" y="1975090"/>
            <a:ext cx="9696361" cy="4195439"/>
          </a:xfrm>
        </p:spPr>
        <p:txBody>
          <a:bodyPr>
            <a:noAutofit/>
          </a:bodyPr>
          <a:lstStyle/>
          <a:p>
            <a:r>
              <a:rPr lang="en-US" sz="2400" b="1" baseline="30000" dirty="0"/>
              <a:t>4 </a:t>
            </a:r>
            <a:r>
              <a:rPr lang="en-US" sz="2400" dirty="0"/>
              <a:t>Marriage is </a:t>
            </a:r>
            <a:r>
              <a:rPr lang="en-US" sz="2400" dirty="0" err="1"/>
              <a:t>honourable</a:t>
            </a:r>
            <a:r>
              <a:rPr lang="en-US" sz="2400" dirty="0"/>
              <a:t> in all, and the bed undefiled: but whoremongers and adulterers God will judge.</a:t>
            </a:r>
          </a:p>
          <a:p>
            <a:r>
              <a:rPr lang="en-US" sz="2400" b="1" baseline="30000" dirty="0"/>
              <a:t>5 </a:t>
            </a:r>
            <a:r>
              <a:rPr lang="en-US" sz="2400" dirty="0"/>
              <a:t>Let your conversation be without covetousness; and be content with such things as ye have: for he hath said, I will never leave thee, nor forsake thee.</a:t>
            </a:r>
          </a:p>
          <a:p>
            <a:r>
              <a:rPr lang="en-US" sz="2400" b="1" baseline="30000" dirty="0"/>
              <a:t>6 </a:t>
            </a:r>
            <a:r>
              <a:rPr lang="en-US" sz="2400" dirty="0"/>
              <a:t>So that we may boldly say, The Lord is my helper, and I will not fear what man shall do unto me.</a:t>
            </a:r>
          </a:p>
          <a:p>
            <a:endParaRPr lang="en-US" sz="1600" dirty="0"/>
          </a:p>
          <a:p>
            <a:pPr>
              <a:buFont typeface="Wingdings" panose="05000000000000000000" pitchFamily="2" charset="2"/>
              <a:buChar char="v"/>
            </a:pPr>
            <a:r>
              <a:rPr lang="en-US" sz="2400" dirty="0" smtClean="0">
                <a:solidFill>
                  <a:schemeClr val="accent2">
                    <a:lumMod val="60000"/>
                    <a:lumOff val="40000"/>
                  </a:schemeClr>
                </a:solidFill>
              </a:rPr>
              <a:t>Practicing sexual morality</a:t>
            </a:r>
          </a:p>
          <a:p>
            <a:pPr>
              <a:buFont typeface="Wingdings" panose="05000000000000000000" pitchFamily="2" charset="2"/>
              <a:buChar char="v"/>
            </a:pPr>
            <a:r>
              <a:rPr lang="en-US" sz="2400" dirty="0" smtClean="0">
                <a:solidFill>
                  <a:schemeClr val="accent2">
                    <a:lumMod val="60000"/>
                    <a:lumOff val="40000"/>
                  </a:schemeClr>
                </a:solidFill>
              </a:rPr>
              <a:t>No covetousness—contentment with what we have</a:t>
            </a:r>
          </a:p>
          <a:p>
            <a:pPr>
              <a:buFont typeface="Wingdings" panose="05000000000000000000" pitchFamily="2" charset="2"/>
              <a:buChar char="v"/>
            </a:pPr>
            <a:r>
              <a:rPr lang="en-US" sz="2400" dirty="0" smtClean="0">
                <a:solidFill>
                  <a:schemeClr val="accent2">
                    <a:lumMod val="60000"/>
                    <a:lumOff val="40000"/>
                  </a:schemeClr>
                </a:solidFill>
              </a:rPr>
              <a:t>Boldness, lack of fear</a:t>
            </a:r>
            <a:endParaRPr lang="en-US" sz="2400" dirty="0">
              <a:solidFill>
                <a:schemeClr val="accent2">
                  <a:lumMod val="60000"/>
                  <a:lumOff val="40000"/>
                </a:schemeClr>
              </a:solidFill>
            </a:endParaRPr>
          </a:p>
        </p:txBody>
      </p:sp>
      <p:pic>
        <p:nvPicPr>
          <p:cNvPr id="5" name="Picture 4"/>
          <p:cNvPicPr>
            <a:picLocks noChangeAspect="1"/>
          </p:cNvPicPr>
          <p:nvPr/>
        </p:nvPicPr>
        <p:blipFill>
          <a:blip r:embed="rId2"/>
          <a:stretch>
            <a:fillRect/>
          </a:stretch>
        </p:blipFill>
        <p:spPr>
          <a:xfrm>
            <a:off x="4402262" y="307528"/>
            <a:ext cx="7353300" cy="962025"/>
          </a:xfrm>
          <a:prstGeom prst="rect">
            <a:avLst/>
          </a:prstGeom>
        </p:spPr>
      </p:pic>
    </p:spTree>
    <p:extLst>
      <p:ext uri="{BB962C8B-B14F-4D97-AF65-F5344CB8AC3E}">
        <p14:creationId xmlns:p14="http://schemas.microsoft.com/office/powerpoint/2010/main" val="2765894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10778" y="629130"/>
            <a:ext cx="11861357" cy="5609917"/>
          </a:xfrm>
          <a:prstGeom prst="rect">
            <a:avLst/>
          </a:prstGeom>
        </p:spPr>
      </p:pic>
    </p:spTree>
    <p:extLst>
      <p:ext uri="{BB962C8B-B14F-4D97-AF65-F5344CB8AC3E}">
        <p14:creationId xmlns:p14="http://schemas.microsoft.com/office/powerpoint/2010/main" val="21376462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8522" y="1217082"/>
            <a:ext cx="9829924" cy="1280890"/>
          </a:xfrm>
        </p:spPr>
        <p:txBody>
          <a:bodyPr/>
          <a:lstStyle/>
          <a:p>
            <a:r>
              <a:rPr lang="en-US" dirty="0" smtClean="0"/>
              <a:t>Hebrews 13:7-8</a:t>
            </a:r>
            <a:endParaRPr lang="en-US" dirty="0"/>
          </a:p>
        </p:txBody>
      </p:sp>
      <p:sp>
        <p:nvSpPr>
          <p:cNvPr id="3" name="Content Placeholder 2"/>
          <p:cNvSpPr>
            <a:spLocks noGrp="1"/>
          </p:cNvSpPr>
          <p:nvPr>
            <p:ph idx="1"/>
          </p:nvPr>
        </p:nvSpPr>
        <p:spPr>
          <a:xfrm>
            <a:off x="1784344" y="2063224"/>
            <a:ext cx="9971218" cy="4195439"/>
          </a:xfrm>
        </p:spPr>
        <p:txBody>
          <a:bodyPr>
            <a:noAutofit/>
          </a:bodyPr>
          <a:lstStyle/>
          <a:p>
            <a:r>
              <a:rPr lang="en-US" sz="2400" b="1" baseline="30000" dirty="0"/>
              <a:t>7 </a:t>
            </a:r>
            <a:r>
              <a:rPr lang="en-US" sz="2400" dirty="0"/>
              <a:t>Remember them which have the rule over you, who have spoken unto you the word of God: whose faith follow, considering the end of their conversation.</a:t>
            </a:r>
          </a:p>
          <a:p>
            <a:r>
              <a:rPr lang="en-US" sz="2400" b="1" baseline="30000" dirty="0"/>
              <a:t>8 </a:t>
            </a:r>
            <a:r>
              <a:rPr lang="en-US" sz="2400" dirty="0"/>
              <a:t>Jesus Christ the same yesterday, and to day, and for ever.</a:t>
            </a:r>
          </a:p>
          <a:p>
            <a:endParaRPr lang="en-US" sz="1200" dirty="0"/>
          </a:p>
          <a:p>
            <a:pPr>
              <a:buFont typeface="Wingdings" panose="05000000000000000000" pitchFamily="2" charset="2"/>
              <a:buChar char="v"/>
            </a:pPr>
            <a:r>
              <a:rPr lang="en-US" sz="2400" dirty="0" smtClean="0">
                <a:solidFill>
                  <a:schemeClr val="accent2">
                    <a:lumMod val="60000"/>
                    <a:lumOff val="40000"/>
                  </a:schemeClr>
                </a:solidFill>
              </a:rPr>
              <a:t>Conscientiously respecting our leaders, particularly those who speak the word of God and bear good fruits</a:t>
            </a:r>
          </a:p>
          <a:p>
            <a:pPr>
              <a:buFont typeface="Wingdings" panose="05000000000000000000" pitchFamily="2" charset="2"/>
              <a:buChar char="v"/>
            </a:pPr>
            <a:r>
              <a:rPr lang="en-US" sz="2400" dirty="0" smtClean="0">
                <a:solidFill>
                  <a:schemeClr val="accent2">
                    <a:lumMod val="60000"/>
                    <a:lumOff val="40000"/>
                  </a:schemeClr>
                </a:solidFill>
              </a:rPr>
              <a:t>Unchanging conviction, holding the line</a:t>
            </a:r>
          </a:p>
          <a:p>
            <a:pPr marL="0" indent="0">
              <a:buNone/>
            </a:pPr>
            <a:endParaRPr lang="en-US" sz="2400" dirty="0">
              <a:solidFill>
                <a:schemeClr val="accent2">
                  <a:lumMod val="60000"/>
                  <a:lumOff val="40000"/>
                </a:schemeClr>
              </a:solidFill>
            </a:endParaRPr>
          </a:p>
        </p:txBody>
      </p:sp>
      <p:pic>
        <p:nvPicPr>
          <p:cNvPr id="5" name="Picture 4"/>
          <p:cNvPicPr>
            <a:picLocks noChangeAspect="1"/>
          </p:cNvPicPr>
          <p:nvPr/>
        </p:nvPicPr>
        <p:blipFill>
          <a:blip r:embed="rId2"/>
          <a:stretch>
            <a:fillRect/>
          </a:stretch>
        </p:blipFill>
        <p:spPr>
          <a:xfrm>
            <a:off x="4402262" y="307528"/>
            <a:ext cx="7353300" cy="962025"/>
          </a:xfrm>
          <a:prstGeom prst="rect">
            <a:avLst/>
          </a:prstGeom>
        </p:spPr>
      </p:pic>
    </p:spTree>
    <p:extLst>
      <p:ext uri="{BB962C8B-B14F-4D97-AF65-F5344CB8AC3E}">
        <p14:creationId xmlns:p14="http://schemas.microsoft.com/office/powerpoint/2010/main" val="4177495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8522" y="1217082"/>
            <a:ext cx="9829924" cy="1280890"/>
          </a:xfrm>
        </p:spPr>
        <p:txBody>
          <a:bodyPr/>
          <a:lstStyle/>
          <a:p>
            <a:r>
              <a:rPr lang="en-US" dirty="0" smtClean="0"/>
              <a:t>Hebrews 13:9-10</a:t>
            </a:r>
            <a:endParaRPr lang="en-US" dirty="0"/>
          </a:p>
        </p:txBody>
      </p:sp>
      <p:sp>
        <p:nvSpPr>
          <p:cNvPr id="3" name="Content Placeholder 2"/>
          <p:cNvSpPr>
            <a:spLocks noGrp="1"/>
          </p:cNvSpPr>
          <p:nvPr>
            <p:ph idx="1"/>
          </p:nvPr>
        </p:nvSpPr>
        <p:spPr>
          <a:xfrm>
            <a:off x="1784344" y="2063224"/>
            <a:ext cx="9971218" cy="4195439"/>
          </a:xfrm>
        </p:spPr>
        <p:txBody>
          <a:bodyPr>
            <a:noAutofit/>
          </a:bodyPr>
          <a:lstStyle/>
          <a:p>
            <a:r>
              <a:rPr lang="en-US" sz="2400" b="1" baseline="30000" dirty="0"/>
              <a:t>9 </a:t>
            </a:r>
            <a:r>
              <a:rPr lang="en-US" sz="2400" dirty="0"/>
              <a:t>Be not carried about with divers and strange doctrines. For it is a good thing that the heart be established with grace; not with meats, which have not profited them that have been occupied therein.</a:t>
            </a:r>
          </a:p>
          <a:p>
            <a:r>
              <a:rPr lang="en-US" sz="2400" b="1" baseline="30000" dirty="0"/>
              <a:t>10 </a:t>
            </a:r>
            <a:r>
              <a:rPr lang="en-US" sz="2400" dirty="0"/>
              <a:t>We have an altar, whereof they have no right to eat which serve the tabernacle.</a:t>
            </a:r>
          </a:p>
          <a:p>
            <a:endParaRPr lang="en-US" sz="1200" dirty="0"/>
          </a:p>
          <a:p>
            <a:pPr>
              <a:buFont typeface="Wingdings" panose="05000000000000000000" pitchFamily="2" charset="2"/>
              <a:buChar char="v"/>
            </a:pPr>
            <a:r>
              <a:rPr lang="en-US" sz="2400" dirty="0" smtClean="0">
                <a:solidFill>
                  <a:schemeClr val="accent2">
                    <a:lumMod val="60000"/>
                    <a:lumOff val="40000"/>
                  </a:schemeClr>
                </a:solidFill>
              </a:rPr>
              <a:t>Not easily influenced by new or strange teachings, so as not to be “carried about” by fads in religion or theology</a:t>
            </a:r>
          </a:p>
          <a:p>
            <a:pPr>
              <a:buFont typeface="Wingdings" panose="05000000000000000000" pitchFamily="2" charset="2"/>
              <a:buChar char="v"/>
            </a:pPr>
            <a:r>
              <a:rPr lang="en-US" sz="2400" dirty="0" smtClean="0">
                <a:solidFill>
                  <a:schemeClr val="accent2">
                    <a:lumMod val="60000"/>
                    <a:lumOff val="40000"/>
                  </a:schemeClr>
                </a:solidFill>
              </a:rPr>
              <a:t>Maintaining focus on true priorities </a:t>
            </a:r>
          </a:p>
          <a:p>
            <a:pPr marL="0" indent="0">
              <a:buNone/>
            </a:pPr>
            <a:endParaRPr lang="en-US" sz="2400" dirty="0">
              <a:solidFill>
                <a:schemeClr val="accent2">
                  <a:lumMod val="60000"/>
                  <a:lumOff val="40000"/>
                </a:schemeClr>
              </a:solidFill>
            </a:endParaRPr>
          </a:p>
        </p:txBody>
      </p:sp>
      <p:pic>
        <p:nvPicPr>
          <p:cNvPr id="5" name="Picture 4"/>
          <p:cNvPicPr>
            <a:picLocks noChangeAspect="1"/>
          </p:cNvPicPr>
          <p:nvPr/>
        </p:nvPicPr>
        <p:blipFill>
          <a:blip r:embed="rId2"/>
          <a:stretch>
            <a:fillRect/>
          </a:stretch>
        </p:blipFill>
        <p:spPr>
          <a:xfrm>
            <a:off x="4402262" y="307528"/>
            <a:ext cx="7353300" cy="962025"/>
          </a:xfrm>
          <a:prstGeom prst="rect">
            <a:avLst/>
          </a:prstGeom>
        </p:spPr>
      </p:pic>
    </p:spTree>
    <p:extLst>
      <p:ext uri="{BB962C8B-B14F-4D97-AF65-F5344CB8AC3E}">
        <p14:creationId xmlns:p14="http://schemas.microsoft.com/office/powerpoint/2010/main" val="1634082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8522" y="1217082"/>
            <a:ext cx="9829924" cy="1280890"/>
          </a:xfrm>
        </p:spPr>
        <p:txBody>
          <a:bodyPr/>
          <a:lstStyle/>
          <a:p>
            <a:r>
              <a:rPr lang="en-US" dirty="0" smtClean="0"/>
              <a:t>Hebrews 13:11-13</a:t>
            </a:r>
            <a:endParaRPr lang="en-US" dirty="0"/>
          </a:p>
        </p:txBody>
      </p:sp>
      <p:sp>
        <p:nvSpPr>
          <p:cNvPr id="3" name="Content Placeholder 2"/>
          <p:cNvSpPr>
            <a:spLocks noGrp="1"/>
          </p:cNvSpPr>
          <p:nvPr>
            <p:ph idx="1"/>
          </p:nvPr>
        </p:nvSpPr>
        <p:spPr>
          <a:xfrm>
            <a:off x="1784344" y="2063224"/>
            <a:ext cx="9971218" cy="4195439"/>
          </a:xfrm>
        </p:spPr>
        <p:txBody>
          <a:bodyPr>
            <a:noAutofit/>
          </a:bodyPr>
          <a:lstStyle/>
          <a:p>
            <a:r>
              <a:rPr lang="en-US" sz="2400" b="1" baseline="30000" dirty="0"/>
              <a:t>11 </a:t>
            </a:r>
            <a:r>
              <a:rPr lang="en-US" sz="2400" dirty="0"/>
              <a:t>For the bodies of those beasts, whose blood is brought into the sanctuary by the high priest for sin, are burned without the camp.</a:t>
            </a:r>
          </a:p>
          <a:p>
            <a:r>
              <a:rPr lang="en-US" sz="2400" b="1" baseline="30000" dirty="0"/>
              <a:t>12 </a:t>
            </a:r>
            <a:r>
              <a:rPr lang="en-US" sz="2400" dirty="0"/>
              <a:t>Wherefore Jesus also, that he might sanctify the people with his own blood, suffered without the gate.</a:t>
            </a:r>
          </a:p>
          <a:p>
            <a:r>
              <a:rPr lang="en-US" sz="2400" b="1" baseline="30000" dirty="0"/>
              <a:t>13 </a:t>
            </a:r>
            <a:r>
              <a:rPr lang="en-US" sz="2400" dirty="0"/>
              <a:t>Let us go forth therefore unto him without the camp, bearing his reproach.</a:t>
            </a:r>
          </a:p>
          <a:p>
            <a:endParaRPr lang="en-US" sz="1200" dirty="0"/>
          </a:p>
          <a:p>
            <a:pPr>
              <a:buFont typeface="Wingdings" panose="05000000000000000000" pitchFamily="2" charset="2"/>
              <a:buChar char="v"/>
            </a:pPr>
            <a:r>
              <a:rPr lang="en-US" sz="2400" dirty="0" smtClean="0">
                <a:solidFill>
                  <a:schemeClr val="accent2">
                    <a:lumMod val="60000"/>
                    <a:lumOff val="40000"/>
                  </a:schemeClr>
                </a:solidFill>
              </a:rPr>
              <a:t>Willingness to suffer shame and abuse for our faith  </a:t>
            </a:r>
          </a:p>
          <a:p>
            <a:pPr>
              <a:buFont typeface="Wingdings" panose="05000000000000000000" pitchFamily="2" charset="2"/>
              <a:buChar char="v"/>
            </a:pPr>
            <a:r>
              <a:rPr lang="en-US" sz="2400" dirty="0" smtClean="0">
                <a:solidFill>
                  <a:schemeClr val="accent2">
                    <a:lumMod val="60000"/>
                    <a:lumOff val="40000"/>
                  </a:schemeClr>
                </a:solidFill>
              </a:rPr>
              <a:t>Willingness to be peculiar and set apart, that is, outside the camp.  </a:t>
            </a:r>
          </a:p>
          <a:p>
            <a:pPr marL="0" indent="0">
              <a:buNone/>
            </a:pPr>
            <a:endParaRPr lang="en-US" sz="2400" dirty="0">
              <a:solidFill>
                <a:schemeClr val="accent2">
                  <a:lumMod val="60000"/>
                  <a:lumOff val="40000"/>
                </a:schemeClr>
              </a:solidFill>
            </a:endParaRPr>
          </a:p>
        </p:txBody>
      </p:sp>
      <p:pic>
        <p:nvPicPr>
          <p:cNvPr id="5" name="Picture 4"/>
          <p:cNvPicPr>
            <a:picLocks noChangeAspect="1"/>
          </p:cNvPicPr>
          <p:nvPr/>
        </p:nvPicPr>
        <p:blipFill>
          <a:blip r:embed="rId2"/>
          <a:stretch>
            <a:fillRect/>
          </a:stretch>
        </p:blipFill>
        <p:spPr>
          <a:xfrm>
            <a:off x="4402262" y="307528"/>
            <a:ext cx="7353300" cy="962025"/>
          </a:xfrm>
          <a:prstGeom prst="rect">
            <a:avLst/>
          </a:prstGeom>
        </p:spPr>
      </p:pic>
    </p:spTree>
    <p:extLst>
      <p:ext uri="{BB962C8B-B14F-4D97-AF65-F5344CB8AC3E}">
        <p14:creationId xmlns:p14="http://schemas.microsoft.com/office/powerpoint/2010/main" val="13913195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8522" y="1217082"/>
            <a:ext cx="9829924" cy="1280890"/>
          </a:xfrm>
        </p:spPr>
        <p:txBody>
          <a:bodyPr/>
          <a:lstStyle/>
          <a:p>
            <a:r>
              <a:rPr lang="en-US" dirty="0" smtClean="0"/>
              <a:t>Hebrews 13:14-16</a:t>
            </a:r>
            <a:endParaRPr lang="en-US" dirty="0"/>
          </a:p>
        </p:txBody>
      </p:sp>
      <p:sp>
        <p:nvSpPr>
          <p:cNvPr id="3" name="Content Placeholder 2"/>
          <p:cNvSpPr>
            <a:spLocks noGrp="1"/>
          </p:cNvSpPr>
          <p:nvPr>
            <p:ph idx="1"/>
          </p:nvPr>
        </p:nvSpPr>
        <p:spPr>
          <a:xfrm>
            <a:off x="1784344" y="2063224"/>
            <a:ext cx="9971218" cy="4195439"/>
          </a:xfrm>
        </p:spPr>
        <p:txBody>
          <a:bodyPr>
            <a:noAutofit/>
          </a:bodyPr>
          <a:lstStyle/>
          <a:p>
            <a:r>
              <a:rPr lang="en-US" sz="2400" b="1" baseline="30000" dirty="0"/>
              <a:t>14 </a:t>
            </a:r>
            <a:r>
              <a:rPr lang="en-US" sz="2400" dirty="0"/>
              <a:t>For here have we no continuing city, but we seek one to come.</a:t>
            </a:r>
          </a:p>
          <a:p>
            <a:r>
              <a:rPr lang="en-US" sz="2400" b="1" baseline="30000" dirty="0"/>
              <a:t>15 </a:t>
            </a:r>
            <a:r>
              <a:rPr lang="en-US" sz="2400" dirty="0"/>
              <a:t>By him therefore let us offer the sacrifice of praise to God continually, that is, the fruit of our lips giving thanks to his name.</a:t>
            </a:r>
          </a:p>
          <a:p>
            <a:r>
              <a:rPr lang="en-US" sz="2400" b="1" baseline="30000" dirty="0"/>
              <a:t>16 </a:t>
            </a:r>
            <a:r>
              <a:rPr lang="en-US" sz="2400" dirty="0"/>
              <a:t>But to do good and to communicate forget not: for with such sacrifices God is well pleased.</a:t>
            </a:r>
          </a:p>
          <a:p>
            <a:endParaRPr lang="en-US" sz="1200" dirty="0"/>
          </a:p>
          <a:p>
            <a:pPr>
              <a:buFont typeface="Wingdings" panose="05000000000000000000" pitchFamily="2" charset="2"/>
              <a:buChar char="v"/>
            </a:pPr>
            <a:r>
              <a:rPr lang="en-US" sz="2400" dirty="0" smtClean="0">
                <a:solidFill>
                  <a:schemeClr val="accent2">
                    <a:lumMod val="60000"/>
                    <a:lumOff val="40000"/>
                  </a:schemeClr>
                </a:solidFill>
              </a:rPr>
              <a:t>Accepting that we have no security aside from Christ</a:t>
            </a:r>
          </a:p>
          <a:p>
            <a:pPr>
              <a:buFont typeface="Wingdings" panose="05000000000000000000" pitchFamily="2" charset="2"/>
              <a:buChar char="v"/>
            </a:pPr>
            <a:r>
              <a:rPr lang="en-US" sz="2400" dirty="0" smtClean="0">
                <a:solidFill>
                  <a:schemeClr val="accent2">
                    <a:lumMod val="60000"/>
                    <a:lumOff val="40000"/>
                  </a:schemeClr>
                </a:solidFill>
              </a:rPr>
              <a:t>Constant praise and thanksgiving to God</a:t>
            </a:r>
          </a:p>
          <a:p>
            <a:pPr>
              <a:buFont typeface="Wingdings" panose="05000000000000000000" pitchFamily="2" charset="2"/>
              <a:buChar char="v"/>
            </a:pPr>
            <a:r>
              <a:rPr lang="en-US" sz="2400" dirty="0" smtClean="0">
                <a:solidFill>
                  <a:schemeClr val="accent2">
                    <a:lumMod val="60000"/>
                    <a:lumOff val="40000"/>
                  </a:schemeClr>
                </a:solidFill>
              </a:rPr>
              <a:t>Sacrificial ministering to the needs of others</a:t>
            </a:r>
          </a:p>
          <a:p>
            <a:pPr marL="0" indent="0">
              <a:buNone/>
            </a:pPr>
            <a:endParaRPr lang="en-US" sz="2400" dirty="0">
              <a:solidFill>
                <a:schemeClr val="accent2">
                  <a:lumMod val="60000"/>
                  <a:lumOff val="40000"/>
                </a:schemeClr>
              </a:solidFill>
            </a:endParaRPr>
          </a:p>
        </p:txBody>
      </p:sp>
      <p:pic>
        <p:nvPicPr>
          <p:cNvPr id="5" name="Picture 4"/>
          <p:cNvPicPr>
            <a:picLocks noChangeAspect="1"/>
          </p:cNvPicPr>
          <p:nvPr/>
        </p:nvPicPr>
        <p:blipFill>
          <a:blip r:embed="rId2"/>
          <a:stretch>
            <a:fillRect/>
          </a:stretch>
        </p:blipFill>
        <p:spPr>
          <a:xfrm>
            <a:off x="4402262" y="307528"/>
            <a:ext cx="7353300" cy="962025"/>
          </a:xfrm>
          <a:prstGeom prst="rect">
            <a:avLst/>
          </a:prstGeom>
        </p:spPr>
      </p:pic>
    </p:spTree>
    <p:extLst>
      <p:ext uri="{BB962C8B-B14F-4D97-AF65-F5344CB8AC3E}">
        <p14:creationId xmlns:p14="http://schemas.microsoft.com/office/powerpoint/2010/main" val="151838070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8522" y="1217082"/>
            <a:ext cx="9829924" cy="1280890"/>
          </a:xfrm>
        </p:spPr>
        <p:txBody>
          <a:bodyPr/>
          <a:lstStyle/>
          <a:p>
            <a:r>
              <a:rPr lang="en-US" dirty="0" smtClean="0"/>
              <a:t>Hebrews 13:17-19</a:t>
            </a:r>
            <a:endParaRPr lang="en-US" dirty="0"/>
          </a:p>
        </p:txBody>
      </p:sp>
      <p:sp>
        <p:nvSpPr>
          <p:cNvPr id="3" name="Content Placeholder 2"/>
          <p:cNvSpPr>
            <a:spLocks noGrp="1"/>
          </p:cNvSpPr>
          <p:nvPr>
            <p:ph idx="1"/>
          </p:nvPr>
        </p:nvSpPr>
        <p:spPr>
          <a:xfrm>
            <a:off x="1784344" y="1776786"/>
            <a:ext cx="9971218" cy="4195439"/>
          </a:xfrm>
        </p:spPr>
        <p:txBody>
          <a:bodyPr>
            <a:noAutofit/>
          </a:bodyPr>
          <a:lstStyle/>
          <a:p>
            <a:r>
              <a:rPr lang="en-US" sz="2400" b="1" baseline="30000" dirty="0"/>
              <a:t>17 </a:t>
            </a:r>
            <a:r>
              <a:rPr lang="en-US" sz="2400" dirty="0"/>
              <a:t>Obey them that have the rule over you, and submit yourselves: for they watch for your souls, as they that must give account, that they may do it with joy, and not with grief: for that is unprofitable for you.</a:t>
            </a:r>
          </a:p>
          <a:p>
            <a:r>
              <a:rPr lang="en-US" sz="2400" b="1" baseline="30000" dirty="0"/>
              <a:t>18 </a:t>
            </a:r>
            <a:r>
              <a:rPr lang="en-US" sz="2400" dirty="0"/>
              <a:t>Pray for us: for we trust we have a good conscience, in all things willing to live honestly</a:t>
            </a:r>
            <a:r>
              <a:rPr lang="en-US" sz="2400" dirty="0" smtClean="0"/>
              <a:t>.</a:t>
            </a:r>
          </a:p>
          <a:p>
            <a:r>
              <a:rPr lang="en-US" sz="2400" b="1" baseline="30000" dirty="0"/>
              <a:t>19 </a:t>
            </a:r>
            <a:r>
              <a:rPr lang="en-US" sz="2400" dirty="0"/>
              <a:t>But I beseech you the rather to do this, that I may be restored to you the sooner.</a:t>
            </a:r>
          </a:p>
          <a:p>
            <a:endParaRPr lang="en-US" sz="1200" dirty="0"/>
          </a:p>
          <a:p>
            <a:pPr>
              <a:buFont typeface="Wingdings" panose="05000000000000000000" pitchFamily="2" charset="2"/>
              <a:buChar char="v"/>
            </a:pPr>
            <a:r>
              <a:rPr lang="en-US" sz="2400" dirty="0" smtClean="0">
                <a:solidFill>
                  <a:schemeClr val="accent2">
                    <a:lumMod val="60000"/>
                    <a:lumOff val="40000"/>
                  </a:schemeClr>
                </a:solidFill>
              </a:rPr>
              <a:t>Cooperation with leaders for their benefit as well as the benefit of the church</a:t>
            </a:r>
          </a:p>
          <a:p>
            <a:pPr>
              <a:buFont typeface="Wingdings" panose="05000000000000000000" pitchFamily="2" charset="2"/>
              <a:buChar char="v"/>
            </a:pPr>
            <a:r>
              <a:rPr lang="en-US" sz="2400" dirty="0" smtClean="0">
                <a:solidFill>
                  <a:schemeClr val="accent2">
                    <a:lumMod val="60000"/>
                    <a:lumOff val="40000"/>
                  </a:schemeClr>
                </a:solidFill>
              </a:rPr>
              <a:t>Constant prayer, especially for the leaders of the church </a:t>
            </a:r>
          </a:p>
          <a:p>
            <a:pPr marL="0" indent="0">
              <a:buNone/>
            </a:pPr>
            <a:endParaRPr lang="en-US" sz="2400" dirty="0">
              <a:solidFill>
                <a:schemeClr val="accent2">
                  <a:lumMod val="60000"/>
                  <a:lumOff val="40000"/>
                </a:schemeClr>
              </a:solidFill>
            </a:endParaRPr>
          </a:p>
        </p:txBody>
      </p:sp>
      <p:pic>
        <p:nvPicPr>
          <p:cNvPr id="5" name="Picture 4"/>
          <p:cNvPicPr>
            <a:picLocks noChangeAspect="1"/>
          </p:cNvPicPr>
          <p:nvPr/>
        </p:nvPicPr>
        <p:blipFill>
          <a:blip r:embed="rId2"/>
          <a:stretch>
            <a:fillRect/>
          </a:stretch>
        </p:blipFill>
        <p:spPr>
          <a:xfrm>
            <a:off x="4402262" y="307528"/>
            <a:ext cx="7353300" cy="962025"/>
          </a:xfrm>
          <a:prstGeom prst="rect">
            <a:avLst/>
          </a:prstGeom>
        </p:spPr>
      </p:pic>
    </p:spTree>
    <p:extLst>
      <p:ext uri="{BB962C8B-B14F-4D97-AF65-F5344CB8AC3E}">
        <p14:creationId xmlns:p14="http://schemas.microsoft.com/office/powerpoint/2010/main" val="272364581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8522" y="1217082"/>
            <a:ext cx="9829924" cy="1280890"/>
          </a:xfrm>
        </p:spPr>
        <p:txBody>
          <a:bodyPr/>
          <a:lstStyle/>
          <a:p>
            <a:r>
              <a:rPr lang="en-US" dirty="0" smtClean="0"/>
              <a:t>Hebrews 13:17-19</a:t>
            </a:r>
            <a:endParaRPr lang="en-US" dirty="0"/>
          </a:p>
        </p:txBody>
      </p:sp>
      <p:sp>
        <p:nvSpPr>
          <p:cNvPr id="3" name="Content Placeholder 2"/>
          <p:cNvSpPr>
            <a:spLocks noGrp="1"/>
          </p:cNvSpPr>
          <p:nvPr>
            <p:ph idx="1"/>
          </p:nvPr>
        </p:nvSpPr>
        <p:spPr>
          <a:xfrm>
            <a:off x="1784344" y="1776786"/>
            <a:ext cx="9971218" cy="4195439"/>
          </a:xfrm>
        </p:spPr>
        <p:txBody>
          <a:bodyPr>
            <a:noAutofit/>
          </a:bodyPr>
          <a:lstStyle/>
          <a:p>
            <a:r>
              <a:rPr lang="en-US" sz="2400" b="1" baseline="30000" dirty="0"/>
              <a:t>20 </a:t>
            </a:r>
            <a:r>
              <a:rPr lang="en-US" sz="2400" dirty="0"/>
              <a:t>Now the God of peace, that brought again from the dead our Lord Jesus, that great shepherd of the sheep, through the blood of the everlasting covenant,</a:t>
            </a:r>
          </a:p>
          <a:p>
            <a:r>
              <a:rPr lang="en-US" sz="2400" b="1" baseline="30000" dirty="0"/>
              <a:t>21 </a:t>
            </a:r>
            <a:r>
              <a:rPr lang="en-US" sz="2400" dirty="0"/>
              <a:t>Make you perfect in every good work to do his will, working in you that which is </a:t>
            </a:r>
            <a:r>
              <a:rPr lang="en-US" sz="2400" dirty="0" err="1"/>
              <a:t>wellpleasing</a:t>
            </a:r>
            <a:r>
              <a:rPr lang="en-US" sz="2400" dirty="0"/>
              <a:t> in his sight, through Jesus Christ; to whom be glory for ever and ever. Amen.</a:t>
            </a:r>
          </a:p>
          <a:p>
            <a:r>
              <a:rPr lang="en-US" sz="2400" b="1" baseline="30000" dirty="0"/>
              <a:t>22 </a:t>
            </a:r>
            <a:r>
              <a:rPr lang="en-US" sz="2400" dirty="0"/>
              <a:t>And I beseech you, brethren, suffer the word of exhortation: for I have written a letter unto you in few words.</a:t>
            </a:r>
          </a:p>
          <a:p>
            <a:pPr marL="0" indent="0">
              <a:buNone/>
            </a:pPr>
            <a:endParaRPr lang="en-US" sz="1200" dirty="0"/>
          </a:p>
        </p:txBody>
      </p:sp>
      <p:pic>
        <p:nvPicPr>
          <p:cNvPr id="5" name="Picture 4"/>
          <p:cNvPicPr>
            <a:picLocks noChangeAspect="1"/>
          </p:cNvPicPr>
          <p:nvPr/>
        </p:nvPicPr>
        <p:blipFill>
          <a:blip r:embed="rId2"/>
          <a:stretch>
            <a:fillRect/>
          </a:stretch>
        </p:blipFill>
        <p:spPr>
          <a:xfrm>
            <a:off x="4402262" y="307528"/>
            <a:ext cx="7353300" cy="962025"/>
          </a:xfrm>
          <a:prstGeom prst="rect">
            <a:avLst/>
          </a:prstGeom>
        </p:spPr>
      </p:pic>
    </p:spTree>
    <p:extLst>
      <p:ext uri="{BB962C8B-B14F-4D97-AF65-F5344CB8AC3E}">
        <p14:creationId xmlns:p14="http://schemas.microsoft.com/office/powerpoint/2010/main" val="298259629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2421" y="1389729"/>
            <a:ext cx="9829924" cy="1280890"/>
          </a:xfrm>
        </p:spPr>
        <p:txBody>
          <a:bodyPr/>
          <a:lstStyle/>
          <a:p>
            <a:r>
              <a:rPr lang="en-US" dirty="0" smtClean="0"/>
              <a:t>Indicators that brotherly love is strong (1):  </a:t>
            </a:r>
            <a:endParaRPr lang="en-US" dirty="0"/>
          </a:p>
        </p:txBody>
      </p:sp>
      <p:sp>
        <p:nvSpPr>
          <p:cNvPr id="3" name="Content Placeholder 2"/>
          <p:cNvSpPr>
            <a:spLocks noGrp="1"/>
          </p:cNvSpPr>
          <p:nvPr>
            <p:ph idx="1"/>
          </p:nvPr>
        </p:nvSpPr>
        <p:spPr>
          <a:xfrm>
            <a:off x="1597057" y="2030174"/>
            <a:ext cx="9971218" cy="4195439"/>
          </a:xfrm>
        </p:spPr>
        <p:txBody>
          <a:bodyPr>
            <a:noAutofit/>
          </a:bodyPr>
          <a:lstStyle/>
          <a:p>
            <a:pPr>
              <a:buFont typeface="Wingdings" panose="05000000000000000000" pitchFamily="2" charset="2"/>
              <a:buChar char="v"/>
            </a:pPr>
            <a:r>
              <a:rPr lang="en-US" sz="2400" dirty="0">
                <a:solidFill>
                  <a:schemeClr val="accent2">
                    <a:lumMod val="60000"/>
                    <a:lumOff val="40000"/>
                  </a:schemeClr>
                </a:solidFill>
              </a:rPr>
              <a:t>Provoking to love</a:t>
            </a:r>
          </a:p>
          <a:p>
            <a:pPr>
              <a:buFont typeface="Wingdings" panose="05000000000000000000" pitchFamily="2" charset="2"/>
              <a:buChar char="v"/>
            </a:pPr>
            <a:r>
              <a:rPr lang="en-US" sz="2400" dirty="0">
                <a:solidFill>
                  <a:schemeClr val="accent2">
                    <a:lumMod val="60000"/>
                    <a:lumOff val="40000"/>
                  </a:schemeClr>
                </a:solidFill>
              </a:rPr>
              <a:t>Provoking to good works</a:t>
            </a:r>
          </a:p>
          <a:p>
            <a:pPr>
              <a:buFont typeface="Wingdings" panose="05000000000000000000" pitchFamily="2" charset="2"/>
              <a:buChar char="v"/>
            </a:pPr>
            <a:r>
              <a:rPr lang="en-US" sz="2400" dirty="0">
                <a:solidFill>
                  <a:schemeClr val="accent2">
                    <a:lumMod val="60000"/>
                    <a:lumOff val="40000"/>
                  </a:schemeClr>
                </a:solidFill>
              </a:rPr>
              <a:t>Exhorting (urging, requiring more of) one </a:t>
            </a:r>
            <a:r>
              <a:rPr lang="en-US" sz="2400" dirty="0" smtClean="0">
                <a:solidFill>
                  <a:schemeClr val="accent2">
                    <a:lumMod val="60000"/>
                    <a:lumOff val="40000"/>
                  </a:schemeClr>
                </a:solidFill>
              </a:rPr>
              <a:t>another</a:t>
            </a:r>
          </a:p>
          <a:p>
            <a:pPr>
              <a:buFont typeface="Wingdings" panose="05000000000000000000" pitchFamily="2" charset="2"/>
              <a:buChar char="v"/>
            </a:pPr>
            <a:r>
              <a:rPr lang="en-US" sz="2400" dirty="0">
                <a:solidFill>
                  <a:schemeClr val="accent2">
                    <a:lumMod val="60000"/>
                    <a:lumOff val="40000"/>
                  </a:schemeClr>
                </a:solidFill>
              </a:rPr>
              <a:t>Offering conspicuous hospitality</a:t>
            </a:r>
          </a:p>
          <a:p>
            <a:pPr>
              <a:buFont typeface="Wingdings" panose="05000000000000000000" pitchFamily="2" charset="2"/>
              <a:buChar char="v"/>
            </a:pPr>
            <a:r>
              <a:rPr lang="en-US" sz="2400" dirty="0">
                <a:solidFill>
                  <a:schemeClr val="accent2">
                    <a:lumMod val="60000"/>
                    <a:lumOff val="40000"/>
                  </a:schemeClr>
                </a:solidFill>
              </a:rPr>
              <a:t>Offering support to those suffering for their faith</a:t>
            </a:r>
          </a:p>
          <a:p>
            <a:pPr>
              <a:buFont typeface="Wingdings" panose="05000000000000000000" pitchFamily="2" charset="2"/>
              <a:buChar char="v"/>
            </a:pPr>
            <a:r>
              <a:rPr lang="en-US" sz="2400" dirty="0">
                <a:solidFill>
                  <a:schemeClr val="accent2">
                    <a:lumMod val="60000"/>
                    <a:lumOff val="40000"/>
                  </a:schemeClr>
                </a:solidFill>
              </a:rPr>
              <a:t>Offering support to those who are imprisoned for their faith</a:t>
            </a:r>
          </a:p>
          <a:p>
            <a:pPr>
              <a:buFont typeface="Wingdings" panose="05000000000000000000" pitchFamily="2" charset="2"/>
              <a:buChar char="v"/>
            </a:pPr>
            <a:r>
              <a:rPr lang="en-US" sz="2400" dirty="0">
                <a:solidFill>
                  <a:schemeClr val="accent2">
                    <a:lumMod val="60000"/>
                    <a:lumOff val="40000"/>
                  </a:schemeClr>
                </a:solidFill>
              </a:rPr>
              <a:t>Practicing sexual morality</a:t>
            </a:r>
          </a:p>
          <a:p>
            <a:pPr>
              <a:buFont typeface="Wingdings" panose="05000000000000000000" pitchFamily="2" charset="2"/>
              <a:buChar char="v"/>
            </a:pPr>
            <a:r>
              <a:rPr lang="en-US" sz="2400" dirty="0">
                <a:solidFill>
                  <a:schemeClr val="accent2">
                    <a:lumMod val="60000"/>
                    <a:lumOff val="40000"/>
                  </a:schemeClr>
                </a:solidFill>
              </a:rPr>
              <a:t>No covetousness—contentment with what we have</a:t>
            </a:r>
          </a:p>
          <a:p>
            <a:pPr>
              <a:buFont typeface="Wingdings" panose="05000000000000000000" pitchFamily="2" charset="2"/>
              <a:buChar char="v"/>
            </a:pPr>
            <a:r>
              <a:rPr lang="en-US" sz="2400" dirty="0">
                <a:solidFill>
                  <a:schemeClr val="accent2">
                    <a:lumMod val="60000"/>
                    <a:lumOff val="40000"/>
                  </a:schemeClr>
                </a:solidFill>
              </a:rPr>
              <a:t>Boldness, lack of fear</a:t>
            </a:r>
          </a:p>
          <a:p>
            <a:pPr>
              <a:buFont typeface="Wingdings" panose="05000000000000000000" pitchFamily="2" charset="2"/>
              <a:buChar char="v"/>
            </a:pPr>
            <a:endParaRPr lang="en-US" sz="2400" dirty="0">
              <a:solidFill>
                <a:schemeClr val="accent2">
                  <a:lumMod val="60000"/>
                  <a:lumOff val="40000"/>
                </a:schemeClr>
              </a:solidFill>
            </a:endParaRPr>
          </a:p>
          <a:p>
            <a:pPr marL="0" indent="0">
              <a:buNone/>
            </a:pPr>
            <a:endParaRPr lang="en-US" sz="1200" dirty="0"/>
          </a:p>
        </p:txBody>
      </p:sp>
      <p:pic>
        <p:nvPicPr>
          <p:cNvPr id="5" name="Picture 4"/>
          <p:cNvPicPr>
            <a:picLocks noChangeAspect="1"/>
          </p:cNvPicPr>
          <p:nvPr/>
        </p:nvPicPr>
        <p:blipFill>
          <a:blip r:embed="rId2"/>
          <a:stretch>
            <a:fillRect/>
          </a:stretch>
        </p:blipFill>
        <p:spPr>
          <a:xfrm>
            <a:off x="4402262" y="307528"/>
            <a:ext cx="7353300" cy="962025"/>
          </a:xfrm>
          <a:prstGeom prst="rect">
            <a:avLst/>
          </a:prstGeom>
        </p:spPr>
      </p:pic>
    </p:spTree>
    <p:extLst>
      <p:ext uri="{BB962C8B-B14F-4D97-AF65-F5344CB8AC3E}">
        <p14:creationId xmlns:p14="http://schemas.microsoft.com/office/powerpoint/2010/main" val="275451671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2421" y="1389729"/>
            <a:ext cx="9829924" cy="1280890"/>
          </a:xfrm>
        </p:spPr>
        <p:txBody>
          <a:bodyPr/>
          <a:lstStyle/>
          <a:p>
            <a:r>
              <a:rPr lang="en-US" dirty="0" smtClean="0"/>
              <a:t>Indicators that brotherly love is strong (2):  </a:t>
            </a:r>
            <a:endParaRPr lang="en-US" dirty="0"/>
          </a:p>
        </p:txBody>
      </p:sp>
      <p:sp>
        <p:nvSpPr>
          <p:cNvPr id="3" name="Content Placeholder 2"/>
          <p:cNvSpPr>
            <a:spLocks noGrp="1"/>
          </p:cNvSpPr>
          <p:nvPr>
            <p:ph idx="1"/>
          </p:nvPr>
        </p:nvSpPr>
        <p:spPr>
          <a:xfrm>
            <a:off x="1597057" y="2030174"/>
            <a:ext cx="9971218" cy="4195439"/>
          </a:xfrm>
        </p:spPr>
        <p:txBody>
          <a:bodyPr>
            <a:noAutofit/>
          </a:bodyPr>
          <a:lstStyle/>
          <a:p>
            <a:pPr>
              <a:buFont typeface="Wingdings" panose="05000000000000000000" pitchFamily="2" charset="2"/>
              <a:buChar char="v"/>
            </a:pPr>
            <a:r>
              <a:rPr lang="en-US" sz="2400" dirty="0">
                <a:solidFill>
                  <a:schemeClr val="accent2">
                    <a:lumMod val="60000"/>
                    <a:lumOff val="40000"/>
                  </a:schemeClr>
                </a:solidFill>
              </a:rPr>
              <a:t>Conscientiously respecting our leaders, particularly those who speak the word of God and bear good fruits</a:t>
            </a:r>
          </a:p>
          <a:p>
            <a:pPr>
              <a:buFont typeface="Wingdings" panose="05000000000000000000" pitchFamily="2" charset="2"/>
              <a:buChar char="v"/>
            </a:pPr>
            <a:r>
              <a:rPr lang="en-US" sz="2400" dirty="0">
                <a:solidFill>
                  <a:schemeClr val="accent2">
                    <a:lumMod val="60000"/>
                    <a:lumOff val="40000"/>
                  </a:schemeClr>
                </a:solidFill>
              </a:rPr>
              <a:t>Unchanging conviction, holding the line</a:t>
            </a:r>
          </a:p>
          <a:p>
            <a:pPr>
              <a:buFont typeface="Wingdings" panose="05000000000000000000" pitchFamily="2" charset="2"/>
              <a:buChar char="v"/>
            </a:pPr>
            <a:r>
              <a:rPr lang="en-US" sz="2400" dirty="0">
                <a:solidFill>
                  <a:schemeClr val="accent2">
                    <a:lumMod val="60000"/>
                    <a:lumOff val="40000"/>
                  </a:schemeClr>
                </a:solidFill>
              </a:rPr>
              <a:t>Not easily influenced by new or strange teachings, so as not to be “carried about” by fads in religion or theology</a:t>
            </a:r>
          </a:p>
          <a:p>
            <a:pPr>
              <a:buFont typeface="Wingdings" panose="05000000000000000000" pitchFamily="2" charset="2"/>
              <a:buChar char="v"/>
            </a:pPr>
            <a:r>
              <a:rPr lang="en-US" sz="2400" dirty="0">
                <a:solidFill>
                  <a:schemeClr val="accent2">
                    <a:lumMod val="60000"/>
                    <a:lumOff val="40000"/>
                  </a:schemeClr>
                </a:solidFill>
              </a:rPr>
              <a:t>Maintaining focus on true priorities </a:t>
            </a:r>
          </a:p>
          <a:p>
            <a:pPr>
              <a:buFont typeface="Wingdings" panose="05000000000000000000" pitchFamily="2" charset="2"/>
              <a:buChar char="v"/>
            </a:pPr>
            <a:r>
              <a:rPr lang="en-US" sz="2400" dirty="0">
                <a:solidFill>
                  <a:schemeClr val="accent2">
                    <a:lumMod val="60000"/>
                    <a:lumOff val="40000"/>
                  </a:schemeClr>
                </a:solidFill>
              </a:rPr>
              <a:t>Willingness to suffer shame and abuse for our faith  </a:t>
            </a:r>
          </a:p>
          <a:p>
            <a:pPr>
              <a:buFont typeface="Wingdings" panose="05000000000000000000" pitchFamily="2" charset="2"/>
              <a:buChar char="v"/>
            </a:pPr>
            <a:r>
              <a:rPr lang="en-US" sz="2400" dirty="0">
                <a:solidFill>
                  <a:schemeClr val="accent2">
                    <a:lumMod val="60000"/>
                    <a:lumOff val="40000"/>
                  </a:schemeClr>
                </a:solidFill>
              </a:rPr>
              <a:t>Willingness to be peculiar and set apart, that is, outside the camp.  </a:t>
            </a:r>
          </a:p>
          <a:p>
            <a:pPr>
              <a:buFont typeface="Wingdings" panose="05000000000000000000" pitchFamily="2" charset="2"/>
              <a:buChar char="v"/>
            </a:pPr>
            <a:endParaRPr lang="en-US" sz="2400" dirty="0">
              <a:solidFill>
                <a:schemeClr val="accent2">
                  <a:lumMod val="60000"/>
                  <a:lumOff val="40000"/>
                </a:schemeClr>
              </a:solidFill>
            </a:endParaRPr>
          </a:p>
          <a:p>
            <a:pPr marL="0" indent="0">
              <a:buNone/>
            </a:pPr>
            <a:endParaRPr lang="en-US" sz="1200" dirty="0"/>
          </a:p>
        </p:txBody>
      </p:sp>
      <p:pic>
        <p:nvPicPr>
          <p:cNvPr id="5" name="Picture 4"/>
          <p:cNvPicPr>
            <a:picLocks noChangeAspect="1"/>
          </p:cNvPicPr>
          <p:nvPr/>
        </p:nvPicPr>
        <p:blipFill>
          <a:blip r:embed="rId2"/>
          <a:stretch>
            <a:fillRect/>
          </a:stretch>
        </p:blipFill>
        <p:spPr>
          <a:xfrm>
            <a:off x="4402262" y="307528"/>
            <a:ext cx="7353300" cy="962025"/>
          </a:xfrm>
          <a:prstGeom prst="rect">
            <a:avLst/>
          </a:prstGeom>
        </p:spPr>
      </p:pic>
    </p:spTree>
    <p:extLst>
      <p:ext uri="{BB962C8B-B14F-4D97-AF65-F5344CB8AC3E}">
        <p14:creationId xmlns:p14="http://schemas.microsoft.com/office/powerpoint/2010/main" val="422039669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2421" y="1389729"/>
            <a:ext cx="9829924" cy="1280890"/>
          </a:xfrm>
        </p:spPr>
        <p:txBody>
          <a:bodyPr/>
          <a:lstStyle/>
          <a:p>
            <a:r>
              <a:rPr lang="en-US" dirty="0" smtClean="0"/>
              <a:t>Indicators that brotherly love is strong (3):  </a:t>
            </a:r>
            <a:endParaRPr lang="en-US" dirty="0"/>
          </a:p>
        </p:txBody>
      </p:sp>
      <p:sp>
        <p:nvSpPr>
          <p:cNvPr id="3" name="Content Placeholder 2"/>
          <p:cNvSpPr>
            <a:spLocks noGrp="1"/>
          </p:cNvSpPr>
          <p:nvPr>
            <p:ph idx="1"/>
          </p:nvPr>
        </p:nvSpPr>
        <p:spPr>
          <a:xfrm>
            <a:off x="1597057" y="2030174"/>
            <a:ext cx="9971218" cy="4195439"/>
          </a:xfrm>
        </p:spPr>
        <p:txBody>
          <a:bodyPr>
            <a:noAutofit/>
          </a:bodyPr>
          <a:lstStyle/>
          <a:p>
            <a:pPr>
              <a:buFont typeface="Wingdings" panose="05000000000000000000" pitchFamily="2" charset="2"/>
              <a:buChar char="v"/>
            </a:pPr>
            <a:r>
              <a:rPr lang="en-US" sz="2400" dirty="0">
                <a:solidFill>
                  <a:schemeClr val="accent2">
                    <a:lumMod val="60000"/>
                    <a:lumOff val="40000"/>
                  </a:schemeClr>
                </a:solidFill>
              </a:rPr>
              <a:t>Accepting that we have no security aside from Christ</a:t>
            </a:r>
          </a:p>
          <a:p>
            <a:pPr>
              <a:buFont typeface="Wingdings" panose="05000000000000000000" pitchFamily="2" charset="2"/>
              <a:buChar char="v"/>
            </a:pPr>
            <a:r>
              <a:rPr lang="en-US" sz="2400" dirty="0">
                <a:solidFill>
                  <a:schemeClr val="accent2">
                    <a:lumMod val="60000"/>
                    <a:lumOff val="40000"/>
                  </a:schemeClr>
                </a:solidFill>
              </a:rPr>
              <a:t>Constant praise and thanksgiving to God</a:t>
            </a:r>
          </a:p>
          <a:p>
            <a:pPr>
              <a:buFont typeface="Wingdings" panose="05000000000000000000" pitchFamily="2" charset="2"/>
              <a:buChar char="v"/>
            </a:pPr>
            <a:r>
              <a:rPr lang="en-US" sz="2400" dirty="0">
                <a:solidFill>
                  <a:schemeClr val="accent2">
                    <a:lumMod val="60000"/>
                    <a:lumOff val="40000"/>
                  </a:schemeClr>
                </a:solidFill>
              </a:rPr>
              <a:t>Sacrificial ministering to the needs of others</a:t>
            </a:r>
          </a:p>
          <a:p>
            <a:pPr>
              <a:buFont typeface="Wingdings" panose="05000000000000000000" pitchFamily="2" charset="2"/>
              <a:buChar char="v"/>
            </a:pPr>
            <a:r>
              <a:rPr lang="en-US" sz="2400" dirty="0">
                <a:solidFill>
                  <a:schemeClr val="accent2">
                    <a:lumMod val="60000"/>
                    <a:lumOff val="40000"/>
                  </a:schemeClr>
                </a:solidFill>
              </a:rPr>
              <a:t>Cooperation with leaders for their benefit as well as the benefit of the church</a:t>
            </a:r>
          </a:p>
          <a:p>
            <a:pPr>
              <a:buFont typeface="Wingdings" panose="05000000000000000000" pitchFamily="2" charset="2"/>
              <a:buChar char="v"/>
            </a:pPr>
            <a:r>
              <a:rPr lang="en-US" sz="2400" dirty="0">
                <a:solidFill>
                  <a:schemeClr val="accent2">
                    <a:lumMod val="60000"/>
                    <a:lumOff val="40000"/>
                  </a:schemeClr>
                </a:solidFill>
              </a:rPr>
              <a:t>Constant prayer, especially for the leaders of the church </a:t>
            </a:r>
          </a:p>
          <a:p>
            <a:pPr marL="0" indent="0">
              <a:buNone/>
            </a:pPr>
            <a:endParaRPr lang="en-US" sz="2400" dirty="0">
              <a:solidFill>
                <a:schemeClr val="accent2">
                  <a:lumMod val="60000"/>
                  <a:lumOff val="40000"/>
                </a:schemeClr>
              </a:solidFill>
            </a:endParaRPr>
          </a:p>
          <a:p>
            <a:pPr marL="0" indent="0">
              <a:buNone/>
            </a:pPr>
            <a:endParaRPr lang="en-US" sz="1200" dirty="0"/>
          </a:p>
        </p:txBody>
      </p:sp>
      <p:pic>
        <p:nvPicPr>
          <p:cNvPr id="5" name="Picture 4"/>
          <p:cNvPicPr>
            <a:picLocks noChangeAspect="1"/>
          </p:cNvPicPr>
          <p:nvPr/>
        </p:nvPicPr>
        <p:blipFill>
          <a:blip r:embed="rId2"/>
          <a:stretch>
            <a:fillRect/>
          </a:stretch>
        </p:blipFill>
        <p:spPr>
          <a:xfrm>
            <a:off x="4402262" y="307528"/>
            <a:ext cx="7353300" cy="962025"/>
          </a:xfrm>
          <a:prstGeom prst="rect">
            <a:avLst/>
          </a:prstGeom>
        </p:spPr>
      </p:pic>
    </p:spTree>
    <p:extLst>
      <p:ext uri="{BB962C8B-B14F-4D97-AF65-F5344CB8AC3E}">
        <p14:creationId xmlns:p14="http://schemas.microsoft.com/office/powerpoint/2010/main" val="172580092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2421" y="1389729"/>
            <a:ext cx="9829924" cy="1280890"/>
          </a:xfrm>
        </p:spPr>
        <p:txBody>
          <a:bodyPr/>
          <a:lstStyle/>
          <a:p>
            <a:r>
              <a:rPr lang="en-US" dirty="0" smtClean="0"/>
              <a:t> </a:t>
            </a:r>
            <a:endParaRPr lang="en-US" dirty="0"/>
          </a:p>
        </p:txBody>
      </p:sp>
      <p:sp>
        <p:nvSpPr>
          <p:cNvPr id="3" name="Content Placeholder 2"/>
          <p:cNvSpPr>
            <a:spLocks noGrp="1"/>
          </p:cNvSpPr>
          <p:nvPr>
            <p:ph idx="1"/>
          </p:nvPr>
        </p:nvSpPr>
        <p:spPr>
          <a:xfrm>
            <a:off x="1864856" y="1565999"/>
            <a:ext cx="9971218" cy="5055138"/>
          </a:xfrm>
        </p:spPr>
        <p:txBody>
          <a:bodyPr>
            <a:noAutofit/>
          </a:bodyPr>
          <a:lstStyle/>
          <a:p>
            <a:r>
              <a:rPr lang="en-US" sz="2400" b="1" dirty="0" smtClean="0">
                <a:solidFill>
                  <a:schemeClr val="accent1">
                    <a:lumMod val="60000"/>
                    <a:lumOff val="40000"/>
                  </a:schemeClr>
                </a:solidFill>
              </a:rPr>
              <a:t>Luke 10:27</a:t>
            </a:r>
            <a:r>
              <a:rPr lang="en-US" sz="2400" b="1" baseline="30000" dirty="0"/>
              <a:t> </a:t>
            </a:r>
            <a:r>
              <a:rPr lang="en-US" sz="2400" dirty="0"/>
              <a:t>And he answering said, Thou shalt love the Lord thy God with all thy heart, and with all thy soul, and with all thy strength, and with all thy mind; and thy </a:t>
            </a:r>
            <a:r>
              <a:rPr lang="en-US" sz="2400" dirty="0" err="1"/>
              <a:t>neighbour</a:t>
            </a:r>
            <a:r>
              <a:rPr lang="en-US" sz="2400" dirty="0"/>
              <a:t> as thyself</a:t>
            </a:r>
            <a:r>
              <a:rPr lang="en-US" sz="2400" dirty="0" smtClean="0"/>
              <a:t>.</a:t>
            </a:r>
            <a:endParaRPr lang="en-US" sz="1200" dirty="0" smtClean="0"/>
          </a:p>
          <a:p>
            <a:r>
              <a:rPr lang="en-US" sz="2400" b="1" dirty="0" smtClean="0">
                <a:solidFill>
                  <a:schemeClr val="accent1">
                    <a:lumMod val="60000"/>
                    <a:lumOff val="40000"/>
                  </a:schemeClr>
                </a:solidFill>
              </a:rPr>
              <a:t>1 John 3:17-18</a:t>
            </a:r>
            <a:r>
              <a:rPr lang="en-US" sz="2400" b="1" baseline="30000" dirty="0" smtClean="0"/>
              <a:t> </a:t>
            </a:r>
            <a:r>
              <a:rPr lang="en-US" sz="2400" b="1" dirty="0" smtClean="0"/>
              <a:t> </a:t>
            </a:r>
            <a:r>
              <a:rPr lang="en-US" sz="2400" dirty="0"/>
              <a:t>But whoso hath this world's good, and </a:t>
            </a:r>
            <a:r>
              <a:rPr lang="en-US" sz="2400" dirty="0" err="1"/>
              <a:t>seeth</a:t>
            </a:r>
            <a:r>
              <a:rPr lang="en-US" sz="2400" dirty="0"/>
              <a:t> his brother have need, and </a:t>
            </a:r>
            <a:r>
              <a:rPr lang="en-US" sz="2400" dirty="0" err="1"/>
              <a:t>shutteth</a:t>
            </a:r>
            <a:r>
              <a:rPr lang="en-US" sz="2400" dirty="0"/>
              <a:t> up his bowels of compassion from him, how </a:t>
            </a:r>
            <a:r>
              <a:rPr lang="en-US" sz="2400" dirty="0" err="1"/>
              <a:t>dwelleth</a:t>
            </a:r>
            <a:r>
              <a:rPr lang="en-US" sz="2400" dirty="0"/>
              <a:t> the love of God in him</a:t>
            </a:r>
            <a:r>
              <a:rPr lang="en-US" sz="2400" dirty="0" smtClean="0"/>
              <a:t>?  My </a:t>
            </a:r>
            <a:r>
              <a:rPr lang="en-US" sz="2400" dirty="0"/>
              <a:t>little children, let us not love in word, neither in tongue; but in deed and in truth</a:t>
            </a:r>
            <a:r>
              <a:rPr lang="en-US" sz="2400" dirty="0" smtClean="0"/>
              <a:t>.</a:t>
            </a:r>
          </a:p>
          <a:p>
            <a:r>
              <a:rPr lang="en-US" sz="2400" b="1" dirty="0" smtClean="0">
                <a:solidFill>
                  <a:schemeClr val="accent1">
                    <a:lumMod val="60000"/>
                    <a:lumOff val="40000"/>
                  </a:schemeClr>
                </a:solidFill>
              </a:rPr>
              <a:t>John 15:12-13</a:t>
            </a:r>
            <a:r>
              <a:rPr lang="en-US" sz="2400" b="1" baseline="30000" dirty="0" smtClean="0"/>
              <a:t> </a:t>
            </a:r>
            <a:r>
              <a:rPr lang="en-US" sz="2400" b="1" dirty="0" smtClean="0"/>
              <a:t> </a:t>
            </a:r>
            <a:r>
              <a:rPr lang="en-US" sz="2400" dirty="0" smtClean="0"/>
              <a:t>This </a:t>
            </a:r>
            <a:r>
              <a:rPr lang="en-US" sz="2400" dirty="0"/>
              <a:t>is my commandment, That ye love one another, as I have loved you</a:t>
            </a:r>
            <a:r>
              <a:rPr lang="en-US" sz="2400" dirty="0" smtClean="0"/>
              <a:t>.  Greater </a:t>
            </a:r>
            <a:r>
              <a:rPr lang="en-US" sz="2400" dirty="0"/>
              <a:t>love hath no man than this, that a man lay down his life for his friends.</a:t>
            </a:r>
          </a:p>
        </p:txBody>
      </p:sp>
      <p:pic>
        <p:nvPicPr>
          <p:cNvPr id="4" name="Picture 3"/>
          <p:cNvPicPr>
            <a:picLocks noChangeAspect="1"/>
          </p:cNvPicPr>
          <p:nvPr/>
        </p:nvPicPr>
        <p:blipFill>
          <a:blip r:embed="rId2"/>
          <a:stretch>
            <a:fillRect/>
          </a:stretch>
        </p:blipFill>
        <p:spPr>
          <a:xfrm>
            <a:off x="4531317" y="238339"/>
            <a:ext cx="7381875" cy="981075"/>
          </a:xfrm>
          <a:prstGeom prst="rect">
            <a:avLst/>
          </a:prstGeom>
        </p:spPr>
      </p:pic>
    </p:spTree>
    <p:extLst>
      <p:ext uri="{BB962C8B-B14F-4D97-AF65-F5344CB8AC3E}">
        <p14:creationId xmlns:p14="http://schemas.microsoft.com/office/powerpoint/2010/main" val="35704330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475680" y="243048"/>
            <a:ext cx="7391400" cy="1543050"/>
          </a:xfrm>
          <a:prstGeom prst="rect">
            <a:avLst/>
          </a:prstGeom>
        </p:spPr>
      </p:pic>
      <p:sp>
        <p:nvSpPr>
          <p:cNvPr id="2" name="Title 1"/>
          <p:cNvSpPr>
            <a:spLocks noGrp="1"/>
          </p:cNvSpPr>
          <p:nvPr>
            <p:ph type="title"/>
          </p:nvPr>
        </p:nvSpPr>
        <p:spPr>
          <a:xfrm>
            <a:off x="1006869" y="1883574"/>
            <a:ext cx="9829924" cy="1280890"/>
          </a:xfrm>
        </p:spPr>
        <p:txBody>
          <a:bodyPr/>
          <a:lstStyle/>
          <a:p>
            <a:r>
              <a:rPr lang="en-US" dirty="0" smtClean="0"/>
              <a:t>Hebrews 10:22-25</a:t>
            </a:r>
            <a:endParaRPr lang="en-US" dirty="0"/>
          </a:p>
        </p:txBody>
      </p:sp>
      <p:sp>
        <p:nvSpPr>
          <p:cNvPr id="3" name="Content Placeholder 2"/>
          <p:cNvSpPr>
            <a:spLocks noGrp="1"/>
          </p:cNvSpPr>
          <p:nvPr>
            <p:ph idx="1"/>
          </p:nvPr>
        </p:nvSpPr>
        <p:spPr>
          <a:xfrm>
            <a:off x="2170719" y="2524019"/>
            <a:ext cx="9696361" cy="3777622"/>
          </a:xfrm>
        </p:spPr>
        <p:txBody>
          <a:bodyPr>
            <a:noAutofit/>
          </a:bodyPr>
          <a:lstStyle/>
          <a:p>
            <a:r>
              <a:rPr lang="en-US" sz="2400" b="1" baseline="30000" dirty="0"/>
              <a:t>22 </a:t>
            </a:r>
            <a:r>
              <a:rPr lang="en-US" sz="2400" dirty="0"/>
              <a:t>Let us draw near with a true heart in full assurance of faith, having our hearts sprinkled from an evil conscience, and our bodies washed with pure water.</a:t>
            </a:r>
          </a:p>
          <a:p>
            <a:r>
              <a:rPr lang="en-US" sz="2400" b="1" baseline="30000" dirty="0"/>
              <a:t>23 </a:t>
            </a:r>
            <a:r>
              <a:rPr lang="en-US" sz="2400" dirty="0"/>
              <a:t>Let us hold fast the profession of our faith without wavering; (for he is faithful that promised;)</a:t>
            </a:r>
          </a:p>
          <a:p>
            <a:r>
              <a:rPr lang="en-US" sz="2400" b="1" baseline="30000" dirty="0"/>
              <a:t>24 </a:t>
            </a:r>
            <a:r>
              <a:rPr lang="en-US" sz="2400" dirty="0"/>
              <a:t>And let us consider one another to provoke unto love and to good works:</a:t>
            </a:r>
          </a:p>
          <a:p>
            <a:r>
              <a:rPr lang="en-US" sz="2400" b="1" baseline="30000" dirty="0"/>
              <a:t>25 </a:t>
            </a:r>
            <a:r>
              <a:rPr lang="en-US" sz="2400" dirty="0"/>
              <a:t>Not forsaking the assembling of ourselves together, as the manner of some is; but exhorting one another: and so much the more, as ye see the day approaching</a:t>
            </a:r>
            <a:r>
              <a:rPr lang="en-US" sz="2400" dirty="0" smtClean="0"/>
              <a:t>.</a:t>
            </a:r>
            <a:endParaRPr lang="en-US" sz="2400" dirty="0"/>
          </a:p>
        </p:txBody>
      </p:sp>
    </p:spTree>
    <p:extLst>
      <p:ext uri="{BB962C8B-B14F-4D97-AF65-F5344CB8AC3E}">
        <p14:creationId xmlns:p14="http://schemas.microsoft.com/office/powerpoint/2010/main" val="34921721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2421" y="1389729"/>
            <a:ext cx="9829924" cy="1280890"/>
          </a:xfrm>
        </p:spPr>
        <p:txBody>
          <a:bodyPr/>
          <a:lstStyle/>
          <a:p>
            <a:r>
              <a:rPr lang="en-US" dirty="0" smtClean="0"/>
              <a:t> </a:t>
            </a:r>
            <a:endParaRPr lang="en-US" dirty="0"/>
          </a:p>
        </p:txBody>
      </p:sp>
      <p:sp>
        <p:nvSpPr>
          <p:cNvPr id="3" name="Content Placeholder 2"/>
          <p:cNvSpPr>
            <a:spLocks noGrp="1"/>
          </p:cNvSpPr>
          <p:nvPr>
            <p:ph idx="1"/>
          </p:nvPr>
        </p:nvSpPr>
        <p:spPr>
          <a:xfrm>
            <a:off x="1941974" y="1389729"/>
            <a:ext cx="9971218" cy="5154290"/>
          </a:xfrm>
        </p:spPr>
        <p:txBody>
          <a:bodyPr>
            <a:noAutofit/>
          </a:bodyPr>
          <a:lstStyle/>
          <a:p>
            <a:r>
              <a:rPr lang="en-US" sz="2400" b="1" dirty="0" smtClean="0">
                <a:solidFill>
                  <a:schemeClr val="accent1">
                    <a:lumMod val="60000"/>
                    <a:lumOff val="40000"/>
                  </a:schemeClr>
                </a:solidFill>
              </a:rPr>
              <a:t>John 15:8-11</a:t>
            </a:r>
            <a:r>
              <a:rPr lang="en-US" sz="2400" b="1" baseline="30000" dirty="0" smtClean="0"/>
              <a:t> </a:t>
            </a:r>
            <a:r>
              <a:rPr lang="en-US" sz="2400" b="1" dirty="0" smtClean="0"/>
              <a:t> </a:t>
            </a:r>
            <a:r>
              <a:rPr lang="en-US" sz="2400" dirty="0" smtClean="0"/>
              <a:t>Herein </a:t>
            </a:r>
            <a:r>
              <a:rPr lang="en-US" sz="2400" dirty="0"/>
              <a:t>is my Father glorified, that ye bear much fruit; so shall ye be my disciples</a:t>
            </a:r>
            <a:r>
              <a:rPr lang="en-US" sz="2400" dirty="0" smtClean="0"/>
              <a:t>.  As </a:t>
            </a:r>
            <a:r>
              <a:rPr lang="en-US" sz="2400" dirty="0"/>
              <a:t>the Father hath loved me, so have I loved you: continue ye in my love</a:t>
            </a:r>
            <a:r>
              <a:rPr lang="en-US" sz="2400" dirty="0" smtClean="0"/>
              <a:t>.  </a:t>
            </a:r>
            <a:r>
              <a:rPr lang="en-US" sz="2400" b="1" baseline="30000" dirty="0"/>
              <a:t> </a:t>
            </a:r>
            <a:r>
              <a:rPr lang="en-US" sz="2400" dirty="0"/>
              <a:t>If ye keep my commandments, ye shall abide in my love; even as I have kept my Father's commandments, and abide in his love</a:t>
            </a:r>
            <a:r>
              <a:rPr lang="en-US" sz="2400" dirty="0" smtClean="0"/>
              <a:t>.  These </a:t>
            </a:r>
            <a:r>
              <a:rPr lang="en-US" sz="2400" dirty="0"/>
              <a:t>things have I spoken unto you, that my joy might remain in you, and that your joy might be full</a:t>
            </a:r>
            <a:r>
              <a:rPr lang="en-US" sz="2400" dirty="0" smtClean="0"/>
              <a:t>.</a:t>
            </a:r>
          </a:p>
          <a:p>
            <a:r>
              <a:rPr lang="en-US" sz="2400" b="1" dirty="0" smtClean="0">
                <a:solidFill>
                  <a:schemeClr val="accent1">
                    <a:lumMod val="60000"/>
                    <a:lumOff val="40000"/>
                  </a:schemeClr>
                </a:solidFill>
              </a:rPr>
              <a:t>1John 4:7-9  </a:t>
            </a:r>
            <a:r>
              <a:rPr lang="en-US" sz="2400" dirty="0" smtClean="0"/>
              <a:t>Beloved</a:t>
            </a:r>
            <a:r>
              <a:rPr lang="en-US" sz="2400" dirty="0"/>
              <a:t>, let us love one another: for love is of God; and every one that </a:t>
            </a:r>
            <a:r>
              <a:rPr lang="en-US" sz="2400" dirty="0" err="1"/>
              <a:t>loveth</a:t>
            </a:r>
            <a:r>
              <a:rPr lang="en-US" sz="2400" dirty="0"/>
              <a:t> is born of God, and </a:t>
            </a:r>
            <a:r>
              <a:rPr lang="en-US" sz="2400" dirty="0" err="1"/>
              <a:t>knoweth</a:t>
            </a:r>
            <a:r>
              <a:rPr lang="en-US" sz="2400" dirty="0"/>
              <a:t> God</a:t>
            </a:r>
            <a:r>
              <a:rPr lang="en-US" sz="2400" dirty="0" smtClean="0"/>
              <a:t>.  He </a:t>
            </a:r>
            <a:r>
              <a:rPr lang="en-US" sz="2400" dirty="0"/>
              <a:t>that </a:t>
            </a:r>
            <a:r>
              <a:rPr lang="en-US" sz="2400" dirty="0" err="1"/>
              <a:t>loveth</a:t>
            </a:r>
            <a:r>
              <a:rPr lang="en-US" sz="2400" dirty="0"/>
              <a:t> not </a:t>
            </a:r>
            <a:r>
              <a:rPr lang="en-US" sz="2400" dirty="0" err="1"/>
              <a:t>knoweth</a:t>
            </a:r>
            <a:r>
              <a:rPr lang="en-US" sz="2400" dirty="0"/>
              <a:t> not God; for God is love</a:t>
            </a:r>
            <a:r>
              <a:rPr lang="en-US" sz="2400" dirty="0" smtClean="0"/>
              <a:t>.  In </a:t>
            </a:r>
            <a:r>
              <a:rPr lang="en-US" sz="2400" dirty="0"/>
              <a:t>this was manifested the love of God toward us, because that God sent his only begotten Son into the world, that we might live through him.</a:t>
            </a:r>
          </a:p>
          <a:p>
            <a:endParaRPr lang="en-US" sz="2400" dirty="0"/>
          </a:p>
          <a:p>
            <a:endParaRPr lang="en-US" sz="2400" dirty="0">
              <a:solidFill>
                <a:schemeClr val="accent2">
                  <a:lumMod val="60000"/>
                  <a:lumOff val="40000"/>
                </a:schemeClr>
              </a:solidFill>
            </a:endParaRPr>
          </a:p>
        </p:txBody>
      </p:sp>
      <p:pic>
        <p:nvPicPr>
          <p:cNvPr id="4" name="Picture 3"/>
          <p:cNvPicPr>
            <a:picLocks noChangeAspect="1"/>
          </p:cNvPicPr>
          <p:nvPr/>
        </p:nvPicPr>
        <p:blipFill>
          <a:blip r:embed="rId2"/>
          <a:stretch>
            <a:fillRect/>
          </a:stretch>
        </p:blipFill>
        <p:spPr>
          <a:xfrm>
            <a:off x="4531317" y="238339"/>
            <a:ext cx="7381875" cy="981075"/>
          </a:xfrm>
          <a:prstGeom prst="rect">
            <a:avLst/>
          </a:prstGeom>
        </p:spPr>
      </p:pic>
    </p:spTree>
    <p:extLst>
      <p:ext uri="{BB962C8B-B14F-4D97-AF65-F5344CB8AC3E}">
        <p14:creationId xmlns:p14="http://schemas.microsoft.com/office/powerpoint/2010/main" val="136536814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2421" y="1389729"/>
            <a:ext cx="9829924" cy="1280890"/>
          </a:xfrm>
        </p:spPr>
        <p:txBody>
          <a:bodyPr/>
          <a:lstStyle/>
          <a:p>
            <a:r>
              <a:rPr lang="en-US" dirty="0" smtClean="0"/>
              <a:t> </a:t>
            </a:r>
            <a:endParaRPr lang="en-US" dirty="0"/>
          </a:p>
        </p:txBody>
      </p:sp>
      <p:sp>
        <p:nvSpPr>
          <p:cNvPr id="3" name="Content Placeholder 2"/>
          <p:cNvSpPr>
            <a:spLocks noGrp="1"/>
          </p:cNvSpPr>
          <p:nvPr>
            <p:ph idx="1"/>
          </p:nvPr>
        </p:nvSpPr>
        <p:spPr>
          <a:xfrm>
            <a:off x="1798754" y="1219414"/>
            <a:ext cx="10393246" cy="5602077"/>
          </a:xfrm>
        </p:spPr>
        <p:txBody>
          <a:bodyPr>
            <a:noAutofit/>
          </a:bodyPr>
          <a:lstStyle/>
          <a:p>
            <a:pPr marL="0" indent="0">
              <a:buNone/>
            </a:pPr>
            <a:r>
              <a:rPr lang="en-US" sz="2400" b="1" dirty="0" smtClean="0">
                <a:solidFill>
                  <a:schemeClr val="accent1">
                    <a:lumMod val="60000"/>
                    <a:lumOff val="40000"/>
                  </a:schemeClr>
                </a:solidFill>
              </a:rPr>
              <a:t>1 Corinthians 13:4-8, 13</a:t>
            </a:r>
          </a:p>
          <a:p>
            <a:r>
              <a:rPr lang="en-US" sz="2400" b="1" baseline="30000" dirty="0" smtClean="0"/>
              <a:t>4</a:t>
            </a:r>
            <a:r>
              <a:rPr lang="en-US" sz="2400" b="1" baseline="30000" dirty="0"/>
              <a:t> </a:t>
            </a:r>
            <a:r>
              <a:rPr lang="en-US" sz="2400" dirty="0"/>
              <a:t>Charity </a:t>
            </a:r>
            <a:r>
              <a:rPr lang="en-US" sz="2400" dirty="0" err="1"/>
              <a:t>suffereth</a:t>
            </a:r>
            <a:r>
              <a:rPr lang="en-US" sz="2400" dirty="0"/>
              <a:t> long, and is kind; charity </a:t>
            </a:r>
            <a:r>
              <a:rPr lang="en-US" sz="2400" dirty="0" err="1"/>
              <a:t>envieth</a:t>
            </a:r>
            <a:r>
              <a:rPr lang="en-US" sz="2400" dirty="0"/>
              <a:t> not; charity </a:t>
            </a:r>
            <a:r>
              <a:rPr lang="en-US" sz="2400" dirty="0" err="1"/>
              <a:t>vaunteth</a:t>
            </a:r>
            <a:r>
              <a:rPr lang="en-US" sz="2400" dirty="0"/>
              <a:t> not itself, is not puffed up,</a:t>
            </a:r>
          </a:p>
          <a:p>
            <a:r>
              <a:rPr lang="en-US" sz="2400" b="1" baseline="30000" dirty="0"/>
              <a:t>5 </a:t>
            </a:r>
            <a:r>
              <a:rPr lang="en-US" sz="2400" dirty="0"/>
              <a:t>Doth not behave itself unseemly, </a:t>
            </a:r>
            <a:r>
              <a:rPr lang="en-US" sz="2400" dirty="0" err="1"/>
              <a:t>seeketh</a:t>
            </a:r>
            <a:r>
              <a:rPr lang="en-US" sz="2400" dirty="0"/>
              <a:t> not her own, is not easily provoked, </a:t>
            </a:r>
            <a:r>
              <a:rPr lang="en-US" sz="2400" dirty="0" err="1"/>
              <a:t>thinketh</a:t>
            </a:r>
            <a:r>
              <a:rPr lang="en-US" sz="2400" dirty="0"/>
              <a:t> no evil;</a:t>
            </a:r>
          </a:p>
          <a:p>
            <a:r>
              <a:rPr lang="en-US" sz="2400" b="1" baseline="30000" dirty="0"/>
              <a:t>6 </a:t>
            </a:r>
            <a:r>
              <a:rPr lang="en-US" sz="2400" dirty="0" err="1"/>
              <a:t>Rejoiceth</a:t>
            </a:r>
            <a:r>
              <a:rPr lang="en-US" sz="2400" dirty="0"/>
              <a:t> not in iniquity, but </a:t>
            </a:r>
            <a:r>
              <a:rPr lang="en-US" sz="2400" dirty="0" err="1"/>
              <a:t>rejoiceth</a:t>
            </a:r>
            <a:r>
              <a:rPr lang="en-US" sz="2400" dirty="0"/>
              <a:t> in the truth;</a:t>
            </a:r>
          </a:p>
          <a:p>
            <a:r>
              <a:rPr lang="en-US" sz="2400" b="1" baseline="30000" dirty="0"/>
              <a:t>7 </a:t>
            </a:r>
            <a:r>
              <a:rPr lang="en-US" sz="2400" dirty="0" err="1"/>
              <a:t>Beareth</a:t>
            </a:r>
            <a:r>
              <a:rPr lang="en-US" sz="2400" dirty="0"/>
              <a:t> all things, believeth all things, </a:t>
            </a:r>
            <a:r>
              <a:rPr lang="en-US" sz="2400" dirty="0" err="1"/>
              <a:t>hopeth</a:t>
            </a:r>
            <a:r>
              <a:rPr lang="en-US" sz="2400" dirty="0"/>
              <a:t> all things, </a:t>
            </a:r>
            <a:r>
              <a:rPr lang="en-US" sz="2400" dirty="0" err="1"/>
              <a:t>endureth</a:t>
            </a:r>
            <a:r>
              <a:rPr lang="en-US" sz="2400" dirty="0"/>
              <a:t> all things.</a:t>
            </a:r>
          </a:p>
          <a:p>
            <a:r>
              <a:rPr lang="en-US" sz="2400" b="1" baseline="30000" dirty="0"/>
              <a:t>8 </a:t>
            </a:r>
            <a:r>
              <a:rPr lang="en-US" sz="2400" dirty="0"/>
              <a:t>Charity never </a:t>
            </a:r>
            <a:r>
              <a:rPr lang="en-US" sz="2400" dirty="0" err="1"/>
              <a:t>faileth</a:t>
            </a:r>
            <a:r>
              <a:rPr lang="en-US" sz="2400" dirty="0"/>
              <a:t>: but whether there be prophecies, they shall fail; whether there be tongues, they shall cease; whether there be knowledge, it shall vanish away.</a:t>
            </a:r>
          </a:p>
          <a:p>
            <a:r>
              <a:rPr lang="en-US" sz="2400" b="1" baseline="30000" dirty="0"/>
              <a:t>13 </a:t>
            </a:r>
            <a:r>
              <a:rPr lang="en-US" sz="2400" dirty="0"/>
              <a:t>And now </a:t>
            </a:r>
            <a:r>
              <a:rPr lang="en-US" sz="2400" dirty="0" err="1"/>
              <a:t>abideth</a:t>
            </a:r>
            <a:r>
              <a:rPr lang="en-US" sz="2400" dirty="0"/>
              <a:t> faith, hope, charity, these three; but the greatest of these is charity.</a:t>
            </a:r>
          </a:p>
          <a:p>
            <a:endParaRPr lang="en-US" sz="2400" dirty="0">
              <a:solidFill>
                <a:schemeClr val="accent2">
                  <a:lumMod val="60000"/>
                  <a:lumOff val="40000"/>
                </a:schemeClr>
              </a:solidFill>
            </a:endParaRPr>
          </a:p>
        </p:txBody>
      </p:sp>
      <p:pic>
        <p:nvPicPr>
          <p:cNvPr id="4" name="Picture 3"/>
          <p:cNvPicPr>
            <a:picLocks noChangeAspect="1"/>
          </p:cNvPicPr>
          <p:nvPr/>
        </p:nvPicPr>
        <p:blipFill>
          <a:blip r:embed="rId2"/>
          <a:stretch>
            <a:fillRect/>
          </a:stretch>
        </p:blipFill>
        <p:spPr>
          <a:xfrm>
            <a:off x="4531317" y="238339"/>
            <a:ext cx="7381875" cy="981075"/>
          </a:xfrm>
          <a:prstGeom prst="rect">
            <a:avLst/>
          </a:prstGeom>
        </p:spPr>
      </p:pic>
    </p:spTree>
    <p:extLst>
      <p:ext uri="{BB962C8B-B14F-4D97-AF65-F5344CB8AC3E}">
        <p14:creationId xmlns:p14="http://schemas.microsoft.com/office/powerpoint/2010/main" val="32252662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475680" y="243048"/>
            <a:ext cx="7391400" cy="1543050"/>
          </a:xfrm>
          <a:prstGeom prst="rect">
            <a:avLst/>
          </a:prstGeom>
        </p:spPr>
      </p:pic>
      <p:sp>
        <p:nvSpPr>
          <p:cNvPr id="2" name="Title 1"/>
          <p:cNvSpPr>
            <a:spLocks noGrp="1"/>
          </p:cNvSpPr>
          <p:nvPr>
            <p:ph type="title"/>
          </p:nvPr>
        </p:nvSpPr>
        <p:spPr>
          <a:xfrm>
            <a:off x="1006869" y="1883574"/>
            <a:ext cx="9829924" cy="1280890"/>
          </a:xfrm>
        </p:spPr>
        <p:txBody>
          <a:bodyPr/>
          <a:lstStyle/>
          <a:p>
            <a:r>
              <a:rPr lang="en-US" dirty="0" smtClean="0"/>
              <a:t>Genesis 7:1-5</a:t>
            </a:r>
            <a:endParaRPr lang="en-US" dirty="0"/>
          </a:p>
        </p:txBody>
      </p:sp>
      <p:sp>
        <p:nvSpPr>
          <p:cNvPr id="3" name="Content Placeholder 2"/>
          <p:cNvSpPr>
            <a:spLocks noGrp="1"/>
          </p:cNvSpPr>
          <p:nvPr>
            <p:ph idx="1"/>
          </p:nvPr>
        </p:nvSpPr>
        <p:spPr>
          <a:xfrm>
            <a:off x="2170719" y="2524019"/>
            <a:ext cx="9696361" cy="3777622"/>
          </a:xfrm>
        </p:spPr>
        <p:txBody>
          <a:bodyPr>
            <a:noAutofit/>
          </a:bodyPr>
          <a:lstStyle/>
          <a:p>
            <a:r>
              <a:rPr lang="en-US" sz="2000" b="1" dirty="0"/>
              <a:t>7 </a:t>
            </a:r>
            <a:r>
              <a:rPr lang="en-US" sz="2000" dirty="0"/>
              <a:t>And the </a:t>
            </a:r>
            <a:r>
              <a:rPr lang="en-US" sz="2000" cap="small" dirty="0"/>
              <a:t>Lord</a:t>
            </a:r>
            <a:r>
              <a:rPr lang="en-US" sz="2000" dirty="0"/>
              <a:t> said unto Noah, Come thou and all thy house into the ark; for thee have I seen righteous before me in this generation.</a:t>
            </a:r>
          </a:p>
          <a:p>
            <a:r>
              <a:rPr lang="en-US" sz="2000" b="1" baseline="30000" dirty="0"/>
              <a:t>2 </a:t>
            </a:r>
            <a:r>
              <a:rPr lang="en-US" sz="2000" dirty="0"/>
              <a:t>Of every clean beast thou shalt take to thee by sevens, the male and his female: and of beasts that are not clean by two, the male and his female.</a:t>
            </a:r>
          </a:p>
          <a:p>
            <a:r>
              <a:rPr lang="en-US" sz="2000" b="1" baseline="30000" dirty="0"/>
              <a:t>3 </a:t>
            </a:r>
            <a:r>
              <a:rPr lang="en-US" sz="2000" dirty="0"/>
              <a:t>Of fowls also of the air by sevens, the male and the female; to keep seed alive upon the face of all the earth.</a:t>
            </a:r>
          </a:p>
          <a:p>
            <a:r>
              <a:rPr lang="en-US" sz="2000" b="1" baseline="30000" dirty="0">
                <a:solidFill>
                  <a:schemeClr val="tx1"/>
                </a:solidFill>
              </a:rPr>
              <a:t>4 </a:t>
            </a:r>
            <a:r>
              <a:rPr lang="en-US" sz="2000" dirty="0">
                <a:solidFill>
                  <a:schemeClr val="tx1"/>
                </a:solidFill>
              </a:rPr>
              <a:t>For yet seven days, and I will cause it to rain upon the earth forty days and forty nights; and every living substance that I have made will I destroy from off the face of the earth.</a:t>
            </a:r>
          </a:p>
          <a:p>
            <a:r>
              <a:rPr lang="en-US" sz="2000" b="1" baseline="30000" dirty="0"/>
              <a:t>5 </a:t>
            </a:r>
            <a:r>
              <a:rPr lang="en-US" sz="2000" dirty="0"/>
              <a:t>And Noah did according unto all that the </a:t>
            </a:r>
            <a:r>
              <a:rPr lang="en-US" sz="2000" cap="small" dirty="0"/>
              <a:t>Lord</a:t>
            </a:r>
            <a:r>
              <a:rPr lang="en-US" sz="2000" dirty="0"/>
              <a:t> commanded him</a:t>
            </a:r>
            <a:r>
              <a:rPr lang="en-US" sz="2000" dirty="0" smtClean="0"/>
              <a:t>.</a:t>
            </a:r>
            <a:endParaRPr lang="en-US" sz="2000" dirty="0"/>
          </a:p>
        </p:txBody>
      </p:sp>
    </p:spTree>
    <p:extLst>
      <p:ext uri="{BB962C8B-B14F-4D97-AF65-F5344CB8AC3E}">
        <p14:creationId xmlns:p14="http://schemas.microsoft.com/office/powerpoint/2010/main" val="29528968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475680" y="243048"/>
            <a:ext cx="7391400" cy="1543050"/>
          </a:xfrm>
          <a:prstGeom prst="rect">
            <a:avLst/>
          </a:prstGeom>
        </p:spPr>
      </p:pic>
      <p:sp>
        <p:nvSpPr>
          <p:cNvPr id="2" name="Title 1"/>
          <p:cNvSpPr>
            <a:spLocks noGrp="1"/>
          </p:cNvSpPr>
          <p:nvPr>
            <p:ph type="title"/>
          </p:nvPr>
        </p:nvSpPr>
        <p:spPr>
          <a:xfrm>
            <a:off x="1006869" y="1883574"/>
            <a:ext cx="9829924" cy="1280890"/>
          </a:xfrm>
        </p:spPr>
        <p:txBody>
          <a:bodyPr/>
          <a:lstStyle/>
          <a:p>
            <a:r>
              <a:rPr lang="en-US" dirty="0" smtClean="0"/>
              <a:t>Genesis 7:6-9</a:t>
            </a:r>
            <a:endParaRPr lang="en-US" dirty="0"/>
          </a:p>
        </p:txBody>
      </p:sp>
      <p:sp>
        <p:nvSpPr>
          <p:cNvPr id="3" name="Content Placeholder 2"/>
          <p:cNvSpPr>
            <a:spLocks noGrp="1"/>
          </p:cNvSpPr>
          <p:nvPr>
            <p:ph idx="1"/>
          </p:nvPr>
        </p:nvSpPr>
        <p:spPr>
          <a:xfrm>
            <a:off x="2170719" y="2524019"/>
            <a:ext cx="9696361" cy="3777622"/>
          </a:xfrm>
        </p:spPr>
        <p:txBody>
          <a:bodyPr>
            <a:noAutofit/>
          </a:bodyPr>
          <a:lstStyle/>
          <a:p>
            <a:r>
              <a:rPr lang="en-US" sz="2000" b="1" baseline="30000" dirty="0"/>
              <a:t>6 </a:t>
            </a:r>
            <a:r>
              <a:rPr lang="en-US" sz="2000" dirty="0"/>
              <a:t>And Noah was six hundred years old when the flood of waters was upon the earth.</a:t>
            </a:r>
          </a:p>
          <a:p>
            <a:r>
              <a:rPr lang="en-US" sz="2000" b="1" baseline="30000" dirty="0">
                <a:solidFill>
                  <a:schemeClr val="accent1">
                    <a:lumMod val="40000"/>
                    <a:lumOff val="60000"/>
                  </a:schemeClr>
                </a:solidFill>
              </a:rPr>
              <a:t>7 </a:t>
            </a:r>
            <a:r>
              <a:rPr lang="en-US" sz="2000" dirty="0">
                <a:solidFill>
                  <a:schemeClr val="accent1">
                    <a:lumMod val="40000"/>
                    <a:lumOff val="60000"/>
                  </a:schemeClr>
                </a:solidFill>
              </a:rPr>
              <a:t>And Noah went in, and his sons, and his wife, and his sons' wives with him, into the ark, because of the waters of the flood.</a:t>
            </a:r>
          </a:p>
          <a:p>
            <a:r>
              <a:rPr lang="en-US" sz="2000" b="1" baseline="30000" dirty="0"/>
              <a:t>8 </a:t>
            </a:r>
            <a:r>
              <a:rPr lang="en-US" sz="2000" dirty="0"/>
              <a:t>Of clean beasts, and of beasts that are not clean, and of fowls, and of every thing that </a:t>
            </a:r>
            <a:r>
              <a:rPr lang="en-US" sz="2000" dirty="0" err="1"/>
              <a:t>creepeth</a:t>
            </a:r>
            <a:r>
              <a:rPr lang="en-US" sz="2000" dirty="0"/>
              <a:t> upon the earth,</a:t>
            </a:r>
          </a:p>
          <a:p>
            <a:r>
              <a:rPr lang="en-US" sz="2000" b="1" baseline="30000" dirty="0"/>
              <a:t>9 </a:t>
            </a:r>
            <a:r>
              <a:rPr lang="en-US" sz="2000" dirty="0"/>
              <a:t>There went in two and two unto Noah into the ark, the male and the female, as God had commanded Noah</a:t>
            </a:r>
            <a:r>
              <a:rPr lang="en-US" sz="2000" dirty="0" smtClean="0"/>
              <a:t>.</a:t>
            </a:r>
            <a:endParaRPr lang="en-US" sz="2000" dirty="0"/>
          </a:p>
        </p:txBody>
      </p:sp>
    </p:spTree>
    <p:extLst>
      <p:ext uri="{BB962C8B-B14F-4D97-AF65-F5344CB8AC3E}">
        <p14:creationId xmlns:p14="http://schemas.microsoft.com/office/powerpoint/2010/main" val="11813074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475680" y="243048"/>
            <a:ext cx="7391400" cy="1543050"/>
          </a:xfrm>
          <a:prstGeom prst="rect">
            <a:avLst/>
          </a:prstGeom>
        </p:spPr>
      </p:pic>
      <p:sp>
        <p:nvSpPr>
          <p:cNvPr id="2" name="Title 1"/>
          <p:cNvSpPr>
            <a:spLocks noGrp="1"/>
          </p:cNvSpPr>
          <p:nvPr>
            <p:ph type="title"/>
          </p:nvPr>
        </p:nvSpPr>
        <p:spPr>
          <a:xfrm>
            <a:off x="1006869" y="1883574"/>
            <a:ext cx="9829924" cy="1280890"/>
          </a:xfrm>
        </p:spPr>
        <p:txBody>
          <a:bodyPr/>
          <a:lstStyle/>
          <a:p>
            <a:r>
              <a:rPr lang="en-US" dirty="0" smtClean="0"/>
              <a:t>Genesis 7:10-13</a:t>
            </a:r>
            <a:endParaRPr lang="en-US" dirty="0"/>
          </a:p>
        </p:txBody>
      </p:sp>
      <p:sp>
        <p:nvSpPr>
          <p:cNvPr id="3" name="Content Placeholder 2"/>
          <p:cNvSpPr>
            <a:spLocks noGrp="1"/>
          </p:cNvSpPr>
          <p:nvPr>
            <p:ph idx="1"/>
          </p:nvPr>
        </p:nvSpPr>
        <p:spPr>
          <a:xfrm>
            <a:off x="2170719" y="2524019"/>
            <a:ext cx="9696361" cy="3777622"/>
          </a:xfrm>
        </p:spPr>
        <p:txBody>
          <a:bodyPr>
            <a:noAutofit/>
          </a:bodyPr>
          <a:lstStyle/>
          <a:p>
            <a:r>
              <a:rPr lang="en-US" sz="2400" b="1" baseline="30000" dirty="0">
                <a:solidFill>
                  <a:schemeClr val="accent1">
                    <a:lumMod val="40000"/>
                    <a:lumOff val="60000"/>
                  </a:schemeClr>
                </a:solidFill>
              </a:rPr>
              <a:t>10 </a:t>
            </a:r>
            <a:r>
              <a:rPr lang="en-US" sz="2400" dirty="0">
                <a:solidFill>
                  <a:schemeClr val="accent1">
                    <a:lumMod val="40000"/>
                    <a:lumOff val="60000"/>
                  </a:schemeClr>
                </a:solidFill>
              </a:rPr>
              <a:t>And it came to pass after seven days, that the waters of the flood were upon the earth.</a:t>
            </a:r>
          </a:p>
          <a:p>
            <a:r>
              <a:rPr lang="en-US" sz="2400" b="1" baseline="30000" dirty="0" smtClean="0"/>
              <a:t>11 </a:t>
            </a:r>
            <a:r>
              <a:rPr lang="en-US" sz="2400" dirty="0" smtClean="0"/>
              <a:t>In the six hundredth year of Noah's life, in the second month, the seventeenth day of the month, the same day were all the fountains of the great deep broken up, and the windows of heaven were opened.</a:t>
            </a:r>
          </a:p>
          <a:p>
            <a:r>
              <a:rPr lang="en-US" sz="2400" b="1" baseline="30000" dirty="0" smtClean="0"/>
              <a:t>12 </a:t>
            </a:r>
            <a:r>
              <a:rPr lang="en-US" sz="2400" dirty="0" smtClean="0"/>
              <a:t>And the rain was upon the earth forty days and forty nights.</a:t>
            </a:r>
          </a:p>
          <a:p>
            <a:r>
              <a:rPr lang="en-US" sz="2400" b="1" baseline="30000" dirty="0" smtClean="0"/>
              <a:t>13</a:t>
            </a:r>
            <a:r>
              <a:rPr lang="en-US" sz="2400" b="1" baseline="30000" dirty="0"/>
              <a:t> </a:t>
            </a:r>
            <a:r>
              <a:rPr lang="en-US" sz="2400" dirty="0"/>
              <a:t>In the selfsame day entered Noah, and Shem, and Ham, and Japheth, the sons of Noah, and Noah's wife, and the three wives of his sons with them, into the ark</a:t>
            </a:r>
            <a:r>
              <a:rPr lang="en-US" sz="2400" dirty="0" smtClean="0"/>
              <a:t>;</a:t>
            </a:r>
            <a:endParaRPr lang="en-US" sz="2400" dirty="0"/>
          </a:p>
        </p:txBody>
      </p:sp>
    </p:spTree>
    <p:extLst>
      <p:ext uri="{BB962C8B-B14F-4D97-AF65-F5344CB8AC3E}">
        <p14:creationId xmlns:p14="http://schemas.microsoft.com/office/powerpoint/2010/main" val="39951707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475680" y="243048"/>
            <a:ext cx="7391400" cy="1543050"/>
          </a:xfrm>
          <a:prstGeom prst="rect">
            <a:avLst/>
          </a:prstGeom>
        </p:spPr>
      </p:pic>
      <p:sp>
        <p:nvSpPr>
          <p:cNvPr id="2" name="Title 1"/>
          <p:cNvSpPr>
            <a:spLocks noGrp="1"/>
          </p:cNvSpPr>
          <p:nvPr>
            <p:ph type="title"/>
          </p:nvPr>
        </p:nvSpPr>
        <p:spPr>
          <a:xfrm>
            <a:off x="1006869" y="1883574"/>
            <a:ext cx="9829924" cy="1280890"/>
          </a:xfrm>
        </p:spPr>
        <p:txBody>
          <a:bodyPr/>
          <a:lstStyle/>
          <a:p>
            <a:r>
              <a:rPr lang="en-US" dirty="0" smtClean="0"/>
              <a:t>Genesis 7:14-16</a:t>
            </a:r>
            <a:endParaRPr lang="en-US" dirty="0"/>
          </a:p>
        </p:txBody>
      </p:sp>
      <p:sp>
        <p:nvSpPr>
          <p:cNvPr id="3" name="Content Placeholder 2"/>
          <p:cNvSpPr>
            <a:spLocks noGrp="1"/>
          </p:cNvSpPr>
          <p:nvPr>
            <p:ph idx="1"/>
          </p:nvPr>
        </p:nvSpPr>
        <p:spPr>
          <a:xfrm>
            <a:off x="2170719" y="2524019"/>
            <a:ext cx="9696361" cy="3777622"/>
          </a:xfrm>
        </p:spPr>
        <p:txBody>
          <a:bodyPr>
            <a:noAutofit/>
          </a:bodyPr>
          <a:lstStyle/>
          <a:p>
            <a:r>
              <a:rPr lang="en-US" sz="2400" b="1" baseline="30000" dirty="0"/>
              <a:t>14 </a:t>
            </a:r>
            <a:r>
              <a:rPr lang="en-US" sz="2400" dirty="0"/>
              <a:t>They, and every beast after his kind, and all the cattle after their kind, and every creeping thing that </a:t>
            </a:r>
            <a:r>
              <a:rPr lang="en-US" sz="2400" dirty="0" err="1"/>
              <a:t>creepeth</a:t>
            </a:r>
            <a:r>
              <a:rPr lang="en-US" sz="2400" dirty="0"/>
              <a:t> upon the earth after his kind, and every fowl after his kind, every bird of every sort.</a:t>
            </a:r>
          </a:p>
          <a:p>
            <a:r>
              <a:rPr lang="en-US" sz="2400" b="1" baseline="30000" dirty="0" smtClean="0"/>
              <a:t>15</a:t>
            </a:r>
            <a:r>
              <a:rPr lang="en-US" sz="2400" b="1" baseline="30000" dirty="0"/>
              <a:t> </a:t>
            </a:r>
            <a:r>
              <a:rPr lang="en-US" sz="2400" dirty="0"/>
              <a:t>And they went in unto Noah into the ark, two and two of all flesh, wherein is the breath of life.</a:t>
            </a:r>
          </a:p>
          <a:p>
            <a:r>
              <a:rPr lang="en-US" sz="2400" b="1" baseline="30000" dirty="0">
                <a:solidFill>
                  <a:schemeClr val="accent1">
                    <a:lumMod val="40000"/>
                    <a:lumOff val="60000"/>
                  </a:schemeClr>
                </a:solidFill>
              </a:rPr>
              <a:t>16 </a:t>
            </a:r>
            <a:r>
              <a:rPr lang="en-US" sz="2400" dirty="0">
                <a:solidFill>
                  <a:schemeClr val="accent1">
                    <a:lumMod val="40000"/>
                    <a:lumOff val="60000"/>
                  </a:schemeClr>
                </a:solidFill>
              </a:rPr>
              <a:t>And they that went in, went in male and female of all flesh, as God had commanded him: and the </a:t>
            </a:r>
            <a:r>
              <a:rPr lang="en-US" sz="2400" cap="small" dirty="0">
                <a:solidFill>
                  <a:schemeClr val="accent1">
                    <a:lumMod val="40000"/>
                    <a:lumOff val="60000"/>
                  </a:schemeClr>
                </a:solidFill>
              </a:rPr>
              <a:t>Lord</a:t>
            </a:r>
            <a:r>
              <a:rPr lang="en-US" sz="2400" dirty="0">
                <a:solidFill>
                  <a:schemeClr val="accent1">
                    <a:lumMod val="40000"/>
                    <a:lumOff val="60000"/>
                  </a:schemeClr>
                </a:solidFill>
              </a:rPr>
              <a:t> shut him in.</a:t>
            </a:r>
            <a:endParaRPr lang="en-US" sz="2400" dirty="0">
              <a:solidFill>
                <a:schemeClr val="accent1">
                  <a:lumMod val="40000"/>
                  <a:lumOff val="60000"/>
                </a:schemeClr>
              </a:solidFill>
            </a:endParaRPr>
          </a:p>
        </p:txBody>
      </p:sp>
    </p:spTree>
    <p:extLst>
      <p:ext uri="{BB962C8B-B14F-4D97-AF65-F5344CB8AC3E}">
        <p14:creationId xmlns:p14="http://schemas.microsoft.com/office/powerpoint/2010/main" val="12068389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475680" y="243048"/>
            <a:ext cx="7391400" cy="1543050"/>
          </a:xfrm>
          <a:prstGeom prst="rect">
            <a:avLst/>
          </a:prstGeom>
        </p:spPr>
      </p:pic>
      <p:sp>
        <p:nvSpPr>
          <p:cNvPr id="2" name="Title 1"/>
          <p:cNvSpPr>
            <a:spLocks noGrp="1"/>
          </p:cNvSpPr>
          <p:nvPr>
            <p:ph type="title"/>
          </p:nvPr>
        </p:nvSpPr>
        <p:spPr>
          <a:xfrm>
            <a:off x="1006869" y="1883574"/>
            <a:ext cx="9829924" cy="1280890"/>
          </a:xfrm>
        </p:spPr>
        <p:txBody>
          <a:bodyPr/>
          <a:lstStyle/>
          <a:p>
            <a:r>
              <a:rPr lang="en-US" dirty="0" smtClean="0"/>
              <a:t>Joshua 2:1-3</a:t>
            </a:r>
            <a:endParaRPr lang="en-US" dirty="0"/>
          </a:p>
        </p:txBody>
      </p:sp>
      <p:sp>
        <p:nvSpPr>
          <p:cNvPr id="3" name="Content Placeholder 2"/>
          <p:cNvSpPr>
            <a:spLocks noGrp="1"/>
          </p:cNvSpPr>
          <p:nvPr>
            <p:ph idx="1"/>
          </p:nvPr>
        </p:nvSpPr>
        <p:spPr>
          <a:xfrm>
            <a:off x="2170719" y="2524019"/>
            <a:ext cx="9696361" cy="3777622"/>
          </a:xfrm>
        </p:spPr>
        <p:txBody>
          <a:bodyPr>
            <a:noAutofit/>
          </a:bodyPr>
          <a:lstStyle/>
          <a:p>
            <a:r>
              <a:rPr lang="en-US" sz="2400" b="1" dirty="0"/>
              <a:t>2 </a:t>
            </a:r>
            <a:r>
              <a:rPr lang="en-US" sz="2400" dirty="0"/>
              <a:t>And Joshua the son of Nun sent out of </a:t>
            </a:r>
            <a:r>
              <a:rPr lang="en-US" sz="2400" dirty="0" err="1"/>
              <a:t>Shittim</a:t>
            </a:r>
            <a:r>
              <a:rPr lang="en-US" sz="2400" dirty="0"/>
              <a:t> two men to spy secretly, saying, Go view the land, even Jericho. And they went, and came into an harlot's house, named Rahab, and lodged there.</a:t>
            </a:r>
          </a:p>
          <a:p>
            <a:r>
              <a:rPr lang="en-US" sz="2400" b="1" baseline="30000" dirty="0"/>
              <a:t>2 </a:t>
            </a:r>
            <a:r>
              <a:rPr lang="en-US" sz="2400" dirty="0"/>
              <a:t>And it was told the king of Jericho, saying, Behold, there came men in hither to night of the children of Israel to search out the country.</a:t>
            </a:r>
          </a:p>
          <a:p>
            <a:r>
              <a:rPr lang="en-US" sz="2400" b="1" baseline="30000" dirty="0"/>
              <a:t>3 </a:t>
            </a:r>
            <a:r>
              <a:rPr lang="en-US" sz="2400" dirty="0"/>
              <a:t>And the king of Jericho sent unto Rahab, saying, Bring forth the men that are come to thee, which are entered into thine house: for they be come to search out all the country.</a:t>
            </a:r>
          </a:p>
        </p:txBody>
      </p:sp>
    </p:spTree>
    <p:extLst>
      <p:ext uri="{BB962C8B-B14F-4D97-AF65-F5344CB8AC3E}">
        <p14:creationId xmlns:p14="http://schemas.microsoft.com/office/powerpoint/2010/main" val="5763344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475680" y="243048"/>
            <a:ext cx="7391400" cy="1543050"/>
          </a:xfrm>
          <a:prstGeom prst="rect">
            <a:avLst/>
          </a:prstGeom>
        </p:spPr>
      </p:pic>
      <p:sp>
        <p:nvSpPr>
          <p:cNvPr id="2" name="Title 1"/>
          <p:cNvSpPr>
            <a:spLocks noGrp="1"/>
          </p:cNvSpPr>
          <p:nvPr>
            <p:ph type="title"/>
          </p:nvPr>
        </p:nvSpPr>
        <p:spPr>
          <a:xfrm>
            <a:off x="1006869" y="1883574"/>
            <a:ext cx="9829924" cy="1280890"/>
          </a:xfrm>
        </p:spPr>
        <p:txBody>
          <a:bodyPr/>
          <a:lstStyle/>
          <a:p>
            <a:r>
              <a:rPr lang="en-US" dirty="0" smtClean="0"/>
              <a:t>Joshua 2:9-11</a:t>
            </a:r>
            <a:endParaRPr lang="en-US" dirty="0"/>
          </a:p>
        </p:txBody>
      </p:sp>
      <p:sp>
        <p:nvSpPr>
          <p:cNvPr id="3" name="Content Placeholder 2"/>
          <p:cNvSpPr>
            <a:spLocks noGrp="1"/>
          </p:cNvSpPr>
          <p:nvPr>
            <p:ph idx="1"/>
          </p:nvPr>
        </p:nvSpPr>
        <p:spPr>
          <a:xfrm>
            <a:off x="2170719" y="2431552"/>
            <a:ext cx="9696361" cy="3777622"/>
          </a:xfrm>
        </p:spPr>
        <p:txBody>
          <a:bodyPr>
            <a:noAutofit/>
          </a:bodyPr>
          <a:lstStyle/>
          <a:p>
            <a:r>
              <a:rPr lang="en-US" sz="2400" b="1" baseline="30000" dirty="0"/>
              <a:t>9 </a:t>
            </a:r>
            <a:r>
              <a:rPr lang="en-US" sz="2400" dirty="0"/>
              <a:t>And she said unto the men, I know that the </a:t>
            </a:r>
            <a:r>
              <a:rPr lang="en-US" sz="2400" cap="small" dirty="0"/>
              <a:t>Lord</a:t>
            </a:r>
            <a:r>
              <a:rPr lang="en-US" sz="2400" dirty="0"/>
              <a:t> hath given you the land, and that your terror is fallen upon us, and that all the inhabitants of the land faint because of you.</a:t>
            </a:r>
          </a:p>
          <a:p>
            <a:r>
              <a:rPr lang="en-US" sz="2400" b="1" baseline="30000" dirty="0"/>
              <a:t>10 </a:t>
            </a:r>
            <a:r>
              <a:rPr lang="en-US" sz="2400" dirty="0"/>
              <a:t>For we have heard how the </a:t>
            </a:r>
            <a:r>
              <a:rPr lang="en-US" sz="2400" cap="small" dirty="0"/>
              <a:t>Lord</a:t>
            </a:r>
            <a:r>
              <a:rPr lang="en-US" sz="2400" dirty="0"/>
              <a:t> dried up the water of the Red sea for you, when ye came out of Egypt; and what ye did unto the two kings of the Amorites, that were on the other side Jordan, </a:t>
            </a:r>
            <a:r>
              <a:rPr lang="en-US" sz="2400" dirty="0" err="1"/>
              <a:t>Sihon</a:t>
            </a:r>
            <a:r>
              <a:rPr lang="en-US" sz="2400" dirty="0"/>
              <a:t> and </a:t>
            </a:r>
            <a:r>
              <a:rPr lang="en-US" sz="2400" dirty="0" err="1"/>
              <a:t>Og</a:t>
            </a:r>
            <a:r>
              <a:rPr lang="en-US" sz="2400" dirty="0"/>
              <a:t>, whom ye utterly destroyed.</a:t>
            </a:r>
          </a:p>
          <a:p>
            <a:r>
              <a:rPr lang="en-US" sz="2400" b="1" baseline="30000" dirty="0"/>
              <a:t>11 </a:t>
            </a:r>
            <a:r>
              <a:rPr lang="en-US" sz="2400" dirty="0"/>
              <a:t>And as soon as we had heard these things, our hearts did melt, neither did there remain any more courage in any man, because of you: for the </a:t>
            </a:r>
            <a:r>
              <a:rPr lang="en-US" sz="2400" cap="small" dirty="0"/>
              <a:t>Lord</a:t>
            </a:r>
            <a:r>
              <a:rPr lang="en-US" sz="2400" dirty="0"/>
              <a:t> your God, he is God in heaven above, and in earth beneath</a:t>
            </a:r>
            <a:r>
              <a:rPr lang="en-US" sz="2400" dirty="0" smtClean="0"/>
              <a:t>..</a:t>
            </a:r>
            <a:endParaRPr lang="en-US" sz="2400" dirty="0"/>
          </a:p>
        </p:txBody>
      </p:sp>
    </p:spTree>
    <p:extLst>
      <p:ext uri="{BB962C8B-B14F-4D97-AF65-F5344CB8AC3E}">
        <p14:creationId xmlns:p14="http://schemas.microsoft.com/office/powerpoint/2010/main" val="1653776133"/>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2C333A"/>
      </a:dk2>
      <a:lt2>
        <a:srgbClr val="D6ECED"/>
      </a:lt2>
      <a:accent1>
        <a:srgbClr val="DE32DE"/>
      </a:accent1>
      <a:accent2>
        <a:srgbClr val="F42B8A"/>
      </a:accent2>
      <a:accent3>
        <a:srgbClr val="349FE7"/>
      </a:accent3>
      <a:accent4>
        <a:srgbClr val="565FF8"/>
      </a:accent4>
      <a:accent5>
        <a:srgbClr val="876BE7"/>
      </a:accent5>
      <a:accent6>
        <a:srgbClr val="F268C2"/>
      </a:accent6>
      <a:hlink>
        <a:srgbClr val="F55CF9"/>
      </a:hlink>
      <a:folHlink>
        <a:srgbClr val="E8A0EE"/>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F20B7C8E-B819-43F3-AAF9-EE50B1A83630}"/>
    </a:ext>
  </a:extLst>
</a:theme>
</file>

<file path=docProps/app.xml><?xml version="1.0" encoding="utf-8"?>
<Properties xmlns="http://schemas.openxmlformats.org/officeDocument/2006/extended-properties" xmlns:vt="http://schemas.openxmlformats.org/officeDocument/2006/docPropsVTypes">
  <Template>Wisp</Template>
  <TotalTime>545</TotalTime>
  <Words>452</Words>
  <Application>Microsoft Office PowerPoint</Application>
  <PresentationFormat>Widescreen</PresentationFormat>
  <Paragraphs>153</Paragraphs>
  <Slides>31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Arial</vt:lpstr>
      <vt:lpstr>Century Gothic</vt:lpstr>
      <vt:lpstr>Wingdings</vt:lpstr>
      <vt:lpstr>Wingdings 3</vt:lpstr>
      <vt:lpstr>Wisp</vt:lpstr>
      <vt:lpstr>Brotherly Love</vt:lpstr>
      <vt:lpstr>PowerPoint Presentation</vt:lpstr>
      <vt:lpstr>Hebrews 10:22-25</vt:lpstr>
      <vt:lpstr>Genesis 7:1-5</vt:lpstr>
      <vt:lpstr>Genesis 7:6-9</vt:lpstr>
      <vt:lpstr>Genesis 7:10-13</vt:lpstr>
      <vt:lpstr>Genesis 7:14-16</vt:lpstr>
      <vt:lpstr>Joshua 2:1-3</vt:lpstr>
      <vt:lpstr>Joshua 2:9-11</vt:lpstr>
      <vt:lpstr>Joshua 2:12-14</vt:lpstr>
      <vt:lpstr>Joshua 2:17-19</vt:lpstr>
      <vt:lpstr>Exodus 12:21-23</vt:lpstr>
      <vt:lpstr>PowerPoint Presentation</vt:lpstr>
      <vt:lpstr>Acts 4:31-32</vt:lpstr>
      <vt:lpstr>Acts 4:33-34</vt:lpstr>
      <vt:lpstr>PowerPoint Presentation</vt:lpstr>
      <vt:lpstr>Hebrews 10:24-25</vt:lpstr>
      <vt:lpstr>Hebrews 13:1-3</vt:lpstr>
      <vt:lpstr>Hebrews 13:4-6</vt:lpstr>
      <vt:lpstr>Hebrews 13:7-8</vt:lpstr>
      <vt:lpstr>Hebrews 13:9-10</vt:lpstr>
      <vt:lpstr>Hebrews 13:11-13</vt:lpstr>
      <vt:lpstr>Hebrews 13:14-16</vt:lpstr>
      <vt:lpstr>Hebrews 13:17-19</vt:lpstr>
      <vt:lpstr>Hebrews 13:17-19</vt:lpstr>
      <vt:lpstr>Indicators that brotherly love is strong (1):  </vt:lpstr>
      <vt:lpstr>Indicators that brotherly love is strong (2):  </vt:lpstr>
      <vt:lpstr>Indicators that brotherly love is strong (3):  </vt:lpstr>
      <vt:lpstr> </vt:lpstr>
      <vt:lpstr> </vt:lpstr>
      <vt:lpstr>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gabby young</dc:creator>
  <cp:lastModifiedBy>gabby young</cp:lastModifiedBy>
  <cp:revision>18</cp:revision>
  <dcterms:created xsi:type="dcterms:W3CDTF">2022-03-26T04:02:32Z</dcterms:created>
  <dcterms:modified xsi:type="dcterms:W3CDTF">2022-03-26T13:08:30Z</dcterms:modified>
</cp:coreProperties>
</file>