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339" r:id="rId2"/>
    <p:sldId id="340" r:id="rId3"/>
    <p:sldId id="343" r:id="rId4"/>
    <p:sldId id="329" r:id="rId5"/>
    <p:sldId id="344" r:id="rId6"/>
    <p:sldId id="345" r:id="rId7"/>
    <p:sldId id="346" r:id="rId8"/>
    <p:sldId id="347" r:id="rId9"/>
    <p:sldId id="348" r:id="rId10"/>
    <p:sldId id="349" r:id="rId11"/>
    <p:sldId id="350" r:id="rId12"/>
    <p:sldId id="351" r:id="rId13"/>
    <p:sldId id="352" r:id="rId14"/>
    <p:sldId id="353" r:id="rId15"/>
    <p:sldId id="354" r:id="rId16"/>
    <p:sldId id="355" r:id="rId17"/>
    <p:sldId id="358" r:id="rId18"/>
    <p:sldId id="363" r:id="rId19"/>
    <p:sldId id="359" r:id="rId20"/>
    <p:sldId id="360" r:id="rId21"/>
    <p:sldId id="364" r:id="rId22"/>
    <p:sldId id="357" r:id="rId23"/>
    <p:sldId id="361" r:id="rId24"/>
    <p:sldId id="362" r:id="rId25"/>
    <p:sldId id="365" r:id="rId26"/>
    <p:sldId id="366" r:id="rId27"/>
    <p:sldId id="367" r:id="rId28"/>
    <p:sldId id="379" r:id="rId29"/>
    <p:sldId id="380" r:id="rId30"/>
    <p:sldId id="381" r:id="rId31"/>
    <p:sldId id="382" r:id="rId32"/>
    <p:sldId id="383" r:id="rId33"/>
    <p:sldId id="385" r:id="rId34"/>
    <p:sldId id="384" r:id="rId35"/>
    <p:sldId id="387" r:id="rId36"/>
    <p:sldId id="388" r:id="rId37"/>
    <p:sldId id="389" r:id="rId38"/>
    <p:sldId id="390" r:id="rId39"/>
    <p:sldId id="392" r:id="rId40"/>
    <p:sldId id="393" r:id="rId41"/>
    <p:sldId id="394" r:id="rId42"/>
    <p:sldId id="395" r:id="rId43"/>
    <p:sldId id="397" r:id="rId44"/>
    <p:sldId id="396" r:id="rId45"/>
    <p:sldId id="391" r:id="rId46"/>
    <p:sldId id="398" r:id="rId47"/>
    <p:sldId id="399" r:id="rId48"/>
    <p:sldId id="401" r:id="rId49"/>
    <p:sldId id="400" r:id="rId50"/>
    <p:sldId id="402" r:id="rId51"/>
    <p:sldId id="403" r:id="rId52"/>
    <p:sldId id="407" r:id="rId53"/>
    <p:sldId id="404" r:id="rId54"/>
    <p:sldId id="405" r:id="rId55"/>
    <p:sldId id="406" r:id="rId56"/>
    <p:sldId id="408" r:id="rId57"/>
    <p:sldId id="409" r:id="rId58"/>
    <p:sldId id="412" r:id="rId59"/>
    <p:sldId id="411" r:id="rId60"/>
    <p:sldId id="413" r:id="rId61"/>
    <p:sldId id="414" r:id="rId62"/>
    <p:sldId id="415" r:id="rId63"/>
    <p:sldId id="410" r:id="rId64"/>
    <p:sldId id="368" r:id="rId65"/>
    <p:sldId id="369" r:id="rId66"/>
    <p:sldId id="370" r:id="rId67"/>
    <p:sldId id="371" r:id="rId68"/>
    <p:sldId id="372" r:id="rId69"/>
    <p:sldId id="373" r:id="rId70"/>
    <p:sldId id="374" r:id="rId71"/>
    <p:sldId id="375" r:id="rId72"/>
    <p:sldId id="376" r:id="rId73"/>
    <p:sldId id="377" r:id="rId74"/>
    <p:sldId id="378" r:id="rId75"/>
    <p:sldId id="341" r:id="rId76"/>
  </p:sldIdLst>
  <p:sldSz cx="12188825" cy="6858000"/>
  <p:notesSz cx="6858000" cy="9144000"/>
  <p:custDataLst>
    <p:tags r:id="rId7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152">
          <p15:clr>
            <a:srgbClr val="A4A3A4"/>
          </p15:clr>
        </p15:guide>
        <p15:guide id="4" orient="horz" pos="1018">
          <p15:clr>
            <a:srgbClr val="A4A3A4"/>
          </p15:clr>
        </p15:guide>
        <p15:guide id="5" orient="horz" pos="3886">
          <p15:clr>
            <a:srgbClr val="A4A3A4"/>
          </p15:clr>
        </p15:guide>
        <p15:guide id="6" orient="horz" pos="2928">
          <p15:clr>
            <a:srgbClr val="A4A3A4"/>
          </p15:clr>
        </p15:guide>
        <p15:guide id="7" orient="horz" pos="3072">
          <p15:clr>
            <a:srgbClr val="A4A3A4"/>
          </p15:clr>
        </p15:guide>
        <p15:guide id="8" orient="horz" pos="407">
          <p15:clr>
            <a:srgbClr val="A4A3A4"/>
          </p15:clr>
        </p15:guide>
        <p15:guide id="9" pos="3839">
          <p15:clr>
            <a:srgbClr val="A4A3A4"/>
          </p15:clr>
        </p15:guide>
        <p15:guide id="10" pos="959">
          <p15:clr>
            <a:srgbClr val="A4A3A4"/>
          </p15:clr>
        </p15:guide>
        <p15:guide id="11" pos="7151">
          <p15:clr>
            <a:srgbClr val="A4A3A4"/>
          </p15:clr>
        </p15:guide>
        <p15:guide id="12" pos="671">
          <p15:clr>
            <a:srgbClr val="A4A3A4"/>
          </p15:clr>
        </p15:guide>
        <p15:guide id="13" pos="4991">
          <p15:clr>
            <a:srgbClr val="A4A3A4"/>
          </p15:clr>
        </p15:guide>
        <p15:guide id="14" pos="700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3030"/>
    <a:srgbClr val="828282"/>
    <a:srgbClr val="6E90FE"/>
    <a:srgbClr val="8086FC"/>
    <a:srgbClr val="6D6DFB"/>
    <a:srgbClr val="4E78F0"/>
    <a:srgbClr val="F0932C"/>
    <a:srgbClr val="92C610"/>
    <a:srgbClr val="9FD812"/>
    <a:srgbClr val="E05F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29" autoAdjust="0"/>
  </p:normalViewPr>
  <p:slideViewPr>
    <p:cSldViewPr showGuides="1">
      <p:cViewPr>
        <p:scale>
          <a:sx n="36" d="100"/>
          <a:sy n="36" d="100"/>
        </p:scale>
        <p:origin x="412" y="40"/>
      </p:cViewPr>
      <p:guideLst>
        <p:guide orient="horz" pos="2160"/>
        <p:guide orient="horz" pos="4030"/>
        <p:guide orient="horz" pos="1152"/>
        <p:guide orient="horz" pos="1018"/>
        <p:guide orient="horz" pos="3886"/>
        <p:guide orient="horz" pos="2928"/>
        <p:guide orient="horz" pos="3072"/>
        <p:guide orient="horz" pos="407"/>
        <p:guide pos="3839"/>
        <p:guide pos="959"/>
        <p:guide pos="7151"/>
        <p:guide pos="671"/>
        <p:guide pos="4991"/>
        <p:guide pos="7007"/>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6" d="100"/>
          <a:sy n="66" d="100"/>
        </p:scale>
        <p:origin x="2850"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9AFDC-7658-4951-B0FF-52DFF2A93C0A}" type="datetimeFigureOut">
              <a:rPr lang="en-US" smtClean="0"/>
              <a:t>1/21/2023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8ED99B-9732-49FC-9C16-B56FEB1B1092}" type="slidenum">
              <a:rPr lang="en-US" smtClean="0"/>
              <a:t>‹#›</a:t>
            </a:fld>
            <a:endParaRPr lang="en-US"/>
          </a:p>
        </p:txBody>
      </p:sp>
    </p:spTree>
    <p:extLst>
      <p:ext uri="{BB962C8B-B14F-4D97-AF65-F5344CB8AC3E}">
        <p14:creationId xmlns:p14="http://schemas.microsoft.com/office/powerpoint/2010/main" val="1314662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smtClean="0"/>
              <a:t>1/21/2023</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lang="en-US" smtClean="0"/>
              <a:t>‹#›</a:t>
            </a:fld>
            <a:endParaRPr lang="en-US"/>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DDF2AA-7281-44A6-AED2-5896CA503D69}" type="slidenum">
              <a:rPr lang="en-US" smtClean="0"/>
              <a:t>1</a:t>
            </a:fld>
            <a:endParaRPr lang="en-US"/>
          </a:p>
        </p:txBody>
      </p:sp>
    </p:spTree>
    <p:extLst>
      <p:ext uri="{BB962C8B-B14F-4D97-AF65-F5344CB8AC3E}">
        <p14:creationId xmlns:p14="http://schemas.microsoft.com/office/powerpoint/2010/main" val="686229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0824" y="1600200"/>
            <a:ext cx="5945188" cy="3048000"/>
          </a:xfrm>
        </p:spPr>
        <p:txBody>
          <a:bodyPr anchor="b">
            <a:normAutofit/>
          </a:bodyPr>
          <a:lstStyle>
            <a:lvl1pPr>
              <a:lnSpc>
                <a:spcPct val="80000"/>
              </a:lnSpc>
              <a:defRPr sz="6600">
                <a:solidFill>
                  <a:schemeClr val="tx1"/>
                </a:solidFill>
              </a:defRPr>
            </a:lvl1pPr>
          </a:lstStyle>
          <a:p>
            <a:r>
              <a:rPr lang="en-US" smtClean="0"/>
              <a:t>Click to edit Master title style</a:t>
            </a:r>
            <a:endParaRPr/>
          </a:p>
        </p:txBody>
      </p:sp>
      <p:sp>
        <p:nvSpPr>
          <p:cNvPr id="3" name="Subtitle 2"/>
          <p:cNvSpPr>
            <a:spLocks noGrp="1"/>
          </p:cNvSpPr>
          <p:nvPr>
            <p:ph type="subTitle" idx="1" hasCustomPrompt="1"/>
          </p:nvPr>
        </p:nvSpPr>
        <p:spPr>
          <a:xfrm>
            <a:off x="1520825" y="4898572"/>
            <a:ext cx="5945187" cy="1270453"/>
          </a:xfrm>
        </p:spPr>
        <p:txBody>
          <a:bodyPr>
            <a:noAutofit/>
          </a:bodyPr>
          <a:lstStyle>
            <a:lvl1pPr marL="0" indent="0" algn="l">
              <a:spcBef>
                <a:spcPts val="0"/>
              </a:spcBef>
              <a:buNone/>
              <a:defRPr sz="2800" cap="none" baseline="0">
                <a:solidFill>
                  <a:schemeClr val="accent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E</a:t>
            </a:r>
            <a:r>
              <a:rPr dirty="0"/>
              <a:t>dit Master subtitle style</a:t>
            </a:r>
          </a:p>
        </p:txBody>
      </p:sp>
      <p:cxnSp>
        <p:nvCxnSpPr>
          <p:cNvPr id="6" name="Straight Connector 5"/>
          <p:cNvCxnSpPr/>
          <p:nvPr/>
        </p:nvCxnSpPr>
        <p:spPr>
          <a:xfrm>
            <a:off x="1658936" y="4782971"/>
            <a:ext cx="56546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grpSp>
        <p:nvGrpSpPr>
          <p:cNvPr id="5" name="Group 4"/>
          <p:cNvGrpSpPr/>
          <p:nvPr userDrawn="1"/>
        </p:nvGrpSpPr>
        <p:grpSpPr>
          <a:xfrm>
            <a:off x="7923213" y="0"/>
            <a:ext cx="4265612" cy="6858000"/>
            <a:chOff x="7923213" y="0"/>
            <a:chExt cx="4265612" cy="685800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923213" y="0"/>
              <a:ext cx="4265612" cy="6858000"/>
            </a:xfrm>
            <a:prstGeom prst="rect">
              <a:avLst/>
            </a:prstGeom>
          </p:spPr>
        </p:pic>
        <p:sp>
          <p:nvSpPr>
            <p:cNvPr id="13" name="Rectangle 12"/>
            <p:cNvSpPr/>
            <p:nvPr/>
          </p:nvSpPr>
          <p:spPr>
            <a:xfrm>
              <a:off x="7923213" y="0"/>
              <a:ext cx="1065213" cy="6858000"/>
            </a:xfrm>
            <a:prstGeom prst="rect">
              <a:avLst/>
            </a:prstGeom>
            <a:gradFill flip="none" rotWithShape="1">
              <a:gsLst>
                <a:gs pos="75000">
                  <a:schemeClr val="tx2">
                    <a:alpha val="0"/>
                  </a:schemeClr>
                </a:gs>
                <a:gs pos="100000">
                  <a:schemeClr val="tx2">
                    <a:alpha val="2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1/21/2023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23412" y="646112"/>
            <a:ext cx="1828801" cy="5522913"/>
          </a:xfrm>
        </p:spPr>
        <p:txBody>
          <a:bodyPr vert="eaVert"/>
          <a:lstStyle>
            <a:lvl1pPr>
              <a:defRPr>
                <a:solidFill>
                  <a:schemeClr val="accent1">
                    <a:lumMod val="50000"/>
                  </a:schemeClr>
                </a:solidFill>
              </a:defRPr>
            </a:lvl1pPr>
          </a:lstStyle>
          <a:p>
            <a:r>
              <a:rPr lang="en-US" smtClean="0"/>
              <a:t>Click to edit Master title style</a:t>
            </a:r>
            <a:endParaRPr/>
          </a:p>
        </p:txBody>
      </p:sp>
      <p:sp>
        <p:nvSpPr>
          <p:cNvPr id="3" name="Vertical Text Placeholder 2"/>
          <p:cNvSpPr>
            <a:spLocks noGrp="1"/>
          </p:cNvSpPr>
          <p:nvPr>
            <p:ph type="body" orient="vert" idx="1"/>
          </p:nvPr>
        </p:nvSpPr>
        <p:spPr>
          <a:xfrm>
            <a:off x="1522412" y="646112"/>
            <a:ext cx="7620000" cy="55229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1/21/2023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7" name="Straight Connector 6"/>
          <p:cNvCxnSpPr/>
          <p:nvPr/>
        </p:nvCxnSpPr>
        <p:spPr>
          <a:xfrm>
            <a:off x="9371012" y="762000"/>
            <a:ext cx="0" cy="533400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smtClean="0"/>
              <a:t>Click to edit Master title style</a:t>
            </a:r>
            <a:endParaRPr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1/21/2023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7" name="Straight Connector 6"/>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0" y="2237096"/>
            <a:ext cx="8229601" cy="2411103"/>
          </a:xfrm>
        </p:spPr>
        <p:txBody>
          <a:bodyPr anchor="b">
            <a:normAutofit/>
          </a:bodyPr>
          <a:lstStyle>
            <a:lvl1pPr algn="l">
              <a:lnSpc>
                <a:spcPct val="80000"/>
              </a:lnSpc>
              <a:defRPr sz="4800" b="0" cap="none" baseline="0">
                <a:solidFill>
                  <a:schemeClr val="tx1"/>
                </a:solidFill>
              </a:defRPr>
            </a:lvl1pPr>
          </a:lstStyle>
          <a:p>
            <a:r>
              <a:rPr lang="en-US" smtClean="0"/>
              <a:t>Click to edit Master title style</a:t>
            </a:r>
            <a:endParaRPr/>
          </a:p>
        </p:txBody>
      </p:sp>
      <p:sp>
        <p:nvSpPr>
          <p:cNvPr id="3" name="Text Placeholder 2"/>
          <p:cNvSpPr>
            <a:spLocks noGrp="1"/>
          </p:cNvSpPr>
          <p:nvPr>
            <p:ph type="body" idx="1"/>
          </p:nvPr>
        </p:nvSpPr>
        <p:spPr>
          <a:xfrm>
            <a:off x="1522412" y="4876800"/>
            <a:ext cx="8229601" cy="1292225"/>
          </a:xfrm>
        </p:spPr>
        <p:txBody>
          <a:bodyPr anchor="t">
            <a:normAutofit/>
          </a:bodyPr>
          <a:lstStyle>
            <a:lvl1pPr marL="0" indent="0">
              <a:spcBef>
                <a:spcPts val="0"/>
              </a:spcBef>
              <a:buNone/>
              <a:defRPr sz="2800" cap="none" baseline="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grpSp>
        <p:nvGrpSpPr>
          <p:cNvPr id="7" name="Group 6"/>
          <p:cNvGrpSpPr/>
          <p:nvPr userDrawn="1"/>
        </p:nvGrpSpPr>
        <p:grpSpPr>
          <a:xfrm>
            <a:off x="11123611" y="0"/>
            <a:ext cx="1065214" cy="6868886"/>
            <a:chOff x="11123611" y="0"/>
            <a:chExt cx="1065214" cy="6868886"/>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1123611" y="0"/>
              <a:ext cx="1065213" cy="6858000"/>
            </a:xfrm>
            <a:prstGeom prst="rect">
              <a:avLst/>
            </a:prstGeom>
          </p:spPr>
        </p:pic>
        <p:sp>
          <p:nvSpPr>
            <p:cNvPr id="12" name="Rectangle 11"/>
            <p:cNvSpPr/>
            <p:nvPr/>
          </p:nvSpPr>
          <p:spPr>
            <a:xfrm>
              <a:off x="11123612" y="10886"/>
              <a:ext cx="1065213" cy="6858000"/>
            </a:xfrm>
            <a:prstGeom prst="rect">
              <a:avLst/>
            </a:prstGeom>
            <a:gradFill flip="none" rotWithShape="1">
              <a:gsLst>
                <a:gs pos="75000">
                  <a:schemeClr val="tx2">
                    <a:alpha val="0"/>
                  </a:schemeClr>
                </a:gs>
                <a:gs pos="100000">
                  <a:schemeClr val="tx2">
                    <a:alpha val="2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1/21/2023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9" name="Straight Connector 8"/>
          <p:cNvCxnSpPr/>
          <p:nvPr/>
        </p:nvCxnSpPr>
        <p:spPr>
          <a:xfrm>
            <a:off x="1658936" y="4782971"/>
            <a:ext cx="80168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829798" cy="1219200"/>
          </a:xfrm>
        </p:spPr>
        <p:txBody>
          <a:bodyPr/>
          <a:lstStyle>
            <a:lvl1pPr>
              <a:defRPr>
                <a:solidFill>
                  <a:schemeClr val="accent1">
                    <a:lumMod val="50000"/>
                  </a:schemeClr>
                </a:solidFill>
              </a:defRPr>
            </a:lvl1pPr>
          </a:lstStyle>
          <a:p>
            <a:r>
              <a:rPr lang="en-US" smtClean="0"/>
              <a:t>Click to edit Master title style</a:t>
            </a:r>
            <a:endParaRPr/>
          </a:p>
        </p:txBody>
      </p:sp>
      <p:sp>
        <p:nvSpPr>
          <p:cNvPr id="3" name="Content Placeholder 2"/>
          <p:cNvSpPr>
            <a:spLocks noGrp="1"/>
          </p:cNvSpPr>
          <p:nvPr>
            <p:ph sz="half" idx="1"/>
          </p:nvPr>
        </p:nvSpPr>
        <p:spPr>
          <a:xfrm>
            <a:off x="1488168" y="1984248"/>
            <a:ext cx="4800600" cy="4187952"/>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551612" y="1984248"/>
            <a:ext cx="4800601" cy="4187952"/>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3F41C87-7AD9-4845-A077-840E4A0F3F06}" type="datetimeFigureOut">
              <a:rPr lang="en-US"/>
              <a:t>1/21/2023</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cxnSp>
        <p:nvCxnSpPr>
          <p:cNvPr id="8" name="Straight Connector 7"/>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829798" cy="1219200"/>
          </a:xfrm>
        </p:spPr>
        <p:txBody>
          <a:bodyPr/>
          <a:lstStyle>
            <a:lvl1pPr>
              <a:defRPr>
                <a:solidFill>
                  <a:schemeClr val="accent1">
                    <a:lumMod val="50000"/>
                  </a:schemeClr>
                </a:solidFill>
              </a:defRPr>
            </a:lvl1pPr>
          </a:lstStyle>
          <a:p>
            <a:r>
              <a:rPr lang="en-US" smtClean="0"/>
              <a:t>Click to edit Master title style</a:t>
            </a:r>
            <a:endParaRPr dirty="0"/>
          </a:p>
        </p:txBody>
      </p:sp>
      <p:sp>
        <p:nvSpPr>
          <p:cNvPr id="3" name="Text Placeholder 2"/>
          <p:cNvSpPr>
            <a:spLocks noGrp="1"/>
          </p:cNvSpPr>
          <p:nvPr>
            <p:ph type="body" idx="1"/>
          </p:nvPr>
        </p:nvSpPr>
        <p:spPr>
          <a:xfrm>
            <a:off x="1522413" y="1828800"/>
            <a:ext cx="4800600"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743200"/>
            <a:ext cx="4800600" cy="342582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551613" y="1828800"/>
            <a:ext cx="4800600"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51613" y="2743200"/>
            <a:ext cx="4800600" cy="342582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3F41C87-7AD9-4845-A077-840E4A0F3F06}" type="datetimeFigureOut">
              <a:rPr lang="en-US"/>
              <a:t>1/21/2023</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cxnSp>
        <p:nvCxnSpPr>
          <p:cNvPr id="10" name="Straight Connector 9"/>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smtClean="0"/>
              <a:t>Click to edit Master title style</a:t>
            </a:r>
            <a:endParaRPr dirty="0"/>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03F41C87-7AD9-4845-A077-840E4A0F3F06}" type="datetimeFigureOut">
              <a:rPr lang="en-US"/>
              <a:t>1/21/2023</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cxnSp>
        <p:nvCxnSpPr>
          <p:cNvPr id="6" name="Straight Connector 5"/>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03F41C87-7AD9-4845-A077-840E4A0F3F06}" type="datetimeFigureOut">
              <a:rPr lang="en-US"/>
              <a:t>1/21/2023</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3" y="685800"/>
            <a:ext cx="4114800" cy="1925637"/>
          </a:xfrm>
        </p:spPr>
        <p:txBody>
          <a:bodyPr anchor="b">
            <a:noAutofit/>
          </a:bodyPr>
          <a:lstStyle>
            <a:lvl1pPr algn="l">
              <a:lnSpc>
                <a:spcPct val="80000"/>
              </a:lnSpc>
              <a:defRPr sz="4000" b="0">
                <a:solidFill>
                  <a:schemeClr val="accent1">
                    <a:lumMod val="50000"/>
                  </a:schemeClr>
                </a:solidFill>
              </a:defRPr>
            </a:lvl1pPr>
          </a:lstStyle>
          <a:p>
            <a:r>
              <a:rPr lang="en-US" smtClean="0"/>
              <a:t>Click to edit Master title style</a:t>
            </a:r>
            <a:endParaRPr/>
          </a:p>
        </p:txBody>
      </p:sp>
      <p:sp>
        <p:nvSpPr>
          <p:cNvPr id="3" name="Content Placeholder 2"/>
          <p:cNvSpPr>
            <a:spLocks noGrp="1"/>
          </p:cNvSpPr>
          <p:nvPr>
            <p:ph idx="1"/>
          </p:nvPr>
        </p:nvSpPr>
        <p:spPr>
          <a:xfrm>
            <a:off x="6094414" y="685800"/>
            <a:ext cx="5257799"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1522413" y="2895599"/>
            <a:ext cx="4114800" cy="1752601"/>
          </a:xfrm>
        </p:spPr>
        <p:txBody>
          <a:bodyPr>
            <a:normAutofit/>
          </a:bodyPr>
          <a:lstStyle>
            <a:lvl1pPr marL="0" indent="0">
              <a:lnSpc>
                <a:spcPct val="90000"/>
              </a:lnSpc>
              <a:spcBef>
                <a:spcPts val="18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3F41C87-7AD9-4845-A077-840E4A0F3F06}" type="datetimeFigureOut">
              <a:rPr lang="en-US"/>
              <a:t>1/21/2023</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cxnSp>
        <p:nvCxnSpPr>
          <p:cNvPr id="8" name="Straight Connector 7"/>
          <p:cNvCxnSpPr/>
          <p:nvPr/>
        </p:nvCxnSpPr>
        <p:spPr>
          <a:xfrm>
            <a:off x="1658936" y="2743200"/>
            <a:ext cx="3902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3" y="685800"/>
            <a:ext cx="4114800" cy="1925638"/>
          </a:xfrm>
        </p:spPr>
        <p:txBody>
          <a:bodyPr anchor="b">
            <a:normAutofit/>
          </a:bodyPr>
          <a:lstStyle>
            <a:lvl1pPr algn="l">
              <a:lnSpc>
                <a:spcPct val="80000"/>
              </a:lnSpc>
              <a:defRPr sz="4000" b="0" i="0" baseline="0">
                <a:solidFill>
                  <a:schemeClr val="accent1">
                    <a:lumMod val="50000"/>
                  </a:schemeClr>
                </a:solidFill>
              </a:defRPr>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6025925" y="-50118"/>
            <a:ext cx="6172198" cy="6857999"/>
          </a:xfrm>
          <a:solidFill>
            <a:schemeClr val="bg2"/>
          </a:solidFill>
          <a:effectLst>
            <a:outerShdw blurRad="152400" dist="50800" dir="10800000" algn="r" rotWithShape="0">
              <a:prstClr val="black">
                <a:alpha val="25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522413" y="2895599"/>
            <a:ext cx="4114800" cy="1752601"/>
          </a:xfrm>
        </p:spPr>
        <p:txBody>
          <a:bodyPr>
            <a:normAutofit/>
          </a:bodyPr>
          <a:lstStyle>
            <a:lvl1pPr marL="0" indent="0">
              <a:lnSpc>
                <a:spcPct val="90000"/>
              </a:lnSpc>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0" name="Straight Connector 9"/>
          <p:cNvCxnSpPr/>
          <p:nvPr/>
        </p:nvCxnSpPr>
        <p:spPr>
          <a:xfrm>
            <a:off x="1658936" y="2743200"/>
            <a:ext cx="3902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829799" cy="12192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3" y="1981200"/>
            <a:ext cx="9829799" cy="4187825"/>
          </a:xfrm>
          <a:prstGeom prst="rect">
            <a:avLst/>
          </a:prstGeom>
        </p:spPr>
        <p:txBody>
          <a:bodyPr vert="horz" lIns="91440" tIns="45720" rIns="91440" bIns="45720" rtlCol="0">
            <a:normAutofit/>
          </a:bodyPr>
          <a:lstStyle/>
          <a:p>
            <a:pPr lvl="0"/>
            <a:r>
              <a:rPr lang="en-US" dirty="0"/>
              <a:t>E</a:t>
            </a:r>
            <a:r>
              <a:rPr dirty="0"/>
              <a:t>dit Master text styles</a:t>
            </a:r>
          </a:p>
          <a:p>
            <a:pPr lvl="1"/>
            <a:r>
              <a:rPr dirty="0"/>
              <a:t>Second level</a:t>
            </a:r>
          </a:p>
          <a:p>
            <a:pPr lvl="2"/>
            <a:r>
              <a:rPr dirty="0"/>
              <a:t>Third level</a:t>
            </a:r>
          </a:p>
          <a:p>
            <a:pPr lvl="3"/>
            <a:r>
              <a:rPr dirty="0"/>
              <a:t>Fourth level</a:t>
            </a:r>
          </a:p>
          <a:p>
            <a:pPr lvl="4"/>
            <a:r>
              <a:rPr dirty="0"/>
              <a:t>Fifth level</a:t>
            </a:r>
          </a:p>
        </p:txBody>
      </p:sp>
      <p:sp>
        <p:nvSpPr>
          <p:cNvPr id="5" name="Footer Placeholder 4"/>
          <p:cNvSpPr>
            <a:spLocks noGrp="1"/>
          </p:cNvSpPr>
          <p:nvPr>
            <p:ph type="ftr" sz="quarter" idx="3"/>
          </p:nvPr>
        </p:nvSpPr>
        <p:spPr>
          <a:xfrm>
            <a:off x="1522413" y="6400800"/>
            <a:ext cx="5954834" cy="276228"/>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100">
                <a:solidFill>
                  <a:schemeClr val="tx1"/>
                </a:solidFill>
              </a:defRPr>
            </a:lvl1pPr>
          </a:lstStyle>
          <a:p>
            <a:fld id="{03F41C87-7AD9-4845-A077-840E4A0F3F06}" type="datetimeFigureOut">
              <a:rPr lang="en-US" smtClean="0"/>
              <a:pPr/>
              <a:t>1/21/2023</a:t>
            </a:fld>
            <a:endParaRPr lang="en-US"/>
          </a:p>
        </p:txBody>
      </p:sp>
      <p:sp>
        <p:nvSpPr>
          <p:cNvPr id="6" name="Slide Number Placeholder 5"/>
          <p:cNvSpPr>
            <a:spLocks noGrp="1"/>
          </p:cNvSpPr>
          <p:nvPr>
            <p:ph type="sldNum" sz="quarter" idx="4"/>
          </p:nvPr>
        </p:nvSpPr>
        <p:spPr>
          <a:xfrm>
            <a:off x="10285411" y="6400800"/>
            <a:ext cx="1066802" cy="276228"/>
          </a:xfrm>
          <a:prstGeom prst="rect">
            <a:avLst/>
          </a:prstGeom>
        </p:spPr>
        <p:txBody>
          <a:bodyPr vert="horz" lIns="91440" tIns="45720" rIns="91440" bIns="45720" rtlCol="0" anchor="ctr"/>
          <a:lstStyle>
            <a:lvl1pPr algn="r">
              <a:defRPr sz="1100">
                <a:solidFill>
                  <a:schemeClr val="tx1"/>
                </a:solidFill>
              </a:defRPr>
            </a:lvl1pPr>
          </a:lstStyle>
          <a:p>
            <a:fld id="{2A013F82-EE5E-44EE-A61D-E31C6657F26F}" type="slidenum">
              <a:rPr lang="en-US" smtClean="0"/>
              <a:pPr/>
              <a:t>‹#›</a:t>
            </a:fld>
            <a:endParaRPr lang="en-US"/>
          </a:p>
        </p:txBody>
      </p:sp>
      <p:pic>
        <p:nvPicPr>
          <p:cNvPr id="9" name="Picture 8"/>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1" y="0"/>
            <a:ext cx="1065213" cy="6858000"/>
          </a:xfrm>
          <a:prstGeom prst="rect">
            <a:avLst/>
          </a:prstGeom>
        </p:spPr>
      </p:pic>
      <p:sp>
        <p:nvSpPr>
          <p:cNvPr id="10" name="Rectangle 9"/>
          <p:cNvSpPr/>
          <p:nvPr/>
        </p:nvSpPr>
        <p:spPr>
          <a:xfrm>
            <a:off x="1" y="0"/>
            <a:ext cx="1065213" cy="6858000"/>
          </a:xfrm>
          <a:prstGeom prst="rect">
            <a:avLst/>
          </a:prstGeom>
          <a:gradFill flip="none" rotWithShape="1">
            <a:gsLst>
              <a:gs pos="75000">
                <a:schemeClr val="tx2">
                  <a:alpha val="0"/>
                </a:schemeClr>
              </a:gs>
              <a:gs pos="100000">
                <a:schemeClr val="tx2">
                  <a:alpha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403059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50000"/>
            </a:schemeClr>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tx1">
            <a:lumMod val="90000"/>
            <a:lumOff val="10000"/>
          </a:schemeClr>
        </a:buClr>
        <a:buSzPct val="80000"/>
        <a:buFont typeface="Arial" pitchFamily="34" charset="0"/>
        <a:buChar char="•"/>
        <a:defRPr sz="2400" kern="1200">
          <a:solidFill>
            <a:schemeClr val="tx1"/>
          </a:solidFill>
          <a:latin typeface="+mn-lt"/>
          <a:ea typeface="+mn-ea"/>
          <a:cs typeface="+mn-cs"/>
        </a:defRPr>
      </a:lvl1pPr>
      <a:lvl2pPr marL="511175" indent="-228600" algn="l" defTabSz="914400" rtl="0" eaLnBrk="1" latinLnBrk="0" hangingPunct="1">
        <a:lnSpc>
          <a:spcPct val="90000"/>
        </a:lnSpc>
        <a:spcBef>
          <a:spcPts val="1000"/>
        </a:spcBef>
        <a:buClr>
          <a:schemeClr val="tx1">
            <a:lumMod val="90000"/>
            <a:lumOff val="10000"/>
          </a:schemeClr>
        </a:buClr>
        <a:buSzPct val="80000"/>
        <a:buFont typeface="Arial" pitchFamily="34" charset="0"/>
        <a:buChar char="•"/>
        <a:defRPr sz="2000" kern="1200">
          <a:solidFill>
            <a:schemeClr val="tx1"/>
          </a:solidFill>
          <a:latin typeface="+mn-lt"/>
          <a:ea typeface="+mn-ea"/>
          <a:cs typeface="+mn-cs"/>
        </a:defRPr>
      </a:lvl2pPr>
      <a:lvl3pPr marL="685800" indent="-174625"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800" kern="1200">
          <a:solidFill>
            <a:schemeClr val="tx1"/>
          </a:solidFill>
          <a:latin typeface="+mn-lt"/>
          <a:ea typeface="+mn-ea"/>
          <a:cs typeface="+mn-cs"/>
        </a:defRPr>
      </a:lvl3pPr>
      <a:lvl4pPr marL="860425" indent="-174625"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4pPr>
      <a:lvl5pPr marL="1033463" indent="-173038"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s://m.egwwritings.org/en/book/1965.53234#5323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https://m.egwwritings.org/en/book/1965.32336#32336"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9600" dirty="0" smtClean="0">
                <a:solidFill>
                  <a:schemeClr val="bg2">
                    <a:lumMod val="25000"/>
                  </a:schemeClr>
                </a:solidFill>
              </a:rPr>
              <a:t>The Tithing Contract</a:t>
            </a:r>
            <a:endParaRPr lang="en-US" sz="9600" dirty="0">
              <a:solidFill>
                <a:schemeClr val="bg2">
                  <a:lumMod val="25000"/>
                </a:schemeClr>
              </a:solidFill>
            </a:endParaRPr>
          </a:p>
        </p:txBody>
      </p:sp>
      <p:sp>
        <p:nvSpPr>
          <p:cNvPr id="3" name="Subtitle 2"/>
          <p:cNvSpPr>
            <a:spLocks noGrp="1"/>
          </p:cNvSpPr>
          <p:nvPr>
            <p:ph type="subTitle" idx="1"/>
          </p:nvPr>
        </p:nvSpPr>
        <p:spPr>
          <a:xfrm>
            <a:off x="1520825" y="4898573"/>
            <a:ext cx="5487987" cy="1121228"/>
          </a:xfrm>
        </p:spPr>
        <p:txBody>
          <a:bodyPr/>
          <a:lstStyle/>
          <a:p>
            <a:r>
              <a:rPr lang="en-US" dirty="0" smtClean="0"/>
              <a:t>Genesis 14, Deuteronomy 12, Malachi 3</a:t>
            </a:r>
            <a:endParaRPr lang="en-US" dirty="0"/>
          </a:p>
        </p:txBody>
      </p:sp>
      <p:sp>
        <p:nvSpPr>
          <p:cNvPr id="4" name="TextBox 3"/>
          <p:cNvSpPr txBox="1"/>
          <p:nvPr/>
        </p:nvSpPr>
        <p:spPr>
          <a:xfrm>
            <a:off x="989012" y="6169025"/>
            <a:ext cx="4721701" cy="461665"/>
          </a:xfrm>
          <a:prstGeom prst="rect">
            <a:avLst/>
          </a:prstGeom>
          <a:noFill/>
          <a:ln>
            <a:noFill/>
          </a:ln>
        </p:spPr>
        <p:txBody>
          <a:bodyPr wrap="square" rtlCol="0" anchor="ctr" anchorCtr="1">
            <a:spAutoFit/>
          </a:bodyPr>
          <a:lstStyle/>
          <a:p>
            <a:pPr algn="ctr"/>
            <a:r>
              <a:rPr lang="en-US" sz="2400" dirty="0">
                <a:solidFill>
                  <a:schemeClr val="bg2">
                    <a:lumMod val="25000"/>
                  </a:schemeClr>
                </a:solidFill>
              </a:rPr>
              <a:t>Lesson </a:t>
            </a:r>
            <a:r>
              <a:rPr lang="en-US" sz="2400" dirty="0" smtClean="0">
                <a:solidFill>
                  <a:schemeClr val="bg2">
                    <a:lumMod val="25000"/>
                  </a:schemeClr>
                </a:solidFill>
              </a:rPr>
              <a:t>3, </a:t>
            </a:r>
            <a:r>
              <a:rPr lang="en-US" sz="2400" dirty="0">
                <a:solidFill>
                  <a:schemeClr val="bg2">
                    <a:lumMod val="25000"/>
                  </a:schemeClr>
                </a:solidFill>
              </a:rPr>
              <a:t>1</a:t>
            </a:r>
            <a:r>
              <a:rPr lang="en-US" sz="2400" baseline="30000" dirty="0">
                <a:solidFill>
                  <a:schemeClr val="bg2">
                    <a:lumMod val="25000"/>
                  </a:schemeClr>
                </a:solidFill>
              </a:rPr>
              <a:t>st</a:t>
            </a:r>
            <a:r>
              <a:rPr lang="en-US" sz="2400" dirty="0">
                <a:solidFill>
                  <a:schemeClr val="bg2">
                    <a:lumMod val="25000"/>
                  </a:schemeClr>
                </a:solidFill>
              </a:rPr>
              <a:t> Quarter 2023</a:t>
            </a:r>
          </a:p>
        </p:txBody>
      </p:sp>
    </p:spTree>
    <p:extLst>
      <p:ext uri="{BB962C8B-B14F-4D97-AF65-F5344CB8AC3E}">
        <p14:creationId xmlns:p14="http://schemas.microsoft.com/office/powerpoint/2010/main" val="34055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Genesis 14:18-20</a:t>
            </a:r>
            <a:br>
              <a:rPr lang="en-US" dirty="0" smtClean="0"/>
            </a:br>
            <a:r>
              <a:rPr lang="en-US" dirty="0"/>
              <a:t>Abram gives tithes to Melchizedek</a:t>
            </a:r>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18 </a:t>
            </a:r>
            <a:r>
              <a:rPr lang="en-US" sz="3200" dirty="0"/>
              <a:t>And Melchizedek king of Salem brought forth bread and wine: and he was the priest of the most high God.</a:t>
            </a:r>
          </a:p>
          <a:p>
            <a:r>
              <a:rPr lang="en-US" sz="3200" b="1" baseline="30000" dirty="0"/>
              <a:t>19 </a:t>
            </a:r>
            <a:r>
              <a:rPr lang="en-US" sz="3200" dirty="0"/>
              <a:t>And he blessed him, and said, Blessed be Abram of the most high God, possessor of heaven and earth:</a:t>
            </a:r>
          </a:p>
          <a:p>
            <a:r>
              <a:rPr lang="en-US" sz="3200" b="1" baseline="30000" dirty="0"/>
              <a:t>20 </a:t>
            </a:r>
            <a:r>
              <a:rPr lang="en-US" sz="3200" dirty="0"/>
              <a:t>And blessed be the most high God, which hath delivered thine enemies into thy hand. And he gave him tithes of all</a:t>
            </a:r>
            <a:r>
              <a:rPr lang="en-US" sz="3200" dirty="0" smtClean="0"/>
              <a:t>.</a:t>
            </a:r>
            <a:endParaRPr lang="en-US" sz="3200" dirty="0"/>
          </a:p>
        </p:txBody>
      </p:sp>
    </p:spTree>
    <p:extLst>
      <p:ext uri="{BB962C8B-B14F-4D97-AF65-F5344CB8AC3E}">
        <p14:creationId xmlns:p14="http://schemas.microsoft.com/office/powerpoint/2010/main" val="34294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(10)  Hebrews 7:1-4</a:t>
            </a:r>
            <a:br>
              <a:rPr lang="en-US" dirty="0" smtClean="0"/>
            </a:br>
            <a:r>
              <a:rPr lang="en-US" dirty="0"/>
              <a:t>Abram gives tithes to </a:t>
            </a:r>
            <a:r>
              <a:rPr lang="en-US" dirty="0" smtClean="0"/>
              <a:t>Melchizedek, a type of Christ</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dirty="0"/>
              <a:t>7 </a:t>
            </a:r>
            <a:r>
              <a:rPr lang="en-US" sz="3200" dirty="0"/>
              <a:t>For this </a:t>
            </a:r>
            <a:r>
              <a:rPr lang="en-US" sz="3200" dirty="0" err="1"/>
              <a:t>Melchisedec</a:t>
            </a:r>
            <a:r>
              <a:rPr lang="en-US" sz="3200" dirty="0"/>
              <a:t>, king of Salem, priest of the most high God, who met Abraham returning from the slaughter of the kings, and blessed him;</a:t>
            </a:r>
          </a:p>
          <a:p>
            <a:r>
              <a:rPr lang="en-US" sz="3200" b="1" baseline="30000" dirty="0"/>
              <a:t>2 </a:t>
            </a:r>
            <a:r>
              <a:rPr lang="en-US" sz="3200" dirty="0"/>
              <a:t>To whom also Abraham gave a tenth part of all; first being by interpretation King of righteousness, and after that also King of Salem, which is, King of peace</a:t>
            </a:r>
            <a:r>
              <a:rPr lang="en-US" sz="3200" dirty="0" smtClean="0"/>
              <a:t>;</a:t>
            </a:r>
            <a:endParaRPr lang="en-US" sz="3200" dirty="0"/>
          </a:p>
        </p:txBody>
      </p:sp>
    </p:spTree>
    <p:extLst>
      <p:ext uri="{BB962C8B-B14F-4D97-AF65-F5344CB8AC3E}">
        <p14:creationId xmlns:p14="http://schemas.microsoft.com/office/powerpoint/2010/main" val="371612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(10)  Hebrews 7:1-4</a:t>
            </a:r>
            <a:br>
              <a:rPr lang="en-US" dirty="0"/>
            </a:br>
            <a:r>
              <a:rPr lang="en-US" dirty="0"/>
              <a:t>Abram gives tithes to Melchizedek, a type of Christ</a:t>
            </a:r>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smtClean="0"/>
              <a:t>3</a:t>
            </a:r>
            <a:r>
              <a:rPr lang="en-US" sz="3200" b="1" baseline="30000" dirty="0"/>
              <a:t> </a:t>
            </a:r>
            <a:r>
              <a:rPr lang="en-US" sz="3200" dirty="0"/>
              <a:t>Without father, without mother, without descent, having neither beginning of days, nor end of life; but made like unto the Son of God; </a:t>
            </a:r>
            <a:r>
              <a:rPr lang="en-US" sz="3200" dirty="0" err="1"/>
              <a:t>abideth</a:t>
            </a:r>
            <a:r>
              <a:rPr lang="en-US" sz="3200" dirty="0"/>
              <a:t> a priest continually.</a:t>
            </a:r>
          </a:p>
          <a:p>
            <a:r>
              <a:rPr lang="en-US" sz="3200" b="1" baseline="30000" dirty="0"/>
              <a:t>4 </a:t>
            </a:r>
            <a:r>
              <a:rPr lang="en-US" sz="3200" dirty="0"/>
              <a:t>Now consider how great this man was, unto whom even the patriarch Abraham gave the tenth of the spoils.</a:t>
            </a:r>
          </a:p>
        </p:txBody>
      </p:sp>
    </p:spTree>
    <p:extLst>
      <p:ext uri="{BB962C8B-B14F-4D97-AF65-F5344CB8AC3E}">
        <p14:creationId xmlns:p14="http://schemas.microsoft.com/office/powerpoint/2010/main" val="968116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  Genesis </a:t>
            </a:r>
            <a:r>
              <a:rPr lang="en-US" dirty="0" smtClean="0"/>
              <a:t>14:18-20</a:t>
            </a:r>
            <a:r>
              <a:rPr lang="en-US" dirty="0"/>
              <a:t> </a:t>
            </a:r>
            <a:r>
              <a:rPr lang="en-US" dirty="0" smtClean="0"/>
              <a:t>&amp; (</a:t>
            </a:r>
            <a:r>
              <a:rPr lang="en-US" dirty="0"/>
              <a:t>10)  Hebrews </a:t>
            </a:r>
            <a:r>
              <a:rPr lang="en-US" dirty="0" smtClean="0"/>
              <a:t>7:1-4</a:t>
            </a:r>
            <a:br>
              <a:rPr lang="en-US" dirty="0" smtClean="0"/>
            </a:br>
            <a:r>
              <a:rPr lang="en-US" dirty="0"/>
              <a:t>Abram gives tithes to Melchizedek, a type of Christ</a:t>
            </a:r>
          </a:p>
        </p:txBody>
      </p:sp>
      <p:sp>
        <p:nvSpPr>
          <p:cNvPr id="3" name="Content Placeholder 2"/>
          <p:cNvSpPr>
            <a:spLocks noGrp="1"/>
          </p:cNvSpPr>
          <p:nvPr>
            <p:ph idx="1"/>
          </p:nvPr>
        </p:nvSpPr>
        <p:spPr>
          <a:xfrm>
            <a:off x="1522413" y="1981200"/>
            <a:ext cx="10058399" cy="4187825"/>
          </a:xfrm>
        </p:spPr>
        <p:txBody>
          <a:bodyPr>
            <a:normAutofit/>
          </a:bodyPr>
          <a:lstStyle/>
          <a:p>
            <a:pPr marL="0" indent="0">
              <a:buNone/>
            </a:pPr>
            <a:r>
              <a:rPr lang="en-US" sz="3200" dirty="0" smtClean="0"/>
              <a:t>“It is surprising indeed to find among the wicked Canaanites and Amorites of Abram’s time a local ruler who was not only loyal to the true God but also officiated in a priestly capacity.  It shows that God still had His faithful ones scattered here and there.  Although in the minority, God’s true servants had by no means vanished from the face of the earth.  God has never been without faithful witnesses, however dark the period or however wicked its people.”  -SDABC V.1 pg. 309</a:t>
            </a:r>
            <a:endParaRPr lang="en-US" sz="3200" dirty="0"/>
          </a:p>
        </p:txBody>
      </p:sp>
    </p:spTree>
    <p:extLst>
      <p:ext uri="{BB962C8B-B14F-4D97-AF65-F5344CB8AC3E}">
        <p14:creationId xmlns:p14="http://schemas.microsoft.com/office/powerpoint/2010/main" val="2988317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  Genesis </a:t>
            </a:r>
            <a:r>
              <a:rPr lang="en-US" dirty="0" smtClean="0"/>
              <a:t>14:18-20</a:t>
            </a:r>
            <a:r>
              <a:rPr lang="en-US" dirty="0"/>
              <a:t> </a:t>
            </a:r>
            <a:r>
              <a:rPr lang="en-US" dirty="0" smtClean="0"/>
              <a:t>&amp; (</a:t>
            </a:r>
            <a:r>
              <a:rPr lang="en-US" dirty="0"/>
              <a:t>10)  Hebrews </a:t>
            </a:r>
            <a:r>
              <a:rPr lang="en-US" dirty="0" smtClean="0"/>
              <a:t>7:1-4</a:t>
            </a:r>
            <a:br>
              <a:rPr lang="en-US" dirty="0" smtClean="0"/>
            </a:br>
            <a:r>
              <a:rPr lang="en-US" dirty="0"/>
              <a:t>Abram gives tithes to Melchizedek, a type of Christ</a:t>
            </a:r>
          </a:p>
        </p:txBody>
      </p:sp>
      <p:sp>
        <p:nvSpPr>
          <p:cNvPr id="3" name="Content Placeholder 2"/>
          <p:cNvSpPr>
            <a:spLocks noGrp="1"/>
          </p:cNvSpPr>
          <p:nvPr>
            <p:ph idx="1"/>
          </p:nvPr>
        </p:nvSpPr>
        <p:spPr/>
        <p:txBody>
          <a:bodyPr>
            <a:normAutofit/>
          </a:bodyPr>
          <a:lstStyle/>
          <a:p>
            <a:pPr marL="0" indent="0">
              <a:buNone/>
            </a:pPr>
            <a:r>
              <a:rPr lang="en-US" sz="3200" dirty="0" smtClean="0"/>
              <a:t>“That Abram, and not Melchizedek, was the </a:t>
            </a:r>
            <a:r>
              <a:rPr lang="en-US" sz="3200" dirty="0" err="1" smtClean="0"/>
              <a:t>tithepayer</a:t>
            </a:r>
            <a:r>
              <a:rPr lang="en-US" sz="3200" dirty="0" smtClean="0"/>
              <a:t> is clearly stated in Heb. 7:4.  Giving the tenth of the booty taken from the enemy was an acknowledgement of the divine priesthood of Melchizedek, and proves that Abram was well acquainted with the sacred institution of </a:t>
            </a:r>
            <a:r>
              <a:rPr lang="en-US" sz="3200" dirty="0" err="1" smtClean="0"/>
              <a:t>tithepaying</a:t>
            </a:r>
            <a:r>
              <a:rPr lang="en-US" sz="3200" dirty="0" smtClean="0"/>
              <a:t>.  This is the first mention of tithing, repeatedly recognized throughout both the OT and the NT as a divine requirement.”  -SDABC V.1 pg. 309</a:t>
            </a:r>
            <a:endParaRPr lang="en-US" sz="3200" dirty="0"/>
          </a:p>
        </p:txBody>
      </p:sp>
    </p:spTree>
    <p:extLst>
      <p:ext uri="{BB962C8B-B14F-4D97-AF65-F5344CB8AC3E}">
        <p14:creationId xmlns:p14="http://schemas.microsoft.com/office/powerpoint/2010/main" val="4287663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  Genesis </a:t>
            </a:r>
            <a:r>
              <a:rPr lang="en-US" dirty="0" smtClean="0"/>
              <a:t>14:18-20</a:t>
            </a:r>
            <a:r>
              <a:rPr lang="en-US" dirty="0"/>
              <a:t> </a:t>
            </a:r>
            <a:r>
              <a:rPr lang="en-US" dirty="0" smtClean="0"/>
              <a:t>&amp; (</a:t>
            </a:r>
            <a:r>
              <a:rPr lang="en-US" dirty="0"/>
              <a:t>10)  Hebrews </a:t>
            </a:r>
            <a:r>
              <a:rPr lang="en-US" dirty="0" smtClean="0"/>
              <a:t>7:1-4</a:t>
            </a:r>
            <a:br>
              <a:rPr lang="en-US" dirty="0" smtClean="0"/>
            </a:br>
            <a:r>
              <a:rPr lang="en-US" dirty="0"/>
              <a:t>Abram gives tithes to Melchizedek, a type of Christ</a:t>
            </a:r>
          </a:p>
        </p:txBody>
      </p:sp>
      <p:sp>
        <p:nvSpPr>
          <p:cNvPr id="3" name="Content Placeholder 2"/>
          <p:cNvSpPr>
            <a:spLocks noGrp="1"/>
          </p:cNvSpPr>
          <p:nvPr>
            <p:ph idx="1"/>
          </p:nvPr>
        </p:nvSpPr>
        <p:spPr>
          <a:xfrm>
            <a:off x="1522413" y="1981200"/>
            <a:ext cx="10134599" cy="4187825"/>
          </a:xfrm>
        </p:spPr>
        <p:txBody>
          <a:bodyPr>
            <a:normAutofit lnSpcReduction="10000"/>
          </a:bodyPr>
          <a:lstStyle/>
          <a:p>
            <a:pPr marL="0" indent="0">
              <a:buNone/>
            </a:pPr>
            <a:r>
              <a:rPr lang="en-US" sz="3200" dirty="0" smtClean="0"/>
              <a:t>“That Abram paid tithe shows clearly that this institution was not a later, temporary expedient to provide for the sacrificial services, but that it was a divinely instituted practice from the earliest times.  By returning to God one tenth of his income the believer recognizes God’s ownership over all his property.  Abram, of whom God testified that he had kept His commandments, statues, and laws, performed all his religious duties conscientiously.  One of them was to return to God a tenth of his increase”  -SDABC V.1 pg. 309</a:t>
            </a:r>
            <a:endParaRPr lang="en-US" sz="3200" dirty="0"/>
          </a:p>
        </p:txBody>
      </p:sp>
    </p:spTree>
    <p:extLst>
      <p:ext uri="{BB962C8B-B14F-4D97-AF65-F5344CB8AC3E}">
        <p14:creationId xmlns:p14="http://schemas.microsoft.com/office/powerpoint/2010/main" val="199698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Check:  Genesis 14 and Hebrews 7 </a:t>
            </a:r>
            <a:endParaRPr lang="en-US" dirty="0"/>
          </a:p>
        </p:txBody>
      </p:sp>
      <p:sp>
        <p:nvSpPr>
          <p:cNvPr id="3" name="Content Placeholder 2"/>
          <p:cNvSpPr>
            <a:spLocks noGrp="1"/>
          </p:cNvSpPr>
          <p:nvPr>
            <p:ph idx="1"/>
          </p:nvPr>
        </p:nvSpPr>
        <p:spPr/>
        <p:txBody>
          <a:bodyPr>
            <a:noAutofit/>
          </a:bodyPr>
          <a:lstStyle/>
          <a:p>
            <a:pPr marL="0" indent="0">
              <a:buNone/>
            </a:pPr>
            <a:endParaRPr lang="en-US" sz="400" dirty="0" smtClean="0"/>
          </a:p>
          <a:p>
            <a:pPr marL="514350" indent="-514350">
              <a:buFont typeface="+mj-lt"/>
              <a:buAutoNum type="arabicPeriod"/>
            </a:pPr>
            <a:r>
              <a:rPr lang="en-US" sz="3200" dirty="0" smtClean="0"/>
              <a:t>Tithe is one-tenth of our income.  </a:t>
            </a:r>
          </a:p>
          <a:p>
            <a:pPr marL="514350" indent="-514350">
              <a:buFont typeface="+mj-lt"/>
              <a:buAutoNum type="arabicPeriod"/>
            </a:pPr>
            <a:r>
              <a:rPr lang="en-US" sz="3200" dirty="0" smtClean="0"/>
              <a:t>God’s law regarding tithe both pre- and post-dates the law of Moses. </a:t>
            </a:r>
          </a:p>
          <a:p>
            <a:pPr marL="514350" indent="-514350">
              <a:buFont typeface="+mj-lt"/>
              <a:buAutoNum type="arabicPeriod"/>
            </a:pPr>
            <a:r>
              <a:rPr lang="en-US" sz="3200" dirty="0"/>
              <a:t>The “storehouse” spoken of in Malachi 3:10 is the Seventh-day Adventist conference. </a:t>
            </a:r>
          </a:p>
          <a:p>
            <a:pPr marL="514350" indent="-514350">
              <a:buFont typeface="+mj-lt"/>
              <a:buAutoNum type="arabicPeriod"/>
            </a:pPr>
            <a:r>
              <a:rPr lang="en-US" sz="3200" dirty="0"/>
              <a:t> Tithes are to be used for the support of the gospel ministry. </a:t>
            </a:r>
          </a:p>
        </p:txBody>
      </p:sp>
    </p:spTree>
    <p:extLst>
      <p:ext uri="{BB962C8B-B14F-4D97-AF65-F5344CB8AC3E}">
        <p14:creationId xmlns:p14="http://schemas.microsoft.com/office/powerpoint/2010/main" val="361274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p:txBody>
          <a:bodyPr>
            <a:noAutofit/>
          </a:bodyPr>
          <a:lstStyle/>
          <a:p>
            <a:pPr marL="0" indent="0">
              <a:buNone/>
            </a:pPr>
            <a:endParaRPr lang="en-US" sz="400" dirty="0" smtClean="0"/>
          </a:p>
          <a:p>
            <a:pPr marL="514350" indent="-514350">
              <a:buFont typeface="+mj-lt"/>
              <a:buAutoNum type="arabicPeriod"/>
            </a:pPr>
            <a:r>
              <a:rPr lang="en-US" sz="3200" dirty="0" smtClean="0">
                <a:solidFill>
                  <a:schemeClr val="accent1">
                    <a:lumMod val="75000"/>
                  </a:schemeClr>
                </a:solidFill>
              </a:rPr>
              <a:t>Tithe is one-tenth of our income. </a:t>
            </a:r>
          </a:p>
          <a:p>
            <a:pPr marL="0" indent="0">
              <a:buNone/>
            </a:pPr>
            <a:r>
              <a:rPr lang="en-US" sz="3200" dirty="0" smtClean="0">
                <a:solidFill>
                  <a:schemeClr val="accent1">
                    <a:lumMod val="50000"/>
                  </a:schemeClr>
                </a:solidFill>
              </a:rPr>
              <a:t>Comparing Genesis 14:20, which tells us that Abram “gave him tithes of all” with Hebrews 7:1-2 which says that “Abraham gave a tenth part of all” to Melchizedek, we may conclude that the tithe is also a tenth.  </a:t>
            </a:r>
          </a:p>
        </p:txBody>
      </p:sp>
    </p:spTree>
    <p:extLst>
      <p:ext uri="{BB962C8B-B14F-4D97-AF65-F5344CB8AC3E}">
        <p14:creationId xmlns:p14="http://schemas.microsoft.com/office/powerpoint/2010/main" val="408756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Check:  Genesis 14 and Hebrews 7 </a:t>
            </a:r>
            <a:endParaRPr lang="en-US" dirty="0"/>
          </a:p>
        </p:txBody>
      </p:sp>
      <p:sp>
        <p:nvSpPr>
          <p:cNvPr id="3" name="Content Placeholder 2"/>
          <p:cNvSpPr>
            <a:spLocks noGrp="1"/>
          </p:cNvSpPr>
          <p:nvPr>
            <p:ph idx="1"/>
          </p:nvPr>
        </p:nvSpPr>
        <p:spPr/>
        <p:txBody>
          <a:bodyPr>
            <a:noAutofit/>
          </a:bodyPr>
          <a:lstStyle/>
          <a:p>
            <a:pPr marL="0" indent="0">
              <a:buNone/>
            </a:pPr>
            <a:endParaRPr lang="en-US" sz="400" dirty="0" smtClean="0"/>
          </a:p>
          <a:p>
            <a:pPr marL="514350" indent="-514350">
              <a:buFont typeface="+mj-lt"/>
              <a:buAutoNum type="arabicPeriod"/>
            </a:pPr>
            <a:r>
              <a:rPr lang="en-US" sz="3200" dirty="0" smtClean="0">
                <a:solidFill>
                  <a:schemeClr val="accent1">
                    <a:lumMod val="75000"/>
                  </a:schemeClr>
                </a:solidFill>
              </a:rPr>
              <a:t>Tithe is one-tenth of our income.  </a:t>
            </a:r>
          </a:p>
          <a:p>
            <a:pPr marL="514350" indent="-514350">
              <a:buFont typeface="+mj-lt"/>
              <a:buAutoNum type="arabicPeriod" startAt="2"/>
            </a:pPr>
            <a:r>
              <a:rPr lang="en-US" sz="3200" dirty="0" smtClean="0"/>
              <a:t>God’s law regarding tithe both pre- and post-dates the law of Moses. </a:t>
            </a:r>
          </a:p>
          <a:p>
            <a:pPr marL="514350" indent="-514350">
              <a:buFont typeface="+mj-lt"/>
              <a:buAutoNum type="arabicPeriod" startAt="2"/>
            </a:pPr>
            <a:r>
              <a:rPr lang="en-US" sz="3200" dirty="0"/>
              <a:t>The “storehouse” spoken of in Malachi 3:10 is the Seventh-day Adventist conference. </a:t>
            </a:r>
          </a:p>
          <a:p>
            <a:pPr marL="514350" indent="-514350">
              <a:buFont typeface="+mj-lt"/>
              <a:buAutoNum type="arabicPeriod" startAt="2"/>
            </a:pPr>
            <a:r>
              <a:rPr lang="en-US" sz="3200" dirty="0"/>
              <a:t> Tithes are to be used for the support of the gospel ministry. </a:t>
            </a:r>
          </a:p>
        </p:txBody>
      </p:sp>
    </p:spTree>
    <p:extLst>
      <p:ext uri="{BB962C8B-B14F-4D97-AF65-F5344CB8AC3E}">
        <p14:creationId xmlns:p14="http://schemas.microsoft.com/office/powerpoint/2010/main" val="230408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a:xfrm>
            <a:off x="1522413" y="1447800"/>
            <a:ext cx="9829799" cy="4873625"/>
          </a:xfrm>
        </p:spPr>
        <p:txBody>
          <a:bodyPr>
            <a:noAutofit/>
          </a:bodyPr>
          <a:lstStyle/>
          <a:p>
            <a:pPr marL="228600" indent="-228600">
              <a:buFont typeface="+mj-lt"/>
              <a:buAutoNum type="arabicPeriod"/>
            </a:pPr>
            <a:endParaRPr lang="en-US" sz="400" dirty="0" smtClean="0"/>
          </a:p>
          <a:p>
            <a:pPr marL="514350" indent="-514350">
              <a:buFont typeface="+mj-lt"/>
              <a:buAutoNum type="arabicPeriod"/>
            </a:pPr>
            <a:r>
              <a:rPr lang="en-US" sz="3200" dirty="0" smtClean="0">
                <a:solidFill>
                  <a:schemeClr val="accent1">
                    <a:lumMod val="75000"/>
                  </a:schemeClr>
                </a:solidFill>
              </a:rPr>
              <a:t>  Tithe is one-tenth of our income. </a:t>
            </a:r>
          </a:p>
          <a:p>
            <a:pPr marL="514350" indent="-514350">
              <a:buFont typeface="+mj-lt"/>
              <a:buAutoNum type="arabicPeriod"/>
            </a:pPr>
            <a:r>
              <a:rPr lang="en-US" sz="3200" dirty="0" smtClean="0">
                <a:solidFill>
                  <a:schemeClr val="accent1">
                    <a:lumMod val="75000"/>
                  </a:schemeClr>
                </a:solidFill>
              </a:rPr>
              <a:t>God’s law regarding tithe both pre- and post-dates the law of Moses. </a:t>
            </a:r>
          </a:p>
          <a:p>
            <a:pPr marL="0" indent="0">
              <a:buNone/>
            </a:pPr>
            <a:r>
              <a:rPr lang="en-US" sz="3200" dirty="0" smtClean="0">
                <a:solidFill>
                  <a:schemeClr val="accent1">
                    <a:lumMod val="50000"/>
                  </a:schemeClr>
                </a:solidFill>
              </a:rPr>
              <a:t>Abraham certainly predates Moses, so we know that the principle of </a:t>
            </a:r>
            <a:r>
              <a:rPr lang="en-US" sz="3200" dirty="0" err="1" smtClean="0">
                <a:solidFill>
                  <a:schemeClr val="accent1">
                    <a:lumMod val="50000"/>
                  </a:schemeClr>
                </a:solidFill>
              </a:rPr>
              <a:t>tithepaying</a:t>
            </a:r>
            <a:r>
              <a:rPr lang="en-US" sz="3200" dirty="0" smtClean="0">
                <a:solidFill>
                  <a:schemeClr val="accent1">
                    <a:lumMod val="50000"/>
                  </a:schemeClr>
                </a:solidFill>
              </a:rPr>
              <a:t> is not limited to the ceremonial law.  Melchizedek’s priesthood, as we see in Hebrews 7, is a type of Christ’s priesthood.  </a:t>
            </a:r>
            <a:r>
              <a:rPr lang="en-US" sz="3200" dirty="0" err="1" smtClean="0">
                <a:solidFill>
                  <a:schemeClr val="accent1">
                    <a:lumMod val="50000"/>
                  </a:schemeClr>
                </a:solidFill>
              </a:rPr>
              <a:t>Tithepaying</a:t>
            </a:r>
            <a:r>
              <a:rPr lang="en-US" sz="3200" dirty="0" smtClean="0">
                <a:solidFill>
                  <a:schemeClr val="accent1">
                    <a:lumMod val="50000"/>
                  </a:schemeClr>
                </a:solidFill>
              </a:rPr>
              <a:t>, therefore, is a requirement for the faithful that was in force prior to the Mosaic law, and which continues to exist after its fulfillment.  </a:t>
            </a:r>
            <a:endParaRPr lang="en-US" sz="3200" dirty="0"/>
          </a:p>
        </p:txBody>
      </p:sp>
    </p:spTree>
    <p:extLst>
      <p:ext uri="{BB962C8B-B14F-4D97-AF65-F5344CB8AC3E}">
        <p14:creationId xmlns:p14="http://schemas.microsoft.com/office/powerpoint/2010/main" val="295849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a:t>Memory Text:  </a:t>
            </a:r>
            <a:r>
              <a:rPr lang="en-US" sz="4399" b="1" dirty="0" smtClean="0"/>
              <a:t>Malachi 3:10</a:t>
            </a:r>
            <a:endParaRPr lang="en-US" sz="4399" b="1" dirty="0"/>
          </a:p>
        </p:txBody>
      </p:sp>
      <p:sp>
        <p:nvSpPr>
          <p:cNvPr id="3" name="Content Placeholder 2"/>
          <p:cNvSpPr>
            <a:spLocks noGrp="1"/>
          </p:cNvSpPr>
          <p:nvPr>
            <p:ph idx="1"/>
          </p:nvPr>
        </p:nvSpPr>
        <p:spPr>
          <a:xfrm>
            <a:off x="1295063" y="1676857"/>
            <a:ext cx="9598700" cy="4620454"/>
          </a:xfrm>
        </p:spPr>
        <p:txBody>
          <a:bodyPr>
            <a:noAutofit/>
          </a:bodyPr>
          <a:lstStyle/>
          <a:p>
            <a:r>
              <a:rPr lang="en-US" sz="3600" b="1" baseline="30000" dirty="0"/>
              <a:t>10 </a:t>
            </a:r>
            <a:r>
              <a:rPr lang="en-US" sz="3600" dirty="0"/>
              <a:t>Bring ye all the tithes into the storehouse, that there may be meat in mine house, and prove me now herewith, </a:t>
            </a:r>
            <a:r>
              <a:rPr lang="en-US" sz="3600" dirty="0" err="1"/>
              <a:t>saith</a:t>
            </a:r>
            <a:r>
              <a:rPr lang="en-US" sz="3600" dirty="0"/>
              <a:t> the </a:t>
            </a:r>
            <a:r>
              <a:rPr lang="en-US" sz="3600" cap="small" dirty="0"/>
              <a:t>Lord</a:t>
            </a:r>
            <a:r>
              <a:rPr lang="en-US" sz="3600" dirty="0"/>
              <a:t> of hosts, if I will not open you the windows of heaven, and pour you out a blessing, that there shall not be room enough to receive it.</a:t>
            </a:r>
            <a:endParaRPr lang="en-US" sz="3200" dirty="0"/>
          </a:p>
        </p:txBody>
      </p:sp>
    </p:spTree>
    <p:extLst>
      <p:ext uri="{BB962C8B-B14F-4D97-AF65-F5344CB8AC3E}">
        <p14:creationId xmlns:p14="http://schemas.microsoft.com/office/powerpoint/2010/main" val="396527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a:xfrm>
            <a:off x="1522413" y="1676400"/>
            <a:ext cx="9829799" cy="4492625"/>
          </a:xfrm>
        </p:spPr>
        <p:txBody>
          <a:bodyPr>
            <a:noAutofit/>
          </a:bodyPr>
          <a:lstStyle/>
          <a:p>
            <a:pPr marL="514350" indent="-514350">
              <a:buFont typeface="+mj-lt"/>
              <a:buAutoNum type="arabicPeriod" startAt="3"/>
            </a:pPr>
            <a:r>
              <a:rPr lang="en-US" sz="3200" dirty="0" smtClean="0"/>
              <a:t>The “storehouse” spoken of in Malachi 3:10 is the Seventh-day Adventist conference. </a:t>
            </a:r>
          </a:p>
          <a:p>
            <a:pPr marL="514350" indent="-514350">
              <a:buFont typeface="+mj-lt"/>
              <a:buAutoNum type="arabicPeriod" startAt="3"/>
            </a:pPr>
            <a:r>
              <a:rPr lang="en-US" sz="3200" dirty="0" smtClean="0">
                <a:solidFill>
                  <a:schemeClr val="accent1">
                    <a:lumMod val="75000"/>
                  </a:schemeClr>
                </a:solidFill>
              </a:rPr>
              <a:t>Tithes are to be used for the support of the gospel ministry. </a:t>
            </a:r>
          </a:p>
          <a:p>
            <a:pPr marL="0" indent="0">
              <a:buNone/>
            </a:pPr>
            <a:r>
              <a:rPr lang="en-US" sz="3200" dirty="0" smtClean="0">
                <a:solidFill>
                  <a:schemeClr val="accent1">
                    <a:lumMod val="50000"/>
                  </a:schemeClr>
                </a:solidFill>
              </a:rPr>
              <a:t>We’re told (Gen. 14:18) that Melchizedek was a priest of “the most high God.”  So Abram’s tithes are going to support a priestly ministry.  </a:t>
            </a:r>
          </a:p>
          <a:p>
            <a:pPr marL="0" indent="0">
              <a:buNone/>
            </a:pPr>
            <a:endParaRPr lang="en-US" sz="3200" dirty="0" smtClean="0">
              <a:solidFill>
                <a:schemeClr val="accent1">
                  <a:lumMod val="50000"/>
                </a:schemeClr>
              </a:solidFill>
            </a:endParaRPr>
          </a:p>
        </p:txBody>
      </p:sp>
    </p:spTree>
    <p:extLst>
      <p:ext uri="{BB962C8B-B14F-4D97-AF65-F5344CB8AC3E}">
        <p14:creationId xmlns:p14="http://schemas.microsoft.com/office/powerpoint/2010/main" val="12736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a:xfrm>
            <a:off x="1522413" y="1447800"/>
            <a:ext cx="9829799" cy="4873625"/>
          </a:xfrm>
        </p:spPr>
        <p:txBody>
          <a:bodyPr>
            <a:noAutofit/>
          </a:bodyPr>
          <a:lstStyle/>
          <a:p>
            <a:pPr marL="228600" indent="-228600">
              <a:buFont typeface="+mj-lt"/>
              <a:buAutoNum type="arabicPeriod"/>
            </a:pPr>
            <a:endParaRPr lang="en-US" sz="400" dirty="0" smtClean="0"/>
          </a:p>
          <a:p>
            <a:pPr marL="514350" indent="-514350">
              <a:buFont typeface="+mj-lt"/>
              <a:buAutoNum type="arabicPeriod"/>
            </a:pPr>
            <a:r>
              <a:rPr lang="en-US" sz="3200" dirty="0" smtClean="0">
                <a:solidFill>
                  <a:schemeClr val="accent1">
                    <a:lumMod val="75000"/>
                  </a:schemeClr>
                </a:solidFill>
              </a:rPr>
              <a:t>  Tithe is one-tenth of our income. </a:t>
            </a:r>
          </a:p>
          <a:p>
            <a:pPr marL="514350" indent="-514350">
              <a:buFont typeface="+mj-lt"/>
              <a:buAutoNum type="arabicPeriod"/>
            </a:pPr>
            <a:r>
              <a:rPr lang="en-US" sz="3200" dirty="0" smtClean="0">
                <a:solidFill>
                  <a:schemeClr val="accent1">
                    <a:lumMod val="75000"/>
                  </a:schemeClr>
                </a:solidFill>
              </a:rPr>
              <a:t>God’s law regarding tithe both pre- and post-dates the law of Moses. </a:t>
            </a:r>
          </a:p>
          <a:p>
            <a:pPr marL="514350" indent="-514350">
              <a:buFont typeface="+mj-lt"/>
              <a:buAutoNum type="arabicPeriod"/>
            </a:pPr>
            <a:r>
              <a:rPr lang="en-US" sz="3200" dirty="0" smtClean="0"/>
              <a:t>The </a:t>
            </a:r>
            <a:r>
              <a:rPr lang="en-US" sz="3200" dirty="0"/>
              <a:t>“storehouse” spoken of in Malachi 3:10 is the Seventh-day Adventist conference. </a:t>
            </a:r>
          </a:p>
          <a:p>
            <a:pPr marL="514350" indent="-514350">
              <a:buFont typeface="+mj-lt"/>
              <a:buAutoNum type="arabicPeriod"/>
            </a:pPr>
            <a:r>
              <a:rPr lang="en-US" sz="3200" dirty="0">
                <a:solidFill>
                  <a:schemeClr val="accent1">
                    <a:lumMod val="75000"/>
                  </a:schemeClr>
                </a:solidFill>
              </a:rPr>
              <a:t> Tithes are to be used for the support of the gospel ministry. </a:t>
            </a:r>
          </a:p>
        </p:txBody>
      </p:sp>
    </p:spTree>
    <p:extLst>
      <p:ext uri="{BB962C8B-B14F-4D97-AF65-F5344CB8AC3E}">
        <p14:creationId xmlns:p14="http://schemas.microsoft.com/office/powerpoint/2010/main" val="2703633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a:xfrm>
            <a:off x="1522413" y="1752600"/>
            <a:ext cx="9829799" cy="4416425"/>
          </a:xfrm>
        </p:spPr>
        <p:txBody>
          <a:bodyPr>
            <a:noAutofit/>
          </a:bodyPr>
          <a:lstStyle/>
          <a:p>
            <a:pPr marL="514350" indent="-514350">
              <a:buFont typeface="+mj-lt"/>
              <a:buAutoNum type="arabicPeriod" startAt="5"/>
            </a:pPr>
            <a:r>
              <a:rPr lang="en-US" sz="3200" dirty="0" smtClean="0"/>
              <a:t> Tithing </a:t>
            </a:r>
            <a:r>
              <a:rPr lang="en-US" sz="3200" dirty="0"/>
              <a:t>is an act of faith that establishes trust in God. </a:t>
            </a:r>
          </a:p>
          <a:p>
            <a:pPr marL="514350" indent="-514350">
              <a:buFont typeface="+mj-lt"/>
              <a:buAutoNum type="arabicPeriod" startAt="5"/>
            </a:pPr>
            <a:r>
              <a:rPr lang="en-US" sz="3200" dirty="0" smtClean="0"/>
              <a:t>Tithe </a:t>
            </a:r>
            <a:r>
              <a:rPr lang="en-US" sz="3200" dirty="0"/>
              <a:t>should be taken out first, before other </a:t>
            </a:r>
            <a:r>
              <a:rPr lang="en-US" sz="3200" dirty="0" smtClean="0"/>
              <a:t>expenses such as taxes </a:t>
            </a:r>
            <a:r>
              <a:rPr lang="en-US" sz="3200" dirty="0"/>
              <a:t>are met.  </a:t>
            </a:r>
            <a:endParaRPr lang="en-US" sz="3200" dirty="0" smtClean="0"/>
          </a:p>
          <a:p>
            <a:pPr marL="514350" indent="-514350">
              <a:buFont typeface="+mj-lt"/>
              <a:buAutoNum type="arabicPeriod" startAt="5"/>
            </a:pPr>
            <a:r>
              <a:rPr lang="en-US" sz="3200" dirty="0" smtClean="0"/>
              <a:t>Believers are obliged to send their tithe money to the “storehouse” even if they do not like how their tithe money is being used. </a:t>
            </a:r>
          </a:p>
          <a:p>
            <a:pPr marL="0" indent="0">
              <a:buNone/>
            </a:pPr>
            <a:endParaRPr lang="en-US" sz="300" dirty="0" smtClean="0"/>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33584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a:xfrm>
            <a:off x="1522413" y="1752600"/>
            <a:ext cx="9829799" cy="4416425"/>
          </a:xfrm>
        </p:spPr>
        <p:txBody>
          <a:bodyPr>
            <a:noAutofit/>
          </a:bodyPr>
          <a:lstStyle/>
          <a:p>
            <a:pPr marL="514350" indent="-514350">
              <a:buFont typeface="+mj-lt"/>
              <a:buAutoNum type="arabicPeriod" startAt="5"/>
            </a:pPr>
            <a:r>
              <a:rPr lang="en-US" sz="3200" dirty="0" smtClean="0"/>
              <a:t> </a:t>
            </a:r>
            <a:r>
              <a:rPr lang="en-US" sz="3200" dirty="0" smtClean="0">
                <a:solidFill>
                  <a:schemeClr val="accent1">
                    <a:lumMod val="75000"/>
                  </a:schemeClr>
                </a:solidFill>
              </a:rPr>
              <a:t>Tithing </a:t>
            </a:r>
            <a:r>
              <a:rPr lang="en-US" sz="3200" dirty="0">
                <a:solidFill>
                  <a:schemeClr val="accent1">
                    <a:lumMod val="75000"/>
                  </a:schemeClr>
                </a:solidFill>
              </a:rPr>
              <a:t>is an act of faith that establishes trust in God. </a:t>
            </a:r>
          </a:p>
          <a:p>
            <a:pPr marL="0" indent="0">
              <a:buNone/>
            </a:pPr>
            <a:r>
              <a:rPr lang="en-US" sz="3200" dirty="0">
                <a:solidFill>
                  <a:schemeClr val="accent1">
                    <a:lumMod val="50000"/>
                  </a:schemeClr>
                </a:solidFill>
              </a:rPr>
              <a:t>Abraham is mentioned in </a:t>
            </a:r>
            <a:r>
              <a:rPr lang="en-US" sz="3200" dirty="0" smtClean="0">
                <a:solidFill>
                  <a:schemeClr val="accent1">
                    <a:lumMod val="50000"/>
                  </a:schemeClr>
                </a:solidFill>
              </a:rPr>
              <a:t>the faith chapter, and certainly came to trust strongly in God!  </a:t>
            </a:r>
            <a:endParaRPr lang="en-US" sz="3200" dirty="0">
              <a:solidFill>
                <a:schemeClr val="accent1">
                  <a:lumMod val="50000"/>
                </a:schemeClr>
              </a:solidFill>
            </a:endParaRPr>
          </a:p>
          <a:p>
            <a:pPr marL="514350" indent="-514350">
              <a:buFont typeface="+mj-lt"/>
              <a:buAutoNum type="arabicPeriod" startAt="5"/>
            </a:pPr>
            <a:r>
              <a:rPr lang="en-US" sz="3200" dirty="0" smtClean="0"/>
              <a:t>Tithe </a:t>
            </a:r>
            <a:r>
              <a:rPr lang="en-US" sz="3200" dirty="0"/>
              <a:t>should be taken out first, before other </a:t>
            </a:r>
            <a:r>
              <a:rPr lang="en-US" sz="3200" dirty="0" smtClean="0"/>
              <a:t>expenses such as taxes </a:t>
            </a:r>
            <a:r>
              <a:rPr lang="en-US" sz="3200" dirty="0"/>
              <a:t>are met.  </a:t>
            </a:r>
            <a:endParaRPr lang="en-US" sz="3200" dirty="0" smtClean="0"/>
          </a:p>
          <a:p>
            <a:pPr marL="514350" indent="-514350">
              <a:buFont typeface="+mj-lt"/>
              <a:buAutoNum type="arabicPeriod" startAt="5"/>
            </a:pPr>
            <a:r>
              <a:rPr lang="en-US" sz="3200" dirty="0" smtClean="0"/>
              <a:t>Believers are obliged to send their tithe money to the “storehouse” even if they do not like how their tithe money is being used. </a:t>
            </a:r>
          </a:p>
          <a:p>
            <a:pPr marL="0" indent="0">
              <a:buNone/>
            </a:pPr>
            <a:endParaRPr lang="en-US" sz="300" dirty="0" smtClean="0"/>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58153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a:xfrm>
            <a:off x="1522413" y="1752600"/>
            <a:ext cx="9829799" cy="4416425"/>
          </a:xfrm>
        </p:spPr>
        <p:txBody>
          <a:bodyPr>
            <a:noAutofit/>
          </a:bodyPr>
          <a:lstStyle/>
          <a:p>
            <a:pPr marL="514350" indent="-514350">
              <a:buFont typeface="+mj-lt"/>
              <a:buAutoNum type="arabicPeriod" startAt="5"/>
            </a:pPr>
            <a:r>
              <a:rPr lang="en-US" sz="3200" dirty="0" smtClean="0"/>
              <a:t> </a:t>
            </a:r>
            <a:r>
              <a:rPr lang="en-US" sz="3200" dirty="0" smtClean="0">
                <a:solidFill>
                  <a:schemeClr val="accent1">
                    <a:lumMod val="75000"/>
                  </a:schemeClr>
                </a:solidFill>
              </a:rPr>
              <a:t>Tithing </a:t>
            </a:r>
            <a:r>
              <a:rPr lang="en-US" sz="3200" dirty="0">
                <a:solidFill>
                  <a:schemeClr val="accent1">
                    <a:lumMod val="75000"/>
                  </a:schemeClr>
                </a:solidFill>
              </a:rPr>
              <a:t>is an act of faith that establishes trust in God. </a:t>
            </a:r>
          </a:p>
          <a:p>
            <a:pPr marL="514350" indent="-514350">
              <a:buFont typeface="+mj-lt"/>
              <a:buAutoNum type="arabicPeriod" startAt="5"/>
            </a:pPr>
            <a:r>
              <a:rPr lang="en-US" sz="3200" dirty="0" smtClean="0">
                <a:solidFill>
                  <a:schemeClr val="accent1">
                    <a:lumMod val="75000"/>
                  </a:schemeClr>
                </a:solidFill>
              </a:rPr>
              <a:t>Tithe </a:t>
            </a:r>
            <a:r>
              <a:rPr lang="en-US" sz="3200" dirty="0">
                <a:solidFill>
                  <a:schemeClr val="accent1">
                    <a:lumMod val="75000"/>
                  </a:schemeClr>
                </a:solidFill>
              </a:rPr>
              <a:t>should be taken out first, before other </a:t>
            </a:r>
            <a:r>
              <a:rPr lang="en-US" sz="3200" dirty="0" smtClean="0">
                <a:solidFill>
                  <a:schemeClr val="accent1">
                    <a:lumMod val="75000"/>
                  </a:schemeClr>
                </a:solidFill>
              </a:rPr>
              <a:t>expenses such as taxes </a:t>
            </a:r>
            <a:r>
              <a:rPr lang="en-US" sz="3200" dirty="0">
                <a:solidFill>
                  <a:schemeClr val="accent1">
                    <a:lumMod val="75000"/>
                  </a:schemeClr>
                </a:solidFill>
              </a:rPr>
              <a:t>are met.  </a:t>
            </a:r>
            <a:endParaRPr lang="en-US" sz="3200" dirty="0" smtClean="0">
              <a:solidFill>
                <a:schemeClr val="accent1">
                  <a:lumMod val="75000"/>
                </a:schemeClr>
              </a:solidFill>
            </a:endParaRPr>
          </a:p>
          <a:p>
            <a:pPr marL="0" indent="0">
              <a:buNone/>
            </a:pPr>
            <a:r>
              <a:rPr lang="en-US" sz="3200" dirty="0" smtClean="0">
                <a:solidFill>
                  <a:schemeClr val="accent1">
                    <a:lumMod val="50000"/>
                  </a:schemeClr>
                </a:solidFill>
              </a:rPr>
              <a:t>Note that Abram FIRST gives tithe, before any other arrangements are made.  </a:t>
            </a:r>
            <a:endParaRPr lang="en-US" sz="3200" dirty="0">
              <a:solidFill>
                <a:schemeClr val="accent1">
                  <a:lumMod val="50000"/>
                </a:schemeClr>
              </a:solidFill>
            </a:endParaRPr>
          </a:p>
          <a:p>
            <a:pPr marL="514350" indent="-514350">
              <a:buFont typeface="+mj-lt"/>
              <a:buAutoNum type="arabicPeriod" startAt="7"/>
            </a:pPr>
            <a:r>
              <a:rPr lang="en-US" sz="3200" dirty="0" smtClean="0"/>
              <a:t>Believers are obliged to send their tithe money to the “storehouse” even if they do not like how their tithe money is being used. </a:t>
            </a:r>
          </a:p>
          <a:p>
            <a:pPr marL="0" indent="0">
              <a:buNone/>
            </a:pPr>
            <a:endParaRPr lang="en-US" sz="300" dirty="0" smtClean="0"/>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328550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a:xfrm>
            <a:off x="1522413" y="1752600"/>
            <a:ext cx="9829799" cy="4416425"/>
          </a:xfrm>
        </p:spPr>
        <p:txBody>
          <a:bodyPr>
            <a:noAutofit/>
          </a:bodyPr>
          <a:lstStyle/>
          <a:p>
            <a:pPr marL="514350" indent="-514350">
              <a:buFont typeface="+mj-lt"/>
              <a:buAutoNum type="arabicPeriod" startAt="5"/>
            </a:pPr>
            <a:r>
              <a:rPr lang="en-US" sz="3200" dirty="0">
                <a:solidFill>
                  <a:schemeClr val="accent1">
                    <a:lumMod val="75000"/>
                  </a:schemeClr>
                </a:solidFill>
              </a:rPr>
              <a:t>T</a:t>
            </a:r>
            <a:r>
              <a:rPr lang="en-US" sz="3200" dirty="0" smtClean="0">
                <a:solidFill>
                  <a:schemeClr val="accent1">
                    <a:lumMod val="75000"/>
                  </a:schemeClr>
                </a:solidFill>
              </a:rPr>
              <a:t>ithing </a:t>
            </a:r>
            <a:r>
              <a:rPr lang="en-US" sz="3200" dirty="0">
                <a:solidFill>
                  <a:schemeClr val="accent1">
                    <a:lumMod val="75000"/>
                  </a:schemeClr>
                </a:solidFill>
              </a:rPr>
              <a:t>is an act of faith that establishes trust in God. </a:t>
            </a:r>
          </a:p>
          <a:p>
            <a:pPr marL="514350" indent="-514350">
              <a:buFont typeface="+mj-lt"/>
              <a:buAutoNum type="arabicPeriod" startAt="5"/>
            </a:pPr>
            <a:r>
              <a:rPr lang="en-US" sz="3200" dirty="0" smtClean="0">
                <a:solidFill>
                  <a:schemeClr val="accent1">
                    <a:lumMod val="75000"/>
                  </a:schemeClr>
                </a:solidFill>
              </a:rPr>
              <a:t>Tithe </a:t>
            </a:r>
            <a:r>
              <a:rPr lang="en-US" sz="3200" dirty="0">
                <a:solidFill>
                  <a:schemeClr val="accent1">
                    <a:lumMod val="75000"/>
                  </a:schemeClr>
                </a:solidFill>
              </a:rPr>
              <a:t>should be taken out first, before other </a:t>
            </a:r>
            <a:r>
              <a:rPr lang="en-US" sz="3200" dirty="0" smtClean="0">
                <a:solidFill>
                  <a:schemeClr val="accent1">
                    <a:lumMod val="75000"/>
                  </a:schemeClr>
                </a:solidFill>
              </a:rPr>
              <a:t>expenses such as taxes </a:t>
            </a:r>
            <a:r>
              <a:rPr lang="en-US" sz="3200" dirty="0">
                <a:solidFill>
                  <a:schemeClr val="accent1">
                    <a:lumMod val="75000"/>
                  </a:schemeClr>
                </a:solidFill>
              </a:rPr>
              <a:t>are met.  </a:t>
            </a:r>
            <a:endParaRPr lang="en-US" sz="3200" dirty="0" smtClean="0">
              <a:solidFill>
                <a:schemeClr val="accent1">
                  <a:lumMod val="75000"/>
                </a:schemeClr>
              </a:solidFill>
            </a:endParaRPr>
          </a:p>
          <a:p>
            <a:pPr marL="514350" indent="-514350">
              <a:buFont typeface="+mj-lt"/>
              <a:buAutoNum type="arabicPeriod" startAt="5"/>
            </a:pPr>
            <a:r>
              <a:rPr lang="en-US" sz="3200" dirty="0" smtClean="0"/>
              <a:t>Believers are obliged to send their tithe money to the “storehouse” even if they do not like how their tithe money is being used. </a:t>
            </a:r>
          </a:p>
          <a:p>
            <a:pPr marL="0" indent="0">
              <a:buNone/>
            </a:pPr>
            <a:endParaRPr lang="en-US" sz="300" dirty="0" smtClean="0"/>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1711317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a:t>
            </a:r>
            <a:r>
              <a:rPr lang="en-US" dirty="0"/>
              <a:t>Genesis 14 and Hebrews 7 </a:t>
            </a:r>
          </a:p>
        </p:txBody>
      </p:sp>
      <p:sp>
        <p:nvSpPr>
          <p:cNvPr id="3" name="Content Placeholder 2"/>
          <p:cNvSpPr>
            <a:spLocks noGrp="1"/>
          </p:cNvSpPr>
          <p:nvPr>
            <p:ph idx="1"/>
          </p:nvPr>
        </p:nvSpPr>
        <p:spPr>
          <a:xfrm>
            <a:off x="1522413" y="1447800"/>
            <a:ext cx="9829799" cy="4873625"/>
          </a:xfrm>
        </p:spPr>
        <p:txBody>
          <a:bodyPr>
            <a:noAutofit/>
          </a:bodyPr>
          <a:lstStyle/>
          <a:p>
            <a:pPr marL="228600" indent="-228600">
              <a:buFont typeface="+mj-lt"/>
              <a:buAutoNum type="arabicPeriod"/>
            </a:pPr>
            <a:endParaRPr lang="en-US" sz="400" dirty="0" smtClean="0"/>
          </a:p>
          <a:p>
            <a:pPr marL="514350" indent="-514350">
              <a:buFont typeface="+mj-lt"/>
              <a:buAutoNum type="arabicPeriod"/>
            </a:pPr>
            <a:r>
              <a:rPr lang="en-US" sz="3200" dirty="0" smtClean="0">
                <a:solidFill>
                  <a:schemeClr val="accent1">
                    <a:lumMod val="75000"/>
                  </a:schemeClr>
                </a:solidFill>
              </a:rPr>
              <a:t>Tithe is one-tenth of our income. </a:t>
            </a:r>
          </a:p>
          <a:p>
            <a:pPr marL="514350" indent="-514350">
              <a:buFont typeface="+mj-lt"/>
              <a:buAutoNum type="arabicPeriod"/>
            </a:pPr>
            <a:r>
              <a:rPr lang="en-US" sz="3200" dirty="0" smtClean="0">
                <a:solidFill>
                  <a:schemeClr val="accent1">
                    <a:lumMod val="75000"/>
                  </a:schemeClr>
                </a:solidFill>
              </a:rPr>
              <a:t>God’s law regarding tithe both pre- and post-dates the law of Moses. </a:t>
            </a:r>
          </a:p>
          <a:p>
            <a:pPr marL="514350" indent="-514350">
              <a:buFont typeface="+mj-lt"/>
              <a:buAutoNum type="arabicPeriod"/>
            </a:pPr>
            <a:r>
              <a:rPr lang="en-US" sz="3200" dirty="0" smtClean="0"/>
              <a:t>The </a:t>
            </a:r>
            <a:r>
              <a:rPr lang="en-US" sz="3200" dirty="0"/>
              <a:t>“storehouse” spoken of in Malachi 3:10 is the Seventh-day Adventist conference. </a:t>
            </a:r>
          </a:p>
          <a:p>
            <a:pPr marL="514350" indent="-514350">
              <a:buFont typeface="+mj-lt"/>
              <a:buAutoNum type="arabicPeriod"/>
            </a:pPr>
            <a:r>
              <a:rPr lang="en-US" sz="3200" dirty="0" smtClean="0">
                <a:solidFill>
                  <a:schemeClr val="accent1">
                    <a:lumMod val="75000"/>
                  </a:schemeClr>
                </a:solidFill>
              </a:rPr>
              <a:t>Tithes </a:t>
            </a:r>
            <a:r>
              <a:rPr lang="en-US" sz="3200" dirty="0">
                <a:solidFill>
                  <a:schemeClr val="accent1">
                    <a:lumMod val="75000"/>
                  </a:schemeClr>
                </a:solidFill>
              </a:rPr>
              <a:t>are to be used for the support of the gospel ministry. </a:t>
            </a:r>
          </a:p>
        </p:txBody>
      </p:sp>
    </p:spTree>
    <p:extLst>
      <p:ext uri="{BB962C8B-B14F-4D97-AF65-F5344CB8AC3E}">
        <p14:creationId xmlns:p14="http://schemas.microsoft.com/office/powerpoint/2010/main" val="281564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Check:  Genesis 14 and Hebrews 7 </a:t>
            </a:r>
          </a:p>
        </p:txBody>
      </p:sp>
      <p:sp>
        <p:nvSpPr>
          <p:cNvPr id="3" name="Content Placeholder 2"/>
          <p:cNvSpPr>
            <a:spLocks noGrp="1"/>
          </p:cNvSpPr>
          <p:nvPr>
            <p:ph idx="1"/>
          </p:nvPr>
        </p:nvSpPr>
        <p:spPr>
          <a:xfrm>
            <a:off x="1522413" y="1752600"/>
            <a:ext cx="9829799" cy="4416425"/>
          </a:xfrm>
        </p:spPr>
        <p:txBody>
          <a:bodyPr>
            <a:noAutofit/>
          </a:bodyPr>
          <a:lstStyle/>
          <a:p>
            <a:pPr marL="514350" indent="-514350">
              <a:buFont typeface="+mj-lt"/>
              <a:buAutoNum type="arabicPeriod" startAt="5"/>
            </a:pPr>
            <a:r>
              <a:rPr lang="en-US" sz="3200" dirty="0" smtClean="0">
                <a:solidFill>
                  <a:schemeClr val="accent1">
                    <a:lumMod val="75000"/>
                  </a:schemeClr>
                </a:solidFill>
              </a:rPr>
              <a:t>Tithing </a:t>
            </a:r>
            <a:r>
              <a:rPr lang="en-US" sz="3200" dirty="0">
                <a:solidFill>
                  <a:schemeClr val="accent1">
                    <a:lumMod val="75000"/>
                  </a:schemeClr>
                </a:solidFill>
              </a:rPr>
              <a:t>is an act of faith that establishes trust in God. </a:t>
            </a:r>
          </a:p>
          <a:p>
            <a:pPr marL="514350" indent="-514350">
              <a:buFont typeface="+mj-lt"/>
              <a:buAutoNum type="arabicPeriod" startAt="5"/>
            </a:pPr>
            <a:r>
              <a:rPr lang="en-US" sz="3200" dirty="0" smtClean="0">
                <a:solidFill>
                  <a:schemeClr val="accent1">
                    <a:lumMod val="75000"/>
                  </a:schemeClr>
                </a:solidFill>
              </a:rPr>
              <a:t>Tithe </a:t>
            </a:r>
            <a:r>
              <a:rPr lang="en-US" sz="3200" dirty="0">
                <a:solidFill>
                  <a:schemeClr val="accent1">
                    <a:lumMod val="75000"/>
                  </a:schemeClr>
                </a:solidFill>
              </a:rPr>
              <a:t>should be taken out first, before other </a:t>
            </a:r>
            <a:r>
              <a:rPr lang="en-US" sz="3200" dirty="0" smtClean="0">
                <a:solidFill>
                  <a:schemeClr val="accent1">
                    <a:lumMod val="75000"/>
                  </a:schemeClr>
                </a:solidFill>
              </a:rPr>
              <a:t>expenses such as taxes </a:t>
            </a:r>
            <a:r>
              <a:rPr lang="en-US" sz="3200" dirty="0">
                <a:solidFill>
                  <a:schemeClr val="accent1">
                    <a:lumMod val="75000"/>
                  </a:schemeClr>
                </a:solidFill>
              </a:rPr>
              <a:t>are met.  </a:t>
            </a:r>
            <a:endParaRPr lang="en-US" sz="3200" dirty="0" smtClean="0">
              <a:solidFill>
                <a:schemeClr val="accent1">
                  <a:lumMod val="75000"/>
                </a:schemeClr>
              </a:solidFill>
            </a:endParaRPr>
          </a:p>
          <a:p>
            <a:pPr marL="514350" indent="-514350">
              <a:buFont typeface="+mj-lt"/>
              <a:buAutoNum type="arabicPeriod" startAt="5"/>
            </a:pPr>
            <a:r>
              <a:rPr lang="en-US" sz="3200" dirty="0" smtClean="0"/>
              <a:t>Believers are obliged to send their tithe money to the “storehouse” even if they do not like how their tithe money is being used. </a:t>
            </a:r>
          </a:p>
          <a:p>
            <a:pPr marL="0" indent="0">
              <a:buNone/>
            </a:pPr>
            <a:endParaRPr lang="en-US" sz="300" dirty="0" smtClean="0"/>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1598727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Malachi 3:8-10</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8 </a:t>
            </a:r>
            <a:r>
              <a:rPr lang="en-US" sz="3200" dirty="0"/>
              <a:t>Will a man rob God? Yet ye have robbed me. But ye say, Wherein have we robbed thee? In tithes and offerings.</a:t>
            </a:r>
          </a:p>
          <a:p>
            <a:r>
              <a:rPr lang="en-US" sz="3200" b="1" baseline="30000" dirty="0"/>
              <a:t>9 </a:t>
            </a:r>
            <a:r>
              <a:rPr lang="en-US" sz="3200" dirty="0"/>
              <a:t>Ye are cursed with a curse: for ye have robbed me, even this whole nation.</a:t>
            </a:r>
          </a:p>
          <a:p>
            <a:r>
              <a:rPr lang="en-US" sz="3200" b="1" baseline="30000" dirty="0"/>
              <a:t>10 </a:t>
            </a:r>
            <a:r>
              <a:rPr lang="en-US" sz="3200" dirty="0"/>
              <a:t>Bring ye all the tithes into the storehouse, that there may be meat in mine house, and prove me now herewith, </a:t>
            </a:r>
            <a:r>
              <a:rPr lang="en-US" sz="3200" dirty="0" err="1"/>
              <a:t>saith</a:t>
            </a:r>
            <a:r>
              <a:rPr lang="en-US" sz="3200" dirty="0"/>
              <a:t> the </a:t>
            </a:r>
            <a:r>
              <a:rPr lang="en-US" sz="3200" cap="small" dirty="0"/>
              <a:t>Lord</a:t>
            </a:r>
            <a:r>
              <a:rPr lang="en-US" sz="3200" dirty="0"/>
              <a:t> of hosts, if I will not open you the windows of heaven, and pour you out a blessing, that there shall not be room enough to receive it.</a:t>
            </a:r>
          </a:p>
          <a:p>
            <a:pPr marL="0" indent="0">
              <a:buNone/>
            </a:pPr>
            <a:endParaRPr lang="en-US" sz="300" dirty="0" smtClean="0"/>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184417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Background</a:t>
            </a:r>
            <a:br>
              <a:rPr lang="en-US" dirty="0" smtClean="0"/>
            </a:br>
            <a:r>
              <a:rPr lang="en-US" dirty="0"/>
              <a:t>SDABC V.4 pg. 1121</a:t>
            </a:r>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200" dirty="0" smtClean="0"/>
              <a:t>When, many years after the original return from Babylonian captivity, Nehemiah, as King Artaxerxes’ “cupbearer,” heard that conditions were not right in Jerusalem, he requested permission to visit his countrymen there.  The king readily acceded to his request, granting Nehemiah a leave of absence for an unknown period of time.  Nehemiah was appointed governor, and beginning in 444 BC, carried on a mighty work of reformation among the returned exiles for a period of 12 years.  </a:t>
            </a:r>
            <a:endParaRPr lang="en-US" sz="300" dirty="0" smtClean="0"/>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107366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A Few Notes</a:t>
            </a:r>
            <a:endParaRPr lang="en-US" dirty="0"/>
          </a:p>
        </p:txBody>
      </p:sp>
      <p:sp>
        <p:nvSpPr>
          <p:cNvPr id="14" name="Content Placeholder 13"/>
          <p:cNvSpPr>
            <a:spLocks noGrp="1"/>
          </p:cNvSpPr>
          <p:nvPr>
            <p:ph idx="1"/>
          </p:nvPr>
        </p:nvSpPr>
        <p:spPr>
          <a:xfrm>
            <a:off x="1522413" y="1752600"/>
            <a:ext cx="9829799" cy="4416425"/>
          </a:xfrm>
        </p:spPr>
        <p:txBody>
          <a:bodyPr>
            <a:noAutofit/>
          </a:bodyPr>
          <a:lstStyle/>
          <a:p>
            <a:r>
              <a:rPr lang="en-US" sz="3200" dirty="0" smtClean="0"/>
              <a:t>There are only 32 verses in the KJV that mention the word “tithe.”  For comparison, there are 146 that speak of the Sabbath, 81 that speak of baptizing or baptism, and 546 that use the word “holy.”  </a:t>
            </a:r>
          </a:p>
          <a:p>
            <a:r>
              <a:rPr lang="en-US" sz="3200" dirty="0" smtClean="0"/>
              <a:t>Of these 32 verses, most of the meaningful discussions of tithe occur in just a handful of brief passages.   The others are largely incidental mentions of tithe-paying, such as in Luke 18:12, part the Pharisee’s self-congratulatory prayer, where he </a:t>
            </a:r>
            <a:r>
              <a:rPr lang="en-US" sz="3200" dirty="0"/>
              <a:t>mentions </a:t>
            </a:r>
            <a:r>
              <a:rPr lang="en-US" sz="3200" dirty="0" smtClean="0"/>
              <a:t>“I </a:t>
            </a:r>
            <a:r>
              <a:rPr lang="en-US" sz="3200" dirty="0"/>
              <a:t>fast twice in the week, I give tithes of all that I possess</a:t>
            </a:r>
            <a:r>
              <a:rPr lang="en-US" sz="3200" dirty="0" smtClean="0"/>
              <a:t>.”  </a:t>
            </a:r>
          </a:p>
        </p:txBody>
      </p:sp>
    </p:spTree>
    <p:extLst>
      <p:ext uri="{BB962C8B-B14F-4D97-AF65-F5344CB8AC3E}">
        <p14:creationId xmlns:p14="http://schemas.microsoft.com/office/powerpoint/2010/main" val="3677361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Background</a:t>
            </a:r>
            <a:br>
              <a:rPr lang="en-US" dirty="0" smtClean="0"/>
            </a:br>
            <a:r>
              <a:rPr lang="en-US" dirty="0" smtClean="0"/>
              <a:t>SDABC V.4 pg. 1121</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200" dirty="0" smtClean="0"/>
              <a:t>After he was called back to Babylon, some years passed before he returned to Judea.  Upon his return, he found a state of marked spiritual declension, which he endeavored to correct.  It was during this general period, perhaps between Nehemiah’s two terms as governor, that the Lord raised up the prophet Malachi to turn the people back to wholehearted service for God.  </a:t>
            </a:r>
            <a:endParaRPr lang="en-US" sz="300" dirty="0" smtClean="0"/>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3089840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Background</a:t>
            </a:r>
            <a:br>
              <a:rPr lang="en-US" dirty="0" smtClean="0"/>
            </a:br>
            <a:r>
              <a:rPr lang="en-US" dirty="0" smtClean="0"/>
              <a:t>SDABC V.4 pg. 1131</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200" dirty="0" smtClean="0"/>
              <a:t>The burden of the prophet’s message is not a pronouncement of judgement upon sinners, but a call to repentance and fidelity to God, accompanied by a solemn reminder of the past history of Israel.  To “return” to God is to repent of sin and make a thorough reformation in the life.  </a:t>
            </a:r>
            <a:endParaRPr lang="en-US" sz="300" dirty="0" smtClean="0"/>
          </a:p>
          <a:p>
            <a:pPr marL="0" indent="0">
              <a:buNone/>
            </a:pPr>
            <a:r>
              <a:rPr lang="en-US" sz="3200" dirty="0" smtClean="0"/>
              <a:t>The people are “cursed” because of their disobedience to God’s law, but reformation and redemption remains possible by God’s grace.  </a:t>
            </a:r>
            <a:endParaRPr lang="en-US" sz="3200" dirty="0"/>
          </a:p>
        </p:txBody>
      </p:sp>
    </p:spTree>
    <p:extLst>
      <p:ext uri="{BB962C8B-B14F-4D97-AF65-F5344CB8AC3E}">
        <p14:creationId xmlns:p14="http://schemas.microsoft.com/office/powerpoint/2010/main" val="63735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Leviticus 27: 30-32</a:t>
            </a:r>
            <a:br>
              <a:rPr lang="en-US" dirty="0" smtClean="0"/>
            </a:b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30 </a:t>
            </a:r>
            <a:r>
              <a:rPr lang="en-US" sz="3200" dirty="0"/>
              <a:t>And all the tithe of the land, whether of the seed of the land, or of the fruit of the tree, is the </a:t>
            </a:r>
            <a:r>
              <a:rPr lang="en-US" sz="3200" cap="small" dirty="0"/>
              <a:t>Lord</a:t>
            </a:r>
            <a:r>
              <a:rPr lang="en-US" sz="3200" dirty="0"/>
              <a:t>'s: it is holy unto the </a:t>
            </a:r>
            <a:r>
              <a:rPr lang="en-US" sz="3200" cap="small" dirty="0"/>
              <a:t>Lord</a:t>
            </a:r>
            <a:r>
              <a:rPr lang="en-US" sz="3200" dirty="0"/>
              <a:t>.</a:t>
            </a:r>
          </a:p>
          <a:p>
            <a:r>
              <a:rPr lang="en-US" sz="3200" b="1" baseline="30000" dirty="0"/>
              <a:t>31 </a:t>
            </a:r>
            <a:r>
              <a:rPr lang="en-US" sz="3200" dirty="0"/>
              <a:t>And if a man will at all redeem ought of his tithes, he shall add thereto the fifth part thereof.</a:t>
            </a:r>
          </a:p>
          <a:p>
            <a:r>
              <a:rPr lang="en-US" sz="3200" b="1" baseline="30000" dirty="0"/>
              <a:t>32 </a:t>
            </a:r>
            <a:r>
              <a:rPr lang="en-US" sz="3200" dirty="0"/>
              <a:t>And concerning the tithe of the herd, or of the flock, even of whatsoever </a:t>
            </a:r>
            <a:r>
              <a:rPr lang="en-US" sz="3200" dirty="0" err="1"/>
              <a:t>passeth</a:t>
            </a:r>
            <a:r>
              <a:rPr lang="en-US" sz="3200" dirty="0"/>
              <a:t> under the rod, the tenth shall be holy unto the </a:t>
            </a:r>
            <a:r>
              <a:rPr lang="en-US" sz="3200" cap="small" dirty="0"/>
              <a:t>Lord</a:t>
            </a:r>
            <a:r>
              <a:rPr lang="en-US" sz="3200" dirty="0"/>
              <a:t>.</a:t>
            </a:r>
          </a:p>
        </p:txBody>
      </p:sp>
    </p:spTree>
    <p:extLst>
      <p:ext uri="{BB962C8B-B14F-4D97-AF65-F5344CB8AC3E}">
        <p14:creationId xmlns:p14="http://schemas.microsoft.com/office/powerpoint/2010/main" val="30364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Numbers 18:20-21</a:t>
            </a:r>
            <a:br>
              <a:rPr lang="en-US" dirty="0" smtClean="0"/>
            </a:b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20 </a:t>
            </a:r>
            <a:r>
              <a:rPr lang="en-US" sz="3200" dirty="0"/>
              <a:t>And the </a:t>
            </a:r>
            <a:r>
              <a:rPr lang="en-US" sz="3200" cap="small" dirty="0"/>
              <a:t>Lord</a:t>
            </a:r>
            <a:r>
              <a:rPr lang="en-US" sz="3200" dirty="0"/>
              <a:t> </a:t>
            </a:r>
            <a:r>
              <a:rPr lang="en-US" sz="3200" dirty="0" err="1"/>
              <a:t>spake</a:t>
            </a:r>
            <a:r>
              <a:rPr lang="en-US" sz="3200" dirty="0"/>
              <a:t> unto Aaron, Thou shalt have no inheritance in their land, neither shalt thou have any part among them: I am thy part and thine inheritance among the children of Israel.</a:t>
            </a:r>
          </a:p>
          <a:p>
            <a:r>
              <a:rPr lang="en-US" sz="3200" b="1" baseline="30000" dirty="0"/>
              <a:t>21 </a:t>
            </a:r>
            <a:r>
              <a:rPr lang="en-US" sz="3200" dirty="0"/>
              <a:t>And, behold, I have given the children of Levi all the tenth in Israel for an inheritance, for their service which they serve, even the service of the tabernacle of the congregation</a:t>
            </a:r>
            <a:r>
              <a:rPr lang="en-US" sz="3200" dirty="0" smtClean="0"/>
              <a:t>.</a:t>
            </a:r>
            <a:endParaRPr lang="en-US" sz="3200" dirty="0"/>
          </a:p>
        </p:txBody>
      </p:sp>
    </p:spTree>
    <p:extLst>
      <p:ext uri="{BB962C8B-B14F-4D97-AF65-F5344CB8AC3E}">
        <p14:creationId xmlns:p14="http://schemas.microsoft.com/office/powerpoint/2010/main" val="673122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Numbers 18:23-24</a:t>
            </a:r>
            <a:br>
              <a:rPr lang="en-US" dirty="0" smtClean="0"/>
            </a:b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smtClean="0"/>
              <a:t>23</a:t>
            </a:r>
            <a:r>
              <a:rPr lang="en-US" sz="3200" b="1" baseline="30000" dirty="0"/>
              <a:t> </a:t>
            </a:r>
            <a:r>
              <a:rPr lang="en-US" sz="3200" dirty="0"/>
              <a:t>But the Levites shall do the service of the tabernacle of the congregation, and they shall bear their iniquity: it shall be a statute for ever throughout your generations, that among the children of Israel they have no inheritance.</a:t>
            </a:r>
          </a:p>
          <a:p>
            <a:r>
              <a:rPr lang="en-US" sz="3200" b="1" baseline="30000" dirty="0"/>
              <a:t>24 </a:t>
            </a:r>
            <a:r>
              <a:rPr lang="en-US" sz="3200" dirty="0"/>
              <a:t>But the tithes of the children of Israel, which they offer as an heave offering unto the </a:t>
            </a:r>
            <a:r>
              <a:rPr lang="en-US" sz="3200" cap="small" dirty="0"/>
              <a:t>Lord</a:t>
            </a:r>
            <a:r>
              <a:rPr lang="en-US" sz="3200" dirty="0"/>
              <a:t>, I have given to the Levites to inherit: therefore I have said unto them, Among the children of Israel they shall have no inheritance.</a:t>
            </a:r>
          </a:p>
        </p:txBody>
      </p:sp>
    </p:spTree>
    <p:extLst>
      <p:ext uri="{BB962C8B-B14F-4D97-AF65-F5344CB8AC3E}">
        <p14:creationId xmlns:p14="http://schemas.microsoft.com/office/powerpoint/2010/main" val="304289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Deuteronomy 12:5-14</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5 </a:t>
            </a:r>
            <a:r>
              <a:rPr lang="en-US" sz="3200" dirty="0"/>
              <a:t>But unto the place which the </a:t>
            </a:r>
            <a:r>
              <a:rPr lang="en-US" sz="3200" cap="small" dirty="0"/>
              <a:t>Lord</a:t>
            </a:r>
            <a:r>
              <a:rPr lang="en-US" sz="3200" dirty="0"/>
              <a:t> your God shall choose out of all your tribes to put his name there, even unto his habitation shall ye seek, and thither thou shalt come:</a:t>
            </a:r>
          </a:p>
          <a:p>
            <a:r>
              <a:rPr lang="en-US" sz="3200" b="1" baseline="30000" dirty="0"/>
              <a:t>6 </a:t>
            </a:r>
            <a:r>
              <a:rPr lang="en-US" sz="3200" dirty="0"/>
              <a:t>And thither ye shall bring your burnt offerings, and your sacrifices, and your tithes, and heave offerings of your hand, and your vows, and your freewill offerings, and the firstlings of your herds and of your flocks</a:t>
            </a:r>
            <a:r>
              <a:rPr lang="en-US" sz="3200" dirty="0" smtClean="0"/>
              <a:t>:</a:t>
            </a:r>
            <a:endParaRPr lang="en-US" sz="3200" dirty="0"/>
          </a:p>
        </p:txBody>
      </p:sp>
    </p:spTree>
    <p:extLst>
      <p:ext uri="{BB962C8B-B14F-4D97-AF65-F5344CB8AC3E}">
        <p14:creationId xmlns:p14="http://schemas.microsoft.com/office/powerpoint/2010/main" val="275634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Deuteronomy 12:5-14</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7 </a:t>
            </a:r>
            <a:r>
              <a:rPr lang="en-US" sz="3200" dirty="0"/>
              <a:t>And there ye shall eat before the </a:t>
            </a:r>
            <a:r>
              <a:rPr lang="en-US" sz="3200" cap="small" dirty="0"/>
              <a:t>Lord</a:t>
            </a:r>
            <a:r>
              <a:rPr lang="en-US" sz="3200" dirty="0"/>
              <a:t> your God, and ye shall rejoice in all that ye put your hand unto, ye and your households, wherein the </a:t>
            </a:r>
            <a:r>
              <a:rPr lang="en-US" sz="3200" cap="small" dirty="0"/>
              <a:t>Lord</a:t>
            </a:r>
            <a:r>
              <a:rPr lang="en-US" sz="3200" dirty="0"/>
              <a:t> thy God hath blessed thee.</a:t>
            </a:r>
          </a:p>
          <a:p>
            <a:r>
              <a:rPr lang="en-US" sz="3200" b="1" baseline="30000" dirty="0"/>
              <a:t>8 </a:t>
            </a:r>
            <a:r>
              <a:rPr lang="en-US" sz="3200" dirty="0"/>
              <a:t>Ye shall not do after all the things that we do here this day, every man whatsoever is right in his own eyes.</a:t>
            </a:r>
          </a:p>
          <a:p>
            <a:r>
              <a:rPr lang="en-US" sz="3200" b="1" baseline="30000" dirty="0"/>
              <a:t>9 </a:t>
            </a:r>
            <a:r>
              <a:rPr lang="en-US" sz="3200" dirty="0"/>
              <a:t>For ye are not as yet come to the rest and to the inheritance, which the </a:t>
            </a:r>
            <a:r>
              <a:rPr lang="en-US" sz="3200" cap="small" dirty="0"/>
              <a:t>Lord</a:t>
            </a:r>
            <a:r>
              <a:rPr lang="en-US" sz="3200" dirty="0"/>
              <a:t> your God giveth you.</a:t>
            </a:r>
          </a:p>
        </p:txBody>
      </p:sp>
    </p:spTree>
    <p:extLst>
      <p:ext uri="{BB962C8B-B14F-4D97-AF65-F5344CB8AC3E}">
        <p14:creationId xmlns:p14="http://schemas.microsoft.com/office/powerpoint/2010/main" val="403422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Deuteronomy 12:5-14, 19</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10 </a:t>
            </a:r>
            <a:r>
              <a:rPr lang="en-US" sz="3200" dirty="0"/>
              <a:t>But when ye go over Jordan, and dwell in the land which the </a:t>
            </a:r>
            <a:r>
              <a:rPr lang="en-US" sz="3200" cap="small" dirty="0"/>
              <a:t>Lord</a:t>
            </a:r>
            <a:r>
              <a:rPr lang="en-US" sz="3200" dirty="0"/>
              <a:t> your God giveth you to inherit, and when he giveth you rest from all your enemies round about, so that ye dwell in safety;</a:t>
            </a:r>
          </a:p>
          <a:p>
            <a:r>
              <a:rPr lang="en-US" sz="3200" b="1" baseline="30000" dirty="0"/>
              <a:t>11 </a:t>
            </a:r>
            <a:r>
              <a:rPr lang="en-US" sz="3200" dirty="0"/>
              <a:t>Then there shall be a place which the </a:t>
            </a:r>
            <a:r>
              <a:rPr lang="en-US" sz="3200" cap="small" dirty="0"/>
              <a:t>Lord</a:t>
            </a:r>
            <a:r>
              <a:rPr lang="en-US" sz="3200" dirty="0"/>
              <a:t> your God shall choose to cause his name to dwell there; thither shall ye bring all that I command you; your burnt offerings, and your sacrifices, your tithes, and the heave offering of your hand, and all your choice vows which ye vow unto the </a:t>
            </a:r>
            <a:r>
              <a:rPr lang="en-US" sz="3200" cap="small" dirty="0"/>
              <a:t>Lord</a:t>
            </a:r>
            <a:r>
              <a:rPr lang="en-US" sz="3200" dirty="0"/>
              <a:t>:</a:t>
            </a:r>
          </a:p>
        </p:txBody>
      </p:sp>
    </p:spTree>
    <p:extLst>
      <p:ext uri="{BB962C8B-B14F-4D97-AF65-F5344CB8AC3E}">
        <p14:creationId xmlns:p14="http://schemas.microsoft.com/office/powerpoint/2010/main" val="222775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Deuteronomy 12:5-14</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12 </a:t>
            </a:r>
            <a:r>
              <a:rPr lang="en-US" sz="3200" dirty="0"/>
              <a:t>And ye shall rejoice before the </a:t>
            </a:r>
            <a:r>
              <a:rPr lang="en-US" sz="3200" cap="small" dirty="0"/>
              <a:t>Lord</a:t>
            </a:r>
            <a:r>
              <a:rPr lang="en-US" sz="3200" dirty="0"/>
              <a:t> your God, ye, and your sons, and your daughters, and your menservants, and your maidservants, and the Levite that is within your gates; forasmuch as he hath no part nor inheritance with you.</a:t>
            </a:r>
          </a:p>
          <a:p>
            <a:r>
              <a:rPr lang="en-US" sz="3200" b="1" baseline="30000" dirty="0"/>
              <a:t>13 </a:t>
            </a:r>
            <a:r>
              <a:rPr lang="en-US" sz="3200" dirty="0"/>
              <a:t>Take heed to thyself that thou offer not thy burnt offerings in every place that thou </a:t>
            </a:r>
            <a:r>
              <a:rPr lang="en-US" sz="3200" dirty="0" err="1"/>
              <a:t>seest</a:t>
            </a:r>
            <a:r>
              <a:rPr lang="en-US" sz="3200" dirty="0"/>
              <a:t>:</a:t>
            </a:r>
          </a:p>
          <a:p>
            <a:r>
              <a:rPr lang="en-US" sz="3200" b="1" baseline="30000" dirty="0"/>
              <a:t>14 </a:t>
            </a:r>
            <a:r>
              <a:rPr lang="en-US" sz="3200" dirty="0"/>
              <a:t>But in the place which the </a:t>
            </a:r>
            <a:r>
              <a:rPr lang="en-US" sz="3200" cap="small" dirty="0"/>
              <a:t>Lord</a:t>
            </a:r>
            <a:r>
              <a:rPr lang="en-US" sz="3200" dirty="0"/>
              <a:t> shall choose in one of thy tribes, there thou shalt offer thy burnt offerings, and there thou shalt do all that I command thee.</a:t>
            </a:r>
          </a:p>
        </p:txBody>
      </p:sp>
    </p:spTree>
    <p:extLst>
      <p:ext uri="{BB962C8B-B14F-4D97-AF65-F5344CB8AC3E}">
        <p14:creationId xmlns:p14="http://schemas.microsoft.com/office/powerpoint/2010/main" val="73189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2 Chronicles 31:2-15</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2 </a:t>
            </a:r>
            <a:r>
              <a:rPr lang="en-US" sz="3200" dirty="0"/>
              <a:t>And Hezekiah appointed the courses of the priests and the Levites after their courses, every man according to his service, the priests and Levites for burnt offerings and for peace offerings, to minister, and to give thanks, and to praise in the gates of the tents of the </a:t>
            </a:r>
            <a:r>
              <a:rPr lang="en-US" sz="3200" cap="small" dirty="0"/>
              <a:t>Lord</a:t>
            </a:r>
            <a:r>
              <a:rPr lang="en-US" sz="3200" dirty="0"/>
              <a:t>.</a:t>
            </a:r>
          </a:p>
          <a:p>
            <a:r>
              <a:rPr lang="en-US" sz="3200" b="1" baseline="30000" dirty="0"/>
              <a:t>3 </a:t>
            </a:r>
            <a:r>
              <a:rPr lang="en-US" sz="3200" dirty="0"/>
              <a:t>He appointed also the king's portion of his substance for the burnt offerings, to wit, for the morning and evening burnt offerings, and the burnt offerings for the </a:t>
            </a:r>
            <a:r>
              <a:rPr lang="en-US" sz="3200" dirty="0" err="1"/>
              <a:t>sabbaths</a:t>
            </a:r>
            <a:r>
              <a:rPr lang="en-US" sz="3200" dirty="0"/>
              <a:t>, and for the new moons, and for the set feasts, as it is written in the law of the </a:t>
            </a:r>
            <a:r>
              <a:rPr lang="en-US" sz="3200" cap="small" dirty="0"/>
              <a:t>Lord</a:t>
            </a:r>
            <a:r>
              <a:rPr lang="en-US" sz="3200" dirty="0"/>
              <a:t>.</a:t>
            </a:r>
          </a:p>
        </p:txBody>
      </p:sp>
    </p:spTree>
    <p:extLst>
      <p:ext uri="{BB962C8B-B14F-4D97-AF65-F5344CB8AC3E}">
        <p14:creationId xmlns:p14="http://schemas.microsoft.com/office/powerpoint/2010/main" val="1894060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A Few Notes</a:t>
            </a:r>
            <a:endParaRPr lang="en-US" dirty="0"/>
          </a:p>
        </p:txBody>
      </p:sp>
      <p:sp>
        <p:nvSpPr>
          <p:cNvPr id="14" name="Content Placeholder 13"/>
          <p:cNvSpPr>
            <a:spLocks noGrp="1"/>
          </p:cNvSpPr>
          <p:nvPr>
            <p:ph idx="1"/>
          </p:nvPr>
        </p:nvSpPr>
        <p:spPr>
          <a:xfrm>
            <a:off x="1522413" y="1676400"/>
            <a:ext cx="10515599" cy="5029200"/>
          </a:xfrm>
        </p:spPr>
        <p:txBody>
          <a:bodyPr>
            <a:noAutofit/>
          </a:bodyPr>
          <a:lstStyle/>
          <a:p>
            <a:pPr marL="0" indent="0">
              <a:buNone/>
            </a:pPr>
            <a:r>
              <a:rPr lang="en-US" sz="3000" dirty="0" smtClean="0"/>
              <a:t>Those passages which discuss tithe in a more than incidental sense are basically as follows:  </a:t>
            </a:r>
          </a:p>
          <a:p>
            <a:pPr marL="514350" indent="-514350">
              <a:buFont typeface="+mj-lt"/>
              <a:buAutoNum type="arabicPeriod"/>
            </a:pPr>
            <a:r>
              <a:rPr lang="en-US" sz="3000" dirty="0" smtClean="0"/>
              <a:t>Genesis 14, where Abram gives tithes to Melchizedek;</a:t>
            </a:r>
          </a:p>
          <a:p>
            <a:pPr marL="514350" indent="-514350">
              <a:buFont typeface="+mj-lt"/>
              <a:buAutoNum type="arabicPeriod"/>
            </a:pPr>
            <a:r>
              <a:rPr lang="en-US" sz="3000" dirty="0" smtClean="0"/>
              <a:t>Genesis 28, where Jacob promises to tithe;  </a:t>
            </a:r>
          </a:p>
          <a:p>
            <a:pPr marL="514350" indent="-514350">
              <a:buFont typeface="+mj-lt"/>
              <a:buAutoNum type="arabicPeriod"/>
            </a:pPr>
            <a:r>
              <a:rPr lang="en-US" sz="3000" dirty="0" smtClean="0"/>
              <a:t>Leviticus 27, which gives the law describing tithe;</a:t>
            </a:r>
          </a:p>
          <a:p>
            <a:pPr marL="514350" indent="-514350">
              <a:buFont typeface="+mj-lt"/>
              <a:buAutoNum type="arabicPeriod"/>
            </a:pPr>
            <a:r>
              <a:rPr lang="en-US" sz="3000" dirty="0"/>
              <a:t>Numbers</a:t>
            </a:r>
            <a:r>
              <a:rPr lang="en-US" sz="3000" dirty="0" smtClean="0"/>
              <a:t> 18, where the laws for Levites and tithes are recorded;</a:t>
            </a:r>
          </a:p>
          <a:p>
            <a:pPr marL="514350" indent="-514350">
              <a:buFont typeface="+mj-lt"/>
              <a:buAutoNum type="arabicPeriod"/>
            </a:pPr>
            <a:r>
              <a:rPr lang="en-US" sz="3000" dirty="0" smtClean="0"/>
              <a:t>Deuteronomy 12, 14, and 26 which contain Moses’ exhortations to obey the law regarding tithes;</a:t>
            </a:r>
          </a:p>
        </p:txBody>
      </p:sp>
    </p:spTree>
    <p:extLst>
      <p:ext uri="{BB962C8B-B14F-4D97-AF65-F5344CB8AC3E}">
        <p14:creationId xmlns:p14="http://schemas.microsoft.com/office/powerpoint/2010/main" val="2717604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2 Chronicles 31:2-15</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4 </a:t>
            </a:r>
            <a:r>
              <a:rPr lang="en-US" sz="3200" dirty="0"/>
              <a:t>Moreover he commanded the people that dwelt in Jerusalem to give the portion of the priests and the Levites, that they might be encouraged in the law of the </a:t>
            </a:r>
            <a:r>
              <a:rPr lang="en-US" sz="3200" cap="small" dirty="0"/>
              <a:t>Lord</a:t>
            </a:r>
            <a:r>
              <a:rPr lang="en-US" sz="3200" dirty="0"/>
              <a:t>.</a:t>
            </a:r>
          </a:p>
          <a:p>
            <a:r>
              <a:rPr lang="en-US" sz="3200" b="1" baseline="30000" dirty="0"/>
              <a:t>5 </a:t>
            </a:r>
            <a:r>
              <a:rPr lang="en-US" sz="3200" dirty="0"/>
              <a:t>And as soon as the commandment came abroad, the children of Israel brought in abundance the </a:t>
            </a:r>
            <a:r>
              <a:rPr lang="en-US" sz="3200" dirty="0" err="1"/>
              <a:t>firstfruits</a:t>
            </a:r>
            <a:r>
              <a:rPr lang="en-US" sz="3200" dirty="0"/>
              <a:t> of corn, wine, and oil, and honey, and of all the increase of the field; and the tithe of all things brought they in abundantly</a:t>
            </a:r>
            <a:r>
              <a:rPr lang="en-US" sz="3200" dirty="0" smtClean="0"/>
              <a:t>.</a:t>
            </a:r>
            <a:endParaRPr lang="en-US" sz="3200" dirty="0"/>
          </a:p>
        </p:txBody>
      </p:sp>
    </p:spTree>
    <p:extLst>
      <p:ext uri="{BB962C8B-B14F-4D97-AF65-F5344CB8AC3E}">
        <p14:creationId xmlns:p14="http://schemas.microsoft.com/office/powerpoint/2010/main" val="112080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Storehouse(OT):  2 Chronicles 31:2-15</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6 </a:t>
            </a:r>
            <a:r>
              <a:rPr lang="en-US" sz="3200" dirty="0"/>
              <a:t>And concerning the children of Israel and Judah, that dwelt in the cities of Judah, they also brought in the tithe of oxen and sheep, and the tithe of holy things which were consecrated unto the </a:t>
            </a:r>
            <a:r>
              <a:rPr lang="en-US" sz="3200" cap="small" dirty="0"/>
              <a:t>Lord</a:t>
            </a:r>
            <a:r>
              <a:rPr lang="en-US" sz="3200" dirty="0"/>
              <a:t> their God, and laid them by heaps.</a:t>
            </a:r>
          </a:p>
          <a:p>
            <a:r>
              <a:rPr lang="en-US" sz="3200" b="1" baseline="30000" dirty="0"/>
              <a:t>7 </a:t>
            </a:r>
            <a:r>
              <a:rPr lang="en-US" sz="3200" dirty="0"/>
              <a:t>In the third month they began to lay the foundation of the heaps, and finished them in the seventh month.</a:t>
            </a:r>
          </a:p>
          <a:p>
            <a:r>
              <a:rPr lang="en-US" sz="3200" b="1" baseline="30000" dirty="0"/>
              <a:t>8 </a:t>
            </a:r>
            <a:r>
              <a:rPr lang="en-US" sz="3200" dirty="0"/>
              <a:t>And when Hezekiah and the princes came and saw the heaps, they blessed the </a:t>
            </a:r>
            <a:r>
              <a:rPr lang="en-US" sz="3200" cap="small" dirty="0"/>
              <a:t>Lord</a:t>
            </a:r>
            <a:r>
              <a:rPr lang="en-US" sz="3200" dirty="0"/>
              <a:t>, and his people Israel.</a:t>
            </a:r>
          </a:p>
        </p:txBody>
      </p:sp>
    </p:spTree>
    <p:extLst>
      <p:ext uri="{BB962C8B-B14F-4D97-AF65-F5344CB8AC3E}">
        <p14:creationId xmlns:p14="http://schemas.microsoft.com/office/powerpoint/2010/main" val="91336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2 Chronicles 31:2-15</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000" b="1" baseline="30000" dirty="0"/>
              <a:t>11 </a:t>
            </a:r>
            <a:r>
              <a:rPr lang="en-US" sz="3000" dirty="0"/>
              <a:t>Then Hezekiah commanded to prepare chambers in the house of the </a:t>
            </a:r>
            <a:r>
              <a:rPr lang="en-US" sz="3000" cap="small" dirty="0"/>
              <a:t>Lord</a:t>
            </a:r>
            <a:r>
              <a:rPr lang="en-US" sz="3000" dirty="0"/>
              <a:t>; and they prepared them,</a:t>
            </a:r>
          </a:p>
          <a:p>
            <a:r>
              <a:rPr lang="en-US" sz="3000" b="1" baseline="30000" dirty="0"/>
              <a:t>12 </a:t>
            </a:r>
            <a:r>
              <a:rPr lang="en-US" sz="3000" dirty="0"/>
              <a:t>And brought in the offerings and the tithes and the dedicated things faithfully: over which </a:t>
            </a:r>
            <a:r>
              <a:rPr lang="en-US" sz="3000" dirty="0" err="1"/>
              <a:t>Cononiah</a:t>
            </a:r>
            <a:r>
              <a:rPr lang="en-US" sz="3000" dirty="0"/>
              <a:t> the Levite was ruler, and </a:t>
            </a:r>
            <a:r>
              <a:rPr lang="en-US" sz="3000" dirty="0" err="1"/>
              <a:t>Shimei</a:t>
            </a:r>
            <a:r>
              <a:rPr lang="en-US" sz="3000" dirty="0"/>
              <a:t> his brother was the next.</a:t>
            </a:r>
          </a:p>
          <a:p>
            <a:r>
              <a:rPr lang="en-US" sz="3000" b="1" baseline="30000" dirty="0"/>
              <a:t>13 </a:t>
            </a:r>
            <a:r>
              <a:rPr lang="en-US" sz="3000" dirty="0"/>
              <a:t>And </a:t>
            </a:r>
            <a:r>
              <a:rPr lang="en-US" sz="3000" dirty="0" err="1"/>
              <a:t>Jehiel</a:t>
            </a:r>
            <a:r>
              <a:rPr lang="en-US" sz="3000" dirty="0"/>
              <a:t>, and </a:t>
            </a:r>
            <a:r>
              <a:rPr lang="en-US" sz="3000" dirty="0" err="1"/>
              <a:t>Azaziah</a:t>
            </a:r>
            <a:r>
              <a:rPr lang="en-US" sz="3000" dirty="0"/>
              <a:t>, and </a:t>
            </a:r>
            <a:r>
              <a:rPr lang="en-US" sz="3000" dirty="0" err="1"/>
              <a:t>Nahath</a:t>
            </a:r>
            <a:r>
              <a:rPr lang="en-US" sz="3000" dirty="0"/>
              <a:t>, and Asahel, and </a:t>
            </a:r>
            <a:r>
              <a:rPr lang="en-US" sz="3000" dirty="0" err="1"/>
              <a:t>Jerimoth</a:t>
            </a:r>
            <a:r>
              <a:rPr lang="en-US" sz="3000" dirty="0"/>
              <a:t>, and </a:t>
            </a:r>
            <a:r>
              <a:rPr lang="en-US" sz="3000" dirty="0" err="1"/>
              <a:t>Jozabad</a:t>
            </a:r>
            <a:r>
              <a:rPr lang="en-US" sz="3000" dirty="0"/>
              <a:t>, and Eliel, and </a:t>
            </a:r>
            <a:r>
              <a:rPr lang="en-US" sz="3000" dirty="0" err="1"/>
              <a:t>Ismachiah</a:t>
            </a:r>
            <a:r>
              <a:rPr lang="en-US" sz="3000" dirty="0"/>
              <a:t>, and </a:t>
            </a:r>
            <a:r>
              <a:rPr lang="en-US" sz="3000" dirty="0" err="1"/>
              <a:t>Mahath</a:t>
            </a:r>
            <a:r>
              <a:rPr lang="en-US" sz="3000" dirty="0"/>
              <a:t>, and </a:t>
            </a:r>
            <a:r>
              <a:rPr lang="en-US" sz="3000" dirty="0" err="1"/>
              <a:t>Benaiah</a:t>
            </a:r>
            <a:r>
              <a:rPr lang="en-US" sz="3000" dirty="0"/>
              <a:t>, were overseers under the hand of </a:t>
            </a:r>
            <a:r>
              <a:rPr lang="en-US" sz="3000" dirty="0" err="1"/>
              <a:t>Cononiah</a:t>
            </a:r>
            <a:r>
              <a:rPr lang="en-US" sz="3000" dirty="0"/>
              <a:t> and </a:t>
            </a:r>
            <a:r>
              <a:rPr lang="en-US" sz="3000" dirty="0" err="1"/>
              <a:t>Shimei</a:t>
            </a:r>
            <a:r>
              <a:rPr lang="en-US" sz="3000" dirty="0"/>
              <a:t> his brother, at the commandment of Hezekiah the king, and </a:t>
            </a:r>
            <a:r>
              <a:rPr lang="en-US" sz="3000" dirty="0" err="1"/>
              <a:t>Azariah</a:t>
            </a:r>
            <a:r>
              <a:rPr lang="en-US" sz="3000" dirty="0"/>
              <a:t> the ruler of the house of God</a:t>
            </a:r>
            <a:r>
              <a:rPr lang="en-US" sz="3000" dirty="0" smtClean="0"/>
              <a:t>.</a:t>
            </a:r>
            <a:endParaRPr lang="en-US" sz="3000" dirty="0"/>
          </a:p>
        </p:txBody>
      </p:sp>
    </p:spTree>
    <p:extLst>
      <p:ext uri="{BB962C8B-B14F-4D97-AF65-F5344CB8AC3E}">
        <p14:creationId xmlns:p14="http://schemas.microsoft.com/office/powerpoint/2010/main" val="7003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2 Chronicles 31:2-15</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14 </a:t>
            </a:r>
            <a:r>
              <a:rPr lang="en-US" sz="3200" dirty="0"/>
              <a:t>And Kore the son of </a:t>
            </a:r>
            <a:r>
              <a:rPr lang="en-US" sz="3200" dirty="0" err="1"/>
              <a:t>Imnah</a:t>
            </a:r>
            <a:r>
              <a:rPr lang="en-US" sz="3200" dirty="0"/>
              <a:t> the Levite, the porter toward the east, was over the freewill offerings of God, to distribute the oblations of the </a:t>
            </a:r>
            <a:r>
              <a:rPr lang="en-US" sz="3200" cap="small" dirty="0"/>
              <a:t>Lord</a:t>
            </a:r>
            <a:r>
              <a:rPr lang="en-US" sz="3200" dirty="0"/>
              <a:t>, and the most holy things.</a:t>
            </a:r>
          </a:p>
          <a:p>
            <a:r>
              <a:rPr lang="en-US" sz="3200" b="1" baseline="30000" dirty="0"/>
              <a:t>15 </a:t>
            </a:r>
            <a:r>
              <a:rPr lang="en-US" sz="3200" dirty="0"/>
              <a:t>And next him were Eden, and </a:t>
            </a:r>
            <a:r>
              <a:rPr lang="en-US" sz="3200" dirty="0" err="1"/>
              <a:t>Miniamin</a:t>
            </a:r>
            <a:r>
              <a:rPr lang="en-US" sz="3200" dirty="0"/>
              <a:t>, and </a:t>
            </a:r>
            <a:r>
              <a:rPr lang="en-US" sz="3200" dirty="0" err="1"/>
              <a:t>Jeshua</a:t>
            </a:r>
            <a:r>
              <a:rPr lang="en-US" sz="3200" dirty="0"/>
              <a:t>, and Shemaiah, </a:t>
            </a:r>
            <a:r>
              <a:rPr lang="en-US" sz="3200" dirty="0" err="1"/>
              <a:t>Amariah</a:t>
            </a:r>
            <a:r>
              <a:rPr lang="en-US" sz="3200" dirty="0"/>
              <a:t>, and </a:t>
            </a:r>
            <a:r>
              <a:rPr lang="en-US" sz="3200" dirty="0" err="1"/>
              <a:t>Shecaniah</a:t>
            </a:r>
            <a:r>
              <a:rPr lang="en-US" sz="3200" dirty="0"/>
              <a:t>, in the cities of the priests, in their set office, to give to their brethren by courses, as well to the great as to the small:</a:t>
            </a:r>
          </a:p>
        </p:txBody>
      </p:sp>
    </p:spTree>
    <p:extLst>
      <p:ext uri="{BB962C8B-B14F-4D97-AF65-F5344CB8AC3E}">
        <p14:creationId xmlns:p14="http://schemas.microsoft.com/office/powerpoint/2010/main" val="154104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2 Chronicles 31:2-12</a:t>
            </a:r>
            <a:br>
              <a:rPr lang="en-US" dirty="0" smtClean="0"/>
            </a:b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9 </a:t>
            </a:r>
            <a:r>
              <a:rPr lang="en-US" sz="3200" dirty="0"/>
              <a:t>Then Hezekiah questioned with the priests and the Levites concerning the heaps.</a:t>
            </a:r>
          </a:p>
          <a:p>
            <a:r>
              <a:rPr lang="en-US" sz="3200" b="1" baseline="30000" dirty="0"/>
              <a:t>10 </a:t>
            </a:r>
            <a:r>
              <a:rPr lang="en-US" sz="3200" dirty="0"/>
              <a:t>And </a:t>
            </a:r>
            <a:r>
              <a:rPr lang="en-US" sz="3200" dirty="0" err="1"/>
              <a:t>Azariah</a:t>
            </a:r>
            <a:r>
              <a:rPr lang="en-US" sz="3200" dirty="0"/>
              <a:t> the chief priest of the house of </a:t>
            </a:r>
            <a:r>
              <a:rPr lang="en-US" sz="3200" dirty="0" err="1"/>
              <a:t>Zadok</a:t>
            </a:r>
            <a:r>
              <a:rPr lang="en-US" sz="3200" dirty="0"/>
              <a:t> answered him, and said, Since the people began to bring the offerings into the house of the </a:t>
            </a:r>
            <a:r>
              <a:rPr lang="en-US" sz="3200" cap="small" dirty="0"/>
              <a:t>Lord</a:t>
            </a:r>
            <a:r>
              <a:rPr lang="en-US" sz="3200" dirty="0"/>
              <a:t>, we have had enough to eat, and have left plenty: for the </a:t>
            </a:r>
            <a:r>
              <a:rPr lang="en-US" sz="3200" cap="small" dirty="0"/>
              <a:t>Lord</a:t>
            </a:r>
            <a:r>
              <a:rPr lang="en-US" sz="3200" dirty="0"/>
              <a:t> hath blessed his people; and that which is left is this great store.</a:t>
            </a:r>
          </a:p>
        </p:txBody>
      </p:sp>
    </p:spTree>
    <p:extLst>
      <p:ext uri="{BB962C8B-B14F-4D97-AF65-F5344CB8AC3E}">
        <p14:creationId xmlns:p14="http://schemas.microsoft.com/office/powerpoint/2010/main" val="415948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Old Testament</a:t>
            </a:r>
            <a:endParaRPr lang="en-US" dirty="0"/>
          </a:p>
        </p:txBody>
      </p:sp>
      <p:sp>
        <p:nvSpPr>
          <p:cNvPr id="3" name="Content Placeholder 2"/>
          <p:cNvSpPr>
            <a:spLocks noGrp="1"/>
          </p:cNvSpPr>
          <p:nvPr>
            <p:ph idx="1"/>
          </p:nvPr>
        </p:nvSpPr>
        <p:spPr>
          <a:xfrm>
            <a:off x="1536065" y="1828800"/>
            <a:ext cx="9829799" cy="4572000"/>
          </a:xfrm>
        </p:spPr>
        <p:txBody>
          <a:bodyPr>
            <a:noAutofit/>
          </a:bodyPr>
          <a:lstStyle/>
          <a:p>
            <a:pPr marL="0" indent="0">
              <a:buNone/>
            </a:pPr>
            <a:r>
              <a:rPr lang="en-US" sz="3200" dirty="0" smtClean="0"/>
              <a:t>It seems clear enough that the “storehouse” in Old Testament times was the tabernacle, and the recipients of the tithes were the Levites.  The Levites were not given an inheritance in Canaan by which to support themselves as the other tribes were.  The Levites were to be dedicated purely to God’s cause. Other people were to support them in doing God’s work.  This principle seems to be essentially unchanged.  Tithe remains the means of supporting those who are occupied with God’s work.  </a:t>
            </a:r>
            <a:endParaRPr lang="en-US" sz="3200" dirty="0"/>
          </a:p>
        </p:txBody>
      </p:sp>
    </p:spTree>
    <p:extLst>
      <p:ext uri="{BB962C8B-B14F-4D97-AF65-F5344CB8AC3E}">
        <p14:creationId xmlns:p14="http://schemas.microsoft.com/office/powerpoint/2010/main" val="304474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New Testament</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smtClean="0"/>
              <a:t>There are some examples in the New Testament regarding the collection of monies by and for the apostles, but the idea of a singular central authority for the collection and distribution of tithes is a little more difficult to support.  </a:t>
            </a:r>
            <a:endParaRPr lang="en-US" sz="3200" dirty="0"/>
          </a:p>
        </p:txBody>
      </p:sp>
    </p:spTree>
    <p:extLst>
      <p:ext uri="{BB962C8B-B14F-4D97-AF65-F5344CB8AC3E}">
        <p14:creationId xmlns:p14="http://schemas.microsoft.com/office/powerpoint/2010/main" val="3656923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Acts 11:27-30</a:t>
            </a:r>
            <a:endParaRPr lang="en-US" dirty="0"/>
          </a:p>
        </p:txBody>
      </p:sp>
      <p:sp>
        <p:nvSpPr>
          <p:cNvPr id="3" name="Content Placeholder 2"/>
          <p:cNvSpPr>
            <a:spLocks noGrp="1"/>
          </p:cNvSpPr>
          <p:nvPr>
            <p:ph idx="1"/>
          </p:nvPr>
        </p:nvSpPr>
        <p:spPr>
          <a:xfrm>
            <a:off x="1522413" y="1752600"/>
            <a:ext cx="10210799" cy="4800600"/>
          </a:xfrm>
        </p:spPr>
        <p:txBody>
          <a:bodyPr>
            <a:noAutofit/>
          </a:bodyPr>
          <a:lstStyle/>
          <a:p>
            <a:r>
              <a:rPr lang="en-US" sz="2800" b="1" baseline="30000" dirty="0"/>
              <a:t>27 </a:t>
            </a:r>
            <a:r>
              <a:rPr lang="en-US" sz="2800" dirty="0"/>
              <a:t>And in these days came prophets from Jerusalem unto Antioch.</a:t>
            </a:r>
          </a:p>
          <a:p>
            <a:r>
              <a:rPr lang="en-US" sz="2800" b="1" baseline="30000" dirty="0"/>
              <a:t>28 </a:t>
            </a:r>
            <a:r>
              <a:rPr lang="en-US" sz="2800" dirty="0"/>
              <a:t>And there stood up one of them named </a:t>
            </a:r>
            <a:r>
              <a:rPr lang="en-US" sz="2800" dirty="0" err="1"/>
              <a:t>Agabus</a:t>
            </a:r>
            <a:r>
              <a:rPr lang="en-US" sz="2800" dirty="0"/>
              <a:t>, and signified by the Spirit that there should be great dearth throughout all the world: which came to pass in the days of Claudius Caesar.</a:t>
            </a:r>
          </a:p>
          <a:p>
            <a:r>
              <a:rPr lang="en-US" sz="2800" b="1" baseline="30000" dirty="0"/>
              <a:t>29 </a:t>
            </a:r>
            <a:r>
              <a:rPr lang="en-US" sz="2800" dirty="0"/>
              <a:t>Then the disciples, every man according to his ability, determined to send relief unto the brethren which dwelt in Judaea:</a:t>
            </a:r>
          </a:p>
          <a:p>
            <a:r>
              <a:rPr lang="en-US" sz="2800" b="1" baseline="30000" dirty="0"/>
              <a:t>30 </a:t>
            </a:r>
            <a:r>
              <a:rPr lang="en-US" sz="2800" dirty="0"/>
              <a:t>Which also they did, and sent it to the elders by the hands of Barnabas and Saul.</a:t>
            </a:r>
          </a:p>
        </p:txBody>
      </p:sp>
    </p:spTree>
    <p:extLst>
      <p:ext uri="{BB962C8B-B14F-4D97-AF65-F5344CB8AC3E}">
        <p14:creationId xmlns:p14="http://schemas.microsoft.com/office/powerpoint/2010/main" val="261389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Romans 15:25-27 </a:t>
            </a:r>
            <a:endParaRPr lang="en-US" dirty="0"/>
          </a:p>
        </p:txBody>
      </p:sp>
      <p:sp>
        <p:nvSpPr>
          <p:cNvPr id="3" name="Content Placeholder 2"/>
          <p:cNvSpPr>
            <a:spLocks noGrp="1"/>
          </p:cNvSpPr>
          <p:nvPr>
            <p:ph idx="1"/>
          </p:nvPr>
        </p:nvSpPr>
        <p:spPr>
          <a:xfrm>
            <a:off x="1522413" y="1752600"/>
            <a:ext cx="10210799" cy="4800600"/>
          </a:xfrm>
        </p:spPr>
        <p:txBody>
          <a:bodyPr>
            <a:noAutofit/>
          </a:bodyPr>
          <a:lstStyle/>
          <a:p>
            <a:r>
              <a:rPr lang="en-US" sz="3200" b="1" baseline="30000" dirty="0"/>
              <a:t>25 </a:t>
            </a:r>
            <a:r>
              <a:rPr lang="en-US" sz="3200" dirty="0"/>
              <a:t>But now I go unto Jerusalem to minister unto the saints.</a:t>
            </a:r>
          </a:p>
          <a:p>
            <a:r>
              <a:rPr lang="en-US" sz="3200" b="1" baseline="30000" dirty="0"/>
              <a:t>26 </a:t>
            </a:r>
            <a:r>
              <a:rPr lang="en-US" sz="3200" dirty="0"/>
              <a:t>For it hath pleased them of Macedonia and Achaia to make a certain contribution for the poor saints which are at Jerusalem.</a:t>
            </a:r>
          </a:p>
          <a:p>
            <a:r>
              <a:rPr lang="en-US" sz="3200" b="1" baseline="30000" dirty="0"/>
              <a:t>27 </a:t>
            </a:r>
            <a:r>
              <a:rPr lang="en-US" sz="3200" dirty="0"/>
              <a:t>It hath pleased them verily; and their debtors they are. For if the Gentiles have been made partakers of their spiritual things, their duty is also to minister unto them in carnal things.</a:t>
            </a:r>
          </a:p>
        </p:txBody>
      </p:sp>
    </p:spTree>
    <p:extLst>
      <p:ext uri="{BB962C8B-B14F-4D97-AF65-F5344CB8AC3E}">
        <p14:creationId xmlns:p14="http://schemas.microsoft.com/office/powerpoint/2010/main" val="2683564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1 Corinthians 16:1-3</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dirty="0"/>
              <a:t>16 </a:t>
            </a:r>
            <a:r>
              <a:rPr lang="en-US" sz="3200" dirty="0"/>
              <a:t>Now concerning the collection for the saints, as I have given order to the churches of Galatia, even so do ye.</a:t>
            </a:r>
          </a:p>
          <a:p>
            <a:r>
              <a:rPr lang="en-US" sz="3200" b="1" baseline="30000" dirty="0"/>
              <a:t>2 </a:t>
            </a:r>
            <a:r>
              <a:rPr lang="en-US" sz="3200" dirty="0"/>
              <a:t>Upon the first day of the week let every one of you lay by him in store, as God hath prospered him, that there be no gatherings when I come.</a:t>
            </a:r>
          </a:p>
          <a:p>
            <a:r>
              <a:rPr lang="en-US" sz="3200" b="1" baseline="30000" dirty="0"/>
              <a:t>3 </a:t>
            </a:r>
            <a:r>
              <a:rPr lang="en-US" sz="3200" dirty="0"/>
              <a:t>And when I come, whomsoever ye shall approve by your letters, them will I send to bring your liberality unto Jerusalem</a:t>
            </a:r>
            <a:r>
              <a:rPr lang="en-US" sz="3200" dirty="0" smtClean="0"/>
              <a:t>.</a:t>
            </a:r>
            <a:endParaRPr lang="en-US" sz="3200" dirty="0"/>
          </a:p>
        </p:txBody>
      </p:sp>
    </p:spTree>
    <p:extLst>
      <p:ext uri="{BB962C8B-B14F-4D97-AF65-F5344CB8AC3E}">
        <p14:creationId xmlns:p14="http://schemas.microsoft.com/office/powerpoint/2010/main" val="154776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A Few Notes</a:t>
            </a:r>
            <a:endParaRPr lang="en-US" dirty="0"/>
          </a:p>
        </p:txBody>
      </p:sp>
      <p:sp>
        <p:nvSpPr>
          <p:cNvPr id="14" name="Content Placeholder 13"/>
          <p:cNvSpPr>
            <a:spLocks noGrp="1"/>
          </p:cNvSpPr>
          <p:nvPr>
            <p:ph idx="1"/>
          </p:nvPr>
        </p:nvSpPr>
        <p:spPr>
          <a:xfrm>
            <a:off x="1522413" y="1828800"/>
            <a:ext cx="9829799" cy="4724400"/>
          </a:xfrm>
        </p:spPr>
        <p:txBody>
          <a:bodyPr>
            <a:normAutofit lnSpcReduction="10000"/>
          </a:bodyPr>
          <a:lstStyle/>
          <a:p>
            <a:pPr marL="514350" indent="-514350">
              <a:buFont typeface="+mj-lt"/>
              <a:buAutoNum type="arabicPeriod" startAt="6"/>
            </a:pPr>
            <a:r>
              <a:rPr lang="en-US" sz="3200" dirty="0" smtClean="0"/>
              <a:t>2 Chronicles 31, where the Israelites’ faithful tithing under the guidance of Hezekiah is recounted;</a:t>
            </a:r>
          </a:p>
          <a:p>
            <a:pPr marL="514350" indent="-514350">
              <a:buFont typeface="+mj-lt"/>
              <a:buAutoNum type="arabicPeriod" startAt="6"/>
            </a:pPr>
            <a:r>
              <a:rPr lang="en-US" sz="3200" dirty="0" smtClean="0"/>
              <a:t>Nehemiah 10, where the Israelites were urged to return to faithful tithing after their restoration;</a:t>
            </a:r>
          </a:p>
          <a:p>
            <a:pPr marL="514350" indent="-514350">
              <a:buFont typeface="+mj-lt"/>
              <a:buAutoNum type="arabicPeriod" startAt="6"/>
            </a:pPr>
            <a:r>
              <a:rPr lang="en-US" sz="3200" dirty="0" smtClean="0"/>
              <a:t>Nehemiah 12 and 13, where tithing ceased and was restored; </a:t>
            </a:r>
          </a:p>
          <a:p>
            <a:pPr marL="514350" indent="-514350">
              <a:buFont typeface="+mj-lt"/>
              <a:buAutoNum type="arabicPeriod" startAt="6"/>
            </a:pPr>
            <a:r>
              <a:rPr lang="en-US" sz="3200" dirty="0" smtClean="0"/>
              <a:t>Malachi 3, the source of today’s memory verse; and</a:t>
            </a:r>
          </a:p>
          <a:p>
            <a:pPr marL="514350" indent="-514350">
              <a:buFont typeface="+mj-lt"/>
              <a:buAutoNum type="arabicPeriod" startAt="6"/>
            </a:pPr>
            <a:r>
              <a:rPr lang="en-US" sz="3200" dirty="0" smtClean="0"/>
              <a:t>Hebrews 7, referring back to Melchizedek as a type of Christ.  </a:t>
            </a:r>
          </a:p>
        </p:txBody>
      </p:sp>
    </p:spTree>
    <p:extLst>
      <p:ext uri="{BB962C8B-B14F-4D97-AF65-F5344CB8AC3E}">
        <p14:creationId xmlns:p14="http://schemas.microsoft.com/office/powerpoint/2010/main" val="282672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200" dirty="0" smtClean="0"/>
              <a:t>All of these references appear to be speaking of various funds for relieving the suffering of the poorest Christians in various places.  These funds, graciously collected and badly needed by the suffering congregations, were probably not tithe funds.  Tithe, as we’ve seen, is holy to God and specially dedicated to His work of calling humans to Himself.  Though the church in all ages is responsible for alleviating, as far as possible, the suffering of the poor, tithe funds are separate from this worthy purpose.  </a:t>
            </a:r>
            <a:endParaRPr lang="en-US" sz="3200" dirty="0"/>
          </a:p>
        </p:txBody>
      </p:sp>
    </p:spTree>
    <p:extLst>
      <p:ext uri="{BB962C8B-B14F-4D97-AF65-F5344CB8AC3E}">
        <p14:creationId xmlns:p14="http://schemas.microsoft.com/office/powerpoint/2010/main" val="305086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2 Corinthians 11: 7-9</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7 </a:t>
            </a:r>
            <a:r>
              <a:rPr lang="en-US" sz="3200" dirty="0"/>
              <a:t>Have I committed an offence in abasing myself that ye might be exalted, because I have preached to you the gospel of God freely?</a:t>
            </a:r>
          </a:p>
          <a:p>
            <a:r>
              <a:rPr lang="en-US" sz="3200" b="1" baseline="30000" dirty="0"/>
              <a:t>8 </a:t>
            </a:r>
            <a:r>
              <a:rPr lang="en-US" sz="3200" dirty="0"/>
              <a:t>I robbed other churches, taking wages of them, to do you service.</a:t>
            </a:r>
          </a:p>
          <a:p>
            <a:r>
              <a:rPr lang="en-US" sz="3200" b="1" baseline="30000" dirty="0"/>
              <a:t>9 </a:t>
            </a:r>
            <a:r>
              <a:rPr lang="en-US" sz="3200" dirty="0"/>
              <a:t>And when I was present with you, and wanted, I was chargeable to no man: for that which was lacking to me the brethren which came from Macedonia supplied: and in all things I have kept myself from being burdensome unto you, and so will I keep myself.</a:t>
            </a:r>
          </a:p>
        </p:txBody>
      </p:sp>
    </p:spTree>
    <p:extLst>
      <p:ext uri="{BB962C8B-B14F-4D97-AF65-F5344CB8AC3E}">
        <p14:creationId xmlns:p14="http://schemas.microsoft.com/office/powerpoint/2010/main" val="284429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Philippians 4:10-20</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10 </a:t>
            </a:r>
            <a:r>
              <a:rPr lang="en-US" sz="3200" dirty="0"/>
              <a:t>But I rejoiced in the Lord greatly, that now at the last your care of me hath flourished again; wherein ye were also careful, but ye lacked opportunity.</a:t>
            </a:r>
          </a:p>
          <a:p>
            <a:r>
              <a:rPr lang="en-US" sz="3200" b="1" baseline="30000" dirty="0"/>
              <a:t>11 </a:t>
            </a:r>
            <a:r>
              <a:rPr lang="en-US" sz="3200" dirty="0"/>
              <a:t>Not that I speak in respect of want: for I have learned, in whatsoever state I am, therewith to be content.</a:t>
            </a:r>
          </a:p>
          <a:p>
            <a:r>
              <a:rPr lang="en-US" sz="3200" b="1" baseline="30000" dirty="0"/>
              <a:t>12 </a:t>
            </a:r>
            <a:r>
              <a:rPr lang="en-US" sz="3200" dirty="0"/>
              <a:t>I know both how to be abased, and I know how to abound: every where and in all things I am instructed both to be full and to be hungry, both to abound and to suffer need.</a:t>
            </a:r>
          </a:p>
        </p:txBody>
      </p:sp>
    </p:spTree>
    <p:extLst>
      <p:ext uri="{BB962C8B-B14F-4D97-AF65-F5344CB8AC3E}">
        <p14:creationId xmlns:p14="http://schemas.microsoft.com/office/powerpoint/2010/main" val="10988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Philippians 4:10-20</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13 </a:t>
            </a:r>
            <a:r>
              <a:rPr lang="en-US" sz="3200" dirty="0"/>
              <a:t>I can do all things through Christ which </a:t>
            </a:r>
            <a:r>
              <a:rPr lang="en-US" sz="3200" dirty="0" err="1"/>
              <a:t>strengtheneth</a:t>
            </a:r>
            <a:r>
              <a:rPr lang="en-US" sz="3200" dirty="0"/>
              <a:t> me.</a:t>
            </a:r>
          </a:p>
          <a:p>
            <a:r>
              <a:rPr lang="en-US" sz="3200" b="1" baseline="30000" dirty="0"/>
              <a:t>14 </a:t>
            </a:r>
            <a:r>
              <a:rPr lang="en-US" sz="3200" dirty="0"/>
              <a:t>Notwithstanding ye have well done, that ye did communicate with my affliction.</a:t>
            </a:r>
          </a:p>
          <a:p>
            <a:r>
              <a:rPr lang="en-US" sz="3200" b="1" baseline="30000" dirty="0"/>
              <a:t>15 </a:t>
            </a:r>
            <a:r>
              <a:rPr lang="en-US" sz="3200" dirty="0"/>
              <a:t>Now ye Philippians know also, that in the beginning of the gospel, when I departed from Macedonia, no church communicated with me as concerning giving and receiving, but ye only.</a:t>
            </a:r>
          </a:p>
          <a:p>
            <a:r>
              <a:rPr lang="en-US" sz="3200" b="1" baseline="30000" dirty="0"/>
              <a:t>16 </a:t>
            </a:r>
            <a:r>
              <a:rPr lang="en-US" sz="3200" dirty="0"/>
              <a:t>For even in Thessalonica ye sent once and again unto my necessity.</a:t>
            </a:r>
          </a:p>
        </p:txBody>
      </p:sp>
    </p:spTree>
    <p:extLst>
      <p:ext uri="{BB962C8B-B14F-4D97-AF65-F5344CB8AC3E}">
        <p14:creationId xmlns:p14="http://schemas.microsoft.com/office/powerpoint/2010/main" val="3793940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Philippians 4:10-20</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17 </a:t>
            </a:r>
            <a:r>
              <a:rPr lang="en-US" sz="3200" dirty="0"/>
              <a:t>Not because I desire a gift: but I desire fruit that may abound to your account.</a:t>
            </a:r>
          </a:p>
          <a:p>
            <a:r>
              <a:rPr lang="en-US" sz="3200" b="1" baseline="30000" dirty="0"/>
              <a:t>18 </a:t>
            </a:r>
            <a:r>
              <a:rPr lang="en-US" sz="3200" dirty="0"/>
              <a:t>But I have all, and abound: I am full, having received of </a:t>
            </a:r>
            <a:r>
              <a:rPr lang="en-US" sz="3200" dirty="0" err="1"/>
              <a:t>Epaphroditus</a:t>
            </a:r>
            <a:r>
              <a:rPr lang="en-US" sz="3200" dirty="0"/>
              <a:t> the things which were sent from you, an </a:t>
            </a:r>
            <a:r>
              <a:rPr lang="en-US" sz="3200" dirty="0" err="1"/>
              <a:t>odour</a:t>
            </a:r>
            <a:r>
              <a:rPr lang="en-US" sz="3200" dirty="0"/>
              <a:t> of a sweet smell, a sacrifice acceptable, </a:t>
            </a:r>
            <a:r>
              <a:rPr lang="en-US" sz="3200" dirty="0" err="1"/>
              <a:t>wellpleasing</a:t>
            </a:r>
            <a:r>
              <a:rPr lang="en-US" sz="3200" dirty="0"/>
              <a:t> to God.</a:t>
            </a:r>
          </a:p>
          <a:p>
            <a:r>
              <a:rPr lang="en-US" sz="3200" b="1" baseline="30000" dirty="0"/>
              <a:t>19 </a:t>
            </a:r>
            <a:r>
              <a:rPr lang="en-US" sz="3200" dirty="0"/>
              <a:t>But my God shall supply all your need according to his riches in glory by Christ Jesus.</a:t>
            </a:r>
          </a:p>
          <a:p>
            <a:r>
              <a:rPr lang="en-US" sz="3200" b="1" baseline="30000" dirty="0"/>
              <a:t>20 </a:t>
            </a:r>
            <a:r>
              <a:rPr lang="en-US" sz="3200" dirty="0"/>
              <a:t>Now unto God and our Father be glory for ever and ever. Amen.</a:t>
            </a:r>
          </a:p>
        </p:txBody>
      </p:sp>
    </p:spTree>
    <p:extLst>
      <p:ext uri="{BB962C8B-B14F-4D97-AF65-F5344CB8AC3E}">
        <p14:creationId xmlns:p14="http://schemas.microsoft.com/office/powerpoint/2010/main" val="4185070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SDABC V.7 pg. 178-9</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200" dirty="0" smtClean="0"/>
              <a:t>Paul normally eschewed charity, preferring to earn his own livelihood.  But at Corinth he consented to receive gifts from Macedonian brethren.  In this epistle we learn that the gifts came from no other church than Philippi.  </a:t>
            </a:r>
          </a:p>
          <a:p>
            <a:pPr marL="0" indent="0">
              <a:buNone/>
            </a:pPr>
            <a:r>
              <a:rPr lang="en-US" sz="3200" dirty="0" smtClean="0"/>
              <a:t>Paul had accepted the offering as made, not to himself, cut to the God whose minister he was.  Now he says, in effect, “God will accept your offerings as made to Him.  You have supplied my need; He will supply every need of yours.”  </a:t>
            </a:r>
            <a:endParaRPr lang="en-US" sz="3200" dirty="0"/>
          </a:p>
        </p:txBody>
      </p:sp>
    </p:spTree>
    <p:extLst>
      <p:ext uri="{BB962C8B-B14F-4D97-AF65-F5344CB8AC3E}">
        <p14:creationId xmlns:p14="http://schemas.microsoft.com/office/powerpoint/2010/main" val="416947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200" dirty="0" smtClean="0"/>
              <a:t>These gifts that Paul received to support him in his labors for God might well have been tithe funds.  They served a similar function, as tithe funds do today.  The funds seem to have been supplied by a congregation with a personal connection to the apostle, however, and not by a centralized supervising authority.  </a:t>
            </a:r>
          </a:p>
          <a:p>
            <a:pPr marL="0" indent="0">
              <a:buNone/>
            </a:pPr>
            <a:r>
              <a:rPr lang="en-US" sz="3200" dirty="0" smtClean="0"/>
              <a:t>The “storehouse” is a little unclear, but the purpose to which the funds are to be dedicated is perfectly plain.  Tithes support the work of those who are evangelizing and ministering to the spiritual needs of the people.  </a:t>
            </a:r>
            <a:endParaRPr lang="en-US" sz="3200" dirty="0"/>
          </a:p>
        </p:txBody>
      </p:sp>
    </p:spTree>
    <p:extLst>
      <p:ext uri="{BB962C8B-B14F-4D97-AF65-F5344CB8AC3E}">
        <p14:creationId xmlns:p14="http://schemas.microsoft.com/office/powerpoint/2010/main" val="3277460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Luke 18:22</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200" dirty="0"/>
              <a:t>Now when Jesus heard these things, he said unto him, Yet </a:t>
            </a:r>
            <a:r>
              <a:rPr lang="en-US" sz="3200" dirty="0" err="1"/>
              <a:t>lackest</a:t>
            </a:r>
            <a:r>
              <a:rPr lang="en-US" sz="3200" dirty="0"/>
              <a:t> thou one thing: sell all that thou hast, and distribute unto the poor, and thou shalt have treasure in heaven: and come, follow me.</a:t>
            </a:r>
          </a:p>
        </p:txBody>
      </p:sp>
    </p:spTree>
    <p:extLst>
      <p:ext uri="{BB962C8B-B14F-4D97-AF65-F5344CB8AC3E}">
        <p14:creationId xmlns:p14="http://schemas.microsoft.com/office/powerpoint/2010/main" val="125230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93612" y="457200"/>
            <a:ext cx="6553200" cy="4191000"/>
          </a:xfrm>
        </p:spPr>
        <p:txBody>
          <a:bodyPr>
            <a:normAutofit fontScale="90000"/>
          </a:bodyPr>
          <a:lstStyle/>
          <a:p>
            <a:r>
              <a:rPr lang="en-US" sz="3600" b="1" dirty="0" smtClean="0"/>
              <a:t>So we are left with the following points of question:  </a:t>
            </a:r>
            <a:r>
              <a:rPr lang="en-US" sz="3600" dirty="0" smtClean="0"/>
              <a:t/>
            </a:r>
            <a:br>
              <a:rPr lang="en-US" sz="3600" dirty="0" smtClean="0"/>
            </a:br>
            <a:r>
              <a:rPr lang="en-US" sz="3600" dirty="0" smtClean="0"/>
              <a:t/>
            </a:r>
            <a:br>
              <a:rPr lang="en-US" sz="3600" dirty="0" smtClean="0"/>
            </a:br>
            <a:r>
              <a:rPr lang="en-US" sz="3600" dirty="0" smtClean="0"/>
              <a:t>3. The </a:t>
            </a:r>
            <a:r>
              <a:rPr lang="en-US" sz="3600" dirty="0"/>
              <a:t>“storehouse” spoken of in Malachi 3:10 is the Seventh-day Adventist conference. </a:t>
            </a:r>
            <a:r>
              <a:rPr lang="en-US" sz="3600" dirty="0" smtClean="0"/>
              <a:t/>
            </a:r>
            <a:br>
              <a:rPr lang="en-US" sz="3600" dirty="0" smtClean="0"/>
            </a:br>
            <a:r>
              <a:rPr lang="en-US" sz="3600" dirty="0" smtClean="0"/>
              <a:t/>
            </a:r>
            <a:br>
              <a:rPr lang="en-US" sz="3600" dirty="0" smtClean="0"/>
            </a:br>
            <a:r>
              <a:rPr lang="en-US" sz="3600" dirty="0" smtClean="0"/>
              <a:t>7.  Believers </a:t>
            </a:r>
            <a:r>
              <a:rPr lang="en-US" sz="3600" dirty="0"/>
              <a:t>are obliged to send their tithe money to the “storehouse” even if they do not like how their tithe money is being used.  </a:t>
            </a:r>
            <a:endParaRPr lang="en-US" dirty="0"/>
          </a:p>
        </p:txBody>
      </p:sp>
      <p:sp>
        <p:nvSpPr>
          <p:cNvPr id="3" name="Subtitle 2"/>
          <p:cNvSpPr>
            <a:spLocks noGrp="1"/>
          </p:cNvSpPr>
          <p:nvPr>
            <p:ph type="subTitle" idx="1"/>
          </p:nvPr>
        </p:nvSpPr>
        <p:spPr>
          <a:xfrm>
            <a:off x="1217612" y="4648200"/>
            <a:ext cx="6553200" cy="2209800"/>
          </a:xfrm>
        </p:spPr>
        <p:txBody>
          <a:bodyPr/>
          <a:lstStyle/>
          <a:p>
            <a:r>
              <a:rPr lang="en-US" sz="3000" dirty="0" smtClean="0">
                <a:solidFill>
                  <a:schemeClr val="bg2">
                    <a:lumMod val="50000"/>
                  </a:schemeClr>
                </a:solidFill>
              </a:rPr>
              <a:t>The storehouse is certainly to serve God’s work, although there is otherwise some room for discussion.  But what about our responsibility in point #7?  </a:t>
            </a:r>
            <a:endParaRPr lang="en-US" sz="3000" dirty="0">
              <a:solidFill>
                <a:schemeClr val="bg2">
                  <a:lumMod val="50000"/>
                </a:schemeClr>
              </a:solidFill>
            </a:endParaRPr>
          </a:p>
        </p:txBody>
      </p:sp>
    </p:spTree>
    <p:extLst>
      <p:ext uri="{BB962C8B-B14F-4D97-AF65-F5344CB8AC3E}">
        <p14:creationId xmlns:p14="http://schemas.microsoft.com/office/powerpoint/2010/main" val="1471294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Responsibility:  2 John 1:7-11</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7 </a:t>
            </a:r>
            <a:r>
              <a:rPr lang="en-US" sz="3200" dirty="0"/>
              <a:t>For many deceivers are entered into the world, who confess not that Jesus Christ is come in the flesh. This is a deceiver and an antichrist.</a:t>
            </a:r>
          </a:p>
          <a:p>
            <a:r>
              <a:rPr lang="en-US" sz="3200" b="1" baseline="30000" dirty="0"/>
              <a:t>8 </a:t>
            </a:r>
            <a:r>
              <a:rPr lang="en-US" sz="3200" dirty="0"/>
              <a:t>Look to yourselves, that we lose not those things which we have wrought, but that we receive a full reward.</a:t>
            </a:r>
          </a:p>
          <a:p>
            <a:r>
              <a:rPr lang="en-US" sz="3200" b="1" baseline="30000" dirty="0"/>
              <a:t>9 </a:t>
            </a:r>
            <a:r>
              <a:rPr lang="en-US" sz="3200" dirty="0"/>
              <a:t>Whosoever </a:t>
            </a:r>
            <a:r>
              <a:rPr lang="en-US" sz="3200" dirty="0" err="1"/>
              <a:t>transgresseth</a:t>
            </a:r>
            <a:r>
              <a:rPr lang="en-US" sz="3200" dirty="0"/>
              <a:t>, and </a:t>
            </a:r>
            <a:r>
              <a:rPr lang="en-US" sz="3200" dirty="0" err="1"/>
              <a:t>abideth</a:t>
            </a:r>
            <a:r>
              <a:rPr lang="en-US" sz="3200" dirty="0"/>
              <a:t> not in the doctrine of Christ, hath not God. He that </a:t>
            </a:r>
            <a:r>
              <a:rPr lang="en-US" sz="3200" dirty="0" err="1"/>
              <a:t>abideth</a:t>
            </a:r>
            <a:r>
              <a:rPr lang="en-US" sz="3200" dirty="0"/>
              <a:t> in the doctrine of Christ, he hath both the Father and the Son</a:t>
            </a:r>
            <a:r>
              <a:rPr lang="en-US" sz="3200" dirty="0" smtClean="0"/>
              <a:t>.</a:t>
            </a:r>
            <a:endParaRPr lang="en-US" sz="3200" dirty="0"/>
          </a:p>
        </p:txBody>
      </p:sp>
    </p:spTree>
    <p:extLst>
      <p:ext uri="{BB962C8B-B14F-4D97-AF65-F5344CB8AC3E}">
        <p14:creationId xmlns:p14="http://schemas.microsoft.com/office/powerpoint/2010/main" val="391476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from the Quarterly</a:t>
            </a:r>
            <a:endParaRPr lang="en-US" dirty="0"/>
          </a:p>
        </p:txBody>
      </p:sp>
      <p:sp>
        <p:nvSpPr>
          <p:cNvPr id="3" name="Content Placeholder 2"/>
          <p:cNvSpPr>
            <a:spLocks noGrp="1"/>
          </p:cNvSpPr>
          <p:nvPr>
            <p:ph idx="1"/>
          </p:nvPr>
        </p:nvSpPr>
        <p:spPr/>
        <p:txBody>
          <a:bodyPr>
            <a:noAutofit/>
          </a:bodyPr>
          <a:lstStyle/>
          <a:p>
            <a:pPr marL="0" indent="0">
              <a:buNone/>
            </a:pPr>
            <a:r>
              <a:rPr lang="en-US" sz="3200" dirty="0" smtClean="0"/>
              <a:t>The lesson given in the SDA quarterly for this week concludes the following regarding tithing:  </a:t>
            </a:r>
          </a:p>
          <a:p>
            <a:pPr marL="0" indent="0">
              <a:buNone/>
            </a:pPr>
            <a:endParaRPr lang="en-US" sz="400" dirty="0" smtClean="0"/>
          </a:p>
          <a:p>
            <a:pPr marL="514350" indent="-514350">
              <a:buFont typeface="+mj-lt"/>
              <a:buAutoNum type="arabicPeriod"/>
            </a:pPr>
            <a:r>
              <a:rPr lang="en-US" sz="3200" dirty="0" smtClean="0"/>
              <a:t>Tithe is one-tenth of our income.  (Sunday)</a:t>
            </a:r>
          </a:p>
          <a:p>
            <a:pPr marL="514350" indent="-514350">
              <a:buFont typeface="+mj-lt"/>
              <a:buAutoNum type="arabicPeriod"/>
            </a:pPr>
            <a:r>
              <a:rPr lang="en-US" sz="3200" dirty="0" smtClean="0"/>
              <a:t>God’s law regarding tithe both pre- and post-dates the law of Moses.  (Sunday)</a:t>
            </a:r>
          </a:p>
        </p:txBody>
      </p:sp>
    </p:spTree>
    <p:extLst>
      <p:ext uri="{BB962C8B-B14F-4D97-AF65-F5344CB8AC3E}">
        <p14:creationId xmlns:p14="http://schemas.microsoft.com/office/powerpoint/2010/main" val="16582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Responsibility:  2 John 1:7-11</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600" b="1" baseline="30000" dirty="0" smtClean="0"/>
              <a:t>10</a:t>
            </a:r>
            <a:r>
              <a:rPr lang="en-US" sz="3600" b="1" baseline="30000" dirty="0"/>
              <a:t> </a:t>
            </a:r>
            <a:r>
              <a:rPr lang="en-US" sz="3600" dirty="0"/>
              <a:t>If there come any unto you, and bring not this doctrine, receive him not into your house, neither bid him God speed</a:t>
            </a:r>
            <a:r>
              <a:rPr lang="en-US" sz="3600" dirty="0" smtClean="0"/>
              <a:t>:</a:t>
            </a:r>
          </a:p>
          <a:p>
            <a:r>
              <a:rPr lang="en-US" sz="3600" b="1" baseline="30000" dirty="0"/>
              <a:t>11 </a:t>
            </a:r>
            <a:r>
              <a:rPr lang="en-US" sz="3600" dirty="0"/>
              <a:t>For he that </a:t>
            </a:r>
            <a:r>
              <a:rPr lang="en-US" sz="3600" dirty="0" err="1"/>
              <a:t>biddeth</a:t>
            </a:r>
            <a:r>
              <a:rPr lang="en-US" sz="3600" dirty="0"/>
              <a:t> him God speed is partaker of his evil deeds.</a:t>
            </a:r>
          </a:p>
        </p:txBody>
      </p:sp>
    </p:spTree>
    <p:extLst>
      <p:ext uri="{BB962C8B-B14F-4D97-AF65-F5344CB8AC3E}">
        <p14:creationId xmlns:p14="http://schemas.microsoft.com/office/powerpoint/2010/main" val="2488030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Responsibility:  Mark 12:41-44</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4000" b="1" baseline="30000" dirty="0"/>
              <a:t>41 </a:t>
            </a:r>
            <a:r>
              <a:rPr lang="en-US" sz="4000" dirty="0"/>
              <a:t>And Jesus sat over against the treasury, and beheld how the people cast money into the treasury: and many that were rich cast in much.</a:t>
            </a:r>
          </a:p>
          <a:p>
            <a:r>
              <a:rPr lang="en-US" sz="4000" b="1" baseline="30000" dirty="0"/>
              <a:t>42 </a:t>
            </a:r>
            <a:r>
              <a:rPr lang="en-US" sz="4000" dirty="0"/>
              <a:t>And there came a certain poor widow, and she threw in two mites, which make a farthing</a:t>
            </a:r>
            <a:r>
              <a:rPr lang="en-US" sz="4000" dirty="0" smtClean="0"/>
              <a:t>.</a:t>
            </a:r>
            <a:endParaRPr lang="en-US" sz="4000" dirty="0"/>
          </a:p>
        </p:txBody>
      </p:sp>
    </p:spTree>
    <p:extLst>
      <p:ext uri="{BB962C8B-B14F-4D97-AF65-F5344CB8AC3E}">
        <p14:creationId xmlns:p14="http://schemas.microsoft.com/office/powerpoint/2010/main" val="370614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Responsibility:  Mark 12:41-44</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4000" b="1" baseline="30000" dirty="0" smtClean="0"/>
              <a:t>43</a:t>
            </a:r>
            <a:r>
              <a:rPr lang="en-US" sz="4000" b="1" baseline="30000" dirty="0"/>
              <a:t> </a:t>
            </a:r>
            <a:r>
              <a:rPr lang="en-US" sz="4000" dirty="0"/>
              <a:t>And he called unto him his disciples, and </a:t>
            </a:r>
            <a:r>
              <a:rPr lang="en-US" sz="4000" dirty="0" err="1"/>
              <a:t>saith</a:t>
            </a:r>
            <a:r>
              <a:rPr lang="en-US" sz="4000" dirty="0"/>
              <a:t> unto them, Verily I say unto you, That this poor widow hath cast more in, than all they which have cast into the treasury:</a:t>
            </a:r>
          </a:p>
          <a:p>
            <a:r>
              <a:rPr lang="en-US" sz="4000" b="1" baseline="30000" dirty="0"/>
              <a:t>44 </a:t>
            </a:r>
            <a:r>
              <a:rPr lang="en-US" sz="4000" dirty="0"/>
              <a:t>For all they did cast in of their abundance; but she of her want did cast in all that she had, even all her living.</a:t>
            </a:r>
          </a:p>
        </p:txBody>
      </p:sp>
    </p:spTree>
    <p:extLst>
      <p:ext uri="{BB962C8B-B14F-4D97-AF65-F5344CB8AC3E}">
        <p14:creationId xmlns:p14="http://schemas.microsoft.com/office/powerpoint/2010/main" val="3542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Weightier Matters:  </a:t>
            </a:r>
            <a:r>
              <a:rPr lang="en-US" dirty="0" smtClean="0"/>
              <a:t>Matthew 23:23</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600" dirty="0" smtClean="0"/>
              <a:t>Woe </a:t>
            </a:r>
            <a:r>
              <a:rPr lang="en-US" sz="3600" dirty="0"/>
              <a:t>unto you, scribes and Pharisees, hypocrites! For ye pay tithe of mint and anise and </a:t>
            </a:r>
            <a:r>
              <a:rPr lang="en-US" sz="3600" dirty="0" err="1"/>
              <a:t>cummin</a:t>
            </a:r>
            <a:r>
              <a:rPr lang="en-US" sz="3600" dirty="0"/>
              <a:t>, and have omitted the weightier matters of the law: judgment, mercy, and faith. These ought ye to have done and not to leave the other undone.</a:t>
            </a:r>
            <a:endParaRPr lang="en-US" sz="3600" dirty="0"/>
          </a:p>
        </p:txBody>
      </p:sp>
    </p:spTree>
    <p:extLst>
      <p:ext uri="{BB962C8B-B14F-4D97-AF65-F5344CB8AC3E}">
        <p14:creationId xmlns:p14="http://schemas.microsoft.com/office/powerpoint/2010/main" val="183557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Weightier Matters:  (2</a:t>
            </a:r>
            <a:r>
              <a:rPr lang="en-US" dirty="0" smtClean="0"/>
              <a:t>)  Genesis 28:10-22</a:t>
            </a:r>
            <a:r>
              <a:rPr lang="en-US" dirty="0"/>
              <a:t/>
            </a:r>
            <a:br>
              <a:rPr lang="en-US" dirty="0"/>
            </a:br>
            <a:r>
              <a:rPr lang="en-US" dirty="0" smtClean="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10 </a:t>
            </a:r>
            <a:r>
              <a:rPr lang="en-US" sz="3200" dirty="0"/>
              <a:t>And Jacob went out from Beersheba, and went toward Haran.</a:t>
            </a:r>
          </a:p>
          <a:p>
            <a:r>
              <a:rPr lang="en-US" sz="3200" b="1" baseline="30000" dirty="0"/>
              <a:t>11 </a:t>
            </a:r>
            <a:r>
              <a:rPr lang="en-US" sz="3200" dirty="0"/>
              <a:t>And he lighted upon a certain place, and tarried there all night, because the sun was set; and he took of the stones of that place, and put them for his pillows, and lay down in that place to sleep.</a:t>
            </a:r>
          </a:p>
          <a:p>
            <a:r>
              <a:rPr lang="en-US" sz="3200" b="1" baseline="30000" dirty="0"/>
              <a:t>12 </a:t>
            </a:r>
            <a:r>
              <a:rPr lang="en-US" sz="3200" dirty="0"/>
              <a:t>And he dreamed, and behold a ladder set up on the earth, and the top of it reached to heaven: and behold the angels of God ascending and descending on it</a:t>
            </a:r>
            <a:r>
              <a:rPr lang="en-US" sz="3200" dirty="0" smtClean="0"/>
              <a:t>.</a:t>
            </a:r>
            <a:endParaRPr lang="en-US" sz="3200" dirty="0"/>
          </a:p>
        </p:txBody>
      </p:sp>
    </p:spTree>
    <p:extLst>
      <p:ext uri="{BB962C8B-B14F-4D97-AF65-F5344CB8AC3E}">
        <p14:creationId xmlns:p14="http://schemas.microsoft.com/office/powerpoint/2010/main" val="3167792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13 </a:t>
            </a:r>
            <a:r>
              <a:rPr lang="en-US" sz="3200" dirty="0"/>
              <a:t>And, behold, the </a:t>
            </a:r>
            <a:r>
              <a:rPr lang="en-US" sz="3200" cap="small" dirty="0"/>
              <a:t>Lord</a:t>
            </a:r>
            <a:r>
              <a:rPr lang="en-US" sz="3200" dirty="0"/>
              <a:t> stood above it, and said, I am the </a:t>
            </a:r>
            <a:r>
              <a:rPr lang="en-US" sz="3200" cap="small" dirty="0"/>
              <a:t>Lord</a:t>
            </a:r>
            <a:r>
              <a:rPr lang="en-US" sz="3200" dirty="0"/>
              <a:t> God of Abraham thy father, and the God of Isaac: the land whereon thou </a:t>
            </a:r>
            <a:r>
              <a:rPr lang="en-US" sz="3200" dirty="0" err="1"/>
              <a:t>liest</a:t>
            </a:r>
            <a:r>
              <a:rPr lang="en-US" sz="3200" dirty="0"/>
              <a:t>, to thee will I give it, and to thy seed;</a:t>
            </a:r>
          </a:p>
          <a:p>
            <a:r>
              <a:rPr lang="en-US" sz="3200" b="1" baseline="30000" dirty="0"/>
              <a:t>14 </a:t>
            </a:r>
            <a:r>
              <a:rPr lang="en-US" sz="3200" dirty="0"/>
              <a:t>And thy seed shall be as the dust of the earth, and thou shalt spread abroad to the west, and to the east, and to the north, and to the south: and in thee and in thy seed shall all the families of the earth be blessed</a:t>
            </a:r>
            <a:r>
              <a:rPr lang="en-US" sz="3200" dirty="0" smtClean="0"/>
              <a:t>.</a:t>
            </a:r>
            <a:endParaRPr lang="en-US" sz="3200" dirty="0"/>
          </a:p>
        </p:txBody>
      </p:sp>
    </p:spTree>
    <p:extLst>
      <p:ext uri="{BB962C8B-B14F-4D97-AF65-F5344CB8AC3E}">
        <p14:creationId xmlns:p14="http://schemas.microsoft.com/office/powerpoint/2010/main" val="417820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15 </a:t>
            </a:r>
            <a:r>
              <a:rPr lang="en-US" sz="3200" dirty="0"/>
              <a:t>And, behold, I am with thee, and will keep thee in all places whither thou </a:t>
            </a:r>
            <a:r>
              <a:rPr lang="en-US" sz="3200" dirty="0" err="1"/>
              <a:t>goest</a:t>
            </a:r>
            <a:r>
              <a:rPr lang="en-US" sz="3200" dirty="0"/>
              <a:t>, and will bring thee again into this land; for I will not leave thee, until I have done that which I have spoken to thee of.</a:t>
            </a:r>
          </a:p>
          <a:p>
            <a:r>
              <a:rPr lang="en-US" sz="3200" b="1" baseline="30000" dirty="0"/>
              <a:t>16 </a:t>
            </a:r>
            <a:r>
              <a:rPr lang="en-US" sz="3200" dirty="0"/>
              <a:t>And Jacob awaked out of his sleep, and he said, Surely the </a:t>
            </a:r>
            <a:r>
              <a:rPr lang="en-US" sz="3200" cap="small" dirty="0"/>
              <a:t>Lord</a:t>
            </a:r>
            <a:r>
              <a:rPr lang="en-US" sz="3200" dirty="0"/>
              <a:t> is in this place; and I knew it not.</a:t>
            </a:r>
          </a:p>
          <a:p>
            <a:r>
              <a:rPr lang="en-US" sz="3200" b="1" baseline="30000" dirty="0"/>
              <a:t>17 </a:t>
            </a:r>
            <a:r>
              <a:rPr lang="en-US" sz="3200" dirty="0"/>
              <a:t>And he was afraid, and said, How dreadful is this place! this is none other but the house of God, and this is the gate of heaven.</a:t>
            </a:r>
          </a:p>
        </p:txBody>
      </p:sp>
    </p:spTree>
    <p:extLst>
      <p:ext uri="{BB962C8B-B14F-4D97-AF65-F5344CB8AC3E}">
        <p14:creationId xmlns:p14="http://schemas.microsoft.com/office/powerpoint/2010/main" val="389728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18 </a:t>
            </a:r>
            <a:r>
              <a:rPr lang="en-US" sz="3200" dirty="0"/>
              <a:t>And Jacob rose up early in the morning, and took the stone that he had put for his pillows, and set it up for a pillar, and poured oil upon the top of it.</a:t>
            </a:r>
          </a:p>
          <a:p>
            <a:r>
              <a:rPr lang="en-US" sz="3200" b="1" baseline="30000" dirty="0"/>
              <a:t>19 </a:t>
            </a:r>
            <a:r>
              <a:rPr lang="en-US" sz="3200" dirty="0"/>
              <a:t>And he called the name of that place Bethel: but the name of that city was called Luz at the first.</a:t>
            </a:r>
          </a:p>
          <a:p>
            <a:r>
              <a:rPr lang="en-US" sz="3200" b="1" baseline="30000" dirty="0"/>
              <a:t>20 </a:t>
            </a:r>
            <a:r>
              <a:rPr lang="en-US" sz="3200" dirty="0"/>
              <a:t>And Jacob vowed a vow, saying, If God will be with me, and will keep me in this way that I go, and will give me bread to eat, and raiment to put on,</a:t>
            </a:r>
          </a:p>
        </p:txBody>
      </p:sp>
    </p:spTree>
    <p:extLst>
      <p:ext uri="{BB962C8B-B14F-4D97-AF65-F5344CB8AC3E}">
        <p14:creationId xmlns:p14="http://schemas.microsoft.com/office/powerpoint/2010/main" val="4200118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21 </a:t>
            </a:r>
            <a:r>
              <a:rPr lang="en-US" sz="3200" dirty="0"/>
              <a:t>So that I come again to my father's house in peace; then shall the </a:t>
            </a:r>
            <a:r>
              <a:rPr lang="en-US" sz="3200" cap="small" dirty="0"/>
              <a:t>Lord</a:t>
            </a:r>
            <a:r>
              <a:rPr lang="en-US" sz="3200" dirty="0"/>
              <a:t> be my God:</a:t>
            </a:r>
          </a:p>
          <a:p>
            <a:r>
              <a:rPr lang="en-US" sz="3200" b="1" baseline="30000" dirty="0"/>
              <a:t>22 </a:t>
            </a:r>
            <a:r>
              <a:rPr lang="en-US" sz="3200" dirty="0"/>
              <a:t>And this stone, which I have set for a pillar, shall be God's house: and of all that thou shalt give me I will surely give the tenth unto thee.</a:t>
            </a:r>
          </a:p>
        </p:txBody>
      </p:sp>
    </p:spTree>
    <p:extLst>
      <p:ext uri="{BB962C8B-B14F-4D97-AF65-F5344CB8AC3E}">
        <p14:creationId xmlns:p14="http://schemas.microsoft.com/office/powerpoint/2010/main" val="316974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200" dirty="0" smtClean="0"/>
              <a:t>“In </a:t>
            </a:r>
            <a:r>
              <a:rPr lang="en-US" sz="3200" dirty="0"/>
              <a:t>the vision the plan of redemption was presented to Jacob, not fully, but in such parts as were essential to him at that time. The mystic ladder revealed to him in his dream was the same to which Christ referred in His conversation with Nathanael. Said He, “Ye shall see heaven open, and the angels of God ascending and descending upon the Son of man.” </a:t>
            </a:r>
            <a:r>
              <a:rPr lang="en-US" sz="3200" dirty="0">
                <a:hlinkClick r:id="rId2"/>
              </a:rPr>
              <a:t>John 1:51</a:t>
            </a:r>
            <a:r>
              <a:rPr lang="en-US" sz="3200" dirty="0"/>
              <a:t>. Up to the time of man's rebellion against the government of God, there had been free communion between God and man</a:t>
            </a:r>
            <a:r>
              <a:rPr lang="en-US" sz="3200" dirty="0" smtClean="0"/>
              <a:t>.”  </a:t>
            </a:r>
            <a:r>
              <a:rPr lang="en-US" sz="3200" dirty="0" smtClean="0"/>
              <a:t>                     -Patriarchs </a:t>
            </a:r>
            <a:r>
              <a:rPr lang="en-US" sz="3200" dirty="0" smtClean="0"/>
              <a:t>and Prophets, pg. 184</a:t>
            </a:r>
            <a:endParaRPr lang="en-US" sz="3200" dirty="0"/>
          </a:p>
        </p:txBody>
      </p:sp>
    </p:spTree>
    <p:extLst>
      <p:ext uri="{BB962C8B-B14F-4D97-AF65-F5344CB8AC3E}">
        <p14:creationId xmlns:p14="http://schemas.microsoft.com/office/powerpoint/2010/main" val="23547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from the Quarterly</a:t>
            </a:r>
            <a:endParaRPr lang="en-US" dirty="0"/>
          </a:p>
        </p:txBody>
      </p:sp>
      <p:sp>
        <p:nvSpPr>
          <p:cNvPr id="3" name="Content Placeholder 2"/>
          <p:cNvSpPr>
            <a:spLocks noGrp="1"/>
          </p:cNvSpPr>
          <p:nvPr>
            <p:ph idx="1"/>
          </p:nvPr>
        </p:nvSpPr>
        <p:spPr>
          <a:xfrm>
            <a:off x="1522413" y="2286000"/>
            <a:ext cx="9829799" cy="3883025"/>
          </a:xfrm>
        </p:spPr>
        <p:txBody>
          <a:bodyPr>
            <a:noAutofit/>
          </a:bodyPr>
          <a:lstStyle/>
          <a:p>
            <a:pPr marL="514350" indent="-514350">
              <a:buFont typeface="+mj-lt"/>
              <a:buAutoNum type="arabicPeriod" startAt="3"/>
            </a:pPr>
            <a:r>
              <a:rPr lang="en-US" sz="3200" dirty="0"/>
              <a:t>The “storehouse” spoken of in Malachi 3:10 is the Seventh-day Adventist conference.  (Monday) </a:t>
            </a:r>
          </a:p>
          <a:p>
            <a:pPr marL="514350" indent="-514350">
              <a:buFont typeface="+mj-lt"/>
              <a:buAutoNum type="arabicPeriod" startAt="3"/>
            </a:pPr>
            <a:r>
              <a:rPr lang="en-US" sz="3200" dirty="0" smtClean="0"/>
              <a:t>Tithes are to be used for the support of the gospel ministry.  (Tuesday)</a:t>
            </a:r>
          </a:p>
          <a:p>
            <a:pPr marL="514350" indent="-514350">
              <a:buFont typeface="+mj-lt"/>
              <a:buAutoNum type="arabicPeriod" startAt="3"/>
            </a:pPr>
            <a:r>
              <a:rPr lang="en-US" sz="3200" dirty="0" smtClean="0"/>
              <a:t>Tithing is an act of faith that establishes trust in God. (Tuesday)</a:t>
            </a:r>
          </a:p>
        </p:txBody>
      </p:sp>
    </p:spTree>
    <p:extLst>
      <p:ext uri="{BB962C8B-B14F-4D97-AF65-F5344CB8AC3E}">
        <p14:creationId xmlns:p14="http://schemas.microsoft.com/office/powerpoint/2010/main" val="330958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200" dirty="0" smtClean="0"/>
              <a:t>“But </a:t>
            </a:r>
            <a:r>
              <a:rPr lang="en-US" sz="3200" dirty="0"/>
              <a:t>the sin of Adam and Eve separated earth from heaven, so that man could not have communion with his Maker. Yet the world was not left in solitary hopelessness. The ladder represents Jesus, the appointed medium of communication. Had He not with His own merits bridged the gulf that sin had made, the ministering angels could have held no communion with fallen man. Christ connects man in his weakness and helplessness with the source of infinite power. </a:t>
            </a:r>
            <a:r>
              <a:rPr lang="en-US" sz="3200" dirty="0" smtClean="0"/>
              <a:t>”</a:t>
            </a:r>
            <a:r>
              <a:rPr lang="en-US" sz="3200" dirty="0"/>
              <a:t> </a:t>
            </a:r>
            <a:r>
              <a:rPr lang="en-US" sz="3200" dirty="0" smtClean="0"/>
              <a:t>              -Patriarchs </a:t>
            </a:r>
            <a:r>
              <a:rPr lang="en-US" sz="3200" dirty="0"/>
              <a:t>and Prophets, pg. </a:t>
            </a:r>
            <a:r>
              <a:rPr lang="en-US" sz="3200" dirty="0" smtClean="0"/>
              <a:t>184</a:t>
            </a:r>
            <a:endParaRPr lang="en-US" sz="3200" dirty="0"/>
          </a:p>
        </p:txBody>
      </p:sp>
    </p:spTree>
    <p:extLst>
      <p:ext uri="{BB962C8B-B14F-4D97-AF65-F5344CB8AC3E}">
        <p14:creationId xmlns:p14="http://schemas.microsoft.com/office/powerpoint/2010/main" val="322816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100" dirty="0" smtClean="0"/>
              <a:t>“</a:t>
            </a:r>
            <a:r>
              <a:rPr lang="en-US" sz="3200" dirty="0"/>
              <a:t>The Christian should often review his past life and recall with gratitude the precious deliverances that God has wrought for him, supporting him in trial, opening ways before him when all seemed dark and forbidding, refreshing him when ready to faint. He should recognize all of them as evidences of the </a:t>
            </a:r>
            <a:r>
              <a:rPr lang="en-US" sz="3200" dirty="0" err="1"/>
              <a:t>watchcare</a:t>
            </a:r>
            <a:r>
              <a:rPr lang="en-US" sz="3200" dirty="0"/>
              <a:t> of heavenly angels. In view of these innumerable blessings he should often ask, with subdued and grateful heart, “What shall I render unto the Lord for all His benefits toward me?” </a:t>
            </a:r>
            <a:r>
              <a:rPr lang="en-US" sz="3200" dirty="0">
                <a:hlinkClick r:id="rId2"/>
              </a:rPr>
              <a:t>Psalm </a:t>
            </a:r>
            <a:r>
              <a:rPr lang="en-US" sz="3200" dirty="0" smtClean="0">
                <a:hlinkClick r:id="rId2"/>
              </a:rPr>
              <a:t>116:12</a:t>
            </a:r>
            <a:r>
              <a:rPr lang="en-US" sz="3100" dirty="0" smtClean="0"/>
              <a:t>.”  </a:t>
            </a:r>
            <a:endParaRPr lang="en-US" sz="3100" dirty="0" smtClean="0"/>
          </a:p>
          <a:p>
            <a:pPr marL="0" indent="0">
              <a:buNone/>
            </a:pPr>
            <a:r>
              <a:rPr lang="en-US" sz="3100" dirty="0"/>
              <a:t>-</a:t>
            </a:r>
            <a:r>
              <a:rPr lang="en-US" sz="3100" dirty="0" smtClean="0"/>
              <a:t>Patriarchs </a:t>
            </a:r>
            <a:r>
              <a:rPr lang="en-US" sz="3100" dirty="0"/>
              <a:t>and Prophets, pg. </a:t>
            </a:r>
            <a:r>
              <a:rPr lang="en-US" sz="3100" dirty="0" smtClean="0"/>
              <a:t>187</a:t>
            </a:r>
            <a:endParaRPr lang="en-US" sz="3100" dirty="0"/>
          </a:p>
        </p:txBody>
      </p:sp>
    </p:spTree>
    <p:extLst>
      <p:ext uri="{BB962C8B-B14F-4D97-AF65-F5344CB8AC3E}">
        <p14:creationId xmlns:p14="http://schemas.microsoft.com/office/powerpoint/2010/main" val="419343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100" dirty="0" smtClean="0"/>
              <a:t>“</a:t>
            </a:r>
            <a:r>
              <a:rPr lang="en-US" sz="3200" dirty="0"/>
              <a:t>Our time, our talents, our property, should be sacredly devoted to Him who has given us these blessings in trust. Whenever a special deliverance is wrought in our behalf, or new and unexpected favors are granted us, we should acknowledge God's goodness, not only by expressing our gratitude in words, but, like Jacob, by gifts and offerings to His cause. As we are continually receiving the blessings of God, so we are to be continually giving</a:t>
            </a:r>
            <a:r>
              <a:rPr lang="en-US" sz="3200" dirty="0" smtClean="0"/>
              <a:t>.</a:t>
            </a:r>
            <a:r>
              <a:rPr lang="en-US" sz="3100" dirty="0" smtClean="0"/>
              <a:t>”  </a:t>
            </a:r>
            <a:endParaRPr lang="en-US" sz="3100" dirty="0" smtClean="0"/>
          </a:p>
          <a:p>
            <a:pPr marL="0" indent="0">
              <a:buNone/>
            </a:pPr>
            <a:r>
              <a:rPr lang="en-US" sz="3100" dirty="0"/>
              <a:t>-</a:t>
            </a:r>
            <a:r>
              <a:rPr lang="en-US" sz="3100" dirty="0" smtClean="0"/>
              <a:t>Patriarchs </a:t>
            </a:r>
            <a:r>
              <a:rPr lang="en-US" sz="3100" dirty="0"/>
              <a:t>and Prophets, pg. </a:t>
            </a:r>
            <a:r>
              <a:rPr lang="en-US" sz="3100" dirty="0" smtClean="0"/>
              <a:t>187</a:t>
            </a:r>
            <a:endParaRPr lang="en-US" sz="3100" dirty="0"/>
          </a:p>
        </p:txBody>
      </p:sp>
    </p:spTree>
    <p:extLst>
      <p:ext uri="{BB962C8B-B14F-4D97-AF65-F5344CB8AC3E}">
        <p14:creationId xmlns:p14="http://schemas.microsoft.com/office/powerpoint/2010/main" val="1020099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100" dirty="0" smtClean="0"/>
              <a:t>“</a:t>
            </a:r>
            <a:r>
              <a:rPr lang="en-US" sz="3200" dirty="0" smtClean="0"/>
              <a:t>Of </a:t>
            </a:r>
            <a:r>
              <a:rPr lang="en-US" sz="3200" dirty="0"/>
              <a:t>all that Thou shalt give me,” said Jacob, “I will surely give the tenth unto Thee.” Shall we who enjoy the full light and privileges of the gospel be content to give less to God than was given by those who lived in the former, less favored dispensation? Nay, as the blessings we enjoy are greater, are not our obligations correspondingly increased</a:t>
            </a:r>
            <a:r>
              <a:rPr lang="en-US" sz="3200" dirty="0" smtClean="0"/>
              <a:t>?</a:t>
            </a:r>
            <a:r>
              <a:rPr lang="en-US" sz="3100" dirty="0" smtClean="0"/>
              <a:t>”  </a:t>
            </a:r>
            <a:endParaRPr lang="en-US" sz="3100" dirty="0" smtClean="0"/>
          </a:p>
          <a:p>
            <a:pPr marL="0" indent="0">
              <a:buNone/>
            </a:pPr>
            <a:r>
              <a:rPr lang="en-US" sz="3100" dirty="0"/>
              <a:t>-</a:t>
            </a:r>
            <a:r>
              <a:rPr lang="en-US" sz="3100" dirty="0" smtClean="0"/>
              <a:t>Patriarchs </a:t>
            </a:r>
            <a:r>
              <a:rPr lang="en-US" sz="3100" dirty="0"/>
              <a:t>and Prophets, pg. </a:t>
            </a:r>
            <a:r>
              <a:rPr lang="en-US" sz="3100" dirty="0" smtClean="0"/>
              <a:t>188</a:t>
            </a:r>
            <a:endParaRPr lang="en-US" sz="3100" dirty="0"/>
          </a:p>
        </p:txBody>
      </p:sp>
    </p:spTree>
    <p:extLst>
      <p:ext uri="{BB962C8B-B14F-4D97-AF65-F5344CB8AC3E}">
        <p14:creationId xmlns:p14="http://schemas.microsoft.com/office/powerpoint/2010/main" val="232261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Weightier Matters:  (2)  Genesis 28:10-22</a:t>
            </a:r>
            <a:br>
              <a:rPr lang="en-US" dirty="0"/>
            </a:br>
            <a:r>
              <a:rPr lang="en-US" dirty="0"/>
              <a:t>Jacob promises to tithe</a:t>
            </a:r>
            <a:endParaRPr lang="en-US"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100" dirty="0" smtClean="0"/>
              <a:t>“</a:t>
            </a:r>
            <a:r>
              <a:rPr lang="en-US" sz="3200" dirty="0"/>
              <a:t>But how small the estimate; how vain the endeavor to measure with mathematical rules, time, money, and love, against a love so immeasurable and a gift of such inconceivable worth</a:t>
            </a:r>
            <a:r>
              <a:rPr lang="en-US" sz="3200" dirty="0" smtClean="0"/>
              <a:t>.  Tithes </a:t>
            </a:r>
            <a:r>
              <a:rPr lang="en-US" sz="3200" dirty="0"/>
              <a:t>for Christ! Oh, meager pittance, shameful recompense for that which cost so much! From the cross of Calvary, Christ calls for an unreserved consecration. All that we have, all that we are, should be devoted to God</a:t>
            </a:r>
            <a:r>
              <a:rPr lang="en-US" sz="3200" dirty="0" smtClean="0"/>
              <a:t>.</a:t>
            </a:r>
            <a:r>
              <a:rPr lang="en-US" sz="3100" dirty="0" smtClean="0"/>
              <a:t>”  </a:t>
            </a:r>
            <a:endParaRPr lang="en-US" sz="3100" dirty="0" smtClean="0"/>
          </a:p>
          <a:p>
            <a:pPr marL="0" indent="0">
              <a:buNone/>
            </a:pPr>
            <a:r>
              <a:rPr lang="en-US" sz="3100" dirty="0"/>
              <a:t>-</a:t>
            </a:r>
            <a:r>
              <a:rPr lang="en-US" sz="3100" dirty="0" err="1" smtClean="0"/>
              <a:t>Patrarchs</a:t>
            </a:r>
            <a:r>
              <a:rPr lang="en-US" sz="3100" dirty="0" smtClean="0"/>
              <a:t> </a:t>
            </a:r>
            <a:r>
              <a:rPr lang="en-US" sz="3100" dirty="0"/>
              <a:t>and Prophets, pg. </a:t>
            </a:r>
            <a:r>
              <a:rPr lang="en-US" sz="3100" dirty="0" smtClean="0"/>
              <a:t>188</a:t>
            </a:r>
            <a:endParaRPr lang="en-US" sz="3100" dirty="0"/>
          </a:p>
        </p:txBody>
      </p:sp>
    </p:spTree>
    <p:extLst>
      <p:ext uri="{BB962C8B-B14F-4D97-AF65-F5344CB8AC3E}">
        <p14:creationId xmlns:p14="http://schemas.microsoft.com/office/powerpoint/2010/main" val="186543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398" dirty="0"/>
              <a:t>Happy Sabbath!!</a:t>
            </a:r>
          </a:p>
        </p:txBody>
      </p:sp>
      <p:sp>
        <p:nvSpPr>
          <p:cNvPr id="3" name="Subtitle 2"/>
          <p:cNvSpPr>
            <a:spLocks noGrp="1"/>
          </p:cNvSpPr>
          <p:nvPr>
            <p:ph type="subTitle" idx="1"/>
          </p:nvPr>
        </p:nvSpPr>
        <p:spPr/>
        <p:txBody>
          <a:bodyPr>
            <a:normAutofit/>
          </a:bodyPr>
          <a:lstStyle/>
          <a:p>
            <a:pPr algn="r"/>
            <a:r>
              <a:rPr lang="en-US" sz="4000" dirty="0"/>
              <a:t>Thank you</a:t>
            </a:r>
            <a:r>
              <a:rPr lang="en-US" sz="4000" dirty="0" smtClean="0"/>
              <a:t>!!  </a:t>
            </a:r>
            <a:endParaRPr lang="en-US" sz="4000" dirty="0"/>
          </a:p>
        </p:txBody>
      </p:sp>
    </p:spTree>
    <p:extLst>
      <p:ext uri="{BB962C8B-B14F-4D97-AF65-F5344CB8AC3E}">
        <p14:creationId xmlns:p14="http://schemas.microsoft.com/office/powerpoint/2010/main" val="3093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from the Quarterly</a:t>
            </a:r>
            <a:endParaRPr lang="en-US" dirty="0"/>
          </a:p>
        </p:txBody>
      </p:sp>
      <p:sp>
        <p:nvSpPr>
          <p:cNvPr id="3" name="Content Placeholder 2"/>
          <p:cNvSpPr>
            <a:spLocks noGrp="1"/>
          </p:cNvSpPr>
          <p:nvPr>
            <p:ph idx="1"/>
          </p:nvPr>
        </p:nvSpPr>
        <p:spPr>
          <a:xfrm>
            <a:off x="1522413" y="1981200"/>
            <a:ext cx="9829799" cy="4187825"/>
          </a:xfrm>
        </p:spPr>
        <p:txBody>
          <a:bodyPr>
            <a:noAutofit/>
          </a:bodyPr>
          <a:lstStyle/>
          <a:p>
            <a:pPr marL="514350" indent="-514350">
              <a:buFont typeface="+mj-lt"/>
              <a:buAutoNum type="arabicPeriod" startAt="6"/>
            </a:pPr>
            <a:r>
              <a:rPr lang="en-US" sz="3200" dirty="0"/>
              <a:t>Tithe should be taken out first, before other </a:t>
            </a:r>
            <a:r>
              <a:rPr lang="en-US" sz="3200" dirty="0" smtClean="0"/>
              <a:t>expenses such as taxes </a:t>
            </a:r>
            <a:r>
              <a:rPr lang="en-US" sz="3200" dirty="0"/>
              <a:t>are met.  (Wednesday)</a:t>
            </a:r>
          </a:p>
          <a:p>
            <a:pPr marL="514350" indent="-514350">
              <a:buFont typeface="+mj-lt"/>
              <a:buAutoNum type="arabicPeriod" startAt="6"/>
            </a:pPr>
            <a:r>
              <a:rPr lang="en-US" sz="3200" dirty="0" smtClean="0"/>
              <a:t>Believers are obliged to send their tithe money to the “storehouse” even if they do not like how their tithe money is being used.  (Thursday)</a:t>
            </a:r>
          </a:p>
          <a:p>
            <a:pPr marL="0" indent="0">
              <a:buNone/>
            </a:pPr>
            <a:endParaRPr lang="en-US" sz="300" dirty="0" smtClean="0"/>
          </a:p>
          <a:p>
            <a:pPr marL="0" indent="0">
              <a:buNone/>
            </a:pPr>
            <a:r>
              <a:rPr lang="en-US" sz="3200" dirty="0" smtClean="0"/>
              <a:t>Let’s see if we can verify these conclusions through Bible study!  </a:t>
            </a:r>
          </a:p>
          <a:p>
            <a:pPr>
              <a:buFont typeface="Wingdings" panose="05000000000000000000" pitchFamily="2" charset="2"/>
              <a:buChar char="v"/>
            </a:pPr>
            <a:endParaRPr lang="en-US" sz="3200" dirty="0"/>
          </a:p>
        </p:txBody>
      </p:sp>
    </p:spTree>
    <p:extLst>
      <p:ext uri="{BB962C8B-B14F-4D97-AF65-F5344CB8AC3E}">
        <p14:creationId xmlns:p14="http://schemas.microsoft.com/office/powerpoint/2010/main" val="111657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Genesis 14:18-20</a:t>
            </a:r>
            <a:br>
              <a:rPr lang="en-US" dirty="0" smtClean="0"/>
            </a:br>
            <a:r>
              <a:rPr lang="en-US" dirty="0"/>
              <a:t>Abram gives tithes to Melchizedek</a:t>
            </a:r>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18 </a:t>
            </a:r>
            <a:r>
              <a:rPr lang="en-US" sz="3200" dirty="0"/>
              <a:t>And Melchizedek king of Salem brought forth bread and wine: and he was the priest of the most high God.</a:t>
            </a:r>
          </a:p>
          <a:p>
            <a:r>
              <a:rPr lang="en-US" sz="3200" b="1" baseline="30000" dirty="0"/>
              <a:t>19 </a:t>
            </a:r>
            <a:r>
              <a:rPr lang="en-US" sz="3200" dirty="0"/>
              <a:t>And he blessed him, and said, Blessed be Abram of the most high God, possessor of heaven and earth:</a:t>
            </a:r>
          </a:p>
          <a:p>
            <a:r>
              <a:rPr lang="en-US" sz="3200" b="1" baseline="30000" dirty="0"/>
              <a:t>20 </a:t>
            </a:r>
            <a:r>
              <a:rPr lang="en-US" sz="3200" dirty="0"/>
              <a:t>And blessed be the most high God, which hath delivered thine enemies into thy hand. And he gave him tithes of all</a:t>
            </a:r>
            <a:r>
              <a:rPr lang="en-US" sz="3200" dirty="0" smtClean="0"/>
              <a:t>.</a:t>
            </a:r>
            <a:endParaRPr lang="en-US" sz="3200" dirty="0"/>
          </a:p>
        </p:txBody>
      </p:sp>
    </p:spTree>
    <p:extLst>
      <p:ext uri="{BB962C8B-B14F-4D97-AF65-F5344CB8AC3E}">
        <p14:creationId xmlns:p14="http://schemas.microsoft.com/office/powerpoint/2010/main" val="50841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ESENTER_VERSION" val="6"/>
  <p:tag name="ARTICULATE_PROJECT_OPEN" val="0"/>
</p:tagLst>
</file>

<file path=ppt/theme/theme1.xml><?xml version="1.0" encoding="utf-8"?>
<a:theme xmlns:a="http://schemas.openxmlformats.org/drawingml/2006/main" name="Currency Symbols 16x9">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rrency symbols presentation (widescreen).potx" id="{0BEEB329-2C4D-4D02-9858-CA91ACE92AB1}" vid="{944DA297-E844-470D-A85C-00068074ACC2}"/>
    </a:ext>
  </a:extLst>
</a:theme>
</file>

<file path=ppt/theme/theme2.xml><?xml version="1.0" encoding="utf-8"?>
<a:theme xmlns:a="http://schemas.openxmlformats.org/drawingml/2006/main" name="Office Theme">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Currency symbols presentation (widescreen)</Template>
  <TotalTime>311</TotalTime>
  <Words>3198</Words>
  <Application>Microsoft Office PowerPoint</Application>
  <PresentationFormat>Custom</PresentationFormat>
  <Paragraphs>268</Paragraphs>
  <Slides>75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75</vt:i4>
      </vt:variant>
    </vt:vector>
  </HeadingPairs>
  <TitlesOfParts>
    <vt:vector size="79" baseType="lpstr">
      <vt:lpstr>Arial</vt:lpstr>
      <vt:lpstr>Cambria</vt:lpstr>
      <vt:lpstr>Wingdings</vt:lpstr>
      <vt:lpstr>Currency Symbols 16x9</vt:lpstr>
      <vt:lpstr>The Tithing Contract</vt:lpstr>
      <vt:lpstr>Memory Text:  Malachi 3:10</vt:lpstr>
      <vt:lpstr>A Few Notes</vt:lpstr>
      <vt:lpstr>A Few Notes</vt:lpstr>
      <vt:lpstr>A Few Notes</vt:lpstr>
      <vt:lpstr>Conclusions from the Quarterly</vt:lpstr>
      <vt:lpstr>Conclusions from the Quarterly</vt:lpstr>
      <vt:lpstr>Conclusions from the Quarterly</vt:lpstr>
      <vt:lpstr>(1)  Genesis 14:18-20 Abram gives tithes to Melchizedek</vt:lpstr>
      <vt:lpstr>(1)  Genesis 14:18-20 Abram gives tithes to Melchizedek</vt:lpstr>
      <vt:lpstr>(10)  Hebrews 7:1-4 Abram gives tithes to Melchizedek, a type of Christ</vt:lpstr>
      <vt:lpstr>(10)  Hebrews 7:1-4 Abram gives tithes to Melchizedek, a type of Christ</vt:lpstr>
      <vt:lpstr>(1)  Genesis 14:18-20 &amp; (10)  Hebrews 7:1-4 Abram gives tithes to Melchizedek, a type of Christ</vt:lpstr>
      <vt:lpstr>(1)  Genesis 14:18-20 &amp; (10)  Hebrews 7:1-4 Abram gives tithes to Melchizedek, a type of Christ</vt:lpstr>
      <vt:lpstr>(1)  Genesis 14:18-20 &amp; (10)  Hebrews 7:1-4 Abram gives tithes to Melchizedek, a type of Christ</vt:lpstr>
      <vt:lpstr>Conclusion Check:  Genesis 14 and Hebrews 7 </vt:lpstr>
      <vt:lpstr>Conclusion Check:  Genesis 14 and Hebrews 7 </vt:lpstr>
      <vt:lpstr>Conclusion Check:  Genesis 14 and Hebrews 7 </vt:lpstr>
      <vt:lpstr>Conclusion Check:  Genesis 14 and Hebrews 7 </vt:lpstr>
      <vt:lpstr>Conclusion Check:  Genesis 14 and Hebrews 7 </vt:lpstr>
      <vt:lpstr>Conclusion Check:  Genesis 14 and Hebrews 7 </vt:lpstr>
      <vt:lpstr>Conclusion Check:  Genesis 14 and Hebrews 7 </vt:lpstr>
      <vt:lpstr>Conclusion Check:  Genesis 14 and Hebrews 7 </vt:lpstr>
      <vt:lpstr>Conclusion Check:  Genesis 14 and Hebrews 7 </vt:lpstr>
      <vt:lpstr>Conclusion Check:  Genesis 14 and Hebrews 7 </vt:lpstr>
      <vt:lpstr>Overview:  Genesis 14 and Hebrews 7 </vt:lpstr>
      <vt:lpstr>Conclusion Check:  Genesis 14 and Hebrews 7 </vt:lpstr>
      <vt:lpstr>The Storehouse (OT):  Malachi 3:8-10</vt:lpstr>
      <vt:lpstr>The Storehouse (OT):  Background SDABC V.4 pg. 1121</vt:lpstr>
      <vt:lpstr>The Storehouse (OT):  Background SDABC V.4 pg. 1121</vt:lpstr>
      <vt:lpstr>The Storehouse (OT):  Background SDABC V.4 pg. 1131</vt:lpstr>
      <vt:lpstr>The Storehouse (OT):  Leviticus 27: 30-32 </vt:lpstr>
      <vt:lpstr>The Storehouse (OT):  Numbers 18:20-21 </vt:lpstr>
      <vt:lpstr>The Storehouse (OT):  Numbers 18:23-24 </vt:lpstr>
      <vt:lpstr>The Storehouse (OT):  Deuteronomy 12:5-14 </vt:lpstr>
      <vt:lpstr>The Storehouse (OT):  Deuteronomy 12:5-14 </vt:lpstr>
      <vt:lpstr>The Storehouse (OT):  Deuteronomy 12:5-14, 19 </vt:lpstr>
      <vt:lpstr>The Storehouse (OT):  Deuteronomy 12:5-14 </vt:lpstr>
      <vt:lpstr>The Storehouse (OT):  2 Chronicles 31:2-15 </vt:lpstr>
      <vt:lpstr>The Storehouse (OT):  2 Chronicles 31:2-15 </vt:lpstr>
      <vt:lpstr>The Storehouse(OT):  2 Chronicles 31:2-15 </vt:lpstr>
      <vt:lpstr>The Storehouse (OT):  2 Chronicles 31:2-15 </vt:lpstr>
      <vt:lpstr>The Storehouse (OT):  2 Chronicles 31:2-15 </vt:lpstr>
      <vt:lpstr>The Storehouse (OT):  2 Chronicles 31:2-12 </vt:lpstr>
      <vt:lpstr>The Storehouse:  Old Testament</vt:lpstr>
      <vt:lpstr>The Storehouse:  New Testament</vt:lpstr>
      <vt:lpstr>The Storehouse (NT):  Acts 11:27-30</vt:lpstr>
      <vt:lpstr>The Storehouse (NT):  Romans 15:25-27 </vt:lpstr>
      <vt:lpstr>The Storehouse (NT):  1 Corinthians 16:1-3</vt:lpstr>
      <vt:lpstr>The Storehouse (NT):</vt:lpstr>
      <vt:lpstr>The Storehouse (NT): 2 Corinthians 11: 7-9</vt:lpstr>
      <vt:lpstr>The Storehouse (NT): Philippians 4:10-20</vt:lpstr>
      <vt:lpstr>The Storehouse (NT): Philippians 4:10-20</vt:lpstr>
      <vt:lpstr>The Storehouse (NT): Philippians 4:10-20</vt:lpstr>
      <vt:lpstr>The Storehouse (NT): SDABC V.7 pg. 178-9</vt:lpstr>
      <vt:lpstr>The Storehouse (NT):</vt:lpstr>
      <vt:lpstr>The Storehouse (NT): Luke 18:22</vt:lpstr>
      <vt:lpstr>So we are left with the following points of question:    3. The “storehouse” spoken of in Malachi 3:10 is the Seventh-day Adventist conference.   7.  Believers are obliged to send their tithe money to the “storehouse” even if they do not like how their tithe money is being used.  </vt:lpstr>
      <vt:lpstr>Responsibility:  2 John 1:7-11</vt:lpstr>
      <vt:lpstr>Responsibility:  2 John 1:7-11</vt:lpstr>
      <vt:lpstr>Responsibility:  Mark 12:41-44</vt:lpstr>
      <vt:lpstr>Responsibility:  Mark 12:41-44</vt:lpstr>
      <vt:lpstr>Weightier Matters:  Matthew 23:23</vt:lpstr>
      <vt:lpstr>Weightier Matters:  (2)  Genesis 28:10-22 Jacob promises to tithe</vt:lpstr>
      <vt:lpstr>Weightier Matters:  (2)  Genesis 28:10-22 Jacob promises to tithe</vt:lpstr>
      <vt:lpstr>Weightier Matters:  (2)  Genesis 28:10-22 Jacob promises to tithe</vt:lpstr>
      <vt:lpstr>Weightier Matters:  (2)  Genesis 28:10-22 Jacob promises to tithe</vt:lpstr>
      <vt:lpstr>Weightier Matters:  (2)  Genesis 28:10-22 Jacob promises to tithe</vt:lpstr>
      <vt:lpstr>Weightier Matters:  (2)  Genesis 28:10-22 Jacob promises to tithe</vt:lpstr>
      <vt:lpstr>Weightier Matters:  (2)  Genesis 28:10-22 Jacob promises to tithe</vt:lpstr>
      <vt:lpstr>Weightier Matters:  (2)  Genesis 28:10-22 Jacob promises to tithe</vt:lpstr>
      <vt:lpstr>Weightier Matters:  (2)  Genesis 28:10-22 Jacob promises to tithe</vt:lpstr>
      <vt:lpstr>Weightier Matters:  (2)  Genesis 28:10-22 Jacob promises to tithe</vt:lpstr>
      <vt:lpstr>Weightier Matters:  (2)  Genesis 28:10-22 Jacob promises to tithe</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32</cp:revision>
  <dcterms:created xsi:type="dcterms:W3CDTF">2023-01-21T03:13:16Z</dcterms:created>
  <dcterms:modified xsi:type="dcterms:W3CDTF">2023-01-21T13:35:34Z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