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67" r:id="rId4"/>
  </p:sldMasterIdLst>
  <p:notesMasterIdLst>
    <p:notesMasterId r:id="rId76"/>
  </p:notesMasterIdLst>
  <p:handoutMasterIdLst>
    <p:handoutMasterId r:id="rId77"/>
  </p:handoutMasterIdLst>
  <p:sldIdLst>
    <p:sldId id="268" r:id="rId5"/>
    <p:sldId id="261" r:id="rId6"/>
    <p:sldId id="270" r:id="rId7"/>
    <p:sldId id="271" r:id="rId8"/>
    <p:sldId id="272" r:id="rId9"/>
    <p:sldId id="274" r:id="rId10"/>
    <p:sldId id="273" r:id="rId11"/>
    <p:sldId id="275" r:id="rId12"/>
    <p:sldId id="276" r:id="rId13"/>
    <p:sldId id="277" r:id="rId14"/>
    <p:sldId id="278" r:id="rId15"/>
    <p:sldId id="279" r:id="rId16"/>
    <p:sldId id="280" r:id="rId17"/>
    <p:sldId id="285" r:id="rId18"/>
    <p:sldId id="286" r:id="rId19"/>
    <p:sldId id="287" r:id="rId20"/>
    <p:sldId id="288" r:id="rId21"/>
    <p:sldId id="289" r:id="rId22"/>
    <p:sldId id="290" r:id="rId23"/>
    <p:sldId id="291" r:id="rId24"/>
    <p:sldId id="259" r:id="rId25"/>
    <p:sldId id="292" r:id="rId26"/>
    <p:sldId id="293" r:id="rId27"/>
    <p:sldId id="294" r:id="rId28"/>
    <p:sldId id="296" r:id="rId29"/>
    <p:sldId id="295" r:id="rId30"/>
    <p:sldId id="297" r:id="rId31"/>
    <p:sldId id="298" r:id="rId32"/>
    <p:sldId id="299" r:id="rId33"/>
    <p:sldId id="300" r:id="rId34"/>
    <p:sldId id="301" r:id="rId35"/>
    <p:sldId id="302" r:id="rId36"/>
    <p:sldId id="304" r:id="rId37"/>
    <p:sldId id="305" r:id="rId38"/>
    <p:sldId id="306" r:id="rId39"/>
    <p:sldId id="307" r:id="rId40"/>
    <p:sldId id="269" r:id="rId41"/>
    <p:sldId id="308" r:id="rId42"/>
    <p:sldId id="309" r:id="rId43"/>
    <p:sldId id="310" r:id="rId44"/>
    <p:sldId id="303" r:id="rId45"/>
    <p:sldId id="312" r:id="rId46"/>
    <p:sldId id="311" r:id="rId47"/>
    <p:sldId id="313" r:id="rId48"/>
    <p:sldId id="314" r:id="rId49"/>
    <p:sldId id="315" r:id="rId50"/>
    <p:sldId id="316" r:id="rId51"/>
    <p:sldId id="317" r:id="rId52"/>
    <p:sldId id="318" r:id="rId53"/>
    <p:sldId id="319" r:id="rId54"/>
    <p:sldId id="321" r:id="rId55"/>
    <p:sldId id="320"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39" r:id="rId74"/>
    <p:sldId id="267"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32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14" autoAdjust="0"/>
    <p:restoredTop sz="94635" autoAdjust="0"/>
  </p:normalViewPr>
  <p:slideViewPr>
    <p:cSldViewPr snapToGrid="0" snapToObjects="1">
      <p:cViewPr>
        <p:scale>
          <a:sx n="50" d="100"/>
          <a:sy n="50" d="100"/>
        </p:scale>
        <p:origin x="1356" y="304"/>
      </p:cViewPr>
      <p:guideLst/>
    </p:cSldViewPr>
  </p:slideViewPr>
  <p:notesTextViewPr>
    <p:cViewPr>
      <p:scale>
        <a:sx n="1" d="1"/>
        <a:sy n="1" d="1"/>
      </p:scale>
      <p:origin x="0" y="0"/>
    </p:cViewPr>
  </p:notesTextViewPr>
  <p:notesViewPr>
    <p:cSldViewPr snapToGrid="0" snapToObjects="1">
      <p:cViewPr>
        <p:scale>
          <a:sx n="100" d="100"/>
          <a:sy n="100" d="100"/>
        </p:scale>
        <p:origin x="2592" y="-84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03D04-C97E-4622-AE07-D0307CB3B4CA}" type="doc">
      <dgm:prSet loTypeId="urn:microsoft.com/office/officeart/2008/layout/LinedList" loCatId="cycle" qsTypeId="urn:microsoft.com/office/officeart/2005/8/quickstyle/simple3" qsCatId="simple" csTypeId="urn:microsoft.com/office/officeart/2005/8/colors/colorful2" csCatId="colorful" phldr="1"/>
      <dgm:spPr/>
      <dgm:t>
        <a:bodyPr/>
        <a:lstStyle/>
        <a:p>
          <a:endParaRPr lang="en-US"/>
        </a:p>
      </dgm:t>
    </dgm:pt>
    <dgm:pt modelId="{AAC263CB-8256-4B03-92FE-1622698FB3E9}">
      <dgm:prSet/>
      <dgm:spPr/>
      <dgm:t>
        <a:bodyPr anchor="ctr"/>
        <a:lstStyle/>
        <a:p>
          <a:r>
            <a:rPr lang="en-US" b="0" dirty="0" smtClean="0">
              <a:solidFill>
                <a:schemeClr val="accent6">
                  <a:lumMod val="60000"/>
                  <a:lumOff val="40000"/>
                </a:schemeClr>
              </a:solidFill>
            </a:rPr>
            <a:t>Noah</a:t>
          </a:r>
          <a:r>
            <a:rPr lang="en-US" b="0" dirty="0" smtClean="0"/>
            <a:t> </a:t>
          </a:r>
          <a:endParaRPr lang="en-US" b="0" dirty="0"/>
        </a:p>
      </dgm:t>
    </dgm:pt>
    <dgm:pt modelId="{0BEED663-FC38-4EAD-940F-4C475D2C87DB}" type="parTrans" cxnId="{C5E94186-9CB6-4C42-92B3-C546CC53A7B9}">
      <dgm:prSet/>
      <dgm:spPr/>
      <dgm:t>
        <a:bodyPr/>
        <a:lstStyle/>
        <a:p>
          <a:endParaRPr lang="en-US" sz="700"/>
        </a:p>
      </dgm:t>
    </dgm:pt>
    <dgm:pt modelId="{808B76D0-8EC7-469A-93AC-7A6017188A9D}" type="sibTrans" cxnId="{C5E94186-9CB6-4C42-92B3-C546CC53A7B9}">
      <dgm:prSet phldrT="1"/>
      <dgm:spPr/>
      <dgm:t>
        <a:bodyPr/>
        <a:lstStyle/>
        <a:p>
          <a:endParaRPr lang="en-US"/>
        </a:p>
      </dgm:t>
    </dgm:pt>
    <dgm:pt modelId="{4E8D2E69-0173-4BD3-B96A-7A9C5DD12B47}">
      <dgm:prSet/>
      <dgm:spPr/>
      <dgm:t>
        <a:bodyPr anchor="ctr"/>
        <a:lstStyle/>
        <a:p>
          <a:r>
            <a:rPr lang="en-US" dirty="0" smtClean="0">
              <a:solidFill>
                <a:schemeClr val="accent5">
                  <a:lumMod val="60000"/>
                  <a:lumOff val="40000"/>
                </a:schemeClr>
              </a:solidFill>
            </a:rPr>
            <a:t>Abraham</a:t>
          </a:r>
          <a:r>
            <a:rPr lang="en-US" dirty="0" smtClean="0"/>
            <a:t> </a:t>
          </a:r>
          <a:endParaRPr lang="en-US" dirty="0"/>
        </a:p>
      </dgm:t>
    </dgm:pt>
    <dgm:pt modelId="{B954BF22-E3B3-4A1C-802E-590228BE2D9C}" type="parTrans" cxnId="{0F866C41-EB5F-47BD-A2CD-A58671F15B67}">
      <dgm:prSet/>
      <dgm:spPr/>
      <dgm:t>
        <a:bodyPr/>
        <a:lstStyle/>
        <a:p>
          <a:endParaRPr lang="en-US" sz="700"/>
        </a:p>
      </dgm:t>
    </dgm:pt>
    <dgm:pt modelId="{FEF1E80E-8A9E-4B0A-817C-2A4CFDCF3FB2}" type="sibTrans" cxnId="{0F866C41-EB5F-47BD-A2CD-A58671F15B67}">
      <dgm:prSet phldrT="2"/>
      <dgm:spPr/>
      <dgm:t>
        <a:bodyPr/>
        <a:lstStyle/>
        <a:p>
          <a:endParaRPr lang="en-US"/>
        </a:p>
      </dgm:t>
    </dgm:pt>
    <dgm:pt modelId="{93A6A030-ABAB-4EFA-B539-0FDB3E07C1EF}">
      <dgm:prSet/>
      <dgm:spPr/>
      <dgm:t>
        <a:bodyPr anchor="ctr"/>
        <a:lstStyle/>
        <a:p>
          <a:r>
            <a:rPr lang="en-US" dirty="0" smtClean="0">
              <a:solidFill>
                <a:schemeClr val="tx2">
                  <a:lumMod val="75000"/>
                </a:schemeClr>
              </a:solidFill>
            </a:rPr>
            <a:t>Moses</a:t>
          </a:r>
          <a:endParaRPr lang="en-US" dirty="0">
            <a:solidFill>
              <a:schemeClr val="tx2">
                <a:lumMod val="75000"/>
              </a:schemeClr>
            </a:solidFill>
          </a:endParaRPr>
        </a:p>
      </dgm:t>
    </dgm:pt>
    <dgm:pt modelId="{3D674B97-6DC6-4A12-85BA-0976D3064237}" type="parTrans" cxnId="{4B40C8DC-6B57-4F5B-8440-7241C649700B}">
      <dgm:prSet/>
      <dgm:spPr/>
      <dgm:t>
        <a:bodyPr/>
        <a:lstStyle/>
        <a:p>
          <a:endParaRPr lang="en-US" sz="700"/>
        </a:p>
      </dgm:t>
    </dgm:pt>
    <dgm:pt modelId="{BFE0749E-E343-4A6F-BD09-2810EE6B4BD7}" type="sibTrans" cxnId="{4B40C8DC-6B57-4F5B-8440-7241C649700B}">
      <dgm:prSet phldrT="3"/>
      <dgm:spPr/>
      <dgm:t>
        <a:bodyPr/>
        <a:lstStyle/>
        <a:p>
          <a:endParaRPr lang="en-US"/>
        </a:p>
      </dgm:t>
    </dgm:pt>
    <dgm:pt modelId="{05CB8F5C-D395-AD40-BBD9-53369BE84640}" type="pres">
      <dgm:prSet presAssocID="{D4503D04-C97E-4622-AE07-D0307CB3B4CA}" presName="vert0" presStyleCnt="0">
        <dgm:presLayoutVars>
          <dgm:dir/>
          <dgm:animOne val="branch"/>
          <dgm:animLvl val="lvl"/>
        </dgm:presLayoutVars>
      </dgm:prSet>
      <dgm:spPr/>
      <dgm:t>
        <a:bodyPr/>
        <a:lstStyle/>
        <a:p>
          <a:endParaRPr lang="en-US"/>
        </a:p>
      </dgm:t>
    </dgm:pt>
    <dgm:pt modelId="{15F5B303-C42A-0F46-B1B4-9FC2C90E8F5B}" type="pres">
      <dgm:prSet presAssocID="{AAC263CB-8256-4B03-92FE-1622698FB3E9}" presName="thickLine" presStyleLbl="alignNode1" presStyleIdx="0" presStyleCnt="3"/>
      <dgm:spPr/>
    </dgm:pt>
    <dgm:pt modelId="{8991E26A-5377-6C4C-8ACE-EF7A7F0A5D91}" type="pres">
      <dgm:prSet presAssocID="{AAC263CB-8256-4B03-92FE-1622698FB3E9}" presName="horz1" presStyleCnt="0"/>
      <dgm:spPr/>
    </dgm:pt>
    <dgm:pt modelId="{ADE9C513-F9D6-7C40-9628-67B2B6D9AAB3}" type="pres">
      <dgm:prSet presAssocID="{AAC263CB-8256-4B03-92FE-1622698FB3E9}" presName="tx1" presStyleLbl="revTx" presStyleIdx="0" presStyleCnt="3"/>
      <dgm:spPr/>
      <dgm:t>
        <a:bodyPr/>
        <a:lstStyle/>
        <a:p>
          <a:endParaRPr lang="en-US"/>
        </a:p>
      </dgm:t>
    </dgm:pt>
    <dgm:pt modelId="{5EBEDC1B-DA6E-E346-9EA8-82F9E7C92E5D}" type="pres">
      <dgm:prSet presAssocID="{AAC263CB-8256-4B03-92FE-1622698FB3E9}" presName="vert1" presStyleCnt="0"/>
      <dgm:spPr/>
    </dgm:pt>
    <dgm:pt modelId="{B6682269-A845-6E41-9BE5-F15128675201}" type="pres">
      <dgm:prSet presAssocID="{4E8D2E69-0173-4BD3-B96A-7A9C5DD12B47}" presName="thickLine" presStyleLbl="alignNode1" presStyleIdx="1" presStyleCnt="3"/>
      <dgm:spPr/>
    </dgm:pt>
    <dgm:pt modelId="{B6250893-DD69-9641-83FE-37FE4BA6A95F}" type="pres">
      <dgm:prSet presAssocID="{4E8D2E69-0173-4BD3-B96A-7A9C5DD12B47}" presName="horz1" presStyleCnt="0"/>
      <dgm:spPr/>
    </dgm:pt>
    <dgm:pt modelId="{C98F729D-14CA-1448-A52F-24A02E051745}" type="pres">
      <dgm:prSet presAssocID="{4E8D2E69-0173-4BD3-B96A-7A9C5DD12B47}" presName="tx1" presStyleLbl="revTx" presStyleIdx="1" presStyleCnt="3"/>
      <dgm:spPr/>
      <dgm:t>
        <a:bodyPr/>
        <a:lstStyle/>
        <a:p>
          <a:endParaRPr lang="en-US"/>
        </a:p>
      </dgm:t>
    </dgm:pt>
    <dgm:pt modelId="{A5761775-219E-F647-B0FE-73507CBA0C1C}" type="pres">
      <dgm:prSet presAssocID="{4E8D2E69-0173-4BD3-B96A-7A9C5DD12B47}" presName="vert1" presStyleCnt="0"/>
      <dgm:spPr/>
    </dgm:pt>
    <dgm:pt modelId="{D1894A20-DB91-634C-8782-9C8A13103FF6}" type="pres">
      <dgm:prSet presAssocID="{93A6A030-ABAB-4EFA-B539-0FDB3E07C1EF}" presName="thickLine" presStyleLbl="alignNode1" presStyleIdx="2" presStyleCnt="3"/>
      <dgm:spPr/>
    </dgm:pt>
    <dgm:pt modelId="{853F3E66-3B0E-C841-98D5-6802A7A2E4A8}" type="pres">
      <dgm:prSet presAssocID="{93A6A030-ABAB-4EFA-B539-0FDB3E07C1EF}" presName="horz1" presStyleCnt="0"/>
      <dgm:spPr/>
    </dgm:pt>
    <dgm:pt modelId="{B705F7BA-757C-6549-9C73-2326015D6723}" type="pres">
      <dgm:prSet presAssocID="{93A6A030-ABAB-4EFA-B539-0FDB3E07C1EF}" presName="tx1" presStyleLbl="revTx" presStyleIdx="2" presStyleCnt="3"/>
      <dgm:spPr/>
      <dgm:t>
        <a:bodyPr/>
        <a:lstStyle/>
        <a:p>
          <a:endParaRPr lang="en-US"/>
        </a:p>
      </dgm:t>
    </dgm:pt>
    <dgm:pt modelId="{9AF48A18-E74E-3E43-BCF5-5CD009AF2410}" type="pres">
      <dgm:prSet presAssocID="{93A6A030-ABAB-4EFA-B539-0FDB3E07C1EF}" presName="vert1" presStyleCnt="0"/>
      <dgm:spPr/>
    </dgm:pt>
  </dgm:ptLst>
  <dgm:cxnLst>
    <dgm:cxn modelId="{6B5095C9-0410-4AA3-B27B-9F5461D584A9}" type="presOf" srcId="{AAC263CB-8256-4B03-92FE-1622698FB3E9}" destId="{ADE9C513-F9D6-7C40-9628-67B2B6D9AAB3}" srcOrd="0" destOrd="0" presId="urn:microsoft.com/office/officeart/2008/layout/LinedList"/>
    <dgm:cxn modelId="{4B40C8DC-6B57-4F5B-8440-7241C649700B}" srcId="{D4503D04-C97E-4622-AE07-D0307CB3B4CA}" destId="{93A6A030-ABAB-4EFA-B539-0FDB3E07C1EF}" srcOrd="2" destOrd="0" parTransId="{3D674B97-6DC6-4A12-85BA-0976D3064237}" sibTransId="{BFE0749E-E343-4A6F-BD09-2810EE6B4BD7}"/>
    <dgm:cxn modelId="{C5E94186-9CB6-4C42-92B3-C546CC53A7B9}" srcId="{D4503D04-C97E-4622-AE07-D0307CB3B4CA}" destId="{AAC263CB-8256-4B03-92FE-1622698FB3E9}" srcOrd="0" destOrd="0" parTransId="{0BEED663-FC38-4EAD-940F-4C475D2C87DB}" sibTransId="{808B76D0-8EC7-469A-93AC-7A6017188A9D}"/>
    <dgm:cxn modelId="{5DCD85D4-C9AC-4FF9-8CF7-75A1DB339DF0}" type="presOf" srcId="{4E8D2E69-0173-4BD3-B96A-7A9C5DD12B47}" destId="{C98F729D-14CA-1448-A52F-24A02E051745}" srcOrd="0" destOrd="0" presId="urn:microsoft.com/office/officeart/2008/layout/LinedList"/>
    <dgm:cxn modelId="{1C480D9B-BFFF-487A-A296-1909F8771784}" type="presOf" srcId="{93A6A030-ABAB-4EFA-B539-0FDB3E07C1EF}" destId="{B705F7BA-757C-6549-9C73-2326015D6723}" srcOrd="0" destOrd="0" presId="urn:microsoft.com/office/officeart/2008/layout/LinedList"/>
    <dgm:cxn modelId="{0F866C41-EB5F-47BD-A2CD-A58671F15B67}" srcId="{D4503D04-C97E-4622-AE07-D0307CB3B4CA}" destId="{4E8D2E69-0173-4BD3-B96A-7A9C5DD12B47}" srcOrd="1" destOrd="0" parTransId="{B954BF22-E3B3-4A1C-802E-590228BE2D9C}" sibTransId="{FEF1E80E-8A9E-4B0A-817C-2A4CFDCF3FB2}"/>
    <dgm:cxn modelId="{B961F658-1A01-419D-8829-C19CF33B683E}" type="presOf" srcId="{D4503D04-C97E-4622-AE07-D0307CB3B4CA}" destId="{05CB8F5C-D395-AD40-BBD9-53369BE84640}" srcOrd="0" destOrd="0" presId="urn:microsoft.com/office/officeart/2008/layout/LinedList"/>
    <dgm:cxn modelId="{305B609F-F4D4-467A-8D6C-0CE8327B5064}" type="presParOf" srcId="{05CB8F5C-D395-AD40-BBD9-53369BE84640}" destId="{15F5B303-C42A-0F46-B1B4-9FC2C90E8F5B}" srcOrd="0" destOrd="0" presId="urn:microsoft.com/office/officeart/2008/layout/LinedList"/>
    <dgm:cxn modelId="{1FF3B57A-B3B2-47B4-BF99-6BF3AE14355A}" type="presParOf" srcId="{05CB8F5C-D395-AD40-BBD9-53369BE84640}" destId="{8991E26A-5377-6C4C-8ACE-EF7A7F0A5D91}" srcOrd="1" destOrd="0" presId="urn:microsoft.com/office/officeart/2008/layout/LinedList"/>
    <dgm:cxn modelId="{CD6252FF-5568-41D9-9B28-4FA46E8379E2}" type="presParOf" srcId="{8991E26A-5377-6C4C-8ACE-EF7A7F0A5D91}" destId="{ADE9C513-F9D6-7C40-9628-67B2B6D9AAB3}" srcOrd="0" destOrd="0" presId="urn:microsoft.com/office/officeart/2008/layout/LinedList"/>
    <dgm:cxn modelId="{0C3480C7-7EF3-4C7D-9287-C263F3299DD2}" type="presParOf" srcId="{8991E26A-5377-6C4C-8ACE-EF7A7F0A5D91}" destId="{5EBEDC1B-DA6E-E346-9EA8-82F9E7C92E5D}" srcOrd="1" destOrd="0" presId="urn:microsoft.com/office/officeart/2008/layout/LinedList"/>
    <dgm:cxn modelId="{3F16D9FD-91FC-4C5A-990C-0E6B40BC39BE}" type="presParOf" srcId="{05CB8F5C-D395-AD40-BBD9-53369BE84640}" destId="{B6682269-A845-6E41-9BE5-F15128675201}" srcOrd="2" destOrd="0" presId="urn:microsoft.com/office/officeart/2008/layout/LinedList"/>
    <dgm:cxn modelId="{93551DAF-37A9-4B0F-88D7-C532A565C645}" type="presParOf" srcId="{05CB8F5C-D395-AD40-BBD9-53369BE84640}" destId="{B6250893-DD69-9641-83FE-37FE4BA6A95F}" srcOrd="3" destOrd="0" presId="urn:microsoft.com/office/officeart/2008/layout/LinedList"/>
    <dgm:cxn modelId="{43B49782-15C2-457E-B349-A76A5BAAE1D0}" type="presParOf" srcId="{B6250893-DD69-9641-83FE-37FE4BA6A95F}" destId="{C98F729D-14CA-1448-A52F-24A02E051745}" srcOrd="0" destOrd="0" presId="urn:microsoft.com/office/officeart/2008/layout/LinedList"/>
    <dgm:cxn modelId="{13E09BE0-0395-431C-8941-FB9DA6C3A9C0}" type="presParOf" srcId="{B6250893-DD69-9641-83FE-37FE4BA6A95F}" destId="{A5761775-219E-F647-B0FE-73507CBA0C1C}" srcOrd="1" destOrd="0" presId="urn:microsoft.com/office/officeart/2008/layout/LinedList"/>
    <dgm:cxn modelId="{7C47D258-CADF-4379-ACB0-53035ABF9896}" type="presParOf" srcId="{05CB8F5C-D395-AD40-BBD9-53369BE84640}" destId="{D1894A20-DB91-634C-8782-9C8A13103FF6}" srcOrd="4" destOrd="0" presId="urn:microsoft.com/office/officeart/2008/layout/LinedList"/>
    <dgm:cxn modelId="{52191ABC-F4E2-49BC-8DF8-7052F5A8B576}" type="presParOf" srcId="{05CB8F5C-D395-AD40-BBD9-53369BE84640}" destId="{853F3E66-3B0E-C841-98D5-6802A7A2E4A8}" srcOrd="5" destOrd="0" presId="urn:microsoft.com/office/officeart/2008/layout/LinedList"/>
    <dgm:cxn modelId="{380DD7A1-93C9-4F55-AC16-9C70BD97C3A4}" type="presParOf" srcId="{853F3E66-3B0E-C841-98D5-6802A7A2E4A8}" destId="{B705F7BA-757C-6549-9C73-2326015D6723}" srcOrd="0" destOrd="0" presId="urn:microsoft.com/office/officeart/2008/layout/LinedList"/>
    <dgm:cxn modelId="{C1A29389-0FA5-45C7-9310-044A512177EB}" type="presParOf" srcId="{853F3E66-3B0E-C841-98D5-6802A7A2E4A8}" destId="{9AF48A18-E74E-3E43-BCF5-5CD009AF2410}" srcOrd="1"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5B303-C42A-0F46-B1B4-9FC2C90E8F5B}">
      <dsp:nvSpPr>
        <dsp:cNvPr id="0" name=""/>
        <dsp:cNvSpPr/>
      </dsp:nvSpPr>
      <dsp:spPr>
        <a:xfrm>
          <a:off x="0" y="2005"/>
          <a:ext cx="4833256" cy="0"/>
        </a:xfrm>
        <a:prstGeom prst="line">
          <a:avLst/>
        </a:prstGeom>
        <a:solidFill>
          <a:schemeClr val="accent2">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ADE9C513-F9D6-7C40-9628-67B2B6D9AAB3}">
      <dsp:nvSpPr>
        <dsp:cNvPr id="0" name=""/>
        <dsp:cNvSpPr/>
      </dsp:nvSpPr>
      <dsp:spPr>
        <a:xfrm>
          <a:off x="0" y="2005"/>
          <a:ext cx="4833256" cy="136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30" tIns="240030" rIns="240030" bIns="240030" numCol="1" spcCol="1270" anchor="ctr" anchorCtr="0">
          <a:noAutofit/>
        </a:bodyPr>
        <a:lstStyle/>
        <a:p>
          <a:pPr lvl="0" algn="l" defTabSz="2800350">
            <a:lnSpc>
              <a:spcPct val="90000"/>
            </a:lnSpc>
            <a:spcBef>
              <a:spcPct val="0"/>
            </a:spcBef>
            <a:spcAft>
              <a:spcPct val="35000"/>
            </a:spcAft>
          </a:pPr>
          <a:r>
            <a:rPr lang="en-US" sz="6300" b="0" kern="1200" dirty="0" smtClean="0">
              <a:solidFill>
                <a:schemeClr val="accent6">
                  <a:lumMod val="60000"/>
                  <a:lumOff val="40000"/>
                </a:schemeClr>
              </a:solidFill>
            </a:rPr>
            <a:t>Noah</a:t>
          </a:r>
          <a:r>
            <a:rPr lang="en-US" sz="6300" b="0" kern="1200" dirty="0" smtClean="0"/>
            <a:t> </a:t>
          </a:r>
          <a:endParaRPr lang="en-US" sz="6300" b="0" kern="1200" dirty="0"/>
        </a:p>
      </dsp:txBody>
      <dsp:txXfrm>
        <a:off x="0" y="2005"/>
        <a:ext cx="4833256" cy="1368030"/>
      </dsp:txXfrm>
    </dsp:sp>
    <dsp:sp modelId="{B6682269-A845-6E41-9BE5-F15128675201}">
      <dsp:nvSpPr>
        <dsp:cNvPr id="0" name=""/>
        <dsp:cNvSpPr/>
      </dsp:nvSpPr>
      <dsp:spPr>
        <a:xfrm>
          <a:off x="0" y="1370035"/>
          <a:ext cx="4833256" cy="0"/>
        </a:xfrm>
        <a:prstGeom prst="line">
          <a:avLst/>
        </a:prstGeom>
        <a:solidFill>
          <a:schemeClr val="accent2">
            <a:hueOff val="-3825240"/>
            <a:satOff val="-5640"/>
            <a:lumOff val="-392"/>
            <a:alphaOff val="0"/>
          </a:schemeClr>
        </a:solidFill>
        <a:ln w="9525" cap="rnd" cmpd="sng" algn="ctr">
          <a:solidFill>
            <a:schemeClr val="accent2">
              <a:hueOff val="-3825240"/>
              <a:satOff val="-5640"/>
              <a:lumOff val="-392"/>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C98F729D-14CA-1448-A52F-24A02E051745}">
      <dsp:nvSpPr>
        <dsp:cNvPr id="0" name=""/>
        <dsp:cNvSpPr/>
      </dsp:nvSpPr>
      <dsp:spPr>
        <a:xfrm>
          <a:off x="0" y="1370035"/>
          <a:ext cx="4833256" cy="136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30" tIns="240030" rIns="240030" bIns="240030" numCol="1" spcCol="1270" anchor="ctr" anchorCtr="0">
          <a:noAutofit/>
        </a:bodyPr>
        <a:lstStyle/>
        <a:p>
          <a:pPr lvl="0" algn="l" defTabSz="2800350">
            <a:lnSpc>
              <a:spcPct val="90000"/>
            </a:lnSpc>
            <a:spcBef>
              <a:spcPct val="0"/>
            </a:spcBef>
            <a:spcAft>
              <a:spcPct val="35000"/>
            </a:spcAft>
          </a:pPr>
          <a:r>
            <a:rPr lang="en-US" sz="6300" kern="1200" dirty="0" smtClean="0">
              <a:solidFill>
                <a:schemeClr val="accent5">
                  <a:lumMod val="60000"/>
                  <a:lumOff val="40000"/>
                </a:schemeClr>
              </a:solidFill>
            </a:rPr>
            <a:t>Abraham</a:t>
          </a:r>
          <a:r>
            <a:rPr lang="en-US" sz="6300" kern="1200" dirty="0" smtClean="0"/>
            <a:t> </a:t>
          </a:r>
          <a:endParaRPr lang="en-US" sz="6300" kern="1200" dirty="0"/>
        </a:p>
      </dsp:txBody>
      <dsp:txXfrm>
        <a:off x="0" y="1370035"/>
        <a:ext cx="4833256" cy="1368030"/>
      </dsp:txXfrm>
    </dsp:sp>
    <dsp:sp modelId="{D1894A20-DB91-634C-8782-9C8A13103FF6}">
      <dsp:nvSpPr>
        <dsp:cNvPr id="0" name=""/>
        <dsp:cNvSpPr/>
      </dsp:nvSpPr>
      <dsp:spPr>
        <a:xfrm>
          <a:off x="0" y="2738066"/>
          <a:ext cx="4833256" cy="0"/>
        </a:xfrm>
        <a:prstGeom prst="line">
          <a:avLst/>
        </a:prstGeom>
        <a:solidFill>
          <a:schemeClr val="accent2">
            <a:hueOff val="-7650481"/>
            <a:satOff val="-11280"/>
            <a:lumOff val="-785"/>
            <a:alphaOff val="0"/>
          </a:schemeClr>
        </a:solidFill>
        <a:ln w="9525" cap="rnd" cmpd="sng" algn="ctr">
          <a:solidFill>
            <a:schemeClr val="accent2">
              <a:hueOff val="-7650481"/>
              <a:satOff val="-11280"/>
              <a:lumOff val="-785"/>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B705F7BA-757C-6549-9C73-2326015D6723}">
      <dsp:nvSpPr>
        <dsp:cNvPr id="0" name=""/>
        <dsp:cNvSpPr/>
      </dsp:nvSpPr>
      <dsp:spPr>
        <a:xfrm>
          <a:off x="0" y="2738066"/>
          <a:ext cx="4833256" cy="136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30" tIns="240030" rIns="240030" bIns="240030" numCol="1" spcCol="1270" anchor="ctr" anchorCtr="0">
          <a:noAutofit/>
        </a:bodyPr>
        <a:lstStyle/>
        <a:p>
          <a:pPr lvl="0" algn="l" defTabSz="2800350">
            <a:lnSpc>
              <a:spcPct val="90000"/>
            </a:lnSpc>
            <a:spcBef>
              <a:spcPct val="0"/>
            </a:spcBef>
            <a:spcAft>
              <a:spcPct val="35000"/>
            </a:spcAft>
          </a:pPr>
          <a:r>
            <a:rPr lang="en-US" sz="6300" kern="1200" dirty="0" smtClean="0">
              <a:solidFill>
                <a:schemeClr val="tx2">
                  <a:lumMod val="75000"/>
                </a:schemeClr>
              </a:solidFill>
            </a:rPr>
            <a:t>Moses</a:t>
          </a:r>
          <a:endParaRPr lang="en-US" sz="6300" kern="1200" dirty="0">
            <a:solidFill>
              <a:schemeClr val="tx2">
                <a:lumMod val="75000"/>
              </a:schemeClr>
            </a:solidFill>
          </a:endParaRPr>
        </a:p>
      </dsp:txBody>
      <dsp:txXfrm>
        <a:off x="0" y="2738066"/>
        <a:ext cx="4833256" cy="136803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C73E014-A6AA-472C-8E12-1D9B2DEC57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2FAA60B8-51CB-4CEB-8F1F-B3D7B7F00C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C2B26F-7429-404A-9C5E-0E429E02A42E}" type="datetimeFigureOut">
              <a:rPr lang="en-US" smtClean="0"/>
              <a:t>2/10/2023</a:t>
            </a:fld>
            <a:endParaRPr lang="en-US" dirty="0"/>
          </a:p>
        </p:txBody>
      </p:sp>
      <p:sp>
        <p:nvSpPr>
          <p:cNvPr id="4" name="Footer Placeholder 3">
            <a:extLst>
              <a:ext uri="{FF2B5EF4-FFF2-40B4-BE49-F238E27FC236}">
                <a16:creationId xmlns="" xmlns:a16="http://schemas.microsoft.com/office/drawing/2014/main" id="{4E884C44-A5E4-4BDA-B29B-03462F0688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080CB09A-41E4-4E88-82E6-007D826251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7AED79-B44F-46F7-9A9D-EC94587FA365}" type="slidenum">
              <a:rPr lang="en-US" smtClean="0"/>
              <a:t>‹#›</a:t>
            </a:fld>
            <a:endParaRPr lang="en-US" dirty="0"/>
          </a:p>
        </p:txBody>
      </p:sp>
    </p:spTree>
    <p:extLst>
      <p:ext uri="{BB962C8B-B14F-4D97-AF65-F5344CB8AC3E}">
        <p14:creationId xmlns:p14="http://schemas.microsoft.com/office/powerpoint/2010/main" val="3464231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5A0E3A-0C98-4EA0-AAC9-F2996360A904}" type="datetimeFigureOut">
              <a:rPr lang="en-US" smtClean="0"/>
              <a:t>2/10/2023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AAE1FE-786B-4B83-86A4-F53D629261B4}" type="slidenum">
              <a:rPr lang="en-US" smtClean="0"/>
              <a:t>‹#›</a:t>
            </a:fld>
            <a:endParaRPr lang="en-US" dirty="0"/>
          </a:p>
        </p:txBody>
      </p:sp>
    </p:spTree>
    <p:extLst>
      <p:ext uri="{BB962C8B-B14F-4D97-AF65-F5344CB8AC3E}">
        <p14:creationId xmlns:p14="http://schemas.microsoft.com/office/powerpoint/2010/main" val="1015498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1</a:t>
            </a:fld>
            <a:endParaRPr lang="en-US" dirty="0"/>
          </a:p>
        </p:txBody>
      </p:sp>
    </p:spTree>
    <p:extLst>
      <p:ext uri="{BB962C8B-B14F-4D97-AF65-F5344CB8AC3E}">
        <p14:creationId xmlns:p14="http://schemas.microsoft.com/office/powerpoint/2010/main" val="1976850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10</a:t>
            </a:fld>
            <a:endParaRPr lang="en-US" dirty="0"/>
          </a:p>
        </p:txBody>
      </p:sp>
    </p:spTree>
    <p:extLst>
      <p:ext uri="{BB962C8B-B14F-4D97-AF65-F5344CB8AC3E}">
        <p14:creationId xmlns:p14="http://schemas.microsoft.com/office/powerpoint/2010/main" val="2099944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11</a:t>
            </a:fld>
            <a:endParaRPr lang="en-US" dirty="0"/>
          </a:p>
        </p:txBody>
      </p:sp>
    </p:spTree>
    <p:extLst>
      <p:ext uri="{BB962C8B-B14F-4D97-AF65-F5344CB8AC3E}">
        <p14:creationId xmlns:p14="http://schemas.microsoft.com/office/powerpoint/2010/main" val="1438106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12</a:t>
            </a:fld>
            <a:endParaRPr lang="en-US" dirty="0"/>
          </a:p>
        </p:txBody>
      </p:sp>
    </p:spTree>
    <p:extLst>
      <p:ext uri="{BB962C8B-B14F-4D97-AF65-F5344CB8AC3E}">
        <p14:creationId xmlns:p14="http://schemas.microsoft.com/office/powerpoint/2010/main" val="3758046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13</a:t>
            </a:fld>
            <a:endParaRPr lang="en-US" dirty="0"/>
          </a:p>
        </p:txBody>
      </p:sp>
    </p:spTree>
    <p:extLst>
      <p:ext uri="{BB962C8B-B14F-4D97-AF65-F5344CB8AC3E}">
        <p14:creationId xmlns:p14="http://schemas.microsoft.com/office/powerpoint/2010/main" val="1492338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21</a:t>
            </a:fld>
            <a:endParaRPr lang="en-US" dirty="0"/>
          </a:p>
        </p:txBody>
      </p:sp>
    </p:spTree>
    <p:extLst>
      <p:ext uri="{BB962C8B-B14F-4D97-AF65-F5344CB8AC3E}">
        <p14:creationId xmlns:p14="http://schemas.microsoft.com/office/powerpoint/2010/main" val="3571840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22</a:t>
            </a:fld>
            <a:endParaRPr lang="en-US" dirty="0"/>
          </a:p>
        </p:txBody>
      </p:sp>
    </p:spTree>
    <p:extLst>
      <p:ext uri="{BB962C8B-B14F-4D97-AF65-F5344CB8AC3E}">
        <p14:creationId xmlns:p14="http://schemas.microsoft.com/office/powerpoint/2010/main" val="386571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23</a:t>
            </a:fld>
            <a:endParaRPr lang="en-US" dirty="0"/>
          </a:p>
        </p:txBody>
      </p:sp>
    </p:spTree>
    <p:extLst>
      <p:ext uri="{BB962C8B-B14F-4D97-AF65-F5344CB8AC3E}">
        <p14:creationId xmlns:p14="http://schemas.microsoft.com/office/powerpoint/2010/main" val="2774100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24</a:t>
            </a:fld>
            <a:endParaRPr lang="en-US" dirty="0"/>
          </a:p>
        </p:txBody>
      </p:sp>
    </p:spTree>
    <p:extLst>
      <p:ext uri="{BB962C8B-B14F-4D97-AF65-F5344CB8AC3E}">
        <p14:creationId xmlns:p14="http://schemas.microsoft.com/office/powerpoint/2010/main" val="791968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25</a:t>
            </a:fld>
            <a:endParaRPr lang="en-US" dirty="0"/>
          </a:p>
        </p:txBody>
      </p:sp>
    </p:spTree>
    <p:extLst>
      <p:ext uri="{BB962C8B-B14F-4D97-AF65-F5344CB8AC3E}">
        <p14:creationId xmlns:p14="http://schemas.microsoft.com/office/powerpoint/2010/main" val="97468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26</a:t>
            </a:fld>
            <a:endParaRPr lang="en-US" dirty="0"/>
          </a:p>
        </p:txBody>
      </p:sp>
    </p:spTree>
    <p:extLst>
      <p:ext uri="{BB962C8B-B14F-4D97-AF65-F5344CB8AC3E}">
        <p14:creationId xmlns:p14="http://schemas.microsoft.com/office/powerpoint/2010/main" val="9757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a:t>
            </a:fld>
            <a:endParaRPr lang="en-US" dirty="0"/>
          </a:p>
        </p:txBody>
      </p:sp>
    </p:spTree>
    <p:extLst>
      <p:ext uri="{BB962C8B-B14F-4D97-AF65-F5344CB8AC3E}">
        <p14:creationId xmlns:p14="http://schemas.microsoft.com/office/powerpoint/2010/main" val="239732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27</a:t>
            </a:fld>
            <a:endParaRPr lang="en-US" dirty="0"/>
          </a:p>
        </p:txBody>
      </p:sp>
    </p:spTree>
    <p:extLst>
      <p:ext uri="{BB962C8B-B14F-4D97-AF65-F5344CB8AC3E}">
        <p14:creationId xmlns:p14="http://schemas.microsoft.com/office/powerpoint/2010/main" val="3976785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28</a:t>
            </a:fld>
            <a:endParaRPr lang="en-US" dirty="0"/>
          </a:p>
        </p:txBody>
      </p:sp>
    </p:spTree>
    <p:extLst>
      <p:ext uri="{BB962C8B-B14F-4D97-AF65-F5344CB8AC3E}">
        <p14:creationId xmlns:p14="http://schemas.microsoft.com/office/powerpoint/2010/main" val="4095143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29</a:t>
            </a:fld>
            <a:endParaRPr lang="en-US" dirty="0"/>
          </a:p>
        </p:txBody>
      </p:sp>
    </p:spTree>
    <p:extLst>
      <p:ext uri="{BB962C8B-B14F-4D97-AF65-F5344CB8AC3E}">
        <p14:creationId xmlns:p14="http://schemas.microsoft.com/office/powerpoint/2010/main" val="1030868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30</a:t>
            </a:fld>
            <a:endParaRPr lang="en-US" dirty="0"/>
          </a:p>
        </p:txBody>
      </p:sp>
    </p:spTree>
    <p:extLst>
      <p:ext uri="{BB962C8B-B14F-4D97-AF65-F5344CB8AC3E}">
        <p14:creationId xmlns:p14="http://schemas.microsoft.com/office/powerpoint/2010/main" val="3078749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31</a:t>
            </a:fld>
            <a:endParaRPr lang="en-US" dirty="0"/>
          </a:p>
        </p:txBody>
      </p:sp>
    </p:spTree>
    <p:extLst>
      <p:ext uri="{BB962C8B-B14F-4D97-AF65-F5344CB8AC3E}">
        <p14:creationId xmlns:p14="http://schemas.microsoft.com/office/powerpoint/2010/main" val="2022690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32</a:t>
            </a:fld>
            <a:endParaRPr lang="en-US" dirty="0"/>
          </a:p>
        </p:txBody>
      </p:sp>
    </p:spTree>
    <p:extLst>
      <p:ext uri="{BB962C8B-B14F-4D97-AF65-F5344CB8AC3E}">
        <p14:creationId xmlns:p14="http://schemas.microsoft.com/office/powerpoint/2010/main" val="194087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33</a:t>
            </a:fld>
            <a:endParaRPr lang="en-US" dirty="0"/>
          </a:p>
        </p:txBody>
      </p:sp>
    </p:spTree>
    <p:extLst>
      <p:ext uri="{BB962C8B-B14F-4D97-AF65-F5344CB8AC3E}">
        <p14:creationId xmlns:p14="http://schemas.microsoft.com/office/powerpoint/2010/main" val="2484421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34</a:t>
            </a:fld>
            <a:endParaRPr lang="en-US" dirty="0"/>
          </a:p>
        </p:txBody>
      </p:sp>
    </p:spTree>
    <p:extLst>
      <p:ext uri="{BB962C8B-B14F-4D97-AF65-F5344CB8AC3E}">
        <p14:creationId xmlns:p14="http://schemas.microsoft.com/office/powerpoint/2010/main" val="696627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35</a:t>
            </a:fld>
            <a:endParaRPr lang="en-US" dirty="0"/>
          </a:p>
        </p:txBody>
      </p:sp>
    </p:spTree>
    <p:extLst>
      <p:ext uri="{BB962C8B-B14F-4D97-AF65-F5344CB8AC3E}">
        <p14:creationId xmlns:p14="http://schemas.microsoft.com/office/powerpoint/2010/main" val="1973440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36</a:t>
            </a:fld>
            <a:endParaRPr lang="en-US" dirty="0"/>
          </a:p>
        </p:txBody>
      </p:sp>
    </p:spTree>
    <p:extLst>
      <p:ext uri="{BB962C8B-B14F-4D97-AF65-F5344CB8AC3E}">
        <p14:creationId xmlns:p14="http://schemas.microsoft.com/office/powerpoint/2010/main" val="1617319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a:t>
            </a:fld>
            <a:endParaRPr lang="en-US" dirty="0"/>
          </a:p>
        </p:txBody>
      </p:sp>
    </p:spTree>
    <p:extLst>
      <p:ext uri="{BB962C8B-B14F-4D97-AF65-F5344CB8AC3E}">
        <p14:creationId xmlns:p14="http://schemas.microsoft.com/office/powerpoint/2010/main" val="2558830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37</a:t>
            </a:fld>
            <a:endParaRPr lang="en-US" dirty="0"/>
          </a:p>
        </p:txBody>
      </p:sp>
    </p:spTree>
    <p:extLst>
      <p:ext uri="{BB962C8B-B14F-4D97-AF65-F5344CB8AC3E}">
        <p14:creationId xmlns:p14="http://schemas.microsoft.com/office/powerpoint/2010/main" val="1742381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38</a:t>
            </a:fld>
            <a:endParaRPr lang="en-US" dirty="0"/>
          </a:p>
        </p:txBody>
      </p:sp>
    </p:spTree>
    <p:extLst>
      <p:ext uri="{BB962C8B-B14F-4D97-AF65-F5344CB8AC3E}">
        <p14:creationId xmlns:p14="http://schemas.microsoft.com/office/powerpoint/2010/main" val="1530123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39</a:t>
            </a:fld>
            <a:endParaRPr lang="en-US" dirty="0"/>
          </a:p>
        </p:txBody>
      </p:sp>
    </p:spTree>
    <p:extLst>
      <p:ext uri="{BB962C8B-B14F-4D97-AF65-F5344CB8AC3E}">
        <p14:creationId xmlns:p14="http://schemas.microsoft.com/office/powerpoint/2010/main" val="8805067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40</a:t>
            </a:fld>
            <a:endParaRPr lang="en-US" dirty="0"/>
          </a:p>
        </p:txBody>
      </p:sp>
    </p:spTree>
    <p:extLst>
      <p:ext uri="{BB962C8B-B14F-4D97-AF65-F5344CB8AC3E}">
        <p14:creationId xmlns:p14="http://schemas.microsoft.com/office/powerpoint/2010/main" val="14228020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41</a:t>
            </a:fld>
            <a:endParaRPr lang="en-US" dirty="0"/>
          </a:p>
        </p:txBody>
      </p:sp>
    </p:spTree>
    <p:extLst>
      <p:ext uri="{BB962C8B-B14F-4D97-AF65-F5344CB8AC3E}">
        <p14:creationId xmlns:p14="http://schemas.microsoft.com/office/powerpoint/2010/main" val="25350760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42</a:t>
            </a:fld>
            <a:endParaRPr lang="en-US" dirty="0"/>
          </a:p>
        </p:txBody>
      </p:sp>
    </p:spTree>
    <p:extLst>
      <p:ext uri="{BB962C8B-B14F-4D97-AF65-F5344CB8AC3E}">
        <p14:creationId xmlns:p14="http://schemas.microsoft.com/office/powerpoint/2010/main" val="4122265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43</a:t>
            </a:fld>
            <a:endParaRPr lang="en-US" dirty="0"/>
          </a:p>
        </p:txBody>
      </p:sp>
    </p:spTree>
    <p:extLst>
      <p:ext uri="{BB962C8B-B14F-4D97-AF65-F5344CB8AC3E}">
        <p14:creationId xmlns:p14="http://schemas.microsoft.com/office/powerpoint/2010/main" val="35713936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44</a:t>
            </a:fld>
            <a:endParaRPr lang="en-US" dirty="0"/>
          </a:p>
        </p:txBody>
      </p:sp>
    </p:spTree>
    <p:extLst>
      <p:ext uri="{BB962C8B-B14F-4D97-AF65-F5344CB8AC3E}">
        <p14:creationId xmlns:p14="http://schemas.microsoft.com/office/powerpoint/2010/main" val="27825680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46</a:t>
            </a:fld>
            <a:endParaRPr lang="en-US" dirty="0"/>
          </a:p>
        </p:txBody>
      </p:sp>
    </p:spTree>
    <p:extLst>
      <p:ext uri="{BB962C8B-B14F-4D97-AF65-F5344CB8AC3E}">
        <p14:creationId xmlns:p14="http://schemas.microsoft.com/office/powerpoint/2010/main" val="980567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47</a:t>
            </a:fld>
            <a:endParaRPr lang="en-US" dirty="0"/>
          </a:p>
        </p:txBody>
      </p:sp>
    </p:spTree>
    <p:extLst>
      <p:ext uri="{BB962C8B-B14F-4D97-AF65-F5344CB8AC3E}">
        <p14:creationId xmlns:p14="http://schemas.microsoft.com/office/powerpoint/2010/main" val="305870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a:t>
            </a:fld>
            <a:endParaRPr lang="en-US" dirty="0"/>
          </a:p>
        </p:txBody>
      </p:sp>
    </p:spTree>
    <p:extLst>
      <p:ext uri="{BB962C8B-B14F-4D97-AF65-F5344CB8AC3E}">
        <p14:creationId xmlns:p14="http://schemas.microsoft.com/office/powerpoint/2010/main" val="3239942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48</a:t>
            </a:fld>
            <a:endParaRPr lang="en-US" dirty="0"/>
          </a:p>
        </p:txBody>
      </p:sp>
    </p:spTree>
    <p:extLst>
      <p:ext uri="{BB962C8B-B14F-4D97-AF65-F5344CB8AC3E}">
        <p14:creationId xmlns:p14="http://schemas.microsoft.com/office/powerpoint/2010/main" val="27974159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49</a:t>
            </a:fld>
            <a:endParaRPr lang="en-US" dirty="0"/>
          </a:p>
        </p:txBody>
      </p:sp>
    </p:spTree>
    <p:extLst>
      <p:ext uri="{BB962C8B-B14F-4D97-AF65-F5344CB8AC3E}">
        <p14:creationId xmlns:p14="http://schemas.microsoft.com/office/powerpoint/2010/main" val="22134088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50</a:t>
            </a:fld>
            <a:endParaRPr lang="en-US" dirty="0"/>
          </a:p>
        </p:txBody>
      </p:sp>
    </p:spTree>
    <p:extLst>
      <p:ext uri="{BB962C8B-B14F-4D97-AF65-F5344CB8AC3E}">
        <p14:creationId xmlns:p14="http://schemas.microsoft.com/office/powerpoint/2010/main" val="18652023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51</a:t>
            </a:fld>
            <a:endParaRPr lang="en-US" dirty="0"/>
          </a:p>
        </p:txBody>
      </p:sp>
    </p:spTree>
    <p:extLst>
      <p:ext uri="{BB962C8B-B14F-4D97-AF65-F5344CB8AC3E}">
        <p14:creationId xmlns:p14="http://schemas.microsoft.com/office/powerpoint/2010/main" val="4135687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52</a:t>
            </a:fld>
            <a:endParaRPr lang="en-US" dirty="0"/>
          </a:p>
        </p:txBody>
      </p:sp>
    </p:spTree>
    <p:extLst>
      <p:ext uri="{BB962C8B-B14F-4D97-AF65-F5344CB8AC3E}">
        <p14:creationId xmlns:p14="http://schemas.microsoft.com/office/powerpoint/2010/main" val="17078578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53</a:t>
            </a:fld>
            <a:endParaRPr lang="en-US" dirty="0"/>
          </a:p>
        </p:txBody>
      </p:sp>
    </p:spTree>
    <p:extLst>
      <p:ext uri="{BB962C8B-B14F-4D97-AF65-F5344CB8AC3E}">
        <p14:creationId xmlns:p14="http://schemas.microsoft.com/office/powerpoint/2010/main" val="21752182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54</a:t>
            </a:fld>
            <a:endParaRPr lang="en-US" dirty="0"/>
          </a:p>
        </p:txBody>
      </p:sp>
    </p:spTree>
    <p:extLst>
      <p:ext uri="{BB962C8B-B14F-4D97-AF65-F5344CB8AC3E}">
        <p14:creationId xmlns:p14="http://schemas.microsoft.com/office/powerpoint/2010/main" val="27135590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55</a:t>
            </a:fld>
            <a:endParaRPr lang="en-US" dirty="0"/>
          </a:p>
        </p:txBody>
      </p:sp>
    </p:spTree>
    <p:extLst>
      <p:ext uri="{BB962C8B-B14F-4D97-AF65-F5344CB8AC3E}">
        <p14:creationId xmlns:p14="http://schemas.microsoft.com/office/powerpoint/2010/main" val="40001157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56</a:t>
            </a:fld>
            <a:endParaRPr lang="en-US" dirty="0"/>
          </a:p>
        </p:txBody>
      </p:sp>
    </p:spTree>
    <p:extLst>
      <p:ext uri="{BB962C8B-B14F-4D97-AF65-F5344CB8AC3E}">
        <p14:creationId xmlns:p14="http://schemas.microsoft.com/office/powerpoint/2010/main" val="11367267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57</a:t>
            </a:fld>
            <a:endParaRPr lang="en-US" dirty="0"/>
          </a:p>
        </p:txBody>
      </p:sp>
    </p:spTree>
    <p:extLst>
      <p:ext uri="{BB962C8B-B14F-4D97-AF65-F5344CB8AC3E}">
        <p14:creationId xmlns:p14="http://schemas.microsoft.com/office/powerpoint/2010/main" val="4177955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a:t>
            </a:fld>
            <a:endParaRPr lang="en-US" dirty="0"/>
          </a:p>
        </p:txBody>
      </p:sp>
    </p:spTree>
    <p:extLst>
      <p:ext uri="{BB962C8B-B14F-4D97-AF65-F5344CB8AC3E}">
        <p14:creationId xmlns:p14="http://schemas.microsoft.com/office/powerpoint/2010/main" val="26746233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58</a:t>
            </a:fld>
            <a:endParaRPr lang="en-US" dirty="0"/>
          </a:p>
        </p:txBody>
      </p:sp>
    </p:spTree>
    <p:extLst>
      <p:ext uri="{BB962C8B-B14F-4D97-AF65-F5344CB8AC3E}">
        <p14:creationId xmlns:p14="http://schemas.microsoft.com/office/powerpoint/2010/main" val="42640739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59</a:t>
            </a:fld>
            <a:endParaRPr lang="en-US" dirty="0"/>
          </a:p>
        </p:txBody>
      </p:sp>
    </p:spTree>
    <p:extLst>
      <p:ext uri="{BB962C8B-B14F-4D97-AF65-F5344CB8AC3E}">
        <p14:creationId xmlns:p14="http://schemas.microsoft.com/office/powerpoint/2010/main" val="7845025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60</a:t>
            </a:fld>
            <a:endParaRPr lang="en-US" dirty="0"/>
          </a:p>
        </p:txBody>
      </p:sp>
    </p:spTree>
    <p:extLst>
      <p:ext uri="{BB962C8B-B14F-4D97-AF65-F5344CB8AC3E}">
        <p14:creationId xmlns:p14="http://schemas.microsoft.com/office/powerpoint/2010/main" val="794416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61</a:t>
            </a:fld>
            <a:endParaRPr lang="en-US" dirty="0"/>
          </a:p>
        </p:txBody>
      </p:sp>
    </p:spTree>
    <p:extLst>
      <p:ext uri="{BB962C8B-B14F-4D97-AF65-F5344CB8AC3E}">
        <p14:creationId xmlns:p14="http://schemas.microsoft.com/office/powerpoint/2010/main" val="39054375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62</a:t>
            </a:fld>
            <a:endParaRPr lang="en-US" dirty="0"/>
          </a:p>
        </p:txBody>
      </p:sp>
    </p:spTree>
    <p:extLst>
      <p:ext uri="{BB962C8B-B14F-4D97-AF65-F5344CB8AC3E}">
        <p14:creationId xmlns:p14="http://schemas.microsoft.com/office/powerpoint/2010/main" val="25848392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63</a:t>
            </a:fld>
            <a:endParaRPr lang="en-US" dirty="0"/>
          </a:p>
        </p:txBody>
      </p:sp>
    </p:spTree>
    <p:extLst>
      <p:ext uri="{BB962C8B-B14F-4D97-AF65-F5344CB8AC3E}">
        <p14:creationId xmlns:p14="http://schemas.microsoft.com/office/powerpoint/2010/main" val="22590000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64</a:t>
            </a:fld>
            <a:endParaRPr lang="en-US" dirty="0"/>
          </a:p>
        </p:txBody>
      </p:sp>
    </p:spTree>
    <p:extLst>
      <p:ext uri="{BB962C8B-B14F-4D97-AF65-F5344CB8AC3E}">
        <p14:creationId xmlns:p14="http://schemas.microsoft.com/office/powerpoint/2010/main" val="12287845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65</a:t>
            </a:fld>
            <a:endParaRPr lang="en-US" dirty="0"/>
          </a:p>
        </p:txBody>
      </p:sp>
    </p:spTree>
    <p:extLst>
      <p:ext uri="{BB962C8B-B14F-4D97-AF65-F5344CB8AC3E}">
        <p14:creationId xmlns:p14="http://schemas.microsoft.com/office/powerpoint/2010/main" val="20537142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66</a:t>
            </a:fld>
            <a:endParaRPr lang="en-US" dirty="0"/>
          </a:p>
        </p:txBody>
      </p:sp>
    </p:spTree>
    <p:extLst>
      <p:ext uri="{BB962C8B-B14F-4D97-AF65-F5344CB8AC3E}">
        <p14:creationId xmlns:p14="http://schemas.microsoft.com/office/powerpoint/2010/main" val="40710130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67</a:t>
            </a:fld>
            <a:endParaRPr lang="en-US" dirty="0"/>
          </a:p>
        </p:txBody>
      </p:sp>
    </p:spTree>
    <p:extLst>
      <p:ext uri="{BB962C8B-B14F-4D97-AF65-F5344CB8AC3E}">
        <p14:creationId xmlns:p14="http://schemas.microsoft.com/office/powerpoint/2010/main" val="4123232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6</a:t>
            </a:fld>
            <a:endParaRPr lang="en-US" dirty="0"/>
          </a:p>
        </p:txBody>
      </p:sp>
    </p:spTree>
    <p:extLst>
      <p:ext uri="{BB962C8B-B14F-4D97-AF65-F5344CB8AC3E}">
        <p14:creationId xmlns:p14="http://schemas.microsoft.com/office/powerpoint/2010/main" val="5964419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71</a:t>
            </a:fld>
            <a:endParaRPr lang="en-US" dirty="0"/>
          </a:p>
        </p:txBody>
      </p:sp>
    </p:spTree>
    <p:extLst>
      <p:ext uri="{BB962C8B-B14F-4D97-AF65-F5344CB8AC3E}">
        <p14:creationId xmlns:p14="http://schemas.microsoft.com/office/powerpoint/2010/main" val="1514508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7</a:t>
            </a:fld>
            <a:endParaRPr lang="en-US" dirty="0"/>
          </a:p>
        </p:txBody>
      </p:sp>
    </p:spTree>
    <p:extLst>
      <p:ext uri="{BB962C8B-B14F-4D97-AF65-F5344CB8AC3E}">
        <p14:creationId xmlns:p14="http://schemas.microsoft.com/office/powerpoint/2010/main" val="3505541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8</a:t>
            </a:fld>
            <a:endParaRPr lang="en-US" dirty="0"/>
          </a:p>
        </p:txBody>
      </p:sp>
    </p:spTree>
    <p:extLst>
      <p:ext uri="{BB962C8B-B14F-4D97-AF65-F5344CB8AC3E}">
        <p14:creationId xmlns:p14="http://schemas.microsoft.com/office/powerpoint/2010/main" val="104214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AAE1FE-786B-4B83-86A4-F53D629261B4}" type="slidenum">
              <a:rPr lang="en-US" smtClean="0"/>
              <a:t>9</a:t>
            </a:fld>
            <a:endParaRPr lang="en-US" dirty="0"/>
          </a:p>
        </p:txBody>
      </p:sp>
    </p:spTree>
    <p:extLst>
      <p:ext uri="{BB962C8B-B14F-4D97-AF65-F5344CB8AC3E}">
        <p14:creationId xmlns:p14="http://schemas.microsoft.com/office/powerpoint/2010/main" val="3236114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27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889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596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1375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40453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3380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1321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913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1431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439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565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892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223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529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4066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5432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952317"/>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m.egwwritings.org/en/book/1965.62134#6213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biblia.com/bible/nkjv/Matt%206.20" TargetMode="External"/><Relationship Id="rId4" Type="http://schemas.openxmlformats.org/officeDocument/2006/relationships/hyperlink" Target="http://biblia.com/bible/nkjv/Matt.%206.19"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biblia.com/bible/nkjv/Matt.%206.21"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ight spots">
            <a:extLst>
              <a:ext uri="{FF2B5EF4-FFF2-40B4-BE49-F238E27FC236}">
                <a16:creationId xmlns="" xmlns:a16="http://schemas.microsoft.com/office/drawing/2014/main" id="{1A23FE0C-9A67-334E-9B7F-83AA9CF636A8}"/>
              </a:ext>
            </a:extLst>
          </p:cNvPr>
          <p:cNvPicPr>
            <a:picLocks noChangeAspect="1"/>
          </p:cNvPicPr>
          <p:nvPr/>
        </p:nvPicPr>
        <p:blipFill rotWithShape="1">
          <a:blip r:embed="rId3" cstate="print">
            <a:duotone>
              <a:schemeClr val="bg2">
                <a:shade val="45000"/>
                <a:satMod val="135000"/>
              </a:schemeClr>
              <a:prstClr val="white"/>
            </a:duotone>
            <a:alphaModFix amt="40000"/>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2" name="Title 1">
            <a:extLst>
              <a:ext uri="{FF2B5EF4-FFF2-40B4-BE49-F238E27FC236}">
                <a16:creationId xmlns="" xmlns:a16="http://schemas.microsoft.com/office/drawing/2014/main" id="{F266081D-517B-5D43-A7B4-E67DDEDC0B31}"/>
              </a:ext>
            </a:extLst>
          </p:cNvPr>
          <p:cNvSpPr>
            <a:spLocks noGrp="1"/>
          </p:cNvSpPr>
          <p:nvPr>
            <p:ph type="ctrTitle"/>
          </p:nvPr>
        </p:nvSpPr>
        <p:spPr>
          <a:xfrm>
            <a:off x="2589213" y="2514600"/>
            <a:ext cx="8915399" cy="2262781"/>
          </a:xfrm>
        </p:spPr>
        <p:txBody>
          <a:bodyPr>
            <a:normAutofit/>
          </a:bodyPr>
          <a:lstStyle/>
          <a:p>
            <a:r>
              <a:rPr lang="en-US" sz="4800" dirty="0" smtClean="0"/>
              <a:t>Laying Up Treasure in Heaven</a:t>
            </a:r>
            <a:endParaRPr lang="en-US" sz="4800" dirty="0"/>
          </a:p>
        </p:txBody>
      </p:sp>
      <p:sp>
        <p:nvSpPr>
          <p:cNvPr id="13" name="Subtitle 12">
            <a:extLst>
              <a:ext uri="{FF2B5EF4-FFF2-40B4-BE49-F238E27FC236}">
                <a16:creationId xmlns="" xmlns:a16="http://schemas.microsoft.com/office/drawing/2014/main" id="{F05262DB-6398-4AF9-96A3-041CFB112303}"/>
              </a:ext>
            </a:extLst>
          </p:cNvPr>
          <p:cNvSpPr>
            <a:spLocks noGrp="1"/>
          </p:cNvSpPr>
          <p:nvPr>
            <p:ph type="subTitle" idx="1"/>
          </p:nvPr>
        </p:nvSpPr>
        <p:spPr>
          <a:xfrm>
            <a:off x="2589213" y="4777379"/>
            <a:ext cx="8915399" cy="1126283"/>
          </a:xfrm>
        </p:spPr>
        <p:txBody>
          <a:bodyPr>
            <a:normAutofit/>
          </a:bodyPr>
          <a:lstStyle/>
          <a:p>
            <a:r>
              <a:rPr lang="en-US" sz="3200" dirty="0" smtClean="0"/>
              <a:t>Matthew 6, Mark 8, Hebrews 11</a:t>
            </a:r>
            <a:endParaRPr lang="en-US" sz="3200" dirty="0"/>
          </a:p>
        </p:txBody>
      </p:sp>
      <p:grpSp>
        <p:nvGrpSpPr>
          <p:cNvPr id="20" name="Group 19">
            <a:extLst>
              <a:ext uri="{FF2B5EF4-FFF2-40B4-BE49-F238E27FC236}">
                <a16:creationId xmlns="" xmlns:a16="http://schemas.microsoft.com/office/drawing/2014/main"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21" name="Freeform 11">
              <a:extLst>
                <a:ext uri="{FF2B5EF4-FFF2-40B4-BE49-F238E27FC236}">
                  <a16:creationId xmlns="" xmlns:a16="http://schemas.microsoft.com/office/drawing/2014/main" id="{1F6D8BFE-D0D0-4BAE-9D5A-701DE7D3CEE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2" name="Freeform 12">
              <a:extLst>
                <a:ext uri="{FF2B5EF4-FFF2-40B4-BE49-F238E27FC236}">
                  <a16:creationId xmlns="" xmlns:a16="http://schemas.microsoft.com/office/drawing/2014/main" id="{53F86D30-CEDB-4D96-AF73-AA3CD5A437B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3" name="Freeform 13">
              <a:extLst>
                <a:ext uri="{FF2B5EF4-FFF2-40B4-BE49-F238E27FC236}">
                  <a16:creationId xmlns="" xmlns:a16="http://schemas.microsoft.com/office/drawing/2014/main" id="{F5187540-C4C8-410C-A395-69FCB1C86C2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4" name="Freeform 14">
              <a:extLst>
                <a:ext uri="{FF2B5EF4-FFF2-40B4-BE49-F238E27FC236}">
                  <a16:creationId xmlns="" xmlns:a16="http://schemas.microsoft.com/office/drawing/2014/main" id="{75BD6E4A-797C-451B-B08F-D99C1A9D13F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5" name="Freeform 15">
              <a:extLst>
                <a:ext uri="{FF2B5EF4-FFF2-40B4-BE49-F238E27FC236}">
                  <a16:creationId xmlns="" xmlns:a16="http://schemas.microsoft.com/office/drawing/2014/main" id="{0D241082-BAFA-462E-827B-5814B020F5C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6" name="Freeform 16">
              <a:extLst>
                <a:ext uri="{FF2B5EF4-FFF2-40B4-BE49-F238E27FC236}">
                  <a16:creationId xmlns="" xmlns:a16="http://schemas.microsoft.com/office/drawing/2014/main" id="{2920CCBD-116D-450B-9608-99F05F7D78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7" name="Freeform 17">
              <a:extLst>
                <a:ext uri="{FF2B5EF4-FFF2-40B4-BE49-F238E27FC236}">
                  <a16:creationId xmlns="" xmlns:a16="http://schemas.microsoft.com/office/drawing/2014/main" id="{A57CD3DE-CEAF-4BD4-A5EF-24B3E622BB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8" name="Freeform 18">
              <a:extLst>
                <a:ext uri="{FF2B5EF4-FFF2-40B4-BE49-F238E27FC236}">
                  <a16:creationId xmlns="" xmlns:a16="http://schemas.microsoft.com/office/drawing/2014/main" id="{4EC3258C-366B-4629-A7D3-5173D3637D8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9" name="Freeform 19">
              <a:extLst>
                <a:ext uri="{FF2B5EF4-FFF2-40B4-BE49-F238E27FC236}">
                  <a16:creationId xmlns="" xmlns:a16="http://schemas.microsoft.com/office/drawing/2014/main" id="{D444D63A-CE2B-4ACD-BA0E-4ADECAD86F0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0" name="Freeform 20">
              <a:extLst>
                <a:ext uri="{FF2B5EF4-FFF2-40B4-BE49-F238E27FC236}">
                  <a16:creationId xmlns="" xmlns:a16="http://schemas.microsoft.com/office/drawing/2014/main" id="{7A504DF6-187A-4A54-96E8-3F3F28AAAA3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1" name="Freeform 21">
              <a:extLst>
                <a:ext uri="{FF2B5EF4-FFF2-40B4-BE49-F238E27FC236}">
                  <a16:creationId xmlns="" xmlns:a16="http://schemas.microsoft.com/office/drawing/2014/main" id="{FE04C6F5-6DC5-4C7E-9278-9BE624FC782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2" name="Freeform 22">
              <a:extLst>
                <a:ext uri="{FF2B5EF4-FFF2-40B4-BE49-F238E27FC236}">
                  <a16:creationId xmlns="" xmlns:a16="http://schemas.microsoft.com/office/drawing/2014/main" id="{94A02D9B-E6A9-4D6A-9D2A-D81C7680245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34" name="Group 33">
            <a:extLst>
              <a:ext uri="{FF2B5EF4-FFF2-40B4-BE49-F238E27FC236}">
                <a16:creationId xmlns="" xmlns:a16="http://schemas.microsoft.com/office/drawing/2014/main"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35" name="Freeform 27">
              <a:extLst>
                <a:ext uri="{FF2B5EF4-FFF2-40B4-BE49-F238E27FC236}">
                  <a16:creationId xmlns="" xmlns:a16="http://schemas.microsoft.com/office/drawing/2014/main" id="{04947AA2-A772-42CB-9CEC-065095D3DC7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36" name="Freeform 28">
              <a:extLst>
                <a:ext uri="{FF2B5EF4-FFF2-40B4-BE49-F238E27FC236}">
                  <a16:creationId xmlns="" xmlns:a16="http://schemas.microsoft.com/office/drawing/2014/main" id="{83C52D84-DEC1-4E16-972E-8EEA5D52245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37" name="Freeform 29">
              <a:extLst>
                <a:ext uri="{FF2B5EF4-FFF2-40B4-BE49-F238E27FC236}">
                  <a16:creationId xmlns="" xmlns:a16="http://schemas.microsoft.com/office/drawing/2014/main" id="{2036A28D-EF09-41F7-906F-CF4053615AE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8" name="Freeform 30">
              <a:extLst>
                <a:ext uri="{FF2B5EF4-FFF2-40B4-BE49-F238E27FC236}">
                  <a16:creationId xmlns="" xmlns:a16="http://schemas.microsoft.com/office/drawing/2014/main" id="{EE8D92C7-C907-4120-95E3-80E3DC85BBA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9" name="Freeform 31">
              <a:extLst>
                <a:ext uri="{FF2B5EF4-FFF2-40B4-BE49-F238E27FC236}">
                  <a16:creationId xmlns="" xmlns:a16="http://schemas.microsoft.com/office/drawing/2014/main" id="{BBCEAAB8-CD22-41D7-B330-702682A27CE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40" name="Freeform 32">
              <a:extLst>
                <a:ext uri="{FF2B5EF4-FFF2-40B4-BE49-F238E27FC236}">
                  <a16:creationId xmlns="" xmlns:a16="http://schemas.microsoft.com/office/drawing/2014/main" id="{6BBC1FEE-3D72-492B-8D8A-BE1A55076F9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41" name="Freeform 33">
              <a:extLst>
                <a:ext uri="{FF2B5EF4-FFF2-40B4-BE49-F238E27FC236}">
                  <a16:creationId xmlns="" xmlns:a16="http://schemas.microsoft.com/office/drawing/2014/main" id="{C28C6E5C-C393-435C-96A1-AA2859BDCB8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42" name="Freeform 34">
              <a:extLst>
                <a:ext uri="{FF2B5EF4-FFF2-40B4-BE49-F238E27FC236}">
                  <a16:creationId xmlns="" xmlns:a16="http://schemas.microsoft.com/office/drawing/2014/main" id="{2C2C991F-AC51-4DF5-B8DD-19B08C1CBF4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43" name="Freeform 35">
              <a:extLst>
                <a:ext uri="{FF2B5EF4-FFF2-40B4-BE49-F238E27FC236}">
                  <a16:creationId xmlns="" xmlns:a16="http://schemas.microsoft.com/office/drawing/2014/main" id="{9C916B5F-285D-4F5A-9085-6781753AFB3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44" name="Freeform 36">
              <a:extLst>
                <a:ext uri="{FF2B5EF4-FFF2-40B4-BE49-F238E27FC236}">
                  <a16:creationId xmlns="" xmlns:a16="http://schemas.microsoft.com/office/drawing/2014/main" id="{0375DD5F-9D17-4873-B697-3D44A5EBEC7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45" name="Freeform 37">
              <a:extLst>
                <a:ext uri="{FF2B5EF4-FFF2-40B4-BE49-F238E27FC236}">
                  <a16:creationId xmlns="" xmlns:a16="http://schemas.microsoft.com/office/drawing/2014/main" id="{A159BBC7-6A8B-4612-94A8-56323452C7B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46" name="Freeform 38">
              <a:extLst>
                <a:ext uri="{FF2B5EF4-FFF2-40B4-BE49-F238E27FC236}">
                  <a16:creationId xmlns="" xmlns:a16="http://schemas.microsoft.com/office/drawing/2014/main" id="{177C901C-F8DE-4C99-95C8-F8CA1B84F76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8" name="Rectangle 47">
            <a:extLst>
              <a:ext uri="{FF2B5EF4-FFF2-40B4-BE49-F238E27FC236}">
                <a16:creationId xmlns="" xmlns:a16="http://schemas.microsoft.com/office/drawing/2014/main"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Freeform 69">
            <a:extLst>
              <a:ext uri="{FF2B5EF4-FFF2-40B4-BE49-F238E27FC236}">
                <a16:creationId xmlns="" xmlns:a16="http://schemas.microsoft.com/office/drawing/2014/main"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3" name="TextBox 2"/>
          <p:cNvSpPr txBox="1"/>
          <p:nvPr/>
        </p:nvSpPr>
        <p:spPr>
          <a:xfrm>
            <a:off x="6108700" y="6143136"/>
            <a:ext cx="5892800" cy="523220"/>
          </a:xfrm>
          <a:prstGeom prst="rect">
            <a:avLst/>
          </a:prstGeom>
          <a:noFill/>
        </p:spPr>
        <p:txBody>
          <a:bodyPr wrap="square" rtlCol="0">
            <a:spAutoFit/>
          </a:bodyPr>
          <a:lstStyle/>
          <a:p>
            <a:pPr algn="ctr"/>
            <a:r>
              <a:rPr lang="en-US" sz="2800" b="1" dirty="0">
                <a:solidFill>
                  <a:schemeClr val="accent1">
                    <a:lumMod val="50000"/>
                  </a:schemeClr>
                </a:solidFill>
              </a:rPr>
              <a:t>Lesson </a:t>
            </a:r>
            <a:r>
              <a:rPr lang="en-US" sz="2800" b="1" dirty="0" smtClean="0">
                <a:solidFill>
                  <a:schemeClr val="accent1">
                    <a:lumMod val="50000"/>
                  </a:schemeClr>
                </a:solidFill>
              </a:rPr>
              <a:t>6, </a:t>
            </a:r>
            <a:r>
              <a:rPr lang="en-US" sz="2800" b="1" dirty="0">
                <a:solidFill>
                  <a:schemeClr val="accent1">
                    <a:lumMod val="50000"/>
                  </a:schemeClr>
                </a:solidFill>
              </a:rPr>
              <a:t>1</a:t>
            </a:r>
            <a:r>
              <a:rPr lang="en-US" sz="2800" b="1" baseline="30000" dirty="0">
                <a:solidFill>
                  <a:schemeClr val="accent1">
                    <a:lumMod val="50000"/>
                  </a:schemeClr>
                </a:solidFill>
              </a:rPr>
              <a:t>st</a:t>
            </a:r>
            <a:r>
              <a:rPr lang="en-US" sz="2800" b="1" dirty="0">
                <a:solidFill>
                  <a:schemeClr val="accent1">
                    <a:lumMod val="50000"/>
                  </a:schemeClr>
                </a:solidFill>
              </a:rPr>
              <a:t> Quarter 2023</a:t>
            </a:r>
            <a:endParaRPr lang="en-US" sz="2800" b="1" dirty="0">
              <a:solidFill>
                <a:schemeClr val="accent1">
                  <a:lumMod val="50000"/>
                </a:schemeClr>
              </a:solidFill>
            </a:endParaRPr>
          </a:p>
        </p:txBody>
      </p:sp>
    </p:spTree>
    <p:extLst>
      <p:ext uri="{BB962C8B-B14F-4D97-AF65-F5344CB8AC3E}">
        <p14:creationId xmlns:p14="http://schemas.microsoft.com/office/powerpoint/2010/main" val="312941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a:t>
            </a:r>
            <a:r>
              <a:rPr lang="en-US" sz="3200" b="1" dirty="0" smtClean="0">
                <a:solidFill>
                  <a:schemeClr val="accent1">
                    <a:lumMod val="60000"/>
                    <a:lumOff val="40000"/>
                  </a:schemeClr>
                </a:solidFill>
              </a:rPr>
              <a:t>6:19-21  </a:t>
            </a:r>
            <a:r>
              <a:rPr lang="en-US" sz="3200" b="1" dirty="0">
                <a:solidFill>
                  <a:schemeClr val="accent1">
                    <a:lumMod val="60000"/>
                    <a:lumOff val="40000"/>
                  </a:schemeClr>
                </a:solidFill>
              </a:rPr>
              <a:t>(SDABC V5 p. </a:t>
            </a:r>
            <a:r>
              <a:rPr lang="en-US" sz="3200" b="1" dirty="0" smtClean="0">
                <a:solidFill>
                  <a:schemeClr val="accent1">
                    <a:lumMod val="60000"/>
                    <a:lumOff val="40000"/>
                  </a:schemeClr>
                </a:solidFill>
              </a:rPr>
              <a:t>350)</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8" name="Rounded Rectangle 47"/>
          <p:cNvSpPr/>
          <p:nvPr/>
        </p:nvSpPr>
        <p:spPr>
          <a:xfrm>
            <a:off x="8251590" y="3547679"/>
            <a:ext cx="2289695"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3019974" y="4136808"/>
            <a:ext cx="1678667"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636939" y="1514230"/>
            <a:ext cx="8915400" cy="5057372"/>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
        <p:nvSpPr>
          <p:cNvPr id="62" name="Rounded Rectangular Callout 61"/>
          <p:cNvSpPr/>
          <p:nvPr/>
        </p:nvSpPr>
        <p:spPr>
          <a:xfrm flipV="1">
            <a:off x="2581592" y="1337694"/>
            <a:ext cx="8885608" cy="2349000"/>
          </a:xfrm>
          <a:prstGeom prst="wedgeRoundRectCallout">
            <a:avLst>
              <a:gd name="adj1" fmla="val -30361"/>
              <a:gd name="adj2" fmla="val -6744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636939" y="1288218"/>
            <a:ext cx="8830261" cy="2400657"/>
          </a:xfrm>
          <a:prstGeom prst="rect">
            <a:avLst/>
          </a:prstGeom>
          <a:noFill/>
        </p:spPr>
        <p:txBody>
          <a:bodyPr wrap="square" rtlCol="0">
            <a:spAutoFit/>
          </a:bodyPr>
          <a:lstStyle/>
          <a:p>
            <a:r>
              <a:rPr lang="en-US" sz="3000" dirty="0" smtClean="0">
                <a:solidFill>
                  <a:schemeClr val="bg1"/>
                </a:solidFill>
              </a:rPr>
              <a:t>Such treasure is permanent, unaffected by the enemies of earthly treasure and the ravages of time.  Investments in heavenly treasure appreciate with time, whereas those in earthly treasure inevitably depreciate in value.  </a:t>
            </a:r>
            <a:endParaRPr lang="en-US" sz="3000" dirty="0">
              <a:solidFill>
                <a:schemeClr val="bg1"/>
              </a:solidFill>
            </a:endParaRPr>
          </a:p>
        </p:txBody>
      </p:sp>
    </p:spTree>
    <p:extLst>
      <p:ext uri="{BB962C8B-B14F-4D97-AF65-F5344CB8AC3E}">
        <p14:creationId xmlns:p14="http://schemas.microsoft.com/office/powerpoint/2010/main" val="207662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fade">
                                      <p:cBhvr>
                                        <p:cTn id="16"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7" grpId="0" animBg="1"/>
      <p:bldP spid="62"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a:t>
            </a:r>
            <a:r>
              <a:rPr lang="en-US" sz="3200" b="1" dirty="0" smtClean="0">
                <a:solidFill>
                  <a:schemeClr val="accent1">
                    <a:lumMod val="60000"/>
                    <a:lumOff val="40000"/>
                  </a:schemeClr>
                </a:solidFill>
              </a:rPr>
              <a:t>6:19-21  </a:t>
            </a:r>
            <a:r>
              <a:rPr lang="en-US" sz="3200" b="1" dirty="0">
                <a:solidFill>
                  <a:schemeClr val="accent1">
                    <a:lumMod val="60000"/>
                    <a:lumOff val="40000"/>
                  </a:schemeClr>
                </a:solidFill>
              </a:rPr>
              <a:t>(SDABC V5 p. </a:t>
            </a:r>
            <a:r>
              <a:rPr lang="en-US" sz="3200" b="1" dirty="0" smtClean="0">
                <a:solidFill>
                  <a:schemeClr val="accent1">
                    <a:lumMod val="60000"/>
                    <a:lumOff val="40000"/>
                  </a:schemeClr>
                </a:solidFill>
              </a:rPr>
              <a:t>350)</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8" name="Rounded Rectangle 47"/>
          <p:cNvSpPr/>
          <p:nvPr/>
        </p:nvSpPr>
        <p:spPr>
          <a:xfrm>
            <a:off x="2958115" y="6148481"/>
            <a:ext cx="1890446"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
        <p:nvSpPr>
          <p:cNvPr id="62" name="Rounded Rectangular Callout 61"/>
          <p:cNvSpPr/>
          <p:nvPr/>
        </p:nvSpPr>
        <p:spPr>
          <a:xfrm flipV="1">
            <a:off x="2695739" y="2575042"/>
            <a:ext cx="9152567" cy="3322128"/>
          </a:xfrm>
          <a:prstGeom prst="wedgeRoundRectCallout">
            <a:avLst>
              <a:gd name="adj1" fmla="val -33854"/>
              <a:gd name="adj2" fmla="val -5800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825933" y="2734222"/>
            <a:ext cx="8991183" cy="3046988"/>
          </a:xfrm>
          <a:prstGeom prst="rect">
            <a:avLst/>
          </a:prstGeom>
          <a:noFill/>
        </p:spPr>
        <p:txBody>
          <a:bodyPr wrap="square" rtlCol="0">
            <a:spAutoFit/>
          </a:bodyPr>
          <a:lstStyle/>
          <a:p>
            <a:r>
              <a:rPr lang="en-US" sz="3200" dirty="0" smtClean="0">
                <a:solidFill>
                  <a:schemeClr val="bg1"/>
                </a:solidFill>
              </a:rPr>
              <a:t>Treasure is that on which a man sets his heart, regardless of intrinsic value.  A child’s “treasures” may have little intrinsic worth, but they often mean as much to him as a king’s ransom.  A man’s real interests lie where his “treasures” are.   </a:t>
            </a:r>
          </a:p>
        </p:txBody>
      </p:sp>
    </p:spTree>
    <p:extLst>
      <p:ext uri="{BB962C8B-B14F-4D97-AF65-F5344CB8AC3E}">
        <p14:creationId xmlns:p14="http://schemas.microsoft.com/office/powerpoint/2010/main" val="236257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2"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a:t>
            </a:r>
            <a:r>
              <a:rPr lang="en-US" sz="3200" b="1" dirty="0" smtClean="0">
                <a:solidFill>
                  <a:schemeClr val="accent1">
                    <a:lumMod val="60000"/>
                    <a:lumOff val="40000"/>
                  </a:schemeClr>
                </a:solidFill>
              </a:rPr>
              <a:t>6:19-21  </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grpSp>
        <p:nvGrpSpPr>
          <p:cNvPr id="8" name="Group 7"/>
          <p:cNvGrpSpPr/>
          <p:nvPr/>
        </p:nvGrpSpPr>
        <p:grpSpPr>
          <a:xfrm>
            <a:off x="2223442" y="1387307"/>
            <a:ext cx="9370032" cy="4962527"/>
            <a:chOff x="2223442" y="1387307"/>
            <a:chExt cx="9370032" cy="4962527"/>
          </a:xfrm>
        </p:grpSpPr>
        <p:sp>
          <p:nvSpPr>
            <p:cNvPr id="5" name="Cloud 4"/>
            <p:cNvSpPr/>
            <p:nvPr/>
          </p:nvSpPr>
          <p:spPr>
            <a:xfrm>
              <a:off x="2223442" y="1387307"/>
              <a:ext cx="9370032" cy="496252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06164" y="2399643"/>
              <a:ext cx="7736440" cy="3046988"/>
            </a:xfrm>
            <a:prstGeom prst="rect">
              <a:avLst/>
            </a:prstGeom>
            <a:noFill/>
          </p:spPr>
          <p:txBody>
            <a:bodyPr wrap="square" rtlCol="0">
              <a:spAutoFit/>
            </a:bodyPr>
            <a:lstStyle/>
            <a:p>
              <a:r>
                <a:rPr lang="en-US" sz="3200" b="1" dirty="0" smtClean="0"/>
                <a:t>It’s a matter of faith!  The place where our “treasure” or real interests lie reveals the place where we have our faith.  Do we trust in the security of earthly things or in the security of God’s promises?  </a:t>
              </a:r>
              <a:endParaRPr lang="en-US" sz="3200" b="1" dirty="0"/>
            </a:p>
          </p:txBody>
        </p:sp>
      </p:grpSp>
    </p:spTree>
    <p:extLst>
      <p:ext uri="{BB962C8B-B14F-4D97-AF65-F5344CB8AC3E}">
        <p14:creationId xmlns:p14="http://schemas.microsoft.com/office/powerpoint/2010/main" val="320646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Memory Text:</a:t>
            </a:r>
            <a:br>
              <a:rPr lang="en-US" sz="4000" b="1" dirty="0" smtClean="0"/>
            </a:br>
            <a:r>
              <a:rPr lang="en-US" sz="4000" b="1" dirty="0" smtClean="0">
                <a:solidFill>
                  <a:schemeClr val="accent1">
                    <a:lumMod val="60000"/>
                    <a:lumOff val="40000"/>
                  </a:schemeClr>
                </a:solidFill>
              </a:rPr>
              <a:t>Mark 8:36-37</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p:txBody>
          <a:bodyPr>
            <a:normAutofit/>
          </a:bodyPr>
          <a:lstStyle/>
          <a:p>
            <a:r>
              <a:rPr lang="en-US" sz="3600" b="1" baseline="30000" dirty="0"/>
              <a:t>36 </a:t>
            </a:r>
            <a:r>
              <a:rPr lang="en-US" sz="3600" dirty="0"/>
              <a:t>For what shall it profit a man, if he shall gain the whole world, and lose his own soul?</a:t>
            </a:r>
          </a:p>
          <a:p>
            <a:r>
              <a:rPr lang="en-US" sz="3600" b="1" baseline="30000" dirty="0"/>
              <a:t>37 </a:t>
            </a:r>
            <a:r>
              <a:rPr lang="en-US" sz="3600" dirty="0"/>
              <a:t>Or what shall a man give in exchange for his soul</a:t>
            </a:r>
            <a:r>
              <a:rPr lang="en-US" sz="3600" dirty="0" smtClean="0"/>
              <a:t>?</a:t>
            </a:r>
            <a:endParaRPr lang="en-US" sz="3600" dirty="0"/>
          </a:p>
        </p:txBody>
      </p:sp>
    </p:spTree>
    <p:extLst>
      <p:ext uri="{BB962C8B-B14F-4D97-AF65-F5344CB8AC3E}">
        <p14:creationId xmlns:p14="http://schemas.microsoft.com/office/powerpoint/2010/main" val="1619333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2133600"/>
            <a:ext cx="4313864" cy="4417512"/>
          </a:xfrm>
          <a:solidFill>
            <a:schemeClr val="accent1">
              <a:lumMod val="50000"/>
            </a:schemeClr>
          </a:solidFill>
        </p:spPr>
        <p:txBody>
          <a:bodyPr>
            <a:noAutofit/>
          </a:bodyPr>
          <a:lstStyle/>
          <a:p>
            <a:pPr marL="0" indent="0">
              <a:buNone/>
            </a:pPr>
            <a:r>
              <a:rPr lang="en-US" sz="2800" b="1" baseline="30000" dirty="0"/>
              <a:t>31 </a:t>
            </a:r>
            <a:r>
              <a:rPr lang="en-US" sz="2800" dirty="0"/>
              <a:t>And he began to teach them, that the Son of man must suffer many things, and be rejected of the elders, and of the chief priests, and scribes, and be killed, and after three days rise again.</a:t>
            </a:r>
            <a:endParaRPr lang="en-US" sz="2800" dirty="0"/>
          </a:p>
        </p:txBody>
      </p:sp>
      <p:sp>
        <p:nvSpPr>
          <p:cNvPr id="4" name="Content Placeholder 3"/>
          <p:cNvSpPr>
            <a:spLocks noGrp="1"/>
          </p:cNvSpPr>
          <p:nvPr>
            <p:ph sz="half" idx="2"/>
          </p:nvPr>
        </p:nvSpPr>
        <p:spPr>
          <a:xfrm>
            <a:off x="7190747" y="2126222"/>
            <a:ext cx="4313864" cy="4424890"/>
          </a:xfrm>
          <a:solidFill>
            <a:schemeClr val="accent6">
              <a:lumMod val="50000"/>
            </a:schemeClr>
          </a:solidFill>
        </p:spPr>
        <p:txBody>
          <a:bodyPr>
            <a:noAutofit/>
          </a:bodyPr>
          <a:lstStyle/>
          <a:p>
            <a:pPr marL="0" indent="0">
              <a:buNone/>
            </a:pPr>
            <a:r>
              <a:rPr lang="en-US" sz="2800" b="1" baseline="30000" dirty="0"/>
              <a:t>21 </a:t>
            </a:r>
            <a:r>
              <a:rPr lang="en-US" sz="2800" dirty="0"/>
              <a:t>From that time forth began Jesus to shew unto his disciples, how that he must go unto Jerusalem, and suffer many things of the elders and chief priests and scribes, and be killed, and be raised again the third day.</a:t>
            </a:r>
            <a:endParaRPr lang="en-US" sz="2800" dirty="0"/>
          </a:p>
        </p:txBody>
      </p:sp>
    </p:spTree>
    <p:extLst>
      <p:ext uri="{BB962C8B-B14F-4D97-AF65-F5344CB8AC3E}">
        <p14:creationId xmlns:p14="http://schemas.microsoft.com/office/powerpoint/2010/main" val="3620654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2133600"/>
            <a:ext cx="4313864" cy="4417512"/>
          </a:xfrm>
          <a:solidFill>
            <a:schemeClr val="accent1">
              <a:lumMod val="50000"/>
            </a:schemeClr>
          </a:solidFill>
        </p:spPr>
        <p:txBody>
          <a:bodyPr>
            <a:noAutofit/>
          </a:bodyPr>
          <a:lstStyle/>
          <a:p>
            <a:pPr marL="0" indent="0">
              <a:buNone/>
            </a:pPr>
            <a:r>
              <a:rPr lang="en-US" sz="3200" b="1" baseline="30000" dirty="0"/>
              <a:t>32 </a:t>
            </a:r>
            <a:r>
              <a:rPr lang="en-US" sz="3200" dirty="0"/>
              <a:t>And he </a:t>
            </a:r>
            <a:r>
              <a:rPr lang="en-US" sz="3200" dirty="0" err="1"/>
              <a:t>spake</a:t>
            </a:r>
            <a:r>
              <a:rPr lang="en-US" sz="3200" dirty="0"/>
              <a:t> that saying openly. And Peter took him, and began to rebuke him.</a:t>
            </a:r>
            <a:endParaRPr lang="en-US" sz="3200" dirty="0"/>
          </a:p>
        </p:txBody>
      </p:sp>
      <p:sp>
        <p:nvSpPr>
          <p:cNvPr id="4" name="Content Placeholder 3"/>
          <p:cNvSpPr>
            <a:spLocks noGrp="1"/>
          </p:cNvSpPr>
          <p:nvPr>
            <p:ph sz="half" idx="2"/>
          </p:nvPr>
        </p:nvSpPr>
        <p:spPr>
          <a:xfrm>
            <a:off x="7190747" y="2126222"/>
            <a:ext cx="4313864" cy="4424890"/>
          </a:xfrm>
          <a:solidFill>
            <a:schemeClr val="accent6">
              <a:lumMod val="50000"/>
            </a:schemeClr>
          </a:solidFill>
        </p:spPr>
        <p:txBody>
          <a:bodyPr>
            <a:noAutofit/>
          </a:bodyPr>
          <a:lstStyle/>
          <a:p>
            <a:pPr marL="0" indent="0">
              <a:buNone/>
            </a:pPr>
            <a:r>
              <a:rPr lang="en-US" sz="3200" b="1" baseline="30000" dirty="0"/>
              <a:t>22 </a:t>
            </a:r>
            <a:r>
              <a:rPr lang="en-US" sz="3200" dirty="0"/>
              <a:t>Then Peter took him, and began to rebuke him, saying, Be it far from thee, Lord: this shall not be unto thee</a:t>
            </a:r>
            <a:r>
              <a:rPr lang="en-US" sz="3200" dirty="0" smtClean="0"/>
              <a:t>.</a:t>
            </a:r>
            <a:endParaRPr lang="en-US" sz="3200" dirty="0"/>
          </a:p>
        </p:txBody>
      </p:sp>
    </p:spTree>
    <p:extLst>
      <p:ext uri="{BB962C8B-B14F-4D97-AF65-F5344CB8AC3E}">
        <p14:creationId xmlns:p14="http://schemas.microsoft.com/office/powerpoint/2010/main" val="2568034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1905000"/>
            <a:ext cx="4313864" cy="4646112"/>
          </a:xfrm>
          <a:solidFill>
            <a:schemeClr val="accent1">
              <a:lumMod val="50000"/>
            </a:schemeClr>
          </a:solidFill>
        </p:spPr>
        <p:txBody>
          <a:bodyPr>
            <a:noAutofit/>
          </a:bodyPr>
          <a:lstStyle/>
          <a:p>
            <a:pPr marL="0" indent="0">
              <a:buNone/>
            </a:pPr>
            <a:r>
              <a:rPr lang="en-US" sz="2900" b="1" baseline="30000" dirty="0"/>
              <a:t>33 </a:t>
            </a:r>
            <a:r>
              <a:rPr lang="en-US" sz="2900" dirty="0"/>
              <a:t>But when he had turned about and looked on his disciples, he rebuked Peter, saying, Get thee behind me, Satan: for thou </a:t>
            </a:r>
            <a:r>
              <a:rPr lang="en-US" sz="2900" dirty="0" err="1"/>
              <a:t>savourest</a:t>
            </a:r>
            <a:r>
              <a:rPr lang="en-US" sz="2900" dirty="0"/>
              <a:t> not the things that be of God, but the things that be of men.</a:t>
            </a:r>
            <a:endParaRPr lang="en-US" sz="2900" dirty="0"/>
          </a:p>
        </p:txBody>
      </p:sp>
      <p:sp>
        <p:nvSpPr>
          <p:cNvPr id="4" name="Content Placeholder 3"/>
          <p:cNvSpPr>
            <a:spLocks noGrp="1"/>
          </p:cNvSpPr>
          <p:nvPr>
            <p:ph sz="half" idx="2"/>
          </p:nvPr>
        </p:nvSpPr>
        <p:spPr>
          <a:xfrm>
            <a:off x="7190747" y="1905000"/>
            <a:ext cx="4313864" cy="4646112"/>
          </a:xfrm>
          <a:solidFill>
            <a:schemeClr val="accent6">
              <a:lumMod val="50000"/>
            </a:schemeClr>
          </a:solidFill>
        </p:spPr>
        <p:txBody>
          <a:bodyPr>
            <a:noAutofit/>
          </a:bodyPr>
          <a:lstStyle/>
          <a:p>
            <a:pPr marL="0" indent="0">
              <a:buNone/>
            </a:pPr>
            <a:r>
              <a:rPr lang="en-US" sz="3200" b="1" baseline="30000" dirty="0"/>
              <a:t>23 </a:t>
            </a:r>
            <a:r>
              <a:rPr lang="en-US" sz="3200" dirty="0"/>
              <a:t>But he turned, and said unto Peter, Get thee behind me, Satan: thou art an offence unto me: for thou </a:t>
            </a:r>
            <a:r>
              <a:rPr lang="en-US" sz="3200" dirty="0" err="1"/>
              <a:t>savourest</a:t>
            </a:r>
            <a:r>
              <a:rPr lang="en-US" sz="3200" dirty="0"/>
              <a:t> not the things that be of God, but those that be of men.</a:t>
            </a:r>
            <a:endParaRPr lang="en-US" sz="3200" dirty="0"/>
          </a:p>
        </p:txBody>
      </p:sp>
    </p:spTree>
    <p:extLst>
      <p:ext uri="{BB962C8B-B14F-4D97-AF65-F5344CB8AC3E}">
        <p14:creationId xmlns:p14="http://schemas.microsoft.com/office/powerpoint/2010/main" val="3847759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2133600"/>
            <a:ext cx="4313864" cy="4417512"/>
          </a:xfrm>
          <a:solidFill>
            <a:schemeClr val="accent1">
              <a:lumMod val="50000"/>
            </a:schemeClr>
          </a:solidFill>
        </p:spPr>
        <p:txBody>
          <a:bodyPr>
            <a:noAutofit/>
          </a:bodyPr>
          <a:lstStyle/>
          <a:p>
            <a:pPr marL="0" indent="0">
              <a:buNone/>
            </a:pPr>
            <a:r>
              <a:rPr lang="en-US" sz="2900" b="1" baseline="30000" dirty="0"/>
              <a:t>34 </a:t>
            </a:r>
            <a:r>
              <a:rPr lang="en-US" sz="2900" dirty="0"/>
              <a:t>And when he had called the people unto him with his disciples also, he said unto them, Whosoever will come after me, let him deny himself, and take up his cross, and follow me.</a:t>
            </a:r>
            <a:endParaRPr lang="en-US" sz="2900" dirty="0"/>
          </a:p>
        </p:txBody>
      </p:sp>
      <p:sp>
        <p:nvSpPr>
          <p:cNvPr id="4" name="Content Placeholder 3"/>
          <p:cNvSpPr>
            <a:spLocks noGrp="1"/>
          </p:cNvSpPr>
          <p:nvPr>
            <p:ph sz="half" idx="2"/>
          </p:nvPr>
        </p:nvSpPr>
        <p:spPr>
          <a:xfrm>
            <a:off x="7190747" y="2126222"/>
            <a:ext cx="4313864" cy="4424890"/>
          </a:xfrm>
          <a:solidFill>
            <a:schemeClr val="accent6">
              <a:lumMod val="50000"/>
            </a:schemeClr>
          </a:solidFill>
        </p:spPr>
        <p:txBody>
          <a:bodyPr>
            <a:noAutofit/>
          </a:bodyPr>
          <a:lstStyle/>
          <a:p>
            <a:pPr marL="0" indent="0">
              <a:buNone/>
            </a:pPr>
            <a:r>
              <a:rPr lang="en-US" sz="3200" b="1" baseline="30000" dirty="0"/>
              <a:t>24 </a:t>
            </a:r>
            <a:r>
              <a:rPr lang="en-US" sz="3200" dirty="0"/>
              <a:t>Then said Jesus unto his disciples, If any man will come after me, let him deny himself, and take up his cross, and follow me.</a:t>
            </a:r>
            <a:endParaRPr lang="en-US" sz="3200" dirty="0"/>
          </a:p>
        </p:txBody>
      </p:sp>
    </p:spTree>
    <p:extLst>
      <p:ext uri="{BB962C8B-B14F-4D97-AF65-F5344CB8AC3E}">
        <p14:creationId xmlns:p14="http://schemas.microsoft.com/office/powerpoint/2010/main" val="2818888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2133600"/>
            <a:ext cx="4313864" cy="4417512"/>
          </a:xfrm>
          <a:solidFill>
            <a:schemeClr val="accent1">
              <a:lumMod val="50000"/>
            </a:schemeClr>
          </a:solidFill>
        </p:spPr>
        <p:txBody>
          <a:bodyPr>
            <a:noAutofit/>
          </a:bodyPr>
          <a:lstStyle/>
          <a:p>
            <a:pPr marL="0" indent="0">
              <a:buNone/>
            </a:pPr>
            <a:r>
              <a:rPr lang="en-US" sz="3200" b="1" baseline="30000" dirty="0"/>
              <a:t>35 </a:t>
            </a:r>
            <a:r>
              <a:rPr lang="en-US" sz="3200" dirty="0"/>
              <a:t>For whosoever will save his life shall lose it; but whosoever shall lose his life for my sake and the gospel's, the same shall save it.</a:t>
            </a:r>
            <a:endParaRPr lang="en-US" sz="2900" dirty="0"/>
          </a:p>
        </p:txBody>
      </p:sp>
      <p:sp>
        <p:nvSpPr>
          <p:cNvPr id="4" name="Content Placeholder 3"/>
          <p:cNvSpPr>
            <a:spLocks noGrp="1"/>
          </p:cNvSpPr>
          <p:nvPr>
            <p:ph sz="half" idx="2"/>
          </p:nvPr>
        </p:nvSpPr>
        <p:spPr>
          <a:xfrm>
            <a:off x="7190747" y="2126222"/>
            <a:ext cx="4313864" cy="4424890"/>
          </a:xfrm>
          <a:solidFill>
            <a:schemeClr val="accent6">
              <a:lumMod val="50000"/>
            </a:schemeClr>
          </a:solidFill>
        </p:spPr>
        <p:txBody>
          <a:bodyPr>
            <a:noAutofit/>
          </a:bodyPr>
          <a:lstStyle/>
          <a:p>
            <a:pPr marL="0" indent="0">
              <a:buNone/>
            </a:pPr>
            <a:r>
              <a:rPr lang="en-US" sz="3200" b="1" baseline="30000" dirty="0"/>
              <a:t>25 </a:t>
            </a:r>
            <a:r>
              <a:rPr lang="en-US" sz="3200" dirty="0"/>
              <a:t>For whosoever will save his life shall lose it: and whosoever will lose his life for my sake shall find it.</a:t>
            </a:r>
            <a:endParaRPr lang="en-US" sz="3200" dirty="0"/>
          </a:p>
        </p:txBody>
      </p:sp>
    </p:spTree>
    <p:extLst>
      <p:ext uri="{BB962C8B-B14F-4D97-AF65-F5344CB8AC3E}">
        <p14:creationId xmlns:p14="http://schemas.microsoft.com/office/powerpoint/2010/main" val="13889721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2133600"/>
            <a:ext cx="4313864" cy="4417512"/>
          </a:xfrm>
          <a:solidFill>
            <a:schemeClr val="accent1">
              <a:lumMod val="50000"/>
            </a:schemeClr>
          </a:solidFill>
        </p:spPr>
        <p:txBody>
          <a:bodyPr>
            <a:noAutofit/>
          </a:bodyPr>
          <a:lstStyle/>
          <a:p>
            <a:r>
              <a:rPr lang="en-US" sz="3100" b="1" baseline="30000" dirty="0" smtClean="0"/>
              <a:t>36 </a:t>
            </a:r>
            <a:r>
              <a:rPr lang="en-US" sz="3100" dirty="0" smtClean="0"/>
              <a:t>For what shall it profit a man, if he shall gain the whole world, and lose his own soul?</a:t>
            </a:r>
          </a:p>
          <a:p>
            <a:r>
              <a:rPr lang="en-US" sz="3100" b="1" baseline="30000" dirty="0" smtClean="0"/>
              <a:t>37 </a:t>
            </a:r>
            <a:r>
              <a:rPr lang="en-US" sz="3100" dirty="0" smtClean="0"/>
              <a:t>Or what shall a man give in exchange for his soul?</a:t>
            </a:r>
            <a:endParaRPr lang="en-US" sz="3100" dirty="0"/>
          </a:p>
        </p:txBody>
      </p:sp>
      <p:sp>
        <p:nvSpPr>
          <p:cNvPr id="4" name="Content Placeholder 3"/>
          <p:cNvSpPr>
            <a:spLocks noGrp="1"/>
          </p:cNvSpPr>
          <p:nvPr>
            <p:ph sz="half" idx="2"/>
          </p:nvPr>
        </p:nvSpPr>
        <p:spPr>
          <a:xfrm>
            <a:off x="7190747" y="2126222"/>
            <a:ext cx="4313864" cy="4424890"/>
          </a:xfrm>
          <a:solidFill>
            <a:schemeClr val="accent6">
              <a:lumMod val="50000"/>
            </a:schemeClr>
          </a:solidFill>
        </p:spPr>
        <p:txBody>
          <a:bodyPr>
            <a:noAutofit/>
          </a:bodyPr>
          <a:lstStyle/>
          <a:p>
            <a:pPr marL="0" indent="0">
              <a:buNone/>
            </a:pPr>
            <a:r>
              <a:rPr lang="en-US" sz="3200" b="1" baseline="30000" dirty="0"/>
              <a:t>26 </a:t>
            </a:r>
            <a:r>
              <a:rPr lang="en-US" sz="3200" dirty="0"/>
              <a:t>For what is a man profited, if he shall gain the whole world, and lose his own soul? or what shall a man give in exchange for his soul?</a:t>
            </a:r>
            <a:endParaRPr lang="en-US" sz="3200" dirty="0"/>
          </a:p>
        </p:txBody>
      </p:sp>
    </p:spTree>
    <p:extLst>
      <p:ext uri="{BB962C8B-B14F-4D97-AF65-F5344CB8AC3E}">
        <p14:creationId xmlns:p14="http://schemas.microsoft.com/office/powerpoint/2010/main" val="416692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Memory Text:</a:t>
            </a:r>
            <a:br>
              <a:rPr lang="en-US" sz="4000" b="1" dirty="0" smtClean="0"/>
            </a:br>
            <a:r>
              <a:rPr lang="en-US" sz="4000" b="1" dirty="0" smtClean="0">
                <a:solidFill>
                  <a:schemeClr val="accent1">
                    <a:lumMod val="60000"/>
                    <a:lumOff val="40000"/>
                  </a:schemeClr>
                </a:solidFill>
              </a:rPr>
              <a:t>Mark 8:36-37</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p:txBody>
          <a:bodyPr>
            <a:normAutofit/>
          </a:bodyPr>
          <a:lstStyle/>
          <a:p>
            <a:r>
              <a:rPr lang="en-US" sz="3600" b="1" baseline="30000" dirty="0"/>
              <a:t>36 </a:t>
            </a:r>
            <a:r>
              <a:rPr lang="en-US" sz="3600" dirty="0"/>
              <a:t>For what shall it profit a man, if he shall gain the whole world, and lose his own soul?</a:t>
            </a:r>
          </a:p>
          <a:p>
            <a:r>
              <a:rPr lang="en-US" sz="3600" b="1" baseline="30000" dirty="0"/>
              <a:t>37 </a:t>
            </a:r>
            <a:r>
              <a:rPr lang="en-US" sz="3600" dirty="0"/>
              <a:t>Or what shall a man give in exchange for his soul</a:t>
            </a:r>
            <a:r>
              <a:rPr lang="en-US" sz="3600" dirty="0" smtClean="0"/>
              <a:t>?</a:t>
            </a:r>
            <a:endParaRPr lang="en-US" sz="3600" dirty="0"/>
          </a:p>
        </p:txBody>
      </p:sp>
    </p:spTree>
    <p:extLst>
      <p:ext uri="{BB962C8B-B14F-4D97-AF65-F5344CB8AC3E}">
        <p14:creationId xmlns:p14="http://schemas.microsoft.com/office/powerpoint/2010/main" val="1436557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Memory Text:  </a:t>
            </a:r>
            <a:r>
              <a:rPr lang="en-US" b="1" dirty="0" smtClean="0"/>
              <a:t>Context</a:t>
            </a:r>
            <a:br>
              <a:rPr lang="en-US" b="1" dirty="0" smtClean="0"/>
            </a:br>
            <a:r>
              <a:rPr lang="en-US" b="1" dirty="0" smtClean="0">
                <a:solidFill>
                  <a:schemeClr val="accent1">
                    <a:lumMod val="75000"/>
                  </a:schemeClr>
                </a:solidFill>
              </a:rPr>
              <a:t>Mark 8:31-38            </a:t>
            </a:r>
            <a:r>
              <a:rPr lang="en-US" b="1" dirty="0" smtClean="0">
                <a:solidFill>
                  <a:schemeClr val="accent2">
                    <a:lumMod val="75000"/>
                  </a:schemeClr>
                </a:solidFill>
              </a:rPr>
              <a:t>Matthew 16:21-27</a:t>
            </a:r>
            <a:endParaRPr lang="en-US" dirty="0">
              <a:solidFill>
                <a:schemeClr val="accent2">
                  <a:lumMod val="75000"/>
                </a:schemeClr>
              </a:solidFill>
            </a:endParaRPr>
          </a:p>
        </p:txBody>
      </p:sp>
      <p:sp>
        <p:nvSpPr>
          <p:cNvPr id="3" name="Content Placeholder 2"/>
          <p:cNvSpPr>
            <a:spLocks noGrp="1"/>
          </p:cNvSpPr>
          <p:nvPr>
            <p:ph sz="half" idx="1"/>
          </p:nvPr>
        </p:nvSpPr>
        <p:spPr>
          <a:xfrm>
            <a:off x="2589212" y="1741118"/>
            <a:ext cx="4313864" cy="4809994"/>
          </a:xfrm>
          <a:solidFill>
            <a:schemeClr val="accent1">
              <a:lumMod val="50000"/>
            </a:schemeClr>
          </a:solidFill>
        </p:spPr>
        <p:txBody>
          <a:bodyPr>
            <a:noAutofit/>
          </a:bodyPr>
          <a:lstStyle/>
          <a:p>
            <a:r>
              <a:rPr lang="en-US" sz="2800" b="1" baseline="30000" dirty="0"/>
              <a:t>38 </a:t>
            </a:r>
            <a:r>
              <a:rPr lang="en-US" sz="2800" dirty="0"/>
              <a:t>Whosoever therefore shall be ashamed of me and of my words in this adulterous and sinful generation; of him also shall the Son of man be ashamed, when he cometh in the glory of his Father with the holy angels.</a:t>
            </a:r>
          </a:p>
        </p:txBody>
      </p:sp>
      <p:sp>
        <p:nvSpPr>
          <p:cNvPr id="4" name="Content Placeholder 3"/>
          <p:cNvSpPr>
            <a:spLocks noGrp="1"/>
          </p:cNvSpPr>
          <p:nvPr>
            <p:ph sz="half" idx="2"/>
          </p:nvPr>
        </p:nvSpPr>
        <p:spPr>
          <a:xfrm>
            <a:off x="7190747" y="1741118"/>
            <a:ext cx="4313864" cy="4809994"/>
          </a:xfrm>
          <a:solidFill>
            <a:schemeClr val="accent6">
              <a:lumMod val="50000"/>
            </a:schemeClr>
          </a:solidFill>
        </p:spPr>
        <p:txBody>
          <a:bodyPr>
            <a:noAutofit/>
          </a:bodyPr>
          <a:lstStyle/>
          <a:p>
            <a:pPr marL="0" indent="0">
              <a:buNone/>
            </a:pPr>
            <a:r>
              <a:rPr lang="en-US" sz="3200" b="1" baseline="30000" dirty="0"/>
              <a:t>27 </a:t>
            </a:r>
            <a:r>
              <a:rPr lang="en-US" sz="3200" dirty="0"/>
              <a:t>For the Son of man shall come in the glory of his Father with his angels; and then he shall reward every man according to his works.</a:t>
            </a:r>
            <a:endParaRPr lang="en-US" sz="3200" dirty="0"/>
          </a:p>
        </p:txBody>
      </p:sp>
    </p:spTree>
    <p:extLst>
      <p:ext uri="{BB962C8B-B14F-4D97-AF65-F5344CB8AC3E}">
        <p14:creationId xmlns:p14="http://schemas.microsoft.com/office/powerpoint/2010/main" val="57450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415</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a:solidFill>
                  <a:schemeClr val="accent1">
                    <a:lumMod val="20000"/>
                    <a:lumOff val="80000"/>
                  </a:schemeClr>
                </a:solidFill>
              </a:rPr>
              <a:t>Speechless with grief and amazement, the disciples listened. Christ had accepted Peter's acknowledgment of Him as the Son of God; and now His words pointing to His suffering and death seemed incomprehensible. Peter could not keep silent. He laid hold upon his Master, as if to draw Him back from His impending doom, exclaiming, “Be it far from Thee, Lord: this shall not be unto Thee.”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2770267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415</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a:solidFill>
                  <a:schemeClr val="accent1">
                    <a:lumMod val="20000"/>
                    <a:lumOff val="80000"/>
                  </a:schemeClr>
                </a:solidFill>
              </a:rPr>
              <a:t>Peter loved his Lord; but Jesus did not commend him for thus manifesting the desire to shield Him from suffering. Peter's words were not such as would be a help and solace to Jesus in the great trial before Him. They were not in harmony with God's purpose of grace toward a lost world, nor with the lesson of self-sacrifice that Jesus had come to teach by His own example.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1341400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415</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Peter </a:t>
            </a:r>
            <a:r>
              <a:rPr lang="en-US" sz="3200" dirty="0">
                <a:solidFill>
                  <a:schemeClr val="accent1">
                    <a:lumMod val="20000"/>
                    <a:lumOff val="80000"/>
                  </a:schemeClr>
                </a:solidFill>
              </a:rPr>
              <a:t>did not desire to see the cross in the work of Christ. The impression which his words would make was directly opposed to that which Christ desired to make on the minds of His followers, and the </a:t>
            </a:r>
            <a:r>
              <a:rPr lang="en-US" sz="3200" dirty="0" err="1">
                <a:solidFill>
                  <a:schemeClr val="accent1">
                    <a:lumMod val="20000"/>
                    <a:lumOff val="80000"/>
                  </a:schemeClr>
                </a:solidFill>
              </a:rPr>
              <a:t>Saviour</a:t>
            </a:r>
            <a:r>
              <a:rPr lang="en-US" sz="3200" dirty="0">
                <a:solidFill>
                  <a:schemeClr val="accent1">
                    <a:lumMod val="20000"/>
                    <a:lumOff val="80000"/>
                  </a:schemeClr>
                </a:solidFill>
              </a:rPr>
              <a:t> was moved to utter one of the sternest rebukes that ever fell from His lips: “Get thee behind Me, Satan: thou art an offense unto Me: for thou </a:t>
            </a:r>
            <a:r>
              <a:rPr lang="en-US" sz="3200" dirty="0" err="1">
                <a:solidFill>
                  <a:schemeClr val="accent1">
                    <a:lumMod val="20000"/>
                    <a:lumOff val="80000"/>
                  </a:schemeClr>
                </a:solidFill>
              </a:rPr>
              <a:t>savorest</a:t>
            </a:r>
            <a:r>
              <a:rPr lang="en-US" sz="3200" dirty="0">
                <a:solidFill>
                  <a:schemeClr val="accent1">
                    <a:lumMod val="20000"/>
                    <a:lumOff val="80000"/>
                  </a:schemeClr>
                </a:solidFill>
              </a:rPr>
              <a:t> not the things that be of God, but those that be of men.”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1382786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416</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a:solidFill>
                  <a:schemeClr val="accent1">
                    <a:lumMod val="20000"/>
                    <a:lumOff val="80000"/>
                  </a:schemeClr>
                </a:solidFill>
              </a:rPr>
              <a:t>It was to Peter a bitter lesson, and one which he learned but slowly, that the path of Christ on earth lay through agony and humiliation. The disciple shrank from fellowship with his Lord in suffering. But in the heat of the furnace fire he was to learn its blessing. Long afterward, when his active form was bowed with the burden of years and labors, he wrote,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16055815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416</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a:t>
            </a:r>
            <a:r>
              <a:rPr lang="en-US" sz="3200" dirty="0">
                <a:solidFill>
                  <a:schemeClr val="accent1">
                    <a:lumMod val="20000"/>
                    <a:lumOff val="80000"/>
                  </a:schemeClr>
                </a:solidFill>
              </a:rPr>
              <a:t>Beloved, think it not strange concerning the fiery trial which is to try you, as though some strange thing happened unto you: but rejoice, inasmuch as ye are partakers of Christ's sufferings; that, when His glory shall be revealed, ye may be glad also with exceeding joy.” </a:t>
            </a:r>
            <a:r>
              <a:rPr lang="en-US" sz="3200" dirty="0">
                <a:solidFill>
                  <a:schemeClr val="accent1">
                    <a:lumMod val="20000"/>
                    <a:lumOff val="80000"/>
                  </a:schemeClr>
                </a:solidFill>
                <a:hlinkClick r:id="rId3"/>
              </a:rPr>
              <a:t>1 Peter 4:12, 13</a:t>
            </a:r>
            <a:r>
              <a:rPr lang="en-US" sz="3200" dirty="0">
                <a:solidFill>
                  <a:schemeClr val="accent1">
                    <a:lumMod val="20000"/>
                    <a:lumOff val="80000"/>
                  </a:schemeClr>
                </a:solidFill>
              </a:rPr>
              <a:t>. </a:t>
            </a:r>
            <a:r>
              <a:rPr lang="en-US" sz="3200" dirty="0" smtClean="0">
                <a:solidFill>
                  <a:schemeClr val="accent1">
                    <a:lumMod val="20000"/>
                    <a:lumOff val="80000"/>
                  </a:schemeClr>
                </a:solidFill>
              </a:rPr>
              <a:t>		</a:t>
            </a:r>
          </a:p>
          <a:p>
            <a:pPr marL="0" indent="0">
              <a:buNone/>
            </a:pPr>
            <a:r>
              <a:rPr lang="en-US" sz="3200" dirty="0">
                <a:solidFill>
                  <a:schemeClr val="accent1">
                    <a:lumMod val="20000"/>
                    <a:lumOff val="80000"/>
                  </a:schemeClr>
                </a:solidFill>
              </a:rPr>
              <a:t>Jesus now explained to His disciples that His own life of self-abnegation was an example of what theirs should be. </a:t>
            </a:r>
            <a:endParaRPr lang="en-US" sz="3200" b="1" dirty="0">
              <a:solidFill>
                <a:schemeClr val="accent1">
                  <a:lumMod val="20000"/>
                  <a:lumOff val="80000"/>
                </a:schemeClr>
              </a:solidFill>
            </a:endParaRPr>
          </a:p>
        </p:txBody>
      </p:sp>
    </p:spTree>
    <p:extLst>
      <p:ext uri="{BB962C8B-B14F-4D97-AF65-F5344CB8AC3E}">
        <p14:creationId xmlns:p14="http://schemas.microsoft.com/office/powerpoint/2010/main" val="2201578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416</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Calling </a:t>
            </a:r>
            <a:r>
              <a:rPr lang="en-US" sz="3200" dirty="0">
                <a:solidFill>
                  <a:schemeClr val="accent1">
                    <a:lumMod val="20000"/>
                    <a:lumOff val="80000"/>
                  </a:schemeClr>
                </a:solidFill>
              </a:rPr>
              <a:t>about Him, with the disciples, the people who had been lingering near, He said, “If any man will come after Me, let him deny himself, and take up his cross daily, and follow Me.” The cross was associated with the power of Rome. It was the instrument of the most cruel and humiliating form of death.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1471117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416</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The </a:t>
            </a:r>
            <a:r>
              <a:rPr lang="en-US" sz="3200" dirty="0">
                <a:solidFill>
                  <a:schemeClr val="accent1">
                    <a:lumMod val="20000"/>
                    <a:lumOff val="80000"/>
                  </a:schemeClr>
                </a:solidFill>
              </a:rPr>
              <a:t>lowest criminals were required to bear the cross to the place of execution; and often as it was about to be laid upon their shoulders, they resisted with desperate violence, until they were overpowered, and the instrument of torture was bound upon them. But Jesus bade His followers take up the cross and bear it after Him.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2500296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416</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To </a:t>
            </a:r>
            <a:r>
              <a:rPr lang="en-US" sz="3200" dirty="0">
                <a:solidFill>
                  <a:schemeClr val="accent1">
                    <a:lumMod val="20000"/>
                    <a:lumOff val="80000"/>
                  </a:schemeClr>
                </a:solidFill>
              </a:rPr>
              <a:t>the disciples His words, though dimly comprehended, pointed to their submission to the most bitter humiliation,—submission even unto death for the sake of Christ. No more complete self-surrender could the </a:t>
            </a:r>
            <a:r>
              <a:rPr lang="en-US" sz="3200" dirty="0" err="1">
                <a:solidFill>
                  <a:schemeClr val="accent1">
                    <a:lumMod val="20000"/>
                    <a:lumOff val="80000"/>
                  </a:schemeClr>
                </a:solidFill>
              </a:rPr>
              <a:t>Saviour's</a:t>
            </a:r>
            <a:r>
              <a:rPr lang="en-US" sz="3200" dirty="0">
                <a:solidFill>
                  <a:schemeClr val="accent1">
                    <a:lumMod val="20000"/>
                    <a:lumOff val="80000"/>
                  </a:schemeClr>
                </a:solidFill>
              </a:rPr>
              <a:t> words have pictured. But all this He had accepted for them. </a:t>
            </a:r>
            <a:r>
              <a:rPr lang="en-US" sz="3200" dirty="0" smtClean="0">
                <a:solidFill>
                  <a:schemeClr val="accent1">
                    <a:lumMod val="20000"/>
                    <a:lumOff val="80000"/>
                  </a:schemeClr>
                </a:solidFill>
              </a:rPr>
              <a:t>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23839777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417</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a:solidFill>
                  <a:schemeClr val="accent1">
                    <a:lumMod val="20000"/>
                    <a:lumOff val="80000"/>
                  </a:schemeClr>
                </a:solidFill>
              </a:rPr>
              <a:t>Love for souls for whom Christ died means crucifixion of self. He who is a child of God should henceforth look upon himself as a link in the chain let down to save the world, one with Christ in His plan of mercy, going forth with Him to seek and save the lost. The Christian is ever to realize that he has consecrated himself to God, and that in character he is to reveal Christ to the world.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3796420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6:19-21</a:t>
            </a:r>
            <a:endParaRPr lang="en-US"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Tree>
    <p:extLst>
      <p:ext uri="{BB962C8B-B14F-4D97-AF65-F5344CB8AC3E}">
        <p14:creationId xmlns:p14="http://schemas.microsoft.com/office/powerpoint/2010/main" val="4160259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417</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The </a:t>
            </a:r>
            <a:r>
              <a:rPr lang="en-US" sz="3200" dirty="0">
                <a:solidFill>
                  <a:schemeClr val="accent1">
                    <a:lumMod val="20000"/>
                    <a:lumOff val="80000"/>
                  </a:schemeClr>
                </a:solidFill>
              </a:rPr>
              <a:t>self-sacrifice, the sympathy, the love, manifested in the life of Christ are to </a:t>
            </a:r>
            <a:r>
              <a:rPr lang="en-US" sz="3200" dirty="0" smtClean="0">
                <a:solidFill>
                  <a:schemeClr val="accent1">
                    <a:lumMod val="20000"/>
                    <a:lumOff val="80000"/>
                  </a:schemeClr>
                </a:solidFill>
              </a:rPr>
              <a:t>reappear </a:t>
            </a:r>
            <a:r>
              <a:rPr lang="en-US" sz="3200" dirty="0">
                <a:solidFill>
                  <a:schemeClr val="accent1">
                    <a:lumMod val="20000"/>
                    <a:lumOff val="80000"/>
                  </a:schemeClr>
                </a:solidFill>
              </a:rPr>
              <a:t>in the life of the worker for God. </a:t>
            </a:r>
            <a:endParaRPr lang="en-US" sz="3200" dirty="0" smtClean="0">
              <a:solidFill>
                <a:schemeClr val="accent1">
                  <a:lumMod val="20000"/>
                  <a:lumOff val="80000"/>
                </a:schemeClr>
              </a:solidFill>
            </a:endParaRPr>
          </a:p>
          <a:p>
            <a:pPr marL="0" indent="0">
              <a:buNone/>
            </a:pPr>
            <a:r>
              <a:rPr lang="en-US" sz="3200" dirty="0">
                <a:solidFill>
                  <a:schemeClr val="accent1">
                    <a:lumMod val="20000"/>
                    <a:lumOff val="80000"/>
                  </a:schemeClr>
                </a:solidFill>
              </a:rPr>
              <a:t>“Whosoever will save his life shall lose it; but whosoever shall lose his life for My sake and the gospel's, the same shall save it.” Selfishness is death. No organ of the body could live should it confine its service to itself. </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11163822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a:t>Memory </a:t>
            </a:r>
            <a:r>
              <a:rPr lang="en-US" b="1" dirty="0" smtClean="0"/>
              <a:t>Text: Context</a:t>
            </a:r>
            <a:br>
              <a:rPr lang="en-US" b="1" dirty="0" smtClean="0"/>
            </a:br>
            <a:r>
              <a:rPr lang="en-US" b="1" dirty="0" smtClean="0">
                <a:solidFill>
                  <a:schemeClr val="accent1">
                    <a:lumMod val="60000"/>
                    <a:lumOff val="40000"/>
                  </a:schemeClr>
                </a:solidFill>
              </a:rPr>
              <a:t>The Desire of Ages, pg. 417</a:t>
            </a:r>
            <a:endParaRPr lang="en-US" dirty="0"/>
          </a:p>
        </p:txBody>
      </p:sp>
      <p:sp>
        <p:nvSpPr>
          <p:cNvPr id="3" name="Content Placeholder 2"/>
          <p:cNvSpPr>
            <a:spLocks noGrp="1"/>
          </p:cNvSpPr>
          <p:nvPr>
            <p:ph idx="1"/>
          </p:nvPr>
        </p:nvSpPr>
        <p:spPr>
          <a:xfrm>
            <a:off x="2596638" y="1579322"/>
            <a:ext cx="8915400" cy="4871581"/>
          </a:xfrm>
        </p:spPr>
        <p:txBody>
          <a:bodyPr>
            <a:noAutofit/>
          </a:bodyPr>
          <a:lstStyle/>
          <a:p>
            <a:pPr marL="0" indent="0">
              <a:buNone/>
            </a:pPr>
            <a:r>
              <a:rPr lang="en-US" sz="3200" dirty="0" smtClean="0">
                <a:solidFill>
                  <a:schemeClr val="accent1">
                    <a:lumMod val="20000"/>
                    <a:lumOff val="80000"/>
                  </a:schemeClr>
                </a:solidFill>
              </a:rPr>
              <a:t>The heart, failing to send its lifeblood to the hand and the head, would quickly lose its power. As our lifeblood, so is the love of Christ diffused through every part of His mystical body. We are members one of another, and the soul that refuses to impart will perish. And “what is a man profited,” said Jesus, “if he shall gain the whole world, and lose his own soul? or what shall a man give in exchange for his soul?” </a:t>
            </a:r>
            <a:endParaRPr lang="en-US" sz="3200" dirty="0">
              <a:solidFill>
                <a:schemeClr val="accent1">
                  <a:lumMod val="20000"/>
                  <a:lumOff val="80000"/>
                </a:schemeClr>
              </a:solidFill>
            </a:endParaRPr>
          </a:p>
        </p:txBody>
      </p:sp>
      <p:grpSp>
        <p:nvGrpSpPr>
          <p:cNvPr id="7" name="Group 6"/>
          <p:cNvGrpSpPr/>
          <p:nvPr/>
        </p:nvGrpSpPr>
        <p:grpSpPr>
          <a:xfrm>
            <a:off x="2806158" y="1676855"/>
            <a:ext cx="8141918" cy="4346531"/>
            <a:chOff x="2806158" y="1676855"/>
            <a:chExt cx="8141918" cy="4346531"/>
          </a:xfrm>
        </p:grpSpPr>
        <p:sp>
          <p:nvSpPr>
            <p:cNvPr id="4" name="Cloud 3"/>
            <p:cNvSpPr/>
            <p:nvPr/>
          </p:nvSpPr>
          <p:spPr>
            <a:xfrm>
              <a:off x="2806158" y="1676855"/>
              <a:ext cx="8141918" cy="434653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21043492">
              <a:off x="3544866" y="2434349"/>
              <a:ext cx="6713950" cy="2831544"/>
            </a:xfrm>
            <a:prstGeom prst="rect">
              <a:avLst/>
            </a:prstGeom>
            <a:noFill/>
          </p:spPr>
          <p:txBody>
            <a:bodyPr wrap="square" rtlCol="0">
              <a:spAutoFit/>
            </a:bodyPr>
            <a:lstStyle/>
            <a:p>
              <a:pPr algn="ctr"/>
              <a:r>
                <a:rPr lang="en-US" sz="3200" dirty="0"/>
                <a:t>Does it profit us to live indulgently for </a:t>
              </a:r>
              <a:r>
                <a:rPr lang="en-US" sz="3200" dirty="0" smtClean="0"/>
                <a:t>eighty or even a hundred years </a:t>
              </a:r>
              <a:r>
                <a:rPr lang="en-US" sz="3200" dirty="0"/>
                <a:t>when we might have had life eternal in the perfectly recreated New Earth? </a:t>
              </a:r>
            </a:p>
            <a:p>
              <a:endParaRPr lang="en-US" dirty="0"/>
            </a:p>
          </p:txBody>
        </p:sp>
      </p:grpSp>
    </p:spTree>
    <p:extLst>
      <p:ext uri="{BB962C8B-B14F-4D97-AF65-F5344CB8AC3E}">
        <p14:creationId xmlns:p14="http://schemas.microsoft.com/office/powerpoint/2010/main" val="33561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Cloud 3"/>
          <p:cNvSpPr/>
          <p:nvPr/>
        </p:nvSpPr>
        <p:spPr>
          <a:xfrm rot="21262762" flipV="1">
            <a:off x="516332" y="558121"/>
            <a:ext cx="11796413" cy="640534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1680075" y="482599"/>
            <a:ext cx="8911687" cy="1105195"/>
          </a:xfrm>
        </p:spPr>
        <p:txBody>
          <a:bodyPr>
            <a:normAutofit fontScale="90000"/>
          </a:bodyPr>
          <a:lstStyle/>
          <a:p>
            <a:pPr algn="ctr"/>
            <a:r>
              <a:rPr lang="en-US" b="1" dirty="0"/>
              <a:t>Memory </a:t>
            </a:r>
            <a:r>
              <a:rPr lang="en-US" b="1" dirty="0" smtClean="0"/>
              <a:t>Text: Context</a:t>
            </a:r>
            <a:br>
              <a:rPr lang="en-US" b="1" dirty="0" smtClean="0"/>
            </a:br>
            <a:endParaRPr lang="en-US" dirty="0"/>
          </a:p>
        </p:txBody>
      </p:sp>
      <p:sp>
        <p:nvSpPr>
          <p:cNvPr id="5" name="TextBox 4"/>
          <p:cNvSpPr txBox="1"/>
          <p:nvPr/>
        </p:nvSpPr>
        <p:spPr>
          <a:xfrm>
            <a:off x="1680075" y="1778295"/>
            <a:ext cx="9695145" cy="4524315"/>
          </a:xfrm>
          <a:prstGeom prst="rect">
            <a:avLst/>
          </a:prstGeom>
          <a:noFill/>
        </p:spPr>
        <p:txBody>
          <a:bodyPr wrap="square" rtlCol="0">
            <a:spAutoFit/>
          </a:bodyPr>
          <a:lstStyle/>
          <a:p>
            <a:pPr algn="ctr"/>
            <a:r>
              <a:rPr lang="en-US" sz="3600" dirty="0" smtClean="0"/>
              <a:t>Peter wanted to follow Jesus, but did not </a:t>
            </a:r>
          </a:p>
          <a:p>
            <a:pPr algn="ctr"/>
            <a:r>
              <a:rPr lang="en-US" sz="3600" dirty="0" smtClean="0"/>
              <a:t>relish the idea of being associated with a program destined to lead to suffering and death.  Jesus, meanwhile, states clearly that following Him involves absolute denial of self.  It still comes down to faith!  Do we trust in God?  Or do we require a more temporal bulwark for our future security?   </a:t>
            </a:r>
            <a:endParaRPr lang="en-US" sz="3600" dirty="0"/>
          </a:p>
        </p:txBody>
      </p:sp>
    </p:spTree>
    <p:extLst>
      <p:ext uri="{BB962C8B-B14F-4D97-AF65-F5344CB8AC3E}">
        <p14:creationId xmlns:p14="http://schemas.microsoft.com/office/powerpoint/2010/main" val="28884116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smtClean="0"/>
              <a:t>A Solemn Warning</a:t>
            </a:r>
            <a:br>
              <a:rPr lang="en-US" b="1" dirty="0" smtClean="0"/>
            </a:br>
            <a:r>
              <a:rPr lang="en-US" b="1" dirty="0" smtClean="0">
                <a:solidFill>
                  <a:schemeClr val="accent1">
                    <a:lumMod val="60000"/>
                    <a:lumOff val="40000"/>
                  </a:schemeClr>
                </a:solidFill>
              </a:rPr>
              <a:t>Hebrews 10:35-39</a:t>
            </a:r>
            <a:endParaRPr lang="en-US" dirty="0"/>
          </a:p>
        </p:txBody>
      </p:sp>
      <p:sp>
        <p:nvSpPr>
          <p:cNvPr id="3" name="Content Placeholder 2"/>
          <p:cNvSpPr>
            <a:spLocks noGrp="1"/>
          </p:cNvSpPr>
          <p:nvPr>
            <p:ph idx="1"/>
          </p:nvPr>
        </p:nvSpPr>
        <p:spPr>
          <a:xfrm>
            <a:off x="2596638" y="1579322"/>
            <a:ext cx="8598584" cy="4339563"/>
          </a:xfrm>
        </p:spPr>
        <p:txBody>
          <a:bodyPr>
            <a:noAutofit/>
          </a:bodyPr>
          <a:lstStyle/>
          <a:p>
            <a:r>
              <a:rPr lang="en-US" sz="3200" b="1" baseline="30000" dirty="0"/>
              <a:t>35 </a:t>
            </a:r>
            <a:r>
              <a:rPr lang="en-US" sz="3200" dirty="0"/>
              <a:t>Cast not away therefore your confidence, which hath great </a:t>
            </a:r>
            <a:r>
              <a:rPr lang="en-US" sz="3200" dirty="0" err="1"/>
              <a:t>recompence</a:t>
            </a:r>
            <a:r>
              <a:rPr lang="en-US" sz="3200" dirty="0"/>
              <a:t> of reward.</a:t>
            </a:r>
          </a:p>
          <a:p>
            <a:r>
              <a:rPr lang="en-US" sz="3200" b="1" baseline="30000" dirty="0"/>
              <a:t>36 </a:t>
            </a:r>
            <a:r>
              <a:rPr lang="en-US" sz="3200" dirty="0"/>
              <a:t>For ye have need of patience, that, after ye have done the will of God, ye might receive the promise</a:t>
            </a:r>
            <a:r>
              <a:rPr lang="en-US" sz="3200" dirty="0" smtClean="0"/>
              <a:t>.  </a:t>
            </a:r>
          </a:p>
          <a:p>
            <a:r>
              <a:rPr lang="en-US" sz="3200" b="1" baseline="30000" dirty="0" smtClean="0"/>
              <a:t>37</a:t>
            </a:r>
            <a:r>
              <a:rPr lang="en-US" sz="3200" b="1" baseline="30000" dirty="0"/>
              <a:t> </a:t>
            </a:r>
            <a:r>
              <a:rPr lang="en-US" sz="3200" dirty="0"/>
              <a:t>For yet a little while, and he that shall come will come, and will not tarry.</a:t>
            </a:r>
            <a:endParaRPr lang="en-US" sz="3200" dirty="0">
              <a:solidFill>
                <a:schemeClr val="accent1">
                  <a:lumMod val="20000"/>
                  <a:lumOff val="80000"/>
                </a:schemeClr>
              </a:solidFill>
            </a:endParaRPr>
          </a:p>
        </p:txBody>
      </p:sp>
    </p:spTree>
    <p:extLst>
      <p:ext uri="{BB962C8B-B14F-4D97-AF65-F5344CB8AC3E}">
        <p14:creationId xmlns:p14="http://schemas.microsoft.com/office/powerpoint/2010/main" val="9759626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6638" y="298433"/>
            <a:ext cx="8911687" cy="1280890"/>
          </a:xfrm>
        </p:spPr>
        <p:txBody>
          <a:bodyPr>
            <a:normAutofit/>
          </a:bodyPr>
          <a:lstStyle/>
          <a:p>
            <a:r>
              <a:rPr lang="en-US" b="1" dirty="0" smtClean="0"/>
              <a:t>A Solemn Warning</a:t>
            </a:r>
            <a:br>
              <a:rPr lang="en-US" b="1" dirty="0" smtClean="0"/>
            </a:br>
            <a:r>
              <a:rPr lang="en-US" b="1" dirty="0" smtClean="0">
                <a:solidFill>
                  <a:schemeClr val="accent1">
                    <a:lumMod val="60000"/>
                    <a:lumOff val="40000"/>
                  </a:schemeClr>
                </a:solidFill>
              </a:rPr>
              <a:t>Hebrews 10:38-39</a:t>
            </a:r>
            <a:endParaRPr lang="en-US" dirty="0"/>
          </a:p>
        </p:txBody>
      </p:sp>
      <p:sp>
        <p:nvSpPr>
          <p:cNvPr id="3" name="Content Placeholder 2"/>
          <p:cNvSpPr>
            <a:spLocks noGrp="1"/>
          </p:cNvSpPr>
          <p:nvPr>
            <p:ph idx="1"/>
          </p:nvPr>
        </p:nvSpPr>
        <p:spPr>
          <a:xfrm>
            <a:off x="2596638" y="1729946"/>
            <a:ext cx="8598584" cy="4188939"/>
          </a:xfrm>
        </p:spPr>
        <p:txBody>
          <a:bodyPr>
            <a:noAutofit/>
          </a:bodyPr>
          <a:lstStyle/>
          <a:p>
            <a:r>
              <a:rPr lang="en-US" sz="3200" b="1" baseline="30000" dirty="0"/>
              <a:t>38 </a:t>
            </a:r>
            <a:r>
              <a:rPr lang="en-US" sz="3200" dirty="0"/>
              <a:t>Now the just shall live by faith: but if any man draw back, my soul shall have no pleasure in him.</a:t>
            </a:r>
          </a:p>
          <a:p>
            <a:r>
              <a:rPr lang="en-US" sz="3200" b="1" baseline="30000" dirty="0"/>
              <a:t>39 </a:t>
            </a:r>
            <a:r>
              <a:rPr lang="en-US" sz="3200" dirty="0"/>
              <a:t>But we are not of them who draw back unto perdition; but of them that believe to the saving of the soul.</a:t>
            </a:r>
          </a:p>
        </p:txBody>
      </p:sp>
    </p:spTree>
    <p:extLst>
      <p:ext uri="{BB962C8B-B14F-4D97-AF65-F5344CB8AC3E}">
        <p14:creationId xmlns:p14="http://schemas.microsoft.com/office/powerpoint/2010/main" val="20227034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A Solemn Warning:  </a:t>
            </a:r>
            <a:r>
              <a:rPr lang="en-US" sz="4000" b="1" dirty="0" smtClean="0">
                <a:solidFill>
                  <a:srgbClr val="DE32DE"/>
                </a:solidFill>
              </a:rPr>
              <a:t>Side Note</a:t>
            </a:r>
            <a:r>
              <a:rPr lang="en-US" sz="4000" b="1" dirty="0" smtClean="0">
                <a:solidFill>
                  <a:srgbClr val="DE32DE"/>
                </a:solidFill>
              </a:rPr>
              <a:t/>
            </a:r>
            <a:br>
              <a:rPr lang="en-US" sz="4000" b="1" dirty="0" smtClean="0">
                <a:solidFill>
                  <a:srgbClr val="DE32DE"/>
                </a:solidFill>
              </a:rPr>
            </a:br>
            <a:endParaRPr lang="en-US" sz="4000" b="1" dirty="0">
              <a:solidFill>
                <a:srgbClr val="DE32DE"/>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532238"/>
            <a:ext cx="9174420" cy="4790285"/>
          </a:xfrm>
        </p:spPr>
        <p:txBody>
          <a:bodyPr>
            <a:noAutofit/>
          </a:bodyPr>
          <a:lstStyle/>
          <a:p>
            <a:pPr marL="0" indent="0">
              <a:buNone/>
            </a:pPr>
            <a:r>
              <a:rPr lang="en-US" sz="3200" dirty="0" smtClean="0"/>
              <a:t>You probably know Hebrews 10:38 very well:  </a:t>
            </a:r>
          </a:p>
          <a:p>
            <a:r>
              <a:rPr lang="en-US" sz="3200" b="1" baseline="30000" dirty="0">
                <a:solidFill>
                  <a:schemeClr val="accent1">
                    <a:lumMod val="40000"/>
                    <a:lumOff val="60000"/>
                  </a:schemeClr>
                </a:solidFill>
              </a:rPr>
              <a:t>38 </a:t>
            </a:r>
            <a:r>
              <a:rPr lang="en-US" sz="3200" dirty="0">
                <a:solidFill>
                  <a:schemeClr val="accent1">
                    <a:lumMod val="40000"/>
                    <a:lumOff val="60000"/>
                  </a:schemeClr>
                </a:solidFill>
              </a:rPr>
              <a:t>Now the just shall live by faith: but if any man draw back, my soul shall have no pleasure in him.</a:t>
            </a:r>
          </a:p>
          <a:p>
            <a:pPr marL="0" indent="0">
              <a:buNone/>
            </a:pPr>
            <a:r>
              <a:rPr lang="en-US" sz="3200" dirty="0" smtClean="0"/>
              <a:t>But did you know that first part is quoted from Habakkuk 2:4?  </a:t>
            </a:r>
          </a:p>
          <a:p>
            <a:r>
              <a:rPr lang="en-US" sz="3200" b="1" baseline="30000" dirty="0">
                <a:solidFill>
                  <a:schemeClr val="accent1">
                    <a:lumMod val="40000"/>
                    <a:lumOff val="60000"/>
                  </a:schemeClr>
                </a:solidFill>
              </a:rPr>
              <a:t>4 </a:t>
            </a:r>
            <a:r>
              <a:rPr lang="en-US" sz="3200" dirty="0">
                <a:solidFill>
                  <a:schemeClr val="accent1">
                    <a:lumMod val="40000"/>
                    <a:lumOff val="60000"/>
                  </a:schemeClr>
                </a:solidFill>
              </a:rPr>
              <a:t>Behold, his soul which is lifted up is not upright in him: but the just shall live by his faith.</a:t>
            </a:r>
          </a:p>
        </p:txBody>
      </p:sp>
    </p:spTree>
    <p:extLst>
      <p:ext uri="{BB962C8B-B14F-4D97-AF65-F5344CB8AC3E}">
        <p14:creationId xmlns:p14="http://schemas.microsoft.com/office/powerpoint/2010/main" val="335275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358346"/>
            <a:ext cx="8911687" cy="1008996"/>
          </a:xfrm>
        </p:spPr>
        <p:txBody>
          <a:bodyPr>
            <a:noAutofit/>
          </a:bodyPr>
          <a:lstStyle/>
          <a:p>
            <a:r>
              <a:rPr lang="en-US" sz="4000" b="1" dirty="0" smtClean="0"/>
              <a:t>A Solemn Warning:  </a:t>
            </a:r>
            <a:r>
              <a:rPr lang="en-US" sz="4000" b="1" dirty="0" smtClean="0">
                <a:solidFill>
                  <a:srgbClr val="DE32DE"/>
                </a:solidFill>
              </a:rPr>
              <a:t>Side Note</a:t>
            </a:r>
            <a:r>
              <a:rPr lang="en-US" sz="4000" b="1" dirty="0" smtClean="0">
                <a:solidFill>
                  <a:srgbClr val="DE32DE"/>
                </a:solidFill>
              </a:rPr>
              <a:t/>
            </a:r>
            <a:br>
              <a:rPr lang="en-US" sz="4000" b="1" dirty="0" smtClean="0">
                <a:solidFill>
                  <a:srgbClr val="DE32DE"/>
                </a:solidFill>
              </a:rPr>
            </a:br>
            <a:endParaRPr lang="en-US" sz="4000" b="1" dirty="0">
              <a:solidFill>
                <a:srgbClr val="DE32DE"/>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399026"/>
            <a:ext cx="9174420" cy="4923497"/>
          </a:xfrm>
        </p:spPr>
        <p:txBody>
          <a:bodyPr>
            <a:noAutofit/>
          </a:bodyPr>
          <a:lstStyle/>
          <a:p>
            <a:pPr marL="0" indent="0">
              <a:buNone/>
            </a:pPr>
            <a:r>
              <a:rPr lang="en-US" sz="2800" dirty="0" smtClean="0"/>
              <a:t>Even from Old Testament times we’re instructed that the “just,” that is, the righteous or the saved, live by “faith,” that is, trust or confidence [in God].    </a:t>
            </a:r>
          </a:p>
          <a:p>
            <a:pPr marL="0" indent="0">
              <a:buNone/>
            </a:pPr>
            <a:r>
              <a:rPr lang="en-US" sz="2800" dirty="0" smtClean="0"/>
              <a:t>Trust in God issues forth from the assurance that God will guide, protect, and bless those who do His will.  </a:t>
            </a:r>
            <a:r>
              <a:rPr lang="en-US" sz="2800" dirty="0" smtClean="0">
                <a:solidFill>
                  <a:schemeClr val="accent1">
                    <a:lumMod val="40000"/>
                    <a:lumOff val="60000"/>
                  </a:schemeClr>
                </a:solidFill>
              </a:rPr>
              <a:t>Habakkuk here grandly affirms that he who lives by a simple faith and trust in the Lord will be saved, but the “soul which is lifted up” through its own willful pride and perverseness in sin will perish.  </a:t>
            </a:r>
          </a:p>
          <a:p>
            <a:pPr marL="0" indent="0">
              <a:buNone/>
            </a:pPr>
            <a:r>
              <a:rPr lang="en-US" sz="2800" dirty="0" smtClean="0">
                <a:solidFill>
                  <a:schemeClr val="tx1"/>
                </a:solidFill>
              </a:rPr>
              <a:t>Notice how pride is posed as the opposite of faith!  </a:t>
            </a:r>
            <a:endParaRPr lang="en-US" sz="2800" dirty="0" smtClean="0">
              <a:solidFill>
                <a:schemeClr val="accent1">
                  <a:lumMod val="40000"/>
                  <a:lumOff val="60000"/>
                </a:schemeClr>
              </a:solidFill>
            </a:endParaRPr>
          </a:p>
          <a:p>
            <a:pPr marL="0" indent="0">
              <a:buNone/>
            </a:pPr>
            <a:endParaRPr lang="en-US" sz="3000" dirty="0">
              <a:solidFill>
                <a:schemeClr val="accent1">
                  <a:lumMod val="40000"/>
                  <a:lumOff val="60000"/>
                </a:schemeClr>
              </a:solidFill>
            </a:endParaRPr>
          </a:p>
        </p:txBody>
      </p:sp>
    </p:spTree>
    <p:extLst>
      <p:ext uri="{BB962C8B-B14F-4D97-AF65-F5344CB8AC3E}">
        <p14:creationId xmlns:p14="http://schemas.microsoft.com/office/powerpoint/2010/main" val="38977153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2925" y="259492"/>
            <a:ext cx="8911687" cy="1645508"/>
          </a:xfrm>
        </p:spPr>
        <p:txBody>
          <a:bodyPr>
            <a:normAutofit/>
          </a:bodyPr>
          <a:lstStyle/>
          <a:p>
            <a:r>
              <a:rPr lang="en-US" sz="4400" dirty="0" smtClean="0"/>
              <a:t>Examples in Faith:</a:t>
            </a:r>
            <a:br>
              <a:rPr lang="en-US" sz="4400" dirty="0" smtClean="0"/>
            </a:br>
            <a:r>
              <a:rPr lang="en-US" sz="4400" dirty="0" smtClean="0"/>
              <a:t>Hebrews 11</a:t>
            </a:r>
            <a:endParaRPr lang="en-US" sz="4400" dirty="0"/>
          </a:p>
        </p:txBody>
      </p:sp>
      <p:graphicFrame>
        <p:nvGraphicFramePr>
          <p:cNvPr id="5" name="Content Placeholder 2" descr="Icon List SmartArt graphic">
            <a:extLst>
              <a:ext uri="{FF2B5EF4-FFF2-40B4-BE49-F238E27FC236}">
                <a16:creationId xmlns="" xmlns:a16="http://schemas.microsoft.com/office/drawing/2014/main" id="{7201ED44-E43F-0F4D-9EE4-135AC6924F3C}"/>
              </a:ext>
            </a:extLst>
          </p:cNvPr>
          <p:cNvGraphicFramePr>
            <a:graphicFrameLocks noGrp="1" noChangeAspect="1"/>
          </p:cNvGraphicFramePr>
          <p:nvPr>
            <p:ph idx="1"/>
            <p:extLst>
              <p:ext uri="{D42A27DB-BD31-4B8C-83A1-F6EECF244321}">
                <p14:modId xmlns:p14="http://schemas.microsoft.com/office/powerpoint/2010/main" val="2449085919"/>
              </p:ext>
            </p:extLst>
          </p:nvPr>
        </p:nvGraphicFramePr>
        <p:xfrm>
          <a:off x="2724539" y="1803748"/>
          <a:ext cx="4833257" cy="4108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Lessons from the Biblical Story of Noah: A Righteous Man"/>
          <p:cNvPicPr>
            <a:picLocks noChangeAspect="1" noChangeArrowheads="1"/>
          </p:cNvPicPr>
          <p:nvPr/>
        </p:nvPicPr>
        <p:blipFill rotWithShape="1">
          <a:blip r:embed="rId8">
            <a:extLst>
              <a:ext uri="{28A0092B-C50C-407E-A947-70E740481C1C}">
                <a14:useLocalDpi xmlns:a14="http://schemas.microsoft.com/office/drawing/2010/main" val="0"/>
              </a:ext>
            </a:extLst>
          </a:blip>
          <a:srcRect l="1563" t="13659"/>
          <a:stretch/>
        </p:blipFill>
        <p:spPr bwMode="auto">
          <a:xfrm>
            <a:off x="8523925" y="0"/>
            <a:ext cx="3666744" cy="23028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race, Love, and Mercy: The Promise (The Abrahamic Era)"/>
          <p:cNvPicPr>
            <a:picLocks noChangeAspect="1" noChangeArrowheads="1"/>
          </p:cNvPicPr>
          <p:nvPr/>
        </p:nvPicPr>
        <p:blipFill rotWithShape="1">
          <a:blip r:embed="rId9">
            <a:extLst>
              <a:ext uri="{28A0092B-C50C-407E-A947-70E740481C1C}">
                <a14:useLocalDpi xmlns:a14="http://schemas.microsoft.com/office/drawing/2010/main" val="0"/>
              </a:ext>
            </a:extLst>
          </a:blip>
          <a:srcRect t="4631" r="10774" b="12861"/>
          <a:stretch/>
        </p:blipFill>
        <p:spPr bwMode="auto">
          <a:xfrm>
            <a:off x="8525256" y="2062738"/>
            <a:ext cx="3666744" cy="25430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file of a limper: Moses - Walking With A Limp"/>
          <p:cNvPicPr>
            <a:picLocks noChangeAspect="1" noChangeArrowheads="1"/>
          </p:cNvPicPr>
          <p:nvPr/>
        </p:nvPicPr>
        <p:blipFill rotWithShape="1">
          <a:blip r:embed="rId10">
            <a:extLst>
              <a:ext uri="{28A0092B-C50C-407E-A947-70E740481C1C}">
                <a14:useLocalDpi xmlns:a14="http://schemas.microsoft.com/office/drawing/2010/main" val="0"/>
              </a:ext>
            </a:extLst>
          </a:blip>
          <a:srcRect l="-423" t="28197" r="-1134" b="4481"/>
          <a:stretch/>
        </p:blipFill>
        <p:spPr bwMode="auto">
          <a:xfrm>
            <a:off x="8521148" y="4605766"/>
            <a:ext cx="3723860" cy="2299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8508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2925" y="259492"/>
            <a:ext cx="8911687" cy="1645508"/>
          </a:xfrm>
        </p:spPr>
        <p:txBody>
          <a:bodyPr>
            <a:normAutofit/>
          </a:bodyPr>
          <a:lstStyle/>
          <a:p>
            <a:r>
              <a:rPr lang="en-US" sz="4400" dirty="0" smtClean="0"/>
              <a:t>Examples in Faith:</a:t>
            </a:r>
            <a:br>
              <a:rPr lang="en-US" sz="4400" dirty="0" smtClean="0"/>
            </a:br>
            <a:r>
              <a:rPr lang="en-US" sz="4400" dirty="0" smtClean="0"/>
              <a:t>Hebrews 11</a:t>
            </a:r>
            <a:endParaRPr lang="en-US" sz="4400" dirty="0"/>
          </a:p>
        </p:txBody>
      </p:sp>
      <p:pic>
        <p:nvPicPr>
          <p:cNvPr id="1026" name="Picture 2" descr="Lessons from the Biblical Story of Noah: A Righteous Man"/>
          <p:cNvPicPr>
            <a:picLocks noChangeAspect="1" noChangeArrowheads="1"/>
          </p:cNvPicPr>
          <p:nvPr/>
        </p:nvPicPr>
        <p:blipFill rotWithShape="1">
          <a:blip r:embed="rId3">
            <a:extLst>
              <a:ext uri="{28A0092B-C50C-407E-A947-70E740481C1C}">
                <a14:useLocalDpi xmlns:a14="http://schemas.microsoft.com/office/drawing/2010/main" val="0"/>
              </a:ext>
            </a:extLst>
          </a:blip>
          <a:srcRect l="1563" t="13659"/>
          <a:stretch/>
        </p:blipFill>
        <p:spPr bwMode="auto">
          <a:xfrm>
            <a:off x="8523925" y="0"/>
            <a:ext cx="3666744" cy="23028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race, Love, and Mercy: The Promise (The Abrahamic Era)"/>
          <p:cNvPicPr>
            <a:picLocks noChangeAspect="1" noChangeArrowheads="1"/>
          </p:cNvPicPr>
          <p:nvPr/>
        </p:nvPicPr>
        <p:blipFill rotWithShape="1">
          <a:blip r:embed="rId4">
            <a:extLst>
              <a:ext uri="{28A0092B-C50C-407E-A947-70E740481C1C}">
                <a14:useLocalDpi xmlns:a14="http://schemas.microsoft.com/office/drawing/2010/main" val="0"/>
              </a:ext>
            </a:extLst>
          </a:blip>
          <a:srcRect t="4631" r="10774" b="12861"/>
          <a:stretch/>
        </p:blipFill>
        <p:spPr bwMode="auto">
          <a:xfrm>
            <a:off x="8525256" y="2062738"/>
            <a:ext cx="3666744" cy="25430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file of a limper: Moses - Walking With A Limp"/>
          <p:cNvPicPr>
            <a:picLocks noChangeAspect="1" noChangeArrowheads="1"/>
          </p:cNvPicPr>
          <p:nvPr/>
        </p:nvPicPr>
        <p:blipFill rotWithShape="1">
          <a:blip r:embed="rId5">
            <a:extLst>
              <a:ext uri="{28A0092B-C50C-407E-A947-70E740481C1C}">
                <a14:useLocalDpi xmlns:a14="http://schemas.microsoft.com/office/drawing/2010/main" val="0"/>
              </a:ext>
            </a:extLst>
          </a:blip>
          <a:srcRect l="-423" t="28197" r="-1134" b="4481"/>
          <a:stretch/>
        </p:blipFill>
        <p:spPr bwMode="auto">
          <a:xfrm>
            <a:off x="8521148" y="4605766"/>
            <a:ext cx="3723860" cy="22998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589212" y="1905000"/>
            <a:ext cx="5878928" cy="4006222"/>
          </a:xfrm>
        </p:spPr>
        <p:txBody>
          <a:bodyPr>
            <a:normAutofit/>
          </a:bodyPr>
          <a:lstStyle/>
          <a:p>
            <a:pPr marL="0" indent="0">
              <a:buNone/>
            </a:pPr>
            <a:r>
              <a:rPr lang="en-US" sz="3200" dirty="0" smtClean="0">
                <a:solidFill>
                  <a:srgbClr val="DE32DE"/>
                </a:solidFill>
              </a:rPr>
              <a:t>Faith and faithfulness are the supreme need of those who await the coming of the Lord.  </a:t>
            </a:r>
            <a:r>
              <a:rPr lang="en-US" sz="3200" dirty="0" smtClean="0">
                <a:solidFill>
                  <a:schemeClr val="tx1"/>
                </a:solidFill>
              </a:rPr>
              <a:t>There is danger that some will cast away their confidence because the Lord appears to delay His coming.  </a:t>
            </a:r>
            <a:endParaRPr lang="en-US" sz="3200" dirty="0">
              <a:solidFill>
                <a:schemeClr val="tx1"/>
              </a:solidFill>
            </a:endParaRPr>
          </a:p>
        </p:txBody>
      </p:sp>
    </p:spTree>
    <p:extLst>
      <p:ext uri="{BB962C8B-B14F-4D97-AF65-F5344CB8AC3E}">
        <p14:creationId xmlns:p14="http://schemas.microsoft.com/office/powerpoint/2010/main" val="17627847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2925" y="259492"/>
            <a:ext cx="8911687" cy="1645508"/>
          </a:xfrm>
        </p:spPr>
        <p:txBody>
          <a:bodyPr>
            <a:normAutofit/>
          </a:bodyPr>
          <a:lstStyle/>
          <a:p>
            <a:r>
              <a:rPr lang="en-US" sz="4400" dirty="0" smtClean="0"/>
              <a:t>Examples in Faith:</a:t>
            </a:r>
            <a:br>
              <a:rPr lang="en-US" sz="4400" dirty="0" smtClean="0"/>
            </a:br>
            <a:r>
              <a:rPr lang="en-US" sz="4400" dirty="0" smtClean="0"/>
              <a:t>Hebrews 11</a:t>
            </a:r>
            <a:endParaRPr lang="en-US" sz="4400" dirty="0"/>
          </a:p>
        </p:txBody>
      </p:sp>
      <p:pic>
        <p:nvPicPr>
          <p:cNvPr id="1026" name="Picture 2" descr="Lessons from the Biblical Story of Noah: A Righteous Man"/>
          <p:cNvPicPr>
            <a:picLocks noChangeAspect="1" noChangeArrowheads="1"/>
          </p:cNvPicPr>
          <p:nvPr/>
        </p:nvPicPr>
        <p:blipFill rotWithShape="1">
          <a:blip r:embed="rId3">
            <a:extLst>
              <a:ext uri="{28A0092B-C50C-407E-A947-70E740481C1C}">
                <a14:useLocalDpi xmlns:a14="http://schemas.microsoft.com/office/drawing/2010/main" val="0"/>
              </a:ext>
            </a:extLst>
          </a:blip>
          <a:srcRect l="1563" t="13659"/>
          <a:stretch/>
        </p:blipFill>
        <p:spPr bwMode="auto">
          <a:xfrm>
            <a:off x="8523925" y="0"/>
            <a:ext cx="3666744" cy="23028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race, Love, and Mercy: The Promise (The Abrahamic Era)"/>
          <p:cNvPicPr>
            <a:picLocks noChangeAspect="1" noChangeArrowheads="1"/>
          </p:cNvPicPr>
          <p:nvPr/>
        </p:nvPicPr>
        <p:blipFill rotWithShape="1">
          <a:blip r:embed="rId4">
            <a:extLst>
              <a:ext uri="{28A0092B-C50C-407E-A947-70E740481C1C}">
                <a14:useLocalDpi xmlns:a14="http://schemas.microsoft.com/office/drawing/2010/main" val="0"/>
              </a:ext>
            </a:extLst>
          </a:blip>
          <a:srcRect t="4631" r="10774" b="12861"/>
          <a:stretch/>
        </p:blipFill>
        <p:spPr bwMode="auto">
          <a:xfrm>
            <a:off x="8525256" y="2062738"/>
            <a:ext cx="3666744" cy="25430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file of a limper: Moses - Walking With A Limp"/>
          <p:cNvPicPr>
            <a:picLocks noChangeAspect="1" noChangeArrowheads="1"/>
          </p:cNvPicPr>
          <p:nvPr/>
        </p:nvPicPr>
        <p:blipFill rotWithShape="1">
          <a:blip r:embed="rId5">
            <a:extLst>
              <a:ext uri="{28A0092B-C50C-407E-A947-70E740481C1C}">
                <a14:useLocalDpi xmlns:a14="http://schemas.microsoft.com/office/drawing/2010/main" val="0"/>
              </a:ext>
            </a:extLst>
          </a:blip>
          <a:srcRect l="-423" t="28197" r="-1134" b="4481"/>
          <a:stretch/>
        </p:blipFill>
        <p:spPr bwMode="auto">
          <a:xfrm>
            <a:off x="8521148" y="4605766"/>
            <a:ext cx="3723860" cy="22998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589212" y="1904999"/>
            <a:ext cx="5878928" cy="4508157"/>
          </a:xfrm>
        </p:spPr>
        <p:txBody>
          <a:bodyPr>
            <a:normAutofit/>
          </a:bodyPr>
          <a:lstStyle/>
          <a:p>
            <a:pPr marL="0" indent="0">
              <a:buNone/>
            </a:pPr>
            <a:r>
              <a:rPr lang="en-US" sz="3200" dirty="0" smtClean="0">
                <a:solidFill>
                  <a:schemeClr val="tx1"/>
                </a:solidFill>
              </a:rPr>
              <a:t>All such “have need of patience” in order that they may “live by faith.”  </a:t>
            </a:r>
            <a:r>
              <a:rPr lang="en-US" sz="3200" dirty="0" smtClean="0">
                <a:solidFill>
                  <a:srgbClr val="DE32DE"/>
                </a:solidFill>
              </a:rPr>
              <a:t>To a man, the worthies listed here “received not the promise” but only saw it “afar off.”  </a:t>
            </a:r>
            <a:r>
              <a:rPr lang="en-US" sz="3200" dirty="0" smtClean="0">
                <a:solidFill>
                  <a:schemeClr val="tx1"/>
                </a:solidFill>
              </a:rPr>
              <a:t>Nevertheless, “these all…obtained a good report through faith.”  </a:t>
            </a:r>
            <a:endParaRPr lang="en-US" sz="3200" dirty="0">
              <a:solidFill>
                <a:schemeClr val="tx1"/>
              </a:solidFill>
            </a:endParaRPr>
          </a:p>
        </p:txBody>
      </p:sp>
    </p:spTree>
    <p:extLst>
      <p:ext uri="{BB962C8B-B14F-4D97-AF65-F5344CB8AC3E}">
        <p14:creationId xmlns:p14="http://schemas.microsoft.com/office/powerpoint/2010/main" val="2237857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sz="3200" b="1" dirty="0" smtClean="0"/>
              <a:t>From the </a:t>
            </a:r>
            <a:r>
              <a:rPr lang="en-US" sz="3200" b="1" dirty="0" smtClean="0">
                <a:solidFill>
                  <a:schemeClr val="accent1">
                    <a:lumMod val="60000"/>
                    <a:lumOff val="40000"/>
                  </a:schemeClr>
                </a:solidFill>
              </a:rPr>
              <a:t>SDA Quarterly, Sabbath February 4</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493223"/>
            <a:ext cx="8915400" cy="5140528"/>
          </a:xfrm>
        </p:spPr>
        <p:txBody>
          <a:bodyPr>
            <a:noAutofit/>
          </a:bodyPr>
          <a:lstStyle/>
          <a:p>
            <a:pPr marL="0" indent="0">
              <a:buNone/>
            </a:pPr>
            <a:r>
              <a:rPr lang="en-US" sz="3200" dirty="0"/>
              <a:t>Jesus gave us the world’s best investment strategy when He said: “Do not lay up for yourselves treasures on earth, where moth and rust destroy and where thieves break in and steal; but lay up for yourselves treasures in heaven, where neither moth nor rust destroys and where thieves do not break in and steal” </a:t>
            </a:r>
            <a:r>
              <a:rPr lang="en-US" sz="3200" i="1" dirty="0"/>
              <a:t>(</a:t>
            </a:r>
            <a:r>
              <a:rPr lang="en-US" sz="3200" i="1" dirty="0">
                <a:hlinkClick r:id="rId4"/>
              </a:rPr>
              <a:t>Matt. 6:19</a:t>
            </a:r>
            <a:r>
              <a:rPr lang="en-US" sz="3200" i="1" dirty="0"/>
              <a:t>, </a:t>
            </a:r>
            <a:r>
              <a:rPr lang="en-US" sz="3200" i="1" dirty="0">
                <a:hlinkClick r:id="rId5"/>
              </a:rPr>
              <a:t>20</a:t>
            </a:r>
            <a:r>
              <a:rPr lang="en-US" sz="3200" i="1" dirty="0"/>
              <a:t>, NKJV)</a:t>
            </a:r>
            <a:r>
              <a:rPr lang="en-US" sz="3200" dirty="0"/>
              <a:t>. Jesus concludes His investment strategy by saying</a:t>
            </a:r>
            <a:r>
              <a:rPr lang="en-US" sz="3200" dirty="0" smtClean="0"/>
              <a:t>,</a:t>
            </a:r>
            <a:endParaRPr lang="en-US" sz="3200" dirty="0"/>
          </a:p>
        </p:txBody>
      </p:sp>
    </p:spTree>
    <p:extLst>
      <p:ext uri="{BB962C8B-B14F-4D97-AF65-F5344CB8AC3E}">
        <p14:creationId xmlns:p14="http://schemas.microsoft.com/office/powerpoint/2010/main" val="4052763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2592925" y="259492"/>
            <a:ext cx="8911687" cy="1645508"/>
          </a:xfrm>
        </p:spPr>
        <p:txBody>
          <a:bodyPr>
            <a:normAutofit/>
          </a:bodyPr>
          <a:lstStyle/>
          <a:p>
            <a:r>
              <a:rPr lang="en-US" sz="4400" dirty="0" smtClean="0"/>
              <a:t>Examples in Faith:</a:t>
            </a:r>
            <a:br>
              <a:rPr lang="en-US" sz="4400" dirty="0" smtClean="0"/>
            </a:br>
            <a:r>
              <a:rPr lang="en-US" sz="4400" dirty="0" smtClean="0">
                <a:solidFill>
                  <a:srgbClr val="DE32DE"/>
                </a:solidFill>
              </a:rPr>
              <a:t>Hebrews 11</a:t>
            </a:r>
            <a:endParaRPr lang="en-US" sz="4400" dirty="0">
              <a:solidFill>
                <a:srgbClr val="DE32DE"/>
              </a:solidFill>
            </a:endParaRPr>
          </a:p>
        </p:txBody>
      </p:sp>
      <p:pic>
        <p:nvPicPr>
          <p:cNvPr id="1026" name="Picture 2" descr="Lessons from the Biblical Story of Noah: A Righteous Man"/>
          <p:cNvPicPr>
            <a:picLocks noChangeAspect="1" noChangeArrowheads="1"/>
          </p:cNvPicPr>
          <p:nvPr/>
        </p:nvPicPr>
        <p:blipFill rotWithShape="1">
          <a:blip r:embed="rId3">
            <a:extLst>
              <a:ext uri="{28A0092B-C50C-407E-A947-70E740481C1C}">
                <a14:useLocalDpi xmlns:a14="http://schemas.microsoft.com/office/drawing/2010/main" val="0"/>
              </a:ext>
            </a:extLst>
          </a:blip>
          <a:srcRect l="1563" t="13659"/>
          <a:stretch/>
        </p:blipFill>
        <p:spPr bwMode="auto">
          <a:xfrm>
            <a:off x="8523925" y="0"/>
            <a:ext cx="3666744" cy="23028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race, Love, and Mercy: The Promise (The Abrahamic Era)"/>
          <p:cNvPicPr>
            <a:picLocks noChangeAspect="1" noChangeArrowheads="1"/>
          </p:cNvPicPr>
          <p:nvPr/>
        </p:nvPicPr>
        <p:blipFill rotWithShape="1">
          <a:blip r:embed="rId4">
            <a:extLst>
              <a:ext uri="{28A0092B-C50C-407E-A947-70E740481C1C}">
                <a14:useLocalDpi xmlns:a14="http://schemas.microsoft.com/office/drawing/2010/main" val="0"/>
              </a:ext>
            </a:extLst>
          </a:blip>
          <a:srcRect t="4631" r="10774" b="12861"/>
          <a:stretch/>
        </p:blipFill>
        <p:spPr bwMode="auto">
          <a:xfrm>
            <a:off x="8525256" y="2062738"/>
            <a:ext cx="3666744" cy="25430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file of a limper: Moses - Walking With A Limp"/>
          <p:cNvPicPr>
            <a:picLocks noChangeAspect="1" noChangeArrowheads="1"/>
          </p:cNvPicPr>
          <p:nvPr/>
        </p:nvPicPr>
        <p:blipFill rotWithShape="1">
          <a:blip r:embed="rId5">
            <a:extLst>
              <a:ext uri="{28A0092B-C50C-407E-A947-70E740481C1C}">
                <a14:useLocalDpi xmlns:a14="http://schemas.microsoft.com/office/drawing/2010/main" val="0"/>
              </a:ext>
            </a:extLst>
          </a:blip>
          <a:srcRect l="-423" t="28197" r="-1134" b="4481"/>
          <a:stretch/>
        </p:blipFill>
        <p:spPr bwMode="auto">
          <a:xfrm>
            <a:off x="8521148" y="4605766"/>
            <a:ext cx="3723860" cy="22998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589212" y="1905000"/>
            <a:ext cx="5878928" cy="4006222"/>
          </a:xfrm>
        </p:spPr>
        <p:txBody>
          <a:bodyPr>
            <a:normAutofit/>
          </a:bodyPr>
          <a:lstStyle/>
          <a:p>
            <a:pPr marL="0" indent="0">
              <a:buNone/>
            </a:pPr>
            <a:r>
              <a:rPr lang="en-US" sz="3200" dirty="0" smtClean="0">
                <a:solidFill>
                  <a:schemeClr val="tx1"/>
                </a:solidFill>
              </a:rPr>
              <a:t>If the worthies of ages past were so fully persuaded of the promises, “afar off” though they were from their fulfillment, </a:t>
            </a:r>
            <a:r>
              <a:rPr lang="en-US" sz="3200" dirty="0" smtClean="0">
                <a:solidFill>
                  <a:srgbClr val="DE32DE"/>
                </a:solidFill>
              </a:rPr>
              <a:t>should not we, who are to see them fulfilled, in “a little while” be patient and faithful also?  </a:t>
            </a:r>
            <a:endParaRPr lang="en-US" sz="3200" dirty="0">
              <a:solidFill>
                <a:srgbClr val="DE32DE"/>
              </a:solidFill>
            </a:endParaRPr>
          </a:p>
        </p:txBody>
      </p:sp>
    </p:spTree>
    <p:extLst>
      <p:ext uri="{BB962C8B-B14F-4D97-AF65-F5344CB8AC3E}">
        <p14:creationId xmlns:p14="http://schemas.microsoft.com/office/powerpoint/2010/main" val="23067930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11:1-3</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dirty="0"/>
              <a:t>11 </a:t>
            </a:r>
            <a:r>
              <a:rPr lang="en-US" sz="3200" dirty="0"/>
              <a:t>Now faith is the substance of things hoped for, the evidence of things not seen.</a:t>
            </a:r>
          </a:p>
          <a:p>
            <a:r>
              <a:rPr lang="en-US" sz="3200" b="1" baseline="30000" dirty="0"/>
              <a:t>2 </a:t>
            </a:r>
            <a:r>
              <a:rPr lang="en-US" sz="3200" dirty="0"/>
              <a:t>For by it the elders obtained a good report</a:t>
            </a:r>
            <a:r>
              <a:rPr lang="en-US" sz="3200" dirty="0" smtClean="0"/>
              <a:t>.</a:t>
            </a:r>
          </a:p>
          <a:p>
            <a:r>
              <a:rPr lang="en-US" sz="3200" b="1" baseline="30000" dirty="0"/>
              <a:t>3 </a:t>
            </a:r>
            <a:r>
              <a:rPr lang="en-US" sz="3200" dirty="0"/>
              <a:t>Through faith we understand that the worlds were framed by the word of God, so that things which are seen were not made of things which do appear.</a:t>
            </a:r>
          </a:p>
        </p:txBody>
      </p:sp>
    </p:spTree>
    <p:extLst>
      <p:ext uri="{BB962C8B-B14F-4D97-AF65-F5344CB8AC3E}">
        <p14:creationId xmlns:p14="http://schemas.microsoft.com/office/powerpoint/2010/main" val="11517673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51827"/>
            <a:ext cx="8911687" cy="1280890"/>
          </a:xfrm>
        </p:spPr>
        <p:txBody>
          <a:bodyPr>
            <a:noAutofit/>
          </a:bodyPr>
          <a:lstStyle/>
          <a:p>
            <a:r>
              <a:rPr lang="en-US" sz="4000" b="1" dirty="0" smtClean="0"/>
              <a:t>Examples in Faith:  </a:t>
            </a:r>
            <a:r>
              <a:rPr lang="en-US" sz="4000" b="1" dirty="0"/>
              <a:t/>
            </a:r>
            <a:br>
              <a:rPr lang="en-US" sz="4000" b="1" dirty="0"/>
            </a:br>
            <a:r>
              <a:rPr lang="en-US" sz="4000" b="1" dirty="0" smtClean="0">
                <a:solidFill>
                  <a:schemeClr val="accent1">
                    <a:lumMod val="60000"/>
                    <a:lumOff val="40000"/>
                  </a:schemeClr>
                </a:solidFill>
              </a:rPr>
              <a:t>Hebrews 11</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692564"/>
            <a:ext cx="9335058" cy="4907778"/>
          </a:xfrm>
          <a:solidFill>
            <a:schemeClr val="accent1">
              <a:lumMod val="50000"/>
            </a:schemeClr>
          </a:solidFill>
        </p:spPr>
        <p:txBody>
          <a:bodyPr>
            <a:noAutofit/>
          </a:bodyPr>
          <a:lstStyle/>
          <a:p>
            <a:pPr marL="0" indent="0">
              <a:buNone/>
            </a:pPr>
            <a:r>
              <a:rPr lang="en-US" sz="3000" dirty="0"/>
              <a:t>“Substance” is translated from the Greek </a:t>
            </a:r>
            <a:r>
              <a:rPr lang="en-US" sz="3000" i="1" dirty="0" err="1"/>
              <a:t>hupostasis</a:t>
            </a:r>
            <a:r>
              <a:rPr lang="en-US" sz="3000" dirty="0"/>
              <a:t>, “substantial nature,” “essence,” “actual being,” “reality.”  </a:t>
            </a:r>
            <a:r>
              <a:rPr lang="en-US" sz="3000" i="1" dirty="0" err="1"/>
              <a:t>Hupostasis</a:t>
            </a:r>
            <a:r>
              <a:rPr lang="en-US" sz="3000" dirty="0"/>
              <a:t> is used in the ancient papyri of the legal documents by which a person proved his ownership of property.  The documents were not the property, but they provided evidence of its existence and his right to it.  Accordingly, </a:t>
            </a:r>
            <a:r>
              <a:rPr lang="en-US" sz="3000" i="1" dirty="0" err="1"/>
              <a:t>hupostasis</a:t>
            </a:r>
            <a:r>
              <a:rPr lang="en-US" sz="3000" dirty="0"/>
              <a:t> might here be rendered, “title-deed”– </a:t>
            </a:r>
            <a:endParaRPr lang="en-US" sz="3000" dirty="0" smtClean="0"/>
          </a:p>
          <a:p>
            <a:pPr marL="0" indent="0">
              <a:buNone/>
            </a:pPr>
            <a:r>
              <a:rPr lang="en-US" sz="3000" dirty="0" smtClean="0"/>
              <a:t>“</a:t>
            </a:r>
            <a:r>
              <a:rPr lang="en-US" sz="3000" dirty="0"/>
              <a:t>Faith is the title-deed of things hoped for…”</a:t>
            </a:r>
            <a:endParaRPr lang="en-US" sz="3000" dirty="0"/>
          </a:p>
        </p:txBody>
      </p:sp>
    </p:spTree>
    <p:extLst>
      <p:ext uri="{BB962C8B-B14F-4D97-AF65-F5344CB8AC3E}">
        <p14:creationId xmlns:p14="http://schemas.microsoft.com/office/powerpoint/2010/main" val="41338598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1" y="1905001"/>
            <a:ext cx="9347415" cy="4695342"/>
          </a:xfrm>
          <a:solidFill>
            <a:schemeClr val="accent1">
              <a:lumMod val="50000"/>
            </a:schemeClr>
          </a:solidFill>
        </p:spPr>
        <p:txBody>
          <a:bodyPr>
            <a:noAutofit/>
          </a:bodyPr>
          <a:lstStyle/>
          <a:p>
            <a:pPr marL="0" indent="0">
              <a:buNone/>
            </a:pPr>
            <a:r>
              <a:rPr lang="en-US" sz="2800" dirty="0"/>
              <a:t>“Evidence” is translated from the Greek </a:t>
            </a:r>
            <a:r>
              <a:rPr lang="en-US" sz="2800" i="1" dirty="0" err="1"/>
              <a:t>elegchos</a:t>
            </a:r>
            <a:r>
              <a:rPr lang="en-US" sz="2800" dirty="0"/>
              <a:t>, here meaning “proof,” “conviction.”  Faith is not an abstract belief that evidence exists, but a settle assurance, based on a confidence that God will fulfill His promises.  We may never have seen the generator that produces the electricity we use in our homes, but we rightly consider the presence of electricity sufficient evidence of the existence of the generator.  Similarly, we believe that our physical, mental, and spiritual energy testify to the existence of a supernatural Source of life and power.  </a:t>
            </a:r>
            <a:endParaRPr lang="en-US" sz="2800" dirty="0"/>
          </a:p>
        </p:txBody>
      </p:sp>
    </p:spTree>
    <p:extLst>
      <p:ext uri="{BB962C8B-B14F-4D97-AF65-F5344CB8AC3E}">
        <p14:creationId xmlns:p14="http://schemas.microsoft.com/office/powerpoint/2010/main" val="36771772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1" y="2082354"/>
            <a:ext cx="9137351" cy="4421442"/>
          </a:xfrm>
          <a:solidFill>
            <a:schemeClr val="accent1">
              <a:lumMod val="50000"/>
            </a:schemeClr>
          </a:solidFill>
        </p:spPr>
        <p:txBody>
          <a:bodyPr>
            <a:noAutofit/>
          </a:bodyPr>
          <a:lstStyle/>
          <a:p>
            <a:pPr marL="0" indent="0">
              <a:buNone/>
            </a:pPr>
            <a:r>
              <a:rPr lang="en-US" sz="2800" dirty="0" smtClean="0"/>
              <a:t>By faith the elders “obtained a good report.” The faith of “the elders” led to faithful conduct, which in turn testified to the reality of their faith.  It was their faith that won for them divine approval.  If only flawless heroes of faith were listed here, the account would provide little encouragement for the common man.  But these people were subject to “like passions as we are,” so there is every reason to believe that even the weakest of God’s children today can likewise obtain a “good report.”  </a:t>
            </a:r>
            <a:endParaRPr lang="en-US" sz="2800" dirty="0"/>
          </a:p>
        </p:txBody>
      </p:sp>
    </p:spTree>
    <p:extLst>
      <p:ext uri="{BB962C8B-B14F-4D97-AF65-F5344CB8AC3E}">
        <p14:creationId xmlns:p14="http://schemas.microsoft.com/office/powerpoint/2010/main" val="16498901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Examples in Faith:  </a:t>
            </a:r>
            <a:r>
              <a:rPr lang="en-US" b="1" dirty="0" smtClean="0"/>
              <a:t>Abel</a:t>
            </a:r>
            <a:r>
              <a:rPr lang="en-US" b="1" dirty="0"/>
              <a:t/>
            </a:r>
            <a:br>
              <a:rPr lang="en-US" b="1" dirty="0"/>
            </a:br>
            <a:r>
              <a:rPr lang="en-US" b="1" dirty="0">
                <a:solidFill>
                  <a:schemeClr val="accent1">
                    <a:lumMod val="60000"/>
                    <a:lumOff val="40000"/>
                  </a:schemeClr>
                </a:solidFill>
              </a:rPr>
              <a:t>Hebrews </a:t>
            </a:r>
            <a:r>
              <a:rPr lang="en-US" b="1" dirty="0" smtClean="0">
                <a:solidFill>
                  <a:schemeClr val="accent1">
                    <a:lumMod val="60000"/>
                    <a:lumOff val="40000"/>
                  </a:schemeClr>
                </a:solidFill>
              </a:rPr>
              <a:t>11:4</a:t>
            </a:r>
            <a:endParaRPr lang="en-US" dirty="0"/>
          </a:p>
        </p:txBody>
      </p:sp>
      <p:sp>
        <p:nvSpPr>
          <p:cNvPr id="3" name="Content Placeholder 2"/>
          <p:cNvSpPr>
            <a:spLocks noGrp="1"/>
          </p:cNvSpPr>
          <p:nvPr>
            <p:ph sz="half" idx="1"/>
          </p:nvPr>
        </p:nvSpPr>
        <p:spPr>
          <a:xfrm>
            <a:off x="2589212" y="2133600"/>
            <a:ext cx="4313864" cy="4069492"/>
          </a:xfrm>
        </p:spPr>
        <p:txBody>
          <a:bodyPr>
            <a:noAutofit/>
          </a:bodyPr>
          <a:lstStyle/>
          <a:p>
            <a:pPr marL="0" indent="0">
              <a:buNone/>
            </a:pPr>
            <a:r>
              <a:rPr lang="en-US" sz="2800" b="1" baseline="30000" dirty="0"/>
              <a:t>4 </a:t>
            </a:r>
            <a:r>
              <a:rPr lang="en-US" sz="2800" dirty="0"/>
              <a:t>By faith Abel offered unto God a more excellent sacrifice than Cain, by which he obtained witness that he was righteous, God testifying of his gifts: and by it he being dead yet </a:t>
            </a:r>
            <a:r>
              <a:rPr lang="en-US" sz="2800" dirty="0" err="1"/>
              <a:t>speaketh</a:t>
            </a:r>
            <a:r>
              <a:rPr lang="en-US" sz="2800" dirty="0"/>
              <a:t>.</a:t>
            </a:r>
            <a:endParaRPr lang="en-US" sz="2800" dirty="0"/>
          </a:p>
        </p:txBody>
      </p:sp>
      <p:sp>
        <p:nvSpPr>
          <p:cNvPr id="4" name="Content Placeholder 3"/>
          <p:cNvSpPr>
            <a:spLocks noGrp="1"/>
          </p:cNvSpPr>
          <p:nvPr>
            <p:ph sz="half" idx="2"/>
          </p:nvPr>
        </p:nvSpPr>
        <p:spPr>
          <a:xfrm>
            <a:off x="7190747" y="2126222"/>
            <a:ext cx="4313864" cy="4076870"/>
          </a:xfrm>
        </p:spPr>
        <p:txBody>
          <a:bodyPr>
            <a:normAutofit lnSpcReduction="10000"/>
          </a:bodyPr>
          <a:lstStyle/>
          <a:p>
            <a:pPr marL="0" indent="0">
              <a:buNone/>
            </a:pPr>
            <a:r>
              <a:rPr lang="en-US" sz="2800" dirty="0" smtClean="0">
                <a:solidFill>
                  <a:schemeClr val="accent1">
                    <a:lumMod val="60000"/>
                    <a:lumOff val="40000"/>
                  </a:schemeClr>
                </a:solidFill>
              </a:rPr>
              <a:t>By faith Abel grasped the promise of a Redeemer.  There was power in Abel’s faith that led him to conform to the course of action God proscribed, and the powerful influence of his faith lives on today.  </a:t>
            </a:r>
            <a:endParaRPr lang="en-US" sz="2800" dirty="0">
              <a:solidFill>
                <a:schemeClr val="accent1">
                  <a:lumMod val="60000"/>
                  <a:lumOff val="40000"/>
                </a:schemeClr>
              </a:solidFill>
            </a:endParaRPr>
          </a:p>
        </p:txBody>
      </p:sp>
      <p:sp>
        <p:nvSpPr>
          <p:cNvPr id="5" name="TextBox 4"/>
          <p:cNvSpPr txBox="1"/>
          <p:nvPr/>
        </p:nvSpPr>
        <p:spPr>
          <a:xfrm rot="20959030">
            <a:off x="2707576" y="3685974"/>
            <a:ext cx="6853582" cy="584775"/>
          </a:xfrm>
          <a:prstGeom prst="rect">
            <a:avLst/>
          </a:prstGeom>
          <a:solidFill>
            <a:schemeClr val="accent1">
              <a:lumMod val="75000"/>
            </a:schemeClr>
          </a:solidFill>
        </p:spPr>
        <p:txBody>
          <a:bodyPr wrap="square" rtlCol="0">
            <a:spAutoFit/>
          </a:bodyPr>
          <a:lstStyle/>
          <a:p>
            <a:r>
              <a:rPr lang="en-US" sz="3200" dirty="0" smtClean="0"/>
              <a:t>Abel treasured God’s directions!  </a:t>
            </a:r>
            <a:endParaRPr lang="en-US" sz="3200" dirty="0"/>
          </a:p>
        </p:txBody>
      </p:sp>
    </p:spTree>
    <p:extLst>
      <p:ext uri="{BB962C8B-B14F-4D97-AF65-F5344CB8AC3E}">
        <p14:creationId xmlns:p14="http://schemas.microsoft.com/office/powerpoint/2010/main" val="198890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Enoch </a:t>
            </a:r>
            <a:r>
              <a:rPr lang="en-US" sz="4000" b="1" dirty="0" smtClean="0"/>
              <a:t/>
            </a:r>
            <a:br>
              <a:rPr lang="en-US" sz="4000" b="1" dirty="0" smtClean="0"/>
            </a:br>
            <a:r>
              <a:rPr lang="en-US" sz="4000" b="1" dirty="0" smtClean="0">
                <a:solidFill>
                  <a:schemeClr val="accent1">
                    <a:lumMod val="60000"/>
                    <a:lumOff val="40000"/>
                  </a:schemeClr>
                </a:solidFill>
              </a:rPr>
              <a:t>Hebrews 11:5-6</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5 </a:t>
            </a:r>
            <a:r>
              <a:rPr lang="en-US" sz="3200" dirty="0"/>
              <a:t>By faith Enoch was translated that he should not see death; and was not found, because God had translated him: for before his translation he had this testimony, that he pleased God.</a:t>
            </a:r>
          </a:p>
          <a:p>
            <a:r>
              <a:rPr lang="en-US" sz="3200" b="1" baseline="30000" dirty="0"/>
              <a:t>6 </a:t>
            </a:r>
            <a:r>
              <a:rPr lang="en-US" sz="3200" dirty="0"/>
              <a:t>But without faith it is impossible to please him: for he that cometh to God must believe that he is, and that he is a rewarder of them that diligently seek him.</a:t>
            </a:r>
          </a:p>
        </p:txBody>
      </p:sp>
      <p:sp>
        <p:nvSpPr>
          <p:cNvPr id="34" name="TextBox 33"/>
          <p:cNvSpPr txBox="1"/>
          <p:nvPr/>
        </p:nvSpPr>
        <p:spPr>
          <a:xfrm rot="974766">
            <a:off x="3513868" y="3763241"/>
            <a:ext cx="7069801" cy="584775"/>
          </a:xfrm>
          <a:prstGeom prst="rect">
            <a:avLst/>
          </a:prstGeom>
          <a:solidFill>
            <a:schemeClr val="accent1">
              <a:lumMod val="75000"/>
            </a:schemeClr>
          </a:solidFill>
        </p:spPr>
        <p:txBody>
          <a:bodyPr wrap="square" rtlCol="0">
            <a:spAutoFit/>
          </a:bodyPr>
          <a:lstStyle/>
          <a:p>
            <a:r>
              <a:rPr lang="en-US" sz="3200" dirty="0" smtClean="0"/>
              <a:t>Enoch treasured God’s company!  </a:t>
            </a:r>
            <a:endParaRPr lang="en-US" sz="3200" dirty="0"/>
          </a:p>
        </p:txBody>
      </p:sp>
    </p:spTree>
    <p:extLst>
      <p:ext uri="{BB962C8B-B14F-4D97-AF65-F5344CB8AC3E}">
        <p14:creationId xmlns:p14="http://schemas.microsoft.com/office/powerpoint/2010/main" val="408551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Noah</a:t>
            </a:r>
            <a:r>
              <a:rPr lang="en-US" sz="4000" b="1" dirty="0" smtClean="0"/>
              <a:t/>
            </a:r>
            <a:br>
              <a:rPr lang="en-US" sz="4000" b="1" dirty="0" smtClean="0"/>
            </a:br>
            <a:r>
              <a:rPr lang="en-US" sz="4000" b="1" dirty="0" smtClean="0">
                <a:solidFill>
                  <a:schemeClr val="accent1">
                    <a:lumMod val="60000"/>
                    <a:lumOff val="40000"/>
                  </a:schemeClr>
                </a:solidFill>
              </a:rPr>
              <a:t>Hebrews 11:7</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7 </a:t>
            </a:r>
            <a:r>
              <a:rPr lang="en-US" sz="3200" dirty="0"/>
              <a:t>By faith Noah, being warned of God of things not seen as yet, moved with fear, prepared an ark to the saving of his house; by the which he condemned the world, and became heir of the righteousness which is by faith.</a:t>
            </a:r>
          </a:p>
        </p:txBody>
      </p:sp>
      <p:sp>
        <p:nvSpPr>
          <p:cNvPr id="34" name="TextBox 33"/>
          <p:cNvSpPr txBox="1"/>
          <p:nvPr/>
        </p:nvSpPr>
        <p:spPr>
          <a:xfrm rot="20633499">
            <a:off x="3391032" y="4829951"/>
            <a:ext cx="6065782" cy="584775"/>
          </a:xfrm>
          <a:prstGeom prst="rect">
            <a:avLst/>
          </a:prstGeom>
          <a:solidFill>
            <a:schemeClr val="accent1">
              <a:lumMod val="75000"/>
            </a:schemeClr>
          </a:solidFill>
        </p:spPr>
        <p:txBody>
          <a:bodyPr wrap="square" rtlCol="0">
            <a:spAutoFit/>
          </a:bodyPr>
          <a:lstStyle/>
          <a:p>
            <a:r>
              <a:rPr lang="en-US" sz="3200" dirty="0" smtClean="0"/>
              <a:t>Noah treasured God’s Word.  </a:t>
            </a:r>
            <a:endParaRPr lang="en-US" sz="3200" dirty="0"/>
          </a:p>
        </p:txBody>
      </p:sp>
    </p:spTree>
    <p:extLst>
      <p:ext uri="{BB962C8B-B14F-4D97-AF65-F5344CB8AC3E}">
        <p14:creationId xmlns:p14="http://schemas.microsoft.com/office/powerpoint/2010/main" val="143655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Abraham</a:t>
            </a:r>
            <a:r>
              <a:rPr lang="en-US" sz="4000" b="1" dirty="0" smtClean="0"/>
              <a:t/>
            </a:r>
            <a:br>
              <a:rPr lang="en-US" sz="4000" b="1" dirty="0" smtClean="0"/>
            </a:br>
            <a:r>
              <a:rPr lang="en-US" sz="4000" b="1" dirty="0" smtClean="0">
                <a:solidFill>
                  <a:schemeClr val="accent1">
                    <a:lumMod val="60000"/>
                    <a:lumOff val="40000"/>
                  </a:schemeClr>
                </a:solidFill>
              </a:rPr>
              <a:t>Hebrews 11:8-10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000" b="1" baseline="30000" dirty="0"/>
              <a:t>8 </a:t>
            </a:r>
            <a:r>
              <a:rPr lang="en-US" sz="3000" dirty="0"/>
              <a:t>By faith Abraham, when he was called to go out into a place which he should after receive for an inheritance, obeyed; and he went out, not knowing whither he went.</a:t>
            </a:r>
          </a:p>
          <a:p>
            <a:r>
              <a:rPr lang="en-US" sz="3000" b="1" baseline="30000" dirty="0"/>
              <a:t>9 </a:t>
            </a:r>
            <a:r>
              <a:rPr lang="en-US" sz="3000" dirty="0"/>
              <a:t>By faith he sojourned in the land of promise, as in a strange country, dwelling in tabernacles with Isaac and Jacob, the heirs with him of the same promise:</a:t>
            </a:r>
          </a:p>
          <a:p>
            <a:r>
              <a:rPr lang="en-US" sz="3000" b="1" baseline="30000" dirty="0"/>
              <a:t>10 </a:t>
            </a:r>
            <a:r>
              <a:rPr lang="en-US" sz="3000" dirty="0"/>
              <a:t>For he looked for a city which hath foundations, whose builder and maker is God.</a:t>
            </a:r>
          </a:p>
        </p:txBody>
      </p:sp>
      <p:sp>
        <p:nvSpPr>
          <p:cNvPr id="34" name="TextBox 33"/>
          <p:cNvSpPr txBox="1"/>
          <p:nvPr/>
        </p:nvSpPr>
        <p:spPr>
          <a:xfrm rot="903735">
            <a:off x="3268611" y="3555285"/>
            <a:ext cx="7560314" cy="584775"/>
          </a:xfrm>
          <a:prstGeom prst="rect">
            <a:avLst/>
          </a:prstGeom>
          <a:solidFill>
            <a:schemeClr val="accent1">
              <a:lumMod val="75000"/>
            </a:schemeClr>
          </a:solidFill>
        </p:spPr>
        <p:txBody>
          <a:bodyPr wrap="square" rtlCol="0">
            <a:spAutoFit/>
          </a:bodyPr>
          <a:lstStyle/>
          <a:p>
            <a:r>
              <a:rPr lang="en-US" sz="3200" dirty="0" smtClean="0"/>
              <a:t>Abraham treasured God’s promises.  </a:t>
            </a:r>
            <a:endParaRPr lang="en-US" sz="3200" dirty="0"/>
          </a:p>
        </p:txBody>
      </p:sp>
    </p:spTree>
    <p:extLst>
      <p:ext uri="{BB962C8B-B14F-4D97-AF65-F5344CB8AC3E}">
        <p14:creationId xmlns:p14="http://schemas.microsoft.com/office/powerpoint/2010/main" val="99823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Sara</a:t>
            </a:r>
            <a:r>
              <a:rPr lang="en-US" sz="4000" b="1" dirty="0" smtClean="0"/>
              <a:t/>
            </a:r>
            <a:br>
              <a:rPr lang="en-US" sz="4000" b="1" dirty="0" smtClean="0"/>
            </a:br>
            <a:r>
              <a:rPr lang="en-US" sz="4000" b="1" dirty="0" smtClean="0">
                <a:solidFill>
                  <a:schemeClr val="accent1">
                    <a:lumMod val="60000"/>
                    <a:lumOff val="40000"/>
                  </a:schemeClr>
                </a:solidFill>
              </a:rPr>
              <a:t>Hebrews 11:11-12</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11 </a:t>
            </a:r>
            <a:r>
              <a:rPr lang="en-US" sz="3200" dirty="0"/>
              <a:t>Through faith also Sara herself received strength to conceive seed, and was delivered of a child when she was past age, because she judged him faithful who had promised.</a:t>
            </a:r>
          </a:p>
          <a:p>
            <a:r>
              <a:rPr lang="en-US" sz="3200" b="1" baseline="30000" dirty="0"/>
              <a:t>12 </a:t>
            </a:r>
            <a:r>
              <a:rPr lang="en-US" sz="3200" dirty="0"/>
              <a:t>Therefore sprang there even of one, and him as good as dead, so many as the stars of the sky in multitude, and as the sand which is by the sea shore innumerable</a:t>
            </a:r>
            <a:r>
              <a:rPr lang="en-US" sz="3200" dirty="0" smtClean="0"/>
              <a:t>.</a:t>
            </a:r>
            <a:endParaRPr lang="en-US" sz="3200" dirty="0"/>
          </a:p>
        </p:txBody>
      </p:sp>
      <p:sp>
        <p:nvSpPr>
          <p:cNvPr id="34" name="TextBox 33"/>
          <p:cNvSpPr txBox="1"/>
          <p:nvPr/>
        </p:nvSpPr>
        <p:spPr>
          <a:xfrm rot="19856119">
            <a:off x="3268611" y="3309064"/>
            <a:ext cx="7560314" cy="1077218"/>
          </a:xfrm>
          <a:prstGeom prst="rect">
            <a:avLst/>
          </a:prstGeom>
          <a:solidFill>
            <a:schemeClr val="accent1">
              <a:lumMod val="75000"/>
            </a:schemeClr>
          </a:solidFill>
        </p:spPr>
        <p:txBody>
          <a:bodyPr wrap="square" rtlCol="0">
            <a:spAutoFit/>
          </a:bodyPr>
          <a:lstStyle/>
          <a:p>
            <a:r>
              <a:rPr lang="en-US" sz="3200" dirty="0" smtClean="0"/>
              <a:t>Sara treasured God’s promises too... Although it took her a while to trust!   </a:t>
            </a:r>
            <a:endParaRPr lang="en-US" sz="3200" dirty="0"/>
          </a:p>
        </p:txBody>
      </p:sp>
    </p:spTree>
    <p:extLst>
      <p:ext uri="{BB962C8B-B14F-4D97-AF65-F5344CB8AC3E}">
        <p14:creationId xmlns:p14="http://schemas.microsoft.com/office/powerpoint/2010/main" val="126206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sz="3200" b="1" dirty="0" smtClean="0"/>
              <a:t>From the </a:t>
            </a:r>
            <a:r>
              <a:rPr lang="en-US" sz="3200" b="1" dirty="0" smtClean="0">
                <a:solidFill>
                  <a:schemeClr val="accent1">
                    <a:lumMod val="60000"/>
                    <a:lumOff val="40000"/>
                  </a:schemeClr>
                </a:solidFill>
              </a:rPr>
              <a:t>SDA Quarterly, Sabbath February 4</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493223"/>
            <a:ext cx="8915400" cy="5140528"/>
          </a:xfrm>
        </p:spPr>
        <p:txBody>
          <a:bodyPr>
            <a:noAutofit/>
          </a:bodyPr>
          <a:lstStyle/>
          <a:p>
            <a:pPr marL="0" indent="0">
              <a:buNone/>
            </a:pPr>
            <a:r>
              <a:rPr lang="en-US" sz="3200" dirty="0" smtClean="0"/>
              <a:t>“</a:t>
            </a:r>
            <a:r>
              <a:rPr lang="en-US" sz="3200" dirty="0"/>
              <a:t>For where your treasure is, there your heart will be also” </a:t>
            </a:r>
            <a:r>
              <a:rPr lang="en-US" sz="3200" i="1" dirty="0"/>
              <a:t>(</a:t>
            </a:r>
            <a:r>
              <a:rPr lang="en-US" sz="3200" i="1" dirty="0">
                <a:hlinkClick r:id="rId4"/>
              </a:rPr>
              <a:t>Matt. 6:21, NKJV</a:t>
            </a:r>
            <a:r>
              <a:rPr lang="en-US" sz="3200" i="1" dirty="0"/>
              <a:t>)</a:t>
            </a:r>
            <a:r>
              <a:rPr lang="en-US" sz="3200" dirty="0"/>
              <a:t>. In other words: </a:t>
            </a:r>
            <a:r>
              <a:rPr lang="en-US" sz="3200" b="1" i="1" dirty="0">
                <a:solidFill>
                  <a:schemeClr val="accent1">
                    <a:lumMod val="40000"/>
                    <a:lumOff val="60000"/>
                  </a:schemeClr>
                </a:solidFill>
              </a:rPr>
              <a:t>show me what you spend your money on, and I will show you where your heart is, because wherever you put your money, your heart is sure to follow, if it’s not there already.</a:t>
            </a:r>
            <a:endParaRPr lang="en-US" sz="3200" b="1" dirty="0">
              <a:solidFill>
                <a:schemeClr val="accent1">
                  <a:lumMod val="40000"/>
                  <a:lumOff val="60000"/>
                </a:schemeClr>
              </a:solidFill>
            </a:endParaRPr>
          </a:p>
        </p:txBody>
      </p:sp>
    </p:spTree>
    <p:extLst>
      <p:ext uri="{BB962C8B-B14F-4D97-AF65-F5344CB8AC3E}">
        <p14:creationId xmlns:p14="http://schemas.microsoft.com/office/powerpoint/2010/main" val="36364025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11:13-16</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13 </a:t>
            </a:r>
            <a:r>
              <a:rPr lang="en-US" sz="3200" dirty="0"/>
              <a:t>These all died in faith, not having received the promises, but having seen them afar off, and were persuaded of them, and embraced them, and confessed that they were strangers and pilgrims on the earth.</a:t>
            </a:r>
          </a:p>
          <a:p>
            <a:r>
              <a:rPr lang="en-US" sz="3200" b="1" baseline="30000" dirty="0"/>
              <a:t>14 </a:t>
            </a:r>
            <a:r>
              <a:rPr lang="en-US" sz="3200" dirty="0"/>
              <a:t>For they that say such things declare plainly that they seek a country.</a:t>
            </a:r>
          </a:p>
        </p:txBody>
      </p:sp>
    </p:spTree>
    <p:extLst>
      <p:ext uri="{BB962C8B-B14F-4D97-AF65-F5344CB8AC3E}">
        <p14:creationId xmlns:p14="http://schemas.microsoft.com/office/powerpoint/2010/main" val="391319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11:13-16</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0"/>
            <a:ext cx="9174420" cy="4695341"/>
          </a:xfrm>
          <a:solidFill>
            <a:schemeClr val="accent1">
              <a:lumMod val="75000"/>
            </a:schemeClr>
          </a:solidFill>
        </p:spPr>
        <p:txBody>
          <a:bodyPr>
            <a:noAutofit/>
          </a:bodyPr>
          <a:lstStyle/>
          <a:p>
            <a:pPr marL="0" indent="0">
              <a:buNone/>
            </a:pPr>
            <a:r>
              <a:rPr lang="en-US" sz="3000" dirty="0" smtClean="0">
                <a:solidFill>
                  <a:schemeClr val="tx1"/>
                </a:solidFill>
              </a:rPr>
              <a:t>The elders here named are singled out as shining examples of the principle that faith is the decisive factor in godly living.  They saw the promises afar off—by faith.  They were persuaded of the reality of the promised inheritance. On the basis of these promises they renounced the present and lived exclusively for the future.  They never entered into possession of the inheritance, either of the promised earthly Canaan or of the eternal kingdom.  </a:t>
            </a:r>
            <a:endParaRPr lang="en-US" sz="3000" dirty="0">
              <a:solidFill>
                <a:schemeClr val="tx1"/>
              </a:solidFill>
            </a:endParaRPr>
          </a:p>
        </p:txBody>
      </p:sp>
    </p:spTree>
    <p:extLst>
      <p:ext uri="{BB962C8B-B14F-4D97-AF65-F5344CB8AC3E}">
        <p14:creationId xmlns:p14="http://schemas.microsoft.com/office/powerpoint/2010/main" val="28610211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11:15-16</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15 </a:t>
            </a:r>
            <a:r>
              <a:rPr lang="en-US" sz="3200" dirty="0"/>
              <a:t>And truly, if they had been mindful of that country from whence they came out, they might have had opportunity to have returned.</a:t>
            </a:r>
          </a:p>
          <a:p>
            <a:r>
              <a:rPr lang="en-US" sz="3200" b="1" baseline="30000" dirty="0"/>
              <a:t>16 </a:t>
            </a:r>
            <a:r>
              <a:rPr lang="en-US" sz="3200" dirty="0"/>
              <a:t>But now they desire a better country, that is, an heavenly: wherefore God is not ashamed to be called their God: for he hath prepared for them a city.</a:t>
            </a:r>
          </a:p>
        </p:txBody>
      </p:sp>
    </p:spTree>
    <p:extLst>
      <p:ext uri="{BB962C8B-B14F-4D97-AF65-F5344CB8AC3E}">
        <p14:creationId xmlns:p14="http://schemas.microsoft.com/office/powerpoint/2010/main" val="10878620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11:13-16</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92925" y="2008465"/>
            <a:ext cx="8915400" cy="3992171"/>
          </a:xfrm>
          <a:solidFill>
            <a:schemeClr val="accent1">
              <a:lumMod val="75000"/>
            </a:schemeClr>
          </a:solidFill>
        </p:spPr>
        <p:txBody>
          <a:bodyPr>
            <a:noAutofit/>
          </a:bodyPr>
          <a:lstStyle/>
          <a:p>
            <a:pPr marL="0" indent="0">
              <a:buNone/>
            </a:pPr>
            <a:r>
              <a:rPr lang="en-US" sz="3000" dirty="0" smtClean="0">
                <a:solidFill>
                  <a:schemeClr val="tx1"/>
                </a:solidFill>
              </a:rPr>
              <a:t>He is not “ashamed” to be known as their God because they reflect His character.  Christ warned that in the last great day He will be “ashamed” of every man who has made the attempt to “save his life” by gaining what the world has to offer (Mark 8:34-38).  On the other hand, the man who is willing to “lose”—forfeit—his life for Christ will actually be saving it.  </a:t>
            </a:r>
            <a:endParaRPr lang="en-US" sz="3000" dirty="0">
              <a:solidFill>
                <a:schemeClr val="tx1"/>
              </a:solidFill>
            </a:endParaRPr>
          </a:p>
        </p:txBody>
      </p:sp>
    </p:spTree>
    <p:extLst>
      <p:ext uri="{BB962C8B-B14F-4D97-AF65-F5344CB8AC3E}">
        <p14:creationId xmlns:p14="http://schemas.microsoft.com/office/powerpoint/2010/main" val="21886335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Abraham </a:t>
            </a:r>
            <a:r>
              <a:rPr lang="en-US" sz="4000" b="1" dirty="0" smtClean="0"/>
              <a:t/>
            </a:r>
            <a:br>
              <a:rPr lang="en-US" sz="4000" b="1" dirty="0" smtClean="0"/>
            </a:br>
            <a:r>
              <a:rPr lang="en-US" sz="4000" b="1" dirty="0" smtClean="0">
                <a:solidFill>
                  <a:schemeClr val="accent1">
                    <a:lumMod val="60000"/>
                    <a:lumOff val="40000"/>
                  </a:schemeClr>
                </a:solidFill>
              </a:rPr>
              <a:t>Hebrews 11:17-19</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17 </a:t>
            </a:r>
            <a:r>
              <a:rPr lang="en-US" sz="3200" dirty="0"/>
              <a:t>By faith Abraham, when he was tried, offered up Isaac: and he that had received the promises offered up his only begotten son,</a:t>
            </a:r>
          </a:p>
          <a:p>
            <a:r>
              <a:rPr lang="en-US" sz="3200" b="1" baseline="30000" dirty="0"/>
              <a:t>18 </a:t>
            </a:r>
            <a:r>
              <a:rPr lang="en-US" sz="3200" dirty="0"/>
              <a:t>Of whom it was said, That in Isaac shall thy seed be called:</a:t>
            </a:r>
          </a:p>
          <a:p>
            <a:r>
              <a:rPr lang="en-US" sz="3200" b="1" baseline="30000" dirty="0"/>
              <a:t>19 </a:t>
            </a:r>
            <a:r>
              <a:rPr lang="en-US" sz="3200" dirty="0"/>
              <a:t>Accounting that God was able to raise him up, even from the dead; from whence also he received him in a figure.</a:t>
            </a:r>
          </a:p>
        </p:txBody>
      </p:sp>
      <p:sp>
        <p:nvSpPr>
          <p:cNvPr id="34" name="TextBox 33"/>
          <p:cNvSpPr txBox="1"/>
          <p:nvPr/>
        </p:nvSpPr>
        <p:spPr>
          <a:xfrm rot="601329">
            <a:off x="3106285" y="3001722"/>
            <a:ext cx="7450127" cy="3046988"/>
          </a:xfrm>
          <a:prstGeom prst="rect">
            <a:avLst/>
          </a:prstGeom>
          <a:solidFill>
            <a:schemeClr val="accent1">
              <a:lumMod val="75000"/>
            </a:schemeClr>
          </a:solidFill>
        </p:spPr>
        <p:txBody>
          <a:bodyPr wrap="square" rtlCol="0">
            <a:spAutoFit/>
          </a:bodyPr>
          <a:lstStyle/>
          <a:p>
            <a:r>
              <a:rPr lang="en-US" sz="3200" dirty="0" smtClean="0"/>
              <a:t>That is a LOT of faith in God’s promises!  It must have appeared to Abraham that God was on the point of rendering His promises utterly impossible.   But Abraham trusted Him anyway!  </a:t>
            </a:r>
            <a:endParaRPr lang="en-US" sz="3200" dirty="0"/>
          </a:p>
        </p:txBody>
      </p:sp>
    </p:spTree>
    <p:extLst>
      <p:ext uri="{BB962C8B-B14F-4D97-AF65-F5344CB8AC3E}">
        <p14:creationId xmlns:p14="http://schemas.microsoft.com/office/powerpoint/2010/main" val="279783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Isaac </a:t>
            </a:r>
            <a:r>
              <a:rPr lang="en-US" sz="4000" b="1" dirty="0" smtClean="0"/>
              <a:t/>
            </a:r>
            <a:br>
              <a:rPr lang="en-US" sz="4000" b="1" dirty="0" smtClean="0"/>
            </a:br>
            <a:r>
              <a:rPr lang="en-US" sz="4000" b="1" dirty="0" smtClean="0">
                <a:solidFill>
                  <a:schemeClr val="accent1">
                    <a:lumMod val="60000"/>
                    <a:lumOff val="40000"/>
                  </a:schemeClr>
                </a:solidFill>
              </a:rPr>
              <a:t>Hebrews 11:20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20 </a:t>
            </a:r>
            <a:r>
              <a:rPr lang="en-US" sz="3200" dirty="0"/>
              <a:t>By faith Isaac blessed Jacob and Esau concerning things to come.</a:t>
            </a:r>
          </a:p>
        </p:txBody>
      </p:sp>
      <p:sp>
        <p:nvSpPr>
          <p:cNvPr id="4" name="TextBox 3"/>
          <p:cNvSpPr txBox="1"/>
          <p:nvPr/>
        </p:nvSpPr>
        <p:spPr>
          <a:xfrm>
            <a:off x="2736448" y="3228336"/>
            <a:ext cx="8976018" cy="3108543"/>
          </a:xfrm>
          <a:prstGeom prst="rect">
            <a:avLst/>
          </a:prstGeom>
          <a:solidFill>
            <a:schemeClr val="accent1">
              <a:lumMod val="75000"/>
            </a:schemeClr>
          </a:solidFill>
        </p:spPr>
        <p:txBody>
          <a:bodyPr wrap="square" rtlCol="0">
            <a:spAutoFit/>
          </a:bodyPr>
          <a:lstStyle/>
          <a:p>
            <a:r>
              <a:rPr lang="en-US" sz="2800" dirty="0" smtClean="0"/>
              <a:t>To Isaac, when he realized the deception that had been practiced upon him, the future of his family must have loomed dark indeed.  His plans for Esau had been shattered.  He was blind physically, but he lifted his eyes of faith and discerned the shape of things to come, the way by which the infinite purpose of God was to be accomplished.  </a:t>
            </a:r>
            <a:endParaRPr lang="en-US" sz="2800" dirty="0"/>
          </a:p>
        </p:txBody>
      </p:sp>
    </p:spTree>
    <p:extLst>
      <p:ext uri="{BB962C8B-B14F-4D97-AF65-F5344CB8AC3E}">
        <p14:creationId xmlns:p14="http://schemas.microsoft.com/office/powerpoint/2010/main" val="12130906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Jacob </a:t>
            </a:r>
            <a:r>
              <a:rPr lang="en-US" sz="4000" b="1" dirty="0" smtClean="0"/>
              <a:t/>
            </a:r>
            <a:br>
              <a:rPr lang="en-US" sz="4000" b="1" dirty="0" smtClean="0"/>
            </a:br>
            <a:r>
              <a:rPr lang="en-US" sz="4000" b="1" dirty="0" smtClean="0">
                <a:solidFill>
                  <a:schemeClr val="accent1">
                    <a:lumMod val="60000"/>
                    <a:lumOff val="40000"/>
                  </a:schemeClr>
                </a:solidFill>
              </a:rPr>
              <a:t>Hebrews 11:21</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21 </a:t>
            </a:r>
            <a:r>
              <a:rPr lang="en-US" sz="3200" dirty="0"/>
              <a:t>By faith Jacob, when he was a dying, blessed both the sons of Joseph; and worshipped, leaning upon the top of his staff.</a:t>
            </a:r>
          </a:p>
        </p:txBody>
      </p:sp>
      <p:sp>
        <p:nvSpPr>
          <p:cNvPr id="4" name="TextBox 3"/>
          <p:cNvSpPr txBox="1"/>
          <p:nvPr/>
        </p:nvSpPr>
        <p:spPr>
          <a:xfrm>
            <a:off x="2897995" y="4172284"/>
            <a:ext cx="8738866" cy="2062103"/>
          </a:xfrm>
          <a:prstGeom prst="rect">
            <a:avLst/>
          </a:prstGeom>
          <a:solidFill>
            <a:schemeClr val="accent1">
              <a:lumMod val="75000"/>
            </a:schemeClr>
          </a:solidFill>
        </p:spPr>
        <p:txBody>
          <a:bodyPr wrap="square" rtlCol="0">
            <a:spAutoFit/>
          </a:bodyPr>
          <a:lstStyle/>
          <a:p>
            <a:r>
              <a:rPr lang="en-US" sz="3200" dirty="0" smtClean="0"/>
              <a:t>Jacob sojourned, and eventually died, in a land of exile.  Thus he revealed faith in the divine promises when he pronounced blessings on his sons.  </a:t>
            </a:r>
            <a:endParaRPr lang="en-US" sz="3200" dirty="0"/>
          </a:p>
        </p:txBody>
      </p:sp>
    </p:spTree>
    <p:extLst>
      <p:ext uri="{BB962C8B-B14F-4D97-AF65-F5344CB8AC3E}">
        <p14:creationId xmlns:p14="http://schemas.microsoft.com/office/powerpoint/2010/main" val="3838050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Joseph</a:t>
            </a:r>
            <a:r>
              <a:rPr lang="en-US" sz="4000" b="1" dirty="0" smtClean="0"/>
              <a:t/>
            </a:r>
            <a:br>
              <a:rPr lang="en-US" sz="4000" b="1" dirty="0" smtClean="0"/>
            </a:br>
            <a:r>
              <a:rPr lang="en-US" sz="4000" b="1" dirty="0" smtClean="0">
                <a:solidFill>
                  <a:schemeClr val="accent1">
                    <a:lumMod val="60000"/>
                    <a:lumOff val="40000"/>
                  </a:schemeClr>
                </a:solidFill>
              </a:rPr>
              <a:t>Hebrews 11:22</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22 </a:t>
            </a:r>
            <a:r>
              <a:rPr lang="en-US" sz="3200" dirty="0"/>
              <a:t>By faith Joseph, when he died, made mention of the departing of the children of Israel; and gave commandment concerning his bones.</a:t>
            </a:r>
          </a:p>
        </p:txBody>
      </p:sp>
      <p:sp>
        <p:nvSpPr>
          <p:cNvPr id="4" name="TextBox 3"/>
          <p:cNvSpPr txBox="1"/>
          <p:nvPr/>
        </p:nvSpPr>
        <p:spPr>
          <a:xfrm>
            <a:off x="2883214" y="4145372"/>
            <a:ext cx="8738866" cy="2246769"/>
          </a:xfrm>
          <a:prstGeom prst="rect">
            <a:avLst/>
          </a:prstGeom>
          <a:solidFill>
            <a:schemeClr val="accent1">
              <a:lumMod val="75000"/>
            </a:schemeClr>
          </a:solidFill>
        </p:spPr>
        <p:txBody>
          <a:bodyPr wrap="square" rtlCol="0">
            <a:spAutoFit/>
          </a:bodyPr>
          <a:lstStyle/>
          <a:p>
            <a:r>
              <a:rPr lang="en-US" sz="2800" dirty="0" smtClean="0"/>
              <a:t>Joseph had no direct evidence on which to base his expectation that the family would return to Canaan and occupy the land, but his request to be interred there when the family should return to dwell in Canaan was based in faith.  </a:t>
            </a:r>
            <a:endParaRPr lang="en-US" sz="2800" dirty="0"/>
          </a:p>
        </p:txBody>
      </p:sp>
    </p:spTree>
    <p:extLst>
      <p:ext uri="{BB962C8B-B14F-4D97-AF65-F5344CB8AC3E}">
        <p14:creationId xmlns:p14="http://schemas.microsoft.com/office/powerpoint/2010/main" val="42483257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Moses</a:t>
            </a:r>
            <a:r>
              <a:rPr lang="en-US" sz="4000" b="1" dirty="0" smtClean="0"/>
              <a:t/>
            </a:r>
            <a:br>
              <a:rPr lang="en-US" sz="4000" b="1" dirty="0" smtClean="0"/>
            </a:br>
            <a:r>
              <a:rPr lang="en-US" sz="4000" b="1" dirty="0" smtClean="0">
                <a:solidFill>
                  <a:schemeClr val="accent1">
                    <a:lumMod val="60000"/>
                    <a:lumOff val="40000"/>
                  </a:schemeClr>
                </a:solidFill>
              </a:rPr>
              <a:t>Hebrews 11:23-29</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23 </a:t>
            </a:r>
            <a:r>
              <a:rPr lang="en-US" sz="3200" dirty="0"/>
              <a:t>By faith Moses, when he was born, was hid three months of his parents, because they saw he was a proper child; and they were not afraid of the king's commandment.</a:t>
            </a:r>
          </a:p>
          <a:p>
            <a:r>
              <a:rPr lang="en-US" sz="3200" b="1" baseline="30000" dirty="0"/>
              <a:t>24 </a:t>
            </a:r>
            <a:r>
              <a:rPr lang="en-US" sz="3200" dirty="0"/>
              <a:t>By faith Moses, when he was come to years, refused to be called the son of Pharaoh's daughter</a:t>
            </a:r>
            <a:r>
              <a:rPr lang="en-US" sz="3200" dirty="0" smtClean="0"/>
              <a:t>;</a:t>
            </a:r>
            <a:endParaRPr lang="en-US" sz="3200" dirty="0"/>
          </a:p>
        </p:txBody>
      </p:sp>
    </p:spTree>
    <p:extLst>
      <p:ext uri="{BB962C8B-B14F-4D97-AF65-F5344CB8AC3E}">
        <p14:creationId xmlns:p14="http://schemas.microsoft.com/office/powerpoint/2010/main" val="36430872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Moses</a:t>
            </a:r>
            <a:r>
              <a:rPr lang="en-US" sz="4000" b="1" dirty="0" smtClean="0"/>
              <a:t/>
            </a:r>
            <a:br>
              <a:rPr lang="en-US" sz="4000" b="1" dirty="0" smtClean="0"/>
            </a:br>
            <a:r>
              <a:rPr lang="en-US" sz="4000" b="1" dirty="0" smtClean="0">
                <a:solidFill>
                  <a:schemeClr val="accent1">
                    <a:lumMod val="60000"/>
                    <a:lumOff val="40000"/>
                  </a:schemeClr>
                </a:solidFill>
              </a:rPr>
              <a:t>Hebrews 11:25-29</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25 </a:t>
            </a:r>
            <a:r>
              <a:rPr lang="en-US" sz="3200" dirty="0"/>
              <a:t>Choosing rather to suffer affliction with the people of God, than to enjoy the pleasures of sin for a season;</a:t>
            </a:r>
          </a:p>
          <a:p>
            <a:r>
              <a:rPr lang="en-US" sz="3200" b="1" baseline="30000" dirty="0"/>
              <a:t>26 </a:t>
            </a:r>
            <a:r>
              <a:rPr lang="en-US" sz="3200" dirty="0"/>
              <a:t>Esteeming the reproach of Christ greater riches than the treasures in Egypt: for he had respect unto the </a:t>
            </a:r>
            <a:r>
              <a:rPr lang="en-US" sz="3200" dirty="0" err="1"/>
              <a:t>recompence</a:t>
            </a:r>
            <a:r>
              <a:rPr lang="en-US" sz="3200" dirty="0"/>
              <a:t> of the reward.</a:t>
            </a:r>
          </a:p>
        </p:txBody>
      </p:sp>
      <p:sp>
        <p:nvSpPr>
          <p:cNvPr id="4" name="TextBox 3"/>
          <p:cNvSpPr txBox="1"/>
          <p:nvPr/>
        </p:nvSpPr>
        <p:spPr>
          <a:xfrm rot="20900613">
            <a:off x="2182257" y="2037737"/>
            <a:ext cx="9533880" cy="3539430"/>
          </a:xfrm>
          <a:prstGeom prst="rect">
            <a:avLst/>
          </a:prstGeom>
          <a:solidFill>
            <a:schemeClr val="accent1">
              <a:lumMod val="75000"/>
            </a:schemeClr>
          </a:solidFill>
        </p:spPr>
        <p:txBody>
          <a:bodyPr wrap="square" rtlCol="0">
            <a:spAutoFit/>
          </a:bodyPr>
          <a:lstStyle/>
          <a:p>
            <a:r>
              <a:rPr lang="en-US" sz="3200" dirty="0" smtClean="0"/>
              <a:t>Moses understood the promise of the Messiah, and realized that more was involved in the liberation of the Hebrew people from Egypt than either they or the Egyptians realized at the time.  Afar off his eye of faith saw the coming of the seed promised to Abraham through whom all nations would be blessed.  </a:t>
            </a:r>
            <a:endParaRPr lang="en-US" sz="3200" dirty="0"/>
          </a:p>
        </p:txBody>
      </p:sp>
    </p:spTree>
    <p:extLst>
      <p:ext uri="{BB962C8B-B14F-4D97-AF65-F5344CB8AC3E}">
        <p14:creationId xmlns:p14="http://schemas.microsoft.com/office/powerpoint/2010/main" val="143592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6:19-21</a:t>
            </a:r>
            <a:endParaRPr lang="en-US"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Tree>
    <p:extLst>
      <p:ext uri="{BB962C8B-B14F-4D97-AF65-F5344CB8AC3E}">
        <p14:creationId xmlns:p14="http://schemas.microsoft.com/office/powerpoint/2010/main" val="384660835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Moses</a:t>
            </a:r>
            <a:r>
              <a:rPr lang="en-US" sz="4000" b="1" dirty="0" smtClean="0"/>
              <a:t/>
            </a:r>
            <a:br>
              <a:rPr lang="en-US" sz="4000" b="1" dirty="0" smtClean="0"/>
            </a:br>
            <a:r>
              <a:rPr lang="en-US" sz="4000" b="1" dirty="0" smtClean="0">
                <a:solidFill>
                  <a:schemeClr val="accent1">
                    <a:lumMod val="60000"/>
                    <a:lumOff val="40000"/>
                  </a:schemeClr>
                </a:solidFill>
              </a:rPr>
              <a:t>Hebrews 11:27-29</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27 </a:t>
            </a:r>
            <a:r>
              <a:rPr lang="en-US" sz="3200" dirty="0"/>
              <a:t>By faith he forsook Egypt, not fearing the wrath of the king: for he endured, as seeing him who is invisible.</a:t>
            </a:r>
          </a:p>
          <a:p>
            <a:r>
              <a:rPr lang="en-US" sz="3200" b="1" baseline="30000" dirty="0"/>
              <a:t>28 </a:t>
            </a:r>
            <a:r>
              <a:rPr lang="en-US" sz="3200" dirty="0"/>
              <a:t>Through faith he kept the </a:t>
            </a:r>
            <a:r>
              <a:rPr lang="en-US" sz="3200" dirty="0" err="1"/>
              <a:t>passover</a:t>
            </a:r>
            <a:r>
              <a:rPr lang="en-US" sz="3200" dirty="0"/>
              <a:t>, and the sprinkling of blood, lest he that destroyed the firstborn should touch them.</a:t>
            </a:r>
          </a:p>
          <a:p>
            <a:r>
              <a:rPr lang="en-US" sz="3200" b="1" baseline="30000" dirty="0"/>
              <a:t>29 </a:t>
            </a:r>
            <a:r>
              <a:rPr lang="en-US" sz="3200" dirty="0"/>
              <a:t>By faith they passed through the Red sea as by dry land: which the Egyptians assaying to do were drowned.</a:t>
            </a:r>
          </a:p>
        </p:txBody>
      </p:sp>
    </p:spTree>
    <p:extLst>
      <p:ext uri="{BB962C8B-B14F-4D97-AF65-F5344CB8AC3E}">
        <p14:creationId xmlns:p14="http://schemas.microsoft.com/office/powerpoint/2010/main" val="6954713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Joshua</a:t>
            </a:r>
            <a:br>
              <a:rPr lang="en-US" sz="4000" b="1" dirty="0" smtClean="0"/>
            </a:br>
            <a:r>
              <a:rPr lang="en-US" sz="4000" b="1" dirty="0" smtClean="0">
                <a:solidFill>
                  <a:schemeClr val="accent1">
                    <a:lumMod val="60000"/>
                    <a:lumOff val="40000"/>
                  </a:schemeClr>
                </a:solidFill>
              </a:rPr>
              <a:t>Hebrews 11:30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1532951"/>
          </a:xfrm>
        </p:spPr>
        <p:txBody>
          <a:bodyPr>
            <a:noAutofit/>
          </a:bodyPr>
          <a:lstStyle/>
          <a:p>
            <a:r>
              <a:rPr lang="en-US" sz="2800" b="1" baseline="30000" dirty="0"/>
              <a:t>30 </a:t>
            </a:r>
            <a:r>
              <a:rPr lang="en-US" sz="2800" dirty="0"/>
              <a:t>By faith the walls of Jericho fell down, after they were compassed about seven days.</a:t>
            </a:r>
          </a:p>
        </p:txBody>
      </p:sp>
      <p:sp>
        <p:nvSpPr>
          <p:cNvPr id="34" name="TextBox 33"/>
          <p:cNvSpPr txBox="1"/>
          <p:nvPr/>
        </p:nvSpPr>
        <p:spPr>
          <a:xfrm>
            <a:off x="2707198" y="2888150"/>
            <a:ext cx="9200768" cy="3693319"/>
          </a:xfrm>
          <a:prstGeom prst="rect">
            <a:avLst/>
          </a:prstGeom>
          <a:solidFill>
            <a:schemeClr val="accent1">
              <a:lumMod val="75000"/>
            </a:schemeClr>
          </a:solidFill>
        </p:spPr>
        <p:txBody>
          <a:bodyPr wrap="square" rtlCol="0">
            <a:spAutoFit/>
          </a:bodyPr>
          <a:lstStyle/>
          <a:p>
            <a:r>
              <a:rPr lang="en-US" sz="2600" dirty="0" smtClean="0"/>
              <a:t>From a military point of view the procedure Joshua took to subdue Jericho was sheer folly, but the orders he issued were in accord with the instructions God had given him.  As an experienced general, he might well have substituted what would have appeared to be a better plan.  But Joshua was a man of great faith as well as of great military experience, and he was ready to place more confidence in God’s revealed will than in his own knowledge of war.  </a:t>
            </a:r>
            <a:endParaRPr lang="en-US" sz="2600" dirty="0"/>
          </a:p>
        </p:txBody>
      </p:sp>
    </p:spTree>
    <p:extLst>
      <p:ext uri="{BB962C8B-B14F-4D97-AF65-F5344CB8AC3E}">
        <p14:creationId xmlns:p14="http://schemas.microsoft.com/office/powerpoint/2010/main" val="28567642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Rahab</a:t>
            </a:r>
            <a:br>
              <a:rPr lang="en-US" sz="4000" b="1" dirty="0" smtClean="0"/>
            </a:br>
            <a:r>
              <a:rPr lang="en-US" sz="4000" b="1" dirty="0" smtClean="0">
                <a:solidFill>
                  <a:schemeClr val="accent1">
                    <a:lumMod val="60000"/>
                    <a:lumOff val="40000"/>
                  </a:schemeClr>
                </a:solidFill>
              </a:rPr>
              <a:t>Hebrews 11:31</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1532951"/>
          </a:xfrm>
        </p:spPr>
        <p:txBody>
          <a:bodyPr>
            <a:noAutofit/>
          </a:bodyPr>
          <a:lstStyle/>
          <a:p>
            <a:r>
              <a:rPr lang="en-US" sz="3200" b="1" baseline="30000" dirty="0"/>
              <a:t>31 </a:t>
            </a:r>
            <a:r>
              <a:rPr lang="en-US" sz="3200" dirty="0"/>
              <a:t>By faith the harlot Rahab perished not with them that believed not, when she had received the spies with peace.</a:t>
            </a:r>
          </a:p>
        </p:txBody>
      </p:sp>
      <p:sp>
        <p:nvSpPr>
          <p:cNvPr id="34" name="TextBox 33"/>
          <p:cNvSpPr txBox="1"/>
          <p:nvPr/>
        </p:nvSpPr>
        <p:spPr>
          <a:xfrm>
            <a:off x="2576038" y="3588300"/>
            <a:ext cx="9200768" cy="3046988"/>
          </a:xfrm>
          <a:prstGeom prst="rect">
            <a:avLst/>
          </a:prstGeom>
          <a:solidFill>
            <a:schemeClr val="accent1">
              <a:lumMod val="75000"/>
            </a:schemeClr>
          </a:solidFill>
        </p:spPr>
        <p:txBody>
          <a:bodyPr wrap="square" rtlCol="0">
            <a:spAutoFit/>
          </a:bodyPr>
          <a:lstStyle/>
          <a:p>
            <a:r>
              <a:rPr lang="en-US" sz="3200" dirty="0" smtClean="0"/>
              <a:t>Rahab, unbelievably, trusted a foreign God more than all of the prowess and heathen deities of her own people.  Her remarkable faith that “the Lord your God, he is God in heaven above and in earth beneath” shines across all the intervening centuries.  </a:t>
            </a:r>
            <a:endParaRPr lang="en-US" sz="3200" dirty="0"/>
          </a:p>
        </p:txBody>
      </p:sp>
    </p:spTree>
    <p:extLst>
      <p:ext uri="{BB962C8B-B14F-4D97-AF65-F5344CB8AC3E}">
        <p14:creationId xmlns:p14="http://schemas.microsoft.com/office/powerpoint/2010/main" val="304205355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 </a:t>
            </a:r>
            <a:r>
              <a:rPr lang="en-US" sz="4000" b="1" dirty="0" smtClean="0"/>
              <a:t/>
            </a:r>
            <a:br>
              <a:rPr lang="en-US" sz="4000" b="1" dirty="0" smtClean="0"/>
            </a:br>
            <a:r>
              <a:rPr lang="en-US" sz="4000" b="1" dirty="0" smtClean="0">
                <a:solidFill>
                  <a:schemeClr val="accent1">
                    <a:lumMod val="60000"/>
                    <a:lumOff val="40000"/>
                  </a:schemeClr>
                </a:solidFill>
              </a:rPr>
              <a:t>Hebrews 11:32-40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32 </a:t>
            </a:r>
            <a:r>
              <a:rPr lang="en-US" sz="3200" dirty="0"/>
              <a:t>And what shall I more say? for the time would fail me to tell of </a:t>
            </a:r>
            <a:r>
              <a:rPr lang="en-US" sz="3200" dirty="0" err="1"/>
              <a:t>Gedeon</a:t>
            </a:r>
            <a:r>
              <a:rPr lang="en-US" sz="3200" dirty="0"/>
              <a:t>, and of Barak, and of Samson, and of </a:t>
            </a:r>
            <a:r>
              <a:rPr lang="en-US" sz="3200" dirty="0" err="1"/>
              <a:t>Jephthae</a:t>
            </a:r>
            <a:r>
              <a:rPr lang="en-US" sz="3200" dirty="0"/>
              <a:t>; of David also, and Samuel, and of the prophets:</a:t>
            </a:r>
          </a:p>
          <a:p>
            <a:r>
              <a:rPr lang="en-US" sz="3200" b="1" baseline="30000" dirty="0"/>
              <a:t>33 </a:t>
            </a:r>
            <a:r>
              <a:rPr lang="en-US" sz="3200" dirty="0"/>
              <a:t>Who through faith subdued kingdoms, wrought righteousness, obtained promises, stopped the mouths of lions</a:t>
            </a:r>
            <a:r>
              <a:rPr lang="en-US" sz="3200" dirty="0" smtClean="0"/>
              <a:t>.</a:t>
            </a:r>
            <a:endParaRPr lang="en-US" sz="3200" dirty="0"/>
          </a:p>
        </p:txBody>
      </p:sp>
    </p:spTree>
    <p:extLst>
      <p:ext uri="{BB962C8B-B14F-4D97-AF65-F5344CB8AC3E}">
        <p14:creationId xmlns:p14="http://schemas.microsoft.com/office/powerpoint/2010/main" val="39226035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a:t>
            </a:r>
            <a:r>
              <a:rPr lang="en-US" sz="4000" b="1" dirty="0" smtClean="0"/>
              <a:t/>
            </a:r>
            <a:br>
              <a:rPr lang="en-US" sz="4000" b="1" dirty="0" smtClean="0"/>
            </a:br>
            <a:r>
              <a:rPr lang="en-US" sz="4000" b="1" dirty="0" smtClean="0">
                <a:solidFill>
                  <a:schemeClr val="accent1">
                    <a:lumMod val="60000"/>
                    <a:lumOff val="40000"/>
                  </a:schemeClr>
                </a:solidFill>
              </a:rPr>
              <a:t>Hebrews 11:34-40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34 </a:t>
            </a:r>
            <a:r>
              <a:rPr lang="en-US" sz="3200" dirty="0"/>
              <a:t>Quenched the violence of fire, escaped the edge of the sword, out of weakness were made strong, waxed valiant in fight, turned to flight the armies of the aliens.</a:t>
            </a:r>
          </a:p>
          <a:p>
            <a:r>
              <a:rPr lang="en-US" sz="3200" b="1" baseline="30000" dirty="0"/>
              <a:t>35 </a:t>
            </a:r>
            <a:r>
              <a:rPr lang="en-US" sz="3200" dirty="0"/>
              <a:t>Women received their dead raised to life again: and others were tortured, not accepting deliverance; that they might obtain a better resurrection:</a:t>
            </a:r>
          </a:p>
        </p:txBody>
      </p:sp>
    </p:spTree>
    <p:extLst>
      <p:ext uri="{BB962C8B-B14F-4D97-AF65-F5344CB8AC3E}">
        <p14:creationId xmlns:p14="http://schemas.microsoft.com/office/powerpoint/2010/main" val="119709323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a:t>
            </a:r>
            <a:r>
              <a:rPr lang="en-US" sz="4000" b="1" dirty="0" smtClean="0"/>
              <a:t/>
            </a:r>
            <a:br>
              <a:rPr lang="en-US" sz="4000" b="1" dirty="0" smtClean="0"/>
            </a:br>
            <a:r>
              <a:rPr lang="en-US" sz="4000" b="1" dirty="0" smtClean="0">
                <a:solidFill>
                  <a:schemeClr val="accent1">
                    <a:lumMod val="60000"/>
                    <a:lumOff val="40000"/>
                  </a:schemeClr>
                </a:solidFill>
              </a:rPr>
              <a:t>Hebrews 11:36-40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200" b="1" baseline="30000" dirty="0"/>
              <a:t>36 </a:t>
            </a:r>
            <a:r>
              <a:rPr lang="en-US" sz="3200" dirty="0"/>
              <a:t>And others had trial of cruel </a:t>
            </a:r>
            <a:r>
              <a:rPr lang="en-US" sz="3200" dirty="0" err="1"/>
              <a:t>mockings</a:t>
            </a:r>
            <a:r>
              <a:rPr lang="en-US" sz="3200" dirty="0"/>
              <a:t> and </a:t>
            </a:r>
            <a:r>
              <a:rPr lang="en-US" sz="3200" dirty="0" err="1"/>
              <a:t>scourgings</a:t>
            </a:r>
            <a:r>
              <a:rPr lang="en-US" sz="3200" dirty="0"/>
              <a:t>, yea, moreover of bonds and imprisonment:</a:t>
            </a:r>
          </a:p>
          <a:p>
            <a:r>
              <a:rPr lang="en-US" sz="3200" b="1" baseline="30000" dirty="0"/>
              <a:t>37 </a:t>
            </a:r>
            <a:r>
              <a:rPr lang="en-US" sz="3200" dirty="0"/>
              <a:t>They were stoned, they were sawn asunder, were tempted, were slain with the sword: they wandered about in sheepskins and goatskins; being destitute, afflicted, tormented</a:t>
            </a:r>
            <a:r>
              <a:rPr lang="en-US" sz="3200" dirty="0" smtClean="0"/>
              <a:t>;</a:t>
            </a:r>
            <a:endParaRPr lang="en-US" sz="3200" dirty="0"/>
          </a:p>
        </p:txBody>
      </p:sp>
    </p:spTree>
    <p:extLst>
      <p:ext uri="{BB962C8B-B14F-4D97-AF65-F5344CB8AC3E}">
        <p14:creationId xmlns:p14="http://schemas.microsoft.com/office/powerpoint/2010/main" val="27683386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Examples in Faith:</a:t>
            </a:r>
            <a:r>
              <a:rPr lang="en-US" sz="4000" b="1" dirty="0" smtClean="0"/>
              <a:t/>
            </a:r>
            <a:br>
              <a:rPr lang="en-US" sz="4000" b="1" dirty="0" smtClean="0"/>
            </a:br>
            <a:r>
              <a:rPr lang="en-US" sz="4000" b="1" dirty="0" smtClean="0">
                <a:solidFill>
                  <a:schemeClr val="accent1">
                    <a:lumMod val="60000"/>
                    <a:lumOff val="40000"/>
                  </a:schemeClr>
                </a:solidFill>
              </a:rPr>
              <a:t>Hebrews 11:38-40</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100" b="1" baseline="30000" dirty="0"/>
              <a:t>38 </a:t>
            </a:r>
            <a:r>
              <a:rPr lang="en-US" sz="3100" dirty="0"/>
              <a:t>(Of whom the world was not worthy:) they wandered in deserts, and in mountains, and in dens and caves of the earth.</a:t>
            </a:r>
          </a:p>
          <a:p>
            <a:r>
              <a:rPr lang="en-US" sz="3100" b="1" baseline="30000" dirty="0"/>
              <a:t>39 </a:t>
            </a:r>
            <a:r>
              <a:rPr lang="en-US" sz="3100" dirty="0"/>
              <a:t>And these all, having obtained a good report through faith, received not the promise:</a:t>
            </a:r>
          </a:p>
          <a:p>
            <a:r>
              <a:rPr lang="en-US" sz="3100" b="1" baseline="30000" dirty="0"/>
              <a:t>40 </a:t>
            </a:r>
            <a:r>
              <a:rPr lang="en-US" sz="3100" dirty="0"/>
              <a:t>God having provided some better thing for us, that they without us should not be made perfect.</a:t>
            </a:r>
          </a:p>
        </p:txBody>
      </p:sp>
    </p:spTree>
    <p:extLst>
      <p:ext uri="{BB962C8B-B14F-4D97-AF65-F5344CB8AC3E}">
        <p14:creationId xmlns:p14="http://schemas.microsoft.com/office/powerpoint/2010/main" val="10201920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92925" y="624110"/>
            <a:ext cx="8911687" cy="1280890"/>
          </a:xfrm>
        </p:spPr>
        <p:txBody>
          <a:bodyPr>
            <a:noAutofit/>
          </a:bodyPr>
          <a:lstStyle/>
          <a:p>
            <a:r>
              <a:rPr lang="en-US" sz="4000" b="1" dirty="0" smtClean="0"/>
              <a:t>The Exhortation:  </a:t>
            </a:r>
            <a:r>
              <a:rPr lang="en-US" sz="4000" b="1" dirty="0" smtClean="0">
                <a:solidFill>
                  <a:srgbClr val="DE32DE"/>
                </a:solidFill>
              </a:rPr>
              <a:t>Prioritize Properly!</a:t>
            </a:r>
            <a:r>
              <a:rPr lang="en-US" sz="4000" b="1" dirty="0" smtClean="0">
                <a:solidFill>
                  <a:srgbClr val="DE32DE"/>
                </a:solidFill>
              </a:rPr>
              <a:t/>
            </a:r>
            <a:br>
              <a:rPr lang="en-US" sz="4000" b="1" dirty="0" smtClean="0">
                <a:solidFill>
                  <a:srgbClr val="DE32DE"/>
                </a:solidFill>
              </a:rPr>
            </a:br>
            <a:r>
              <a:rPr lang="en-US" sz="4000" b="1" dirty="0" smtClean="0">
                <a:solidFill>
                  <a:schemeClr val="accent1">
                    <a:lumMod val="60000"/>
                    <a:lumOff val="40000"/>
                  </a:schemeClr>
                </a:solidFill>
              </a:rPr>
              <a:t>Hebrews 12:1-2</a:t>
            </a:r>
            <a:endParaRPr lang="en-US" sz="40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p:cNvSpPr>
            <a:spLocks noGrp="1"/>
          </p:cNvSpPr>
          <p:nvPr>
            <p:ph idx="1"/>
          </p:nvPr>
        </p:nvSpPr>
        <p:spPr>
          <a:xfrm>
            <a:off x="2589212" y="1905001"/>
            <a:ext cx="9174420" cy="4417522"/>
          </a:xfrm>
        </p:spPr>
        <p:txBody>
          <a:bodyPr>
            <a:noAutofit/>
          </a:bodyPr>
          <a:lstStyle/>
          <a:p>
            <a:r>
              <a:rPr lang="en-US" sz="3000" b="1" dirty="0"/>
              <a:t>12 </a:t>
            </a:r>
            <a:r>
              <a:rPr lang="en-US" sz="3000" dirty="0"/>
              <a:t>Wherefore seeing we also are compassed about with so great a cloud of witnesses, let us lay aside every weight, and the sin which doth so easily beset us, and let us run with patience the race that is set before us,</a:t>
            </a:r>
          </a:p>
          <a:p>
            <a:r>
              <a:rPr lang="en-US" sz="3000" b="1" baseline="30000" dirty="0"/>
              <a:t>2 </a:t>
            </a:r>
            <a:r>
              <a:rPr lang="en-US" sz="3000" dirty="0"/>
              <a:t>Looking unto Jesus the author and finisher of our faith; who for the joy that was set before him endured the cross, despising the shame, and is set down at the right hand of the throne of God.</a:t>
            </a:r>
          </a:p>
        </p:txBody>
      </p:sp>
    </p:spTree>
    <p:extLst>
      <p:ext uri="{BB962C8B-B14F-4D97-AF65-F5344CB8AC3E}">
        <p14:creationId xmlns:p14="http://schemas.microsoft.com/office/powerpoint/2010/main" val="305032380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The Exhortation:  </a:t>
            </a:r>
            <a:r>
              <a:rPr lang="en-US" sz="4000" b="1" dirty="0">
                <a:solidFill>
                  <a:srgbClr val="DE32DE"/>
                </a:solidFill>
              </a:rPr>
              <a:t>Prioritize Properly</a:t>
            </a:r>
            <a:r>
              <a:rPr lang="en-US" sz="4000" b="1" dirty="0" smtClean="0">
                <a:solidFill>
                  <a:srgbClr val="DE32DE"/>
                </a:solidFill>
              </a:rPr>
              <a:t>!</a:t>
            </a:r>
            <a:endParaRPr lang="en-US" sz="4000" dirty="0"/>
          </a:p>
        </p:txBody>
      </p:sp>
      <p:sp>
        <p:nvSpPr>
          <p:cNvPr id="3" name="Content Placeholder 2"/>
          <p:cNvSpPr>
            <a:spLocks noGrp="1"/>
          </p:cNvSpPr>
          <p:nvPr>
            <p:ph idx="1"/>
          </p:nvPr>
        </p:nvSpPr>
        <p:spPr>
          <a:xfrm>
            <a:off x="2589212" y="1574800"/>
            <a:ext cx="8915400" cy="4336422"/>
          </a:xfrm>
        </p:spPr>
        <p:txBody>
          <a:bodyPr>
            <a:normAutofit/>
          </a:bodyPr>
          <a:lstStyle/>
          <a:p>
            <a:pPr marL="0" indent="0">
              <a:buNone/>
            </a:pPr>
            <a:r>
              <a:rPr lang="en-US" sz="3200" dirty="0" smtClean="0"/>
              <a:t>The Christian race is a lifelong experience.  It calls for perseverance in the face of successive difficulties and disappointments, and patience to await the reward at the end of the course.  We look to Jesus for grace and strength to overcome every difficulty and to endure unto the end.  </a:t>
            </a:r>
            <a:endParaRPr lang="en-US" sz="3200" dirty="0"/>
          </a:p>
        </p:txBody>
      </p:sp>
    </p:spTree>
    <p:extLst>
      <p:ext uri="{BB962C8B-B14F-4D97-AF65-F5344CB8AC3E}">
        <p14:creationId xmlns:p14="http://schemas.microsoft.com/office/powerpoint/2010/main" val="28990542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The Exhortation:  </a:t>
            </a:r>
            <a:r>
              <a:rPr lang="en-US" sz="4000" b="1" dirty="0">
                <a:solidFill>
                  <a:srgbClr val="DE32DE"/>
                </a:solidFill>
              </a:rPr>
              <a:t>Prioritize Properly</a:t>
            </a:r>
            <a:r>
              <a:rPr lang="en-US" sz="4000" b="1" dirty="0" smtClean="0">
                <a:solidFill>
                  <a:srgbClr val="DE32DE"/>
                </a:solidFill>
              </a:rPr>
              <a:t>!</a:t>
            </a:r>
            <a:endParaRPr lang="en-US" sz="4000" dirty="0"/>
          </a:p>
        </p:txBody>
      </p:sp>
      <p:sp>
        <p:nvSpPr>
          <p:cNvPr id="3" name="Content Placeholder 2"/>
          <p:cNvSpPr>
            <a:spLocks noGrp="1"/>
          </p:cNvSpPr>
          <p:nvPr>
            <p:ph idx="1"/>
          </p:nvPr>
        </p:nvSpPr>
        <p:spPr>
          <a:xfrm>
            <a:off x="2589212" y="1574800"/>
            <a:ext cx="8915400" cy="4336422"/>
          </a:xfrm>
        </p:spPr>
        <p:txBody>
          <a:bodyPr>
            <a:normAutofit/>
          </a:bodyPr>
          <a:lstStyle/>
          <a:p>
            <a:pPr marL="0" indent="0">
              <a:buNone/>
            </a:pPr>
            <a:r>
              <a:rPr lang="en-US" sz="3200" dirty="0" smtClean="0"/>
              <a:t>As Peter found when he essayed to walk on the wind-tossed waves of Galilee, it is dangerous to turn one’s eyes away from the Savior, even for a moment.  To keep the eye of faith fixed upon Jesus is to maintain uninterrupted contact with Him who is the source of power, Him who can strengthen us to endure an to overcome.  </a:t>
            </a:r>
          </a:p>
        </p:txBody>
      </p:sp>
    </p:spTree>
    <p:extLst>
      <p:ext uri="{BB962C8B-B14F-4D97-AF65-F5344CB8AC3E}">
        <p14:creationId xmlns:p14="http://schemas.microsoft.com/office/powerpoint/2010/main" val="23816289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6:19-21   (SDABC V5 p. 349)</a:t>
            </a:r>
            <a:endParaRPr lang="en-US"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Rounded Rectangle 4"/>
          <p:cNvSpPr/>
          <p:nvPr/>
        </p:nvSpPr>
        <p:spPr>
          <a:xfrm>
            <a:off x="3349375" y="1493223"/>
            <a:ext cx="4972692"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grpSp>
        <p:nvGrpSpPr>
          <p:cNvPr id="9" name="Group 8"/>
          <p:cNvGrpSpPr/>
          <p:nvPr/>
        </p:nvGrpSpPr>
        <p:grpSpPr>
          <a:xfrm>
            <a:off x="2695739" y="2330742"/>
            <a:ext cx="9152567" cy="4354768"/>
            <a:chOff x="2851532" y="2149028"/>
            <a:chExt cx="9152567" cy="4578920"/>
          </a:xfrm>
        </p:grpSpPr>
        <p:sp>
          <p:nvSpPr>
            <p:cNvPr id="7" name="Rounded Rectangular Callout 6"/>
            <p:cNvSpPr/>
            <p:nvPr/>
          </p:nvSpPr>
          <p:spPr>
            <a:xfrm flipV="1">
              <a:off x="2851532" y="2149028"/>
              <a:ext cx="9152567" cy="4578920"/>
            </a:xfrm>
            <a:prstGeom prst="wedgeRoundRectCallout">
              <a:avLst>
                <a:gd name="adj1" fmla="val -19373"/>
                <a:gd name="adj2" fmla="val 5667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113851" y="2279620"/>
              <a:ext cx="8890247" cy="4093428"/>
            </a:xfrm>
            <a:prstGeom prst="rect">
              <a:avLst/>
            </a:prstGeom>
            <a:noFill/>
          </p:spPr>
          <p:txBody>
            <a:bodyPr wrap="square" rtlCol="0">
              <a:spAutoFit/>
            </a:bodyPr>
            <a:lstStyle/>
            <a:p>
              <a:r>
                <a:rPr lang="en-US" sz="2600" dirty="0" smtClean="0">
                  <a:solidFill>
                    <a:schemeClr val="bg1"/>
                  </a:solidFill>
                </a:rPr>
                <a:t>Literally, “do not have the habit of laying up” or “stop laying up.”  The accumulation of worldly goods is generally motivated by a desire for security, and reflects fear and uncertainty for the future.  Jesus points out to those who would be citizens of His kingdom that the possession of material wealth is a source of anxiety rather than a means of escape from it.  The Christian will not be anxious concerning the material necessities of life because of his confidence that God knows his needs and will provide for them.  </a:t>
              </a:r>
              <a:endParaRPr lang="en-US" sz="2600" dirty="0">
                <a:solidFill>
                  <a:schemeClr val="bg1"/>
                </a:solidFill>
              </a:endParaRPr>
            </a:p>
          </p:txBody>
        </p:sp>
      </p:grpSp>
    </p:spTree>
    <p:extLst>
      <p:ext uri="{BB962C8B-B14F-4D97-AF65-F5344CB8AC3E}">
        <p14:creationId xmlns:p14="http://schemas.microsoft.com/office/powerpoint/2010/main" val="281403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The Exhortation:  </a:t>
            </a:r>
            <a:r>
              <a:rPr lang="en-US" sz="4000" b="1" dirty="0">
                <a:solidFill>
                  <a:srgbClr val="DE32DE"/>
                </a:solidFill>
              </a:rPr>
              <a:t>Prioritize Properly</a:t>
            </a:r>
            <a:r>
              <a:rPr lang="en-US" sz="4000" b="1" dirty="0" smtClean="0">
                <a:solidFill>
                  <a:srgbClr val="DE32DE"/>
                </a:solidFill>
              </a:rPr>
              <a:t>!</a:t>
            </a:r>
            <a:endParaRPr lang="en-US" sz="4000" dirty="0"/>
          </a:p>
        </p:txBody>
      </p:sp>
      <p:sp>
        <p:nvSpPr>
          <p:cNvPr id="3" name="Content Placeholder 2"/>
          <p:cNvSpPr>
            <a:spLocks noGrp="1"/>
          </p:cNvSpPr>
          <p:nvPr>
            <p:ph idx="1"/>
          </p:nvPr>
        </p:nvSpPr>
        <p:spPr>
          <a:xfrm>
            <a:off x="2589212" y="1574800"/>
            <a:ext cx="8915400" cy="4336422"/>
          </a:xfrm>
        </p:spPr>
        <p:txBody>
          <a:bodyPr>
            <a:normAutofit fontScale="92500" lnSpcReduction="10000"/>
          </a:bodyPr>
          <a:lstStyle/>
          <a:p>
            <a:pPr marL="0" indent="0">
              <a:buNone/>
            </a:pPr>
            <a:r>
              <a:rPr lang="en-US" sz="3200" dirty="0" smtClean="0"/>
              <a:t>But keeping our focus—our eye of faith—so singularly upon our Savior means necessarily that we must turn our focus away from other things in life.  In order to lay up treasures of faith in heaven, we must turn our attention from the glitter of earthly treasure.  </a:t>
            </a:r>
          </a:p>
          <a:p>
            <a:pPr marL="0" indent="0">
              <a:buNone/>
            </a:pPr>
            <a:r>
              <a:rPr lang="en-US" sz="3200" dirty="0" smtClean="0">
                <a:solidFill>
                  <a:schemeClr val="accent1">
                    <a:lumMod val="60000"/>
                    <a:lumOff val="40000"/>
                  </a:schemeClr>
                </a:solidFill>
              </a:rPr>
              <a:t>Our focus, of necessity, must be exclusive.  But what a view we have, surrounded by “so great a cloud of witnesses” with our vision fixed to our glorious Lord!    </a:t>
            </a:r>
          </a:p>
        </p:txBody>
      </p:sp>
    </p:spTree>
    <p:extLst>
      <p:ext uri="{BB962C8B-B14F-4D97-AF65-F5344CB8AC3E}">
        <p14:creationId xmlns:p14="http://schemas.microsoft.com/office/powerpoint/2010/main" val="307215610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ight spots">
            <a:extLst>
              <a:ext uri="{FF2B5EF4-FFF2-40B4-BE49-F238E27FC236}">
                <a16:creationId xmlns="" xmlns:a16="http://schemas.microsoft.com/office/drawing/2014/main" id="{1A23FE0C-9A67-334E-9B7F-83AA9CF636A8}"/>
              </a:ext>
            </a:extLst>
          </p:cNvPr>
          <p:cNvPicPr>
            <a:picLocks noChangeAspect="1"/>
          </p:cNvPicPr>
          <p:nvPr/>
        </p:nvPicPr>
        <p:blipFill rotWithShape="1">
          <a:blip r:embed="rId3" cstate="print">
            <a:duotone>
              <a:schemeClr val="bg2">
                <a:shade val="45000"/>
                <a:satMod val="135000"/>
              </a:schemeClr>
              <a:prstClr val="white"/>
            </a:duotone>
            <a:alphaModFix amt="40000"/>
            <a:extLst>
              <a:ext uri="{28A0092B-C50C-407E-A947-70E740481C1C}">
                <a14:useLocalDpi xmlns:a14="http://schemas.microsoft.com/office/drawing/2010/main"/>
              </a:ext>
            </a:extLst>
          </a:blip>
          <a:srcRect/>
          <a:stretch/>
        </p:blipFill>
        <p:spPr>
          <a:xfrm>
            <a:off x="0" y="5"/>
            <a:ext cx="12192000" cy="6857990"/>
          </a:xfrm>
          <a:prstGeom prst="rect">
            <a:avLst/>
          </a:prstGeom>
        </p:spPr>
      </p:pic>
      <p:sp>
        <p:nvSpPr>
          <p:cNvPr id="2" name="Title 1">
            <a:extLst>
              <a:ext uri="{FF2B5EF4-FFF2-40B4-BE49-F238E27FC236}">
                <a16:creationId xmlns="" xmlns:a16="http://schemas.microsoft.com/office/drawing/2014/main" id="{F266081D-517B-5D43-A7B4-E67DDEDC0B31}"/>
              </a:ext>
            </a:extLst>
          </p:cNvPr>
          <p:cNvSpPr>
            <a:spLocks noGrp="1"/>
          </p:cNvSpPr>
          <p:nvPr>
            <p:ph type="ctrTitle"/>
          </p:nvPr>
        </p:nvSpPr>
        <p:spPr>
          <a:xfrm>
            <a:off x="2589213" y="2514600"/>
            <a:ext cx="8915399" cy="2262781"/>
          </a:xfrm>
        </p:spPr>
        <p:txBody>
          <a:bodyPr>
            <a:normAutofit/>
          </a:bodyPr>
          <a:lstStyle/>
          <a:p>
            <a:r>
              <a:rPr lang="en-US" dirty="0"/>
              <a:t>Thank </a:t>
            </a:r>
            <a:r>
              <a:rPr lang="en-US" dirty="0" smtClean="0"/>
              <a:t>you, and </a:t>
            </a:r>
            <a:endParaRPr lang="en-US" dirty="0"/>
          </a:p>
        </p:txBody>
      </p:sp>
      <p:sp>
        <p:nvSpPr>
          <p:cNvPr id="3" name="Subtitle 2">
            <a:extLst>
              <a:ext uri="{FF2B5EF4-FFF2-40B4-BE49-F238E27FC236}">
                <a16:creationId xmlns="" xmlns:a16="http://schemas.microsoft.com/office/drawing/2014/main" id="{96D75439-C766-134A-A0D0-BE002D8B0AAD}"/>
              </a:ext>
            </a:extLst>
          </p:cNvPr>
          <p:cNvSpPr>
            <a:spLocks noGrp="1"/>
          </p:cNvSpPr>
          <p:nvPr>
            <p:ph type="subTitle" idx="1"/>
          </p:nvPr>
        </p:nvSpPr>
        <p:spPr>
          <a:xfrm>
            <a:off x="2589213" y="4777379"/>
            <a:ext cx="8915399" cy="1126283"/>
          </a:xfrm>
        </p:spPr>
        <p:txBody>
          <a:bodyPr>
            <a:noAutofit/>
          </a:bodyPr>
          <a:lstStyle/>
          <a:p>
            <a:r>
              <a:rPr lang="en-US" sz="8000" dirty="0" smtClean="0">
                <a:solidFill>
                  <a:schemeClr val="accent1">
                    <a:lumMod val="75000"/>
                  </a:schemeClr>
                </a:solidFill>
              </a:rPr>
              <a:t>Happy Sabbath!</a:t>
            </a:r>
            <a:endParaRPr lang="en-US" sz="8000" dirty="0">
              <a:solidFill>
                <a:schemeClr val="accent1">
                  <a:lumMod val="75000"/>
                </a:schemeClr>
              </a:solidFill>
            </a:endParaRPr>
          </a:p>
        </p:txBody>
      </p:sp>
      <p:grpSp>
        <p:nvGrpSpPr>
          <p:cNvPr id="12" name="Group 11">
            <a:extLst>
              <a:ext uri="{FF2B5EF4-FFF2-40B4-BE49-F238E27FC236}">
                <a16:creationId xmlns="" xmlns:a16="http://schemas.microsoft.com/office/drawing/2014/main"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13" name="Freeform 11">
              <a:extLst>
                <a:ext uri="{FF2B5EF4-FFF2-40B4-BE49-F238E27FC236}">
                  <a16:creationId xmlns="" xmlns:a16="http://schemas.microsoft.com/office/drawing/2014/main" id="{1F6D8BFE-D0D0-4BAE-9D5A-701DE7D3CEE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 xmlns:a16="http://schemas.microsoft.com/office/drawing/2014/main" id="{53F86D30-CEDB-4D96-AF73-AA3CD5A437B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 xmlns:a16="http://schemas.microsoft.com/office/drawing/2014/main" id="{F5187540-C4C8-410C-A395-69FCB1C86C2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 xmlns:a16="http://schemas.microsoft.com/office/drawing/2014/main" id="{75BD6E4A-797C-451B-B08F-D99C1A9D13F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 xmlns:a16="http://schemas.microsoft.com/office/drawing/2014/main" id="{0D241082-BAFA-462E-827B-5814B020F5C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 xmlns:a16="http://schemas.microsoft.com/office/drawing/2014/main" id="{2920CCBD-116D-450B-9608-99F05F7D78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 xmlns:a16="http://schemas.microsoft.com/office/drawing/2014/main" id="{A57CD3DE-CEAF-4BD4-A5EF-24B3E622BB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 xmlns:a16="http://schemas.microsoft.com/office/drawing/2014/main" id="{4EC3258C-366B-4629-A7D3-5173D3637D8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 xmlns:a16="http://schemas.microsoft.com/office/drawing/2014/main" id="{D444D63A-CE2B-4ACD-BA0E-4ADECAD86F0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 xmlns:a16="http://schemas.microsoft.com/office/drawing/2014/main" id="{7A504DF6-187A-4A54-96E8-3F3F28AAAA3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 xmlns:a16="http://schemas.microsoft.com/office/drawing/2014/main" id="{FE04C6F5-6DC5-4C7E-9278-9BE624FC782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 xmlns:a16="http://schemas.microsoft.com/office/drawing/2014/main" id="{94A02D9B-E6A9-4D6A-9D2A-D81C7680245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 xmlns:a16="http://schemas.microsoft.com/office/drawing/2014/main"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27" name="Freeform 27">
              <a:extLst>
                <a:ext uri="{FF2B5EF4-FFF2-40B4-BE49-F238E27FC236}">
                  <a16:creationId xmlns="" xmlns:a16="http://schemas.microsoft.com/office/drawing/2014/main" id="{04947AA2-A772-42CB-9CEC-065095D3DC7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 xmlns:a16="http://schemas.microsoft.com/office/drawing/2014/main" id="{83C52D84-DEC1-4E16-972E-8EEA5D52245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 xmlns:a16="http://schemas.microsoft.com/office/drawing/2014/main" id="{2036A28D-EF09-41F7-906F-CF4053615AE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 xmlns:a16="http://schemas.microsoft.com/office/drawing/2014/main" id="{EE8D92C7-C907-4120-95E3-80E3DC85BBA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 xmlns:a16="http://schemas.microsoft.com/office/drawing/2014/main" id="{BBCEAAB8-CD22-41D7-B330-702682A27CE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 xmlns:a16="http://schemas.microsoft.com/office/drawing/2014/main" id="{6BBC1FEE-3D72-492B-8D8A-BE1A55076F9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 xmlns:a16="http://schemas.microsoft.com/office/drawing/2014/main" id="{C28C6E5C-C393-435C-96A1-AA2859BDCB8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 xmlns:a16="http://schemas.microsoft.com/office/drawing/2014/main" id="{2C2C991F-AC51-4DF5-B8DD-19B08C1CBF4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 xmlns:a16="http://schemas.microsoft.com/office/drawing/2014/main" id="{9C916B5F-285D-4F5A-9085-6781753AFB3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 xmlns:a16="http://schemas.microsoft.com/office/drawing/2014/main" id="{0375DD5F-9D17-4873-B697-3D44A5EBEC7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 xmlns:a16="http://schemas.microsoft.com/office/drawing/2014/main" id="{A159BBC7-6A8B-4612-94A8-56323452C7B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 xmlns:a16="http://schemas.microsoft.com/office/drawing/2014/main" id="{177C901C-F8DE-4C99-95C8-F8CA1B84F76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Rectangle 39">
            <a:extLst>
              <a:ext uri="{FF2B5EF4-FFF2-40B4-BE49-F238E27FC236}">
                <a16:creationId xmlns="" xmlns:a16="http://schemas.microsoft.com/office/drawing/2014/main"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69">
            <a:extLst>
              <a:ext uri="{FF2B5EF4-FFF2-40B4-BE49-F238E27FC236}">
                <a16:creationId xmlns="" xmlns:a16="http://schemas.microsoft.com/office/drawing/2014/main"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Tree>
    <p:extLst>
      <p:ext uri="{BB962C8B-B14F-4D97-AF65-F5344CB8AC3E}">
        <p14:creationId xmlns:p14="http://schemas.microsoft.com/office/powerpoint/2010/main" val="4063739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a:t>
            </a:r>
            <a:r>
              <a:rPr lang="en-US" sz="3200" b="1" dirty="0" smtClean="0">
                <a:solidFill>
                  <a:schemeClr val="accent1">
                    <a:lumMod val="60000"/>
                    <a:lumOff val="40000"/>
                  </a:schemeClr>
                </a:solidFill>
              </a:rPr>
              <a:t>6:19-21  </a:t>
            </a:r>
            <a:r>
              <a:rPr lang="en-US" sz="3200" b="1" dirty="0">
                <a:solidFill>
                  <a:schemeClr val="accent1">
                    <a:lumMod val="60000"/>
                    <a:lumOff val="40000"/>
                  </a:schemeClr>
                </a:solidFill>
              </a:rPr>
              <a:t>(SDABC V5 p. </a:t>
            </a:r>
            <a:r>
              <a:rPr lang="en-US" sz="3200" b="1" dirty="0" smtClean="0">
                <a:solidFill>
                  <a:schemeClr val="accent1">
                    <a:lumMod val="60000"/>
                    <a:lumOff val="40000"/>
                  </a:schemeClr>
                </a:solidFill>
              </a:rPr>
              <a:t>291, 349</a:t>
            </a:r>
            <a:r>
              <a:rPr lang="en-US" sz="3200" b="1" dirty="0">
                <a:solidFill>
                  <a:schemeClr val="accent1">
                    <a:lumMod val="60000"/>
                    <a:lumOff val="40000"/>
                  </a:schemeClr>
                </a:solidFill>
              </a:rPr>
              <a:t>)</a:t>
            </a: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8" name="Rounded Rectangle 47"/>
          <p:cNvSpPr/>
          <p:nvPr/>
        </p:nvSpPr>
        <p:spPr>
          <a:xfrm>
            <a:off x="8291245" y="1493223"/>
            <a:ext cx="1890446"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589212" y="1493223"/>
            <a:ext cx="8915400" cy="5140528"/>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
        <p:nvSpPr>
          <p:cNvPr id="62" name="Rounded Rectangular Callout 61"/>
          <p:cNvSpPr/>
          <p:nvPr/>
        </p:nvSpPr>
        <p:spPr>
          <a:xfrm flipV="1">
            <a:off x="2619004" y="2201211"/>
            <a:ext cx="9152567" cy="4354768"/>
          </a:xfrm>
          <a:prstGeom prst="wedgeRoundRectCallout">
            <a:avLst>
              <a:gd name="adj1" fmla="val 23059"/>
              <a:gd name="adj2" fmla="val 54551"/>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841335" y="2290650"/>
            <a:ext cx="8653080" cy="4031873"/>
          </a:xfrm>
          <a:prstGeom prst="rect">
            <a:avLst/>
          </a:prstGeom>
          <a:noFill/>
        </p:spPr>
        <p:txBody>
          <a:bodyPr wrap="square" rtlCol="0">
            <a:spAutoFit/>
          </a:bodyPr>
          <a:lstStyle/>
          <a:p>
            <a:r>
              <a:rPr lang="en-US" sz="3200" dirty="0" smtClean="0">
                <a:solidFill>
                  <a:schemeClr val="bg1"/>
                </a:solidFill>
              </a:rPr>
              <a:t>Greek </a:t>
            </a:r>
            <a:r>
              <a:rPr lang="en-US" sz="3200" i="1" dirty="0" err="1" smtClean="0">
                <a:solidFill>
                  <a:schemeClr val="bg1"/>
                </a:solidFill>
              </a:rPr>
              <a:t>thēsaurous</a:t>
            </a:r>
            <a:r>
              <a:rPr lang="en-US" sz="3200" dirty="0" smtClean="0">
                <a:solidFill>
                  <a:schemeClr val="bg1"/>
                </a:solidFill>
              </a:rPr>
              <a:t>, meaning either “caskets,” “treasure chests,” used as receptacles for valuables, or “treasures.”  </a:t>
            </a:r>
          </a:p>
          <a:p>
            <a:r>
              <a:rPr lang="en-US" sz="3200" dirty="0" smtClean="0">
                <a:solidFill>
                  <a:schemeClr val="bg1"/>
                </a:solidFill>
              </a:rPr>
              <a:t>Christ here refers to wealth in the broad sense of all material possessions.  The love of money was the ruling passion of thousands in the time of Christ, as it is of millions today.  </a:t>
            </a:r>
            <a:endParaRPr lang="en-US" sz="3200" dirty="0">
              <a:solidFill>
                <a:schemeClr val="bg1"/>
              </a:solidFill>
            </a:endParaRPr>
          </a:p>
        </p:txBody>
      </p:sp>
    </p:spTree>
    <p:extLst>
      <p:ext uri="{BB962C8B-B14F-4D97-AF65-F5344CB8AC3E}">
        <p14:creationId xmlns:p14="http://schemas.microsoft.com/office/powerpoint/2010/main" val="106407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2"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 xmlns:a16="http://schemas.microsoft.com/office/drawing/2014/main" id="{A9D17E3F-9160-4D16-8F1D-F8FE94E2A5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3" name="Picture 12" descr="light spots">
            <a:extLst>
              <a:ext uri="{FF2B5EF4-FFF2-40B4-BE49-F238E27FC236}">
                <a16:creationId xmlns="" xmlns:a16="http://schemas.microsoft.com/office/drawing/2014/main"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2589212" y="212332"/>
            <a:ext cx="8911687" cy="1186693"/>
          </a:xfrm>
        </p:spPr>
        <p:txBody>
          <a:bodyPr>
            <a:noAutofit/>
          </a:bodyPr>
          <a:lstStyle/>
          <a:p>
            <a:r>
              <a:rPr lang="en-US" b="1" dirty="0" smtClean="0"/>
              <a:t>Laying up Treasure: A Textual Analysis</a:t>
            </a:r>
            <a:br>
              <a:rPr lang="en-US" b="1" dirty="0" smtClean="0"/>
            </a:br>
            <a:r>
              <a:rPr lang="en-US" b="1" dirty="0" smtClean="0">
                <a:solidFill>
                  <a:schemeClr val="accent1">
                    <a:lumMod val="60000"/>
                    <a:lumOff val="40000"/>
                  </a:schemeClr>
                </a:solidFill>
              </a:rPr>
              <a:t>Matthew </a:t>
            </a:r>
            <a:r>
              <a:rPr lang="en-US" sz="3200" b="1" dirty="0" smtClean="0">
                <a:solidFill>
                  <a:schemeClr val="accent1">
                    <a:lumMod val="60000"/>
                    <a:lumOff val="40000"/>
                  </a:schemeClr>
                </a:solidFill>
              </a:rPr>
              <a:t>6:19-21  </a:t>
            </a:r>
            <a:r>
              <a:rPr lang="en-US" sz="3200" b="1" dirty="0">
                <a:solidFill>
                  <a:schemeClr val="accent1">
                    <a:lumMod val="60000"/>
                    <a:lumOff val="40000"/>
                  </a:schemeClr>
                </a:solidFill>
              </a:rPr>
              <a:t>(SDABC V5 p. </a:t>
            </a:r>
            <a:r>
              <a:rPr lang="en-US" sz="3200" b="1" dirty="0" smtClean="0">
                <a:solidFill>
                  <a:schemeClr val="accent1">
                    <a:lumMod val="60000"/>
                    <a:lumOff val="40000"/>
                  </a:schemeClr>
                </a:solidFill>
              </a:rPr>
              <a:t>350)</a:t>
            </a:r>
            <a:endParaRPr lang="en-US" sz="3200" b="1" dirty="0">
              <a:solidFill>
                <a:schemeClr val="accent1">
                  <a:lumMod val="60000"/>
                  <a:lumOff val="40000"/>
                </a:schemeClr>
              </a:solidFill>
            </a:endParaRPr>
          </a:p>
        </p:txBody>
      </p:sp>
      <p:grpSp>
        <p:nvGrpSpPr>
          <p:cNvPr id="35" name="Group 34">
            <a:extLst>
              <a:ext uri="{FF2B5EF4-FFF2-40B4-BE49-F238E27FC236}">
                <a16:creationId xmlns="" xmlns:a16="http://schemas.microsoft.com/office/drawing/2014/main" id="{93DBB853-C277-42C7-80D0-110A8842ED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36" name="Freeform 11">
              <a:extLst>
                <a:ext uri="{FF2B5EF4-FFF2-40B4-BE49-F238E27FC236}">
                  <a16:creationId xmlns="" xmlns:a16="http://schemas.microsoft.com/office/drawing/2014/main" id="{8D2CA353-4AC3-432A-8704-A618563EEC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37" name="Freeform 12">
              <a:extLst>
                <a:ext uri="{FF2B5EF4-FFF2-40B4-BE49-F238E27FC236}">
                  <a16:creationId xmlns="" xmlns:a16="http://schemas.microsoft.com/office/drawing/2014/main" id="{71685CFF-C2D8-4119-9CDA-5049148537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38" name="Freeform 13">
              <a:extLst>
                <a:ext uri="{FF2B5EF4-FFF2-40B4-BE49-F238E27FC236}">
                  <a16:creationId xmlns="" xmlns:a16="http://schemas.microsoft.com/office/drawing/2014/main" id="{119C20C9-05B5-4384-9F4E-B4B8FA299C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39" name="Freeform 14">
              <a:extLst>
                <a:ext uri="{FF2B5EF4-FFF2-40B4-BE49-F238E27FC236}">
                  <a16:creationId xmlns="" xmlns:a16="http://schemas.microsoft.com/office/drawing/2014/main" id="{F78ACAA7-E69F-43D4-919F-59DCA6482DF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0" name="Freeform 15">
              <a:extLst>
                <a:ext uri="{FF2B5EF4-FFF2-40B4-BE49-F238E27FC236}">
                  <a16:creationId xmlns="" xmlns:a16="http://schemas.microsoft.com/office/drawing/2014/main" id="{96704AC3-E553-4428-AD42-796DD344AD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41" name="Freeform 16">
              <a:extLst>
                <a:ext uri="{FF2B5EF4-FFF2-40B4-BE49-F238E27FC236}">
                  <a16:creationId xmlns="" xmlns:a16="http://schemas.microsoft.com/office/drawing/2014/main" id="{3144CE2D-2D9E-4E16-92AA-F685E45492E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42" name="Freeform 17">
              <a:extLst>
                <a:ext uri="{FF2B5EF4-FFF2-40B4-BE49-F238E27FC236}">
                  <a16:creationId xmlns="" xmlns:a16="http://schemas.microsoft.com/office/drawing/2014/main" id="{CD4C0C99-C139-4838-92A2-2C05514812E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43" name="Freeform 18">
              <a:extLst>
                <a:ext uri="{FF2B5EF4-FFF2-40B4-BE49-F238E27FC236}">
                  <a16:creationId xmlns="" xmlns:a16="http://schemas.microsoft.com/office/drawing/2014/main" id="{6D356AA9-ECE0-4E40-A277-44AC6EF7650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44" name="Freeform 19">
              <a:extLst>
                <a:ext uri="{FF2B5EF4-FFF2-40B4-BE49-F238E27FC236}">
                  <a16:creationId xmlns="" xmlns:a16="http://schemas.microsoft.com/office/drawing/2014/main" id="{5A9C3CFE-942C-43DB-9652-8B2647552B4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45" name="Freeform 20">
              <a:extLst>
                <a:ext uri="{FF2B5EF4-FFF2-40B4-BE49-F238E27FC236}">
                  <a16:creationId xmlns="" xmlns:a16="http://schemas.microsoft.com/office/drawing/2014/main" id="{F3DDB2C0-7B2C-4BA5-8ECA-4632746722D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46" name="Freeform 21">
              <a:extLst>
                <a:ext uri="{FF2B5EF4-FFF2-40B4-BE49-F238E27FC236}">
                  <a16:creationId xmlns="" xmlns:a16="http://schemas.microsoft.com/office/drawing/2014/main" id="{CCB346B3-FD72-422B-9688-F54E77399A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47" name="Freeform 22">
              <a:extLst>
                <a:ext uri="{FF2B5EF4-FFF2-40B4-BE49-F238E27FC236}">
                  <a16:creationId xmlns="" xmlns:a16="http://schemas.microsoft.com/office/drawing/2014/main" id="{A5E738B1-537A-48F5-B99B-72BF4EA8B0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49" name="Group 48">
            <a:extLst>
              <a:ext uri="{FF2B5EF4-FFF2-40B4-BE49-F238E27FC236}">
                <a16:creationId xmlns="" xmlns:a16="http://schemas.microsoft.com/office/drawing/2014/main" id="{65CAAAF8-C872-447C-BCD0-F5CD3016C56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0"/>
            <a:ext cx="2356675" cy="6853284"/>
            <a:chOff x="6627813" y="195452"/>
            <a:chExt cx="1952625" cy="5678299"/>
          </a:xfrm>
          <a:solidFill>
            <a:schemeClr val="accent1"/>
          </a:solidFill>
        </p:grpSpPr>
        <p:sp>
          <p:nvSpPr>
            <p:cNvPr id="50" name="Freeform 27">
              <a:extLst>
                <a:ext uri="{FF2B5EF4-FFF2-40B4-BE49-F238E27FC236}">
                  <a16:creationId xmlns="" xmlns:a16="http://schemas.microsoft.com/office/drawing/2014/main" id="{3CD192F9-4898-4362-B1A2-3DDAA54614A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51" name="Freeform 28">
              <a:extLst>
                <a:ext uri="{FF2B5EF4-FFF2-40B4-BE49-F238E27FC236}">
                  <a16:creationId xmlns="" xmlns:a16="http://schemas.microsoft.com/office/drawing/2014/main" id="{25658BAB-0A60-4CAE-B735-5297A284A9E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52" name="Freeform 29">
              <a:extLst>
                <a:ext uri="{FF2B5EF4-FFF2-40B4-BE49-F238E27FC236}">
                  <a16:creationId xmlns="" xmlns:a16="http://schemas.microsoft.com/office/drawing/2014/main" id="{B176DB7C-2C45-4E08-956B-5D2E339C75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53" name="Freeform 30">
              <a:extLst>
                <a:ext uri="{FF2B5EF4-FFF2-40B4-BE49-F238E27FC236}">
                  <a16:creationId xmlns="" xmlns:a16="http://schemas.microsoft.com/office/drawing/2014/main" id="{671B014E-7E67-4978-A9AB-7C6E2F99FD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54" name="Freeform 31">
              <a:extLst>
                <a:ext uri="{FF2B5EF4-FFF2-40B4-BE49-F238E27FC236}">
                  <a16:creationId xmlns="" xmlns:a16="http://schemas.microsoft.com/office/drawing/2014/main" id="{193156F8-3B15-4064-8C4B-F21ED4F376A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55" name="Freeform 32">
              <a:extLst>
                <a:ext uri="{FF2B5EF4-FFF2-40B4-BE49-F238E27FC236}">
                  <a16:creationId xmlns="" xmlns:a16="http://schemas.microsoft.com/office/drawing/2014/main" id="{96B721A4-876F-43D1-B231-585A55B38F5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56" name="Freeform 33">
              <a:extLst>
                <a:ext uri="{FF2B5EF4-FFF2-40B4-BE49-F238E27FC236}">
                  <a16:creationId xmlns="" xmlns:a16="http://schemas.microsoft.com/office/drawing/2014/main" id="{3D9AB238-BB7F-4D15-83B0-BD6CA92CC7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57" name="Freeform 34">
              <a:extLst>
                <a:ext uri="{FF2B5EF4-FFF2-40B4-BE49-F238E27FC236}">
                  <a16:creationId xmlns="" xmlns:a16="http://schemas.microsoft.com/office/drawing/2014/main" id="{85F91E03-6B79-4561-AADA-9D9EE519498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58" name="Freeform 35">
              <a:extLst>
                <a:ext uri="{FF2B5EF4-FFF2-40B4-BE49-F238E27FC236}">
                  <a16:creationId xmlns="" xmlns:a16="http://schemas.microsoft.com/office/drawing/2014/main" id="{A2B05A7B-02BB-4384-AB3F-6300769C06E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59" name="Freeform 36">
              <a:extLst>
                <a:ext uri="{FF2B5EF4-FFF2-40B4-BE49-F238E27FC236}">
                  <a16:creationId xmlns="" xmlns:a16="http://schemas.microsoft.com/office/drawing/2014/main" id="{10C0CEA7-547A-4AB3-99B0-971B1E98AB9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0" name="Freeform 37">
              <a:extLst>
                <a:ext uri="{FF2B5EF4-FFF2-40B4-BE49-F238E27FC236}">
                  <a16:creationId xmlns="" xmlns:a16="http://schemas.microsoft.com/office/drawing/2014/main" id="{643A7C23-A309-4BDC-AC90-7E150B0A7A4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61" name="Freeform 38">
              <a:extLst>
                <a:ext uri="{FF2B5EF4-FFF2-40B4-BE49-F238E27FC236}">
                  <a16:creationId xmlns="" xmlns:a16="http://schemas.microsoft.com/office/drawing/2014/main" id="{CDFCEA60-6323-4E47-A467-83E3D32C0B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63" name="Rectangle 62">
            <a:extLst>
              <a:ext uri="{FF2B5EF4-FFF2-40B4-BE49-F238E27FC236}">
                <a16:creationId xmlns="" xmlns:a16="http://schemas.microsoft.com/office/drawing/2014/main" id="{42D62A3B-08B7-4F45-B0BC-A23B2CC9C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Freeform 11">
            <a:extLst>
              <a:ext uri="{FF2B5EF4-FFF2-40B4-BE49-F238E27FC236}">
                <a16:creationId xmlns="" xmlns:a16="http://schemas.microsoft.com/office/drawing/2014/main" id="{7527CAFC-17AC-48FE-AB33-811D38361F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8" name="Rounded Rectangle 47"/>
          <p:cNvSpPr/>
          <p:nvPr/>
        </p:nvSpPr>
        <p:spPr>
          <a:xfrm>
            <a:off x="4070991" y="3658557"/>
            <a:ext cx="1405135" cy="561608"/>
          </a:xfrm>
          <a:prstGeom prst="roundRect">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589212" y="1576379"/>
            <a:ext cx="8915400" cy="5057372"/>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
        <p:nvSpPr>
          <p:cNvPr id="62" name="Rounded Rectangular Callout 61"/>
          <p:cNvSpPr/>
          <p:nvPr/>
        </p:nvSpPr>
        <p:spPr>
          <a:xfrm flipV="1">
            <a:off x="2668760" y="1611347"/>
            <a:ext cx="8885608" cy="1908596"/>
          </a:xfrm>
          <a:prstGeom prst="wedgeRoundRectCallout">
            <a:avLst>
              <a:gd name="adj1" fmla="val -24233"/>
              <a:gd name="adj2" fmla="val -5755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984598" y="1778988"/>
            <a:ext cx="8180751" cy="1569660"/>
          </a:xfrm>
          <a:prstGeom prst="rect">
            <a:avLst/>
          </a:prstGeom>
          <a:noFill/>
        </p:spPr>
        <p:txBody>
          <a:bodyPr wrap="square" rtlCol="0">
            <a:spAutoFit/>
          </a:bodyPr>
          <a:lstStyle/>
          <a:p>
            <a:r>
              <a:rPr lang="en-US" sz="3200" dirty="0" smtClean="0">
                <a:solidFill>
                  <a:schemeClr val="bg1"/>
                </a:solidFill>
              </a:rPr>
              <a:t>There is no injunction here against laying up wealth provided it is laid up in the right place.  </a:t>
            </a:r>
            <a:endParaRPr lang="en-US" sz="3200" dirty="0">
              <a:solidFill>
                <a:schemeClr val="bg1"/>
              </a:solidFill>
            </a:endParaRPr>
          </a:p>
        </p:txBody>
      </p:sp>
      <p:sp>
        <p:nvSpPr>
          <p:cNvPr id="64" name="Rounded Rectangular Callout 63"/>
          <p:cNvSpPr/>
          <p:nvPr/>
        </p:nvSpPr>
        <p:spPr>
          <a:xfrm flipV="1">
            <a:off x="2821160" y="4364377"/>
            <a:ext cx="8885608" cy="2381498"/>
          </a:xfrm>
          <a:prstGeom prst="wedgeRoundRectCallout">
            <a:avLst>
              <a:gd name="adj1" fmla="val -27586"/>
              <a:gd name="adj2" fmla="val 59152"/>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p:cNvSpPr txBox="1"/>
          <p:nvPr/>
        </p:nvSpPr>
        <p:spPr>
          <a:xfrm>
            <a:off x="2937424" y="4277853"/>
            <a:ext cx="8653080" cy="2554545"/>
          </a:xfrm>
          <a:prstGeom prst="rect">
            <a:avLst/>
          </a:prstGeom>
          <a:noFill/>
        </p:spPr>
        <p:txBody>
          <a:bodyPr wrap="square" rtlCol="0">
            <a:spAutoFit/>
          </a:bodyPr>
          <a:lstStyle/>
          <a:p>
            <a:r>
              <a:rPr lang="en-US" sz="3200" dirty="0" smtClean="0">
                <a:solidFill>
                  <a:schemeClr val="bg1"/>
                </a:solidFill>
              </a:rPr>
              <a:t>Christ would have the citizens of the kingdom of heaven make a sound investment of the time and strength their heavenly Father has seen fit to allot them in this life. </a:t>
            </a:r>
            <a:endParaRPr lang="en-US" sz="3200" dirty="0">
              <a:solidFill>
                <a:schemeClr val="bg1"/>
              </a:solidFill>
            </a:endParaRPr>
          </a:p>
        </p:txBody>
      </p:sp>
    </p:spTree>
    <p:extLst>
      <p:ext uri="{BB962C8B-B14F-4D97-AF65-F5344CB8AC3E}">
        <p14:creationId xmlns:p14="http://schemas.microsoft.com/office/powerpoint/2010/main" val="34386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animEffect transition="in" filter="fade">
                                      <p:cBhvr>
                                        <p:cTn id="1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2" grpId="0" animBg="1"/>
      <p:bldP spid="4" grpId="0"/>
      <p:bldP spid="64" grpId="0" animBg="1"/>
      <p:bldP spid="66"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Props1.xml><?xml version="1.0" encoding="utf-8"?>
<ds:datastoreItem xmlns:ds="http://schemas.openxmlformats.org/officeDocument/2006/customXml" ds:itemID="{FE7010E9-D0D4-4763-90A3-DBAE37445A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428C60-BADF-461E-ACB1-6AC412BA55B1}">
  <ds:schemaRefs>
    <ds:schemaRef ds:uri="http://schemas.microsoft.com/sharepoint/v3/contenttype/forms"/>
  </ds:schemaRefs>
</ds:datastoreItem>
</file>

<file path=customXml/itemProps3.xml><?xml version="1.0" encoding="utf-8"?>
<ds:datastoreItem xmlns:ds="http://schemas.openxmlformats.org/officeDocument/2006/customXml" ds:itemID="{19791FE0-E525-44F5-B24B-E8E5757CF5F2}">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71af3243-3dd4-4a8d-8c0d-dd76da1f02a5"/>
    <ds:schemaRef ds:uri="http://purl.org/dc/dcmitype/"/>
    <ds:schemaRef ds:uri="http://purl.org/dc/terms/"/>
    <ds:schemaRef ds:uri="http://schemas.openxmlformats.org/package/2006/metadata/core-properties"/>
    <ds:schemaRef ds:uri="16c05727-aa75-4e4a-9b5f-8a80a116589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Event design</Template>
  <TotalTime>0</TotalTime>
  <Words>3035</Words>
  <Application>Microsoft Office PowerPoint</Application>
  <PresentationFormat>Widescreen</PresentationFormat>
  <Paragraphs>286</Paragraphs>
  <Slides>71</Slides>
  <Notes>60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Calibri</vt:lpstr>
      <vt:lpstr>Century Gothic</vt:lpstr>
      <vt:lpstr>Wingdings 3</vt:lpstr>
      <vt:lpstr>Wisp</vt:lpstr>
      <vt:lpstr>Laying Up Treasure in Heaven</vt:lpstr>
      <vt:lpstr>Memory Text: Mark 8:36-37</vt:lpstr>
      <vt:lpstr>Laying up Treasure: A Textual Analysis Matthew 6:19-21</vt:lpstr>
      <vt:lpstr>Laying up Treasure: A Textual Analysis From the SDA Quarterly, Sabbath February 4</vt:lpstr>
      <vt:lpstr>Laying up Treasure: A Textual Analysis From the SDA Quarterly, Sabbath February 4</vt:lpstr>
      <vt:lpstr>Laying up Treasure: A Textual Analysis Matthew 6:19-21</vt:lpstr>
      <vt:lpstr>Laying up Treasure: A Textual Analysis Matthew 6:19-21   (SDABC V5 p. 349)</vt:lpstr>
      <vt:lpstr>Laying up Treasure: A Textual Analysis Matthew 6:19-21  (SDABC V5 p. 291, 349)</vt:lpstr>
      <vt:lpstr>Laying up Treasure: A Textual Analysis Matthew 6:19-21  (SDABC V5 p. 350)</vt:lpstr>
      <vt:lpstr>Laying up Treasure: A Textual Analysis Matthew 6:19-21  (SDABC V5 p. 350)</vt:lpstr>
      <vt:lpstr>Laying up Treasure: A Textual Analysis Matthew 6:19-21  (SDABC V5 p. 350)</vt:lpstr>
      <vt:lpstr>Laying up Treasure: A Textual Analysis Matthew 6:19-21  </vt:lpstr>
      <vt:lpstr>Memory Text: Mark 8:36-37</vt:lpstr>
      <vt:lpstr>Memory Text:  Context Mark 8:31-38            Matthew 16:21-27</vt:lpstr>
      <vt:lpstr>Memory Text:  Context Mark 8:31-38            Matthew 16:21-27</vt:lpstr>
      <vt:lpstr>Memory Text:  Context Mark 8:31-38            Matthew 16:21-27</vt:lpstr>
      <vt:lpstr>Memory Text:  Context Mark 8:31-38            Matthew 16:21-27</vt:lpstr>
      <vt:lpstr>Memory Text:  Context Mark 8:31-38            Matthew 16:21-27</vt:lpstr>
      <vt:lpstr>Memory Text:  Context Mark 8:31-38            Matthew 16:21-27</vt:lpstr>
      <vt:lpstr>Memory Text:  Context Mark 8:31-38            Matthew 16:21-27</vt:lpstr>
      <vt:lpstr>Memory Text: Context The Desire of Ages, pg. 415</vt:lpstr>
      <vt:lpstr>Memory Text: Context The Desire of Ages, pg. 415</vt:lpstr>
      <vt:lpstr>Memory Text: Context The Desire of Ages, pg. 415</vt:lpstr>
      <vt:lpstr>Memory Text: Context The Desire of Ages, pg. 416</vt:lpstr>
      <vt:lpstr>Memory Text: Context The Desire of Ages, pg. 416</vt:lpstr>
      <vt:lpstr>Memory Text: Context The Desire of Ages, pg. 416</vt:lpstr>
      <vt:lpstr>Memory Text: Context The Desire of Ages, pg. 416</vt:lpstr>
      <vt:lpstr>Memory Text: Context The Desire of Ages, pg. 416</vt:lpstr>
      <vt:lpstr>Memory Text: Context The Desire of Ages, pg. 417</vt:lpstr>
      <vt:lpstr>Memory Text: Context The Desire of Ages, pg. 417</vt:lpstr>
      <vt:lpstr>Memory Text: Context The Desire of Ages, pg. 417</vt:lpstr>
      <vt:lpstr>Memory Text: Context </vt:lpstr>
      <vt:lpstr>A Solemn Warning Hebrews 10:35-39</vt:lpstr>
      <vt:lpstr>A Solemn Warning Hebrews 10:38-39</vt:lpstr>
      <vt:lpstr>A Solemn Warning:  Side Note </vt:lpstr>
      <vt:lpstr>A Solemn Warning:  Side Note </vt:lpstr>
      <vt:lpstr>Examples in Faith: Hebrews 11</vt:lpstr>
      <vt:lpstr>Examples in Faith: Hebrews 11</vt:lpstr>
      <vt:lpstr>Examples in Faith: Hebrews 11</vt:lpstr>
      <vt:lpstr>Examples in Faith: Hebrews 11</vt:lpstr>
      <vt:lpstr>Examples in Faith:   Hebrews 11:1-3</vt:lpstr>
      <vt:lpstr>Examples in Faith:   Hebrews 11</vt:lpstr>
      <vt:lpstr>Examples in Faith:   Hebrews 11</vt:lpstr>
      <vt:lpstr>Examples in Faith:   Hebrews 11</vt:lpstr>
      <vt:lpstr>Examples in Faith:  Abel Hebrews 11:4</vt:lpstr>
      <vt:lpstr>Examples in Faith: Enoch  Hebrews 11:5-6</vt:lpstr>
      <vt:lpstr>Examples in Faith: Noah Hebrews 11:7</vt:lpstr>
      <vt:lpstr>Examples in Faith: Abraham Hebrews 11:8-10</vt:lpstr>
      <vt:lpstr>Examples in Faith: Sara Hebrews 11:11-12</vt:lpstr>
      <vt:lpstr>Examples in Faith:  Hebrews 11:13-16</vt:lpstr>
      <vt:lpstr>Examples in Faith:  Hebrews 11:13-16</vt:lpstr>
      <vt:lpstr>Examples in Faith:  Hebrews 11:15-16</vt:lpstr>
      <vt:lpstr>Examples in Faith:  Hebrews 11:13-16</vt:lpstr>
      <vt:lpstr>Examples in Faith: Abraham  Hebrews 11:17-19</vt:lpstr>
      <vt:lpstr>Examples in Faith: Isaac  Hebrews 11:20</vt:lpstr>
      <vt:lpstr>Examples in Faith: Jacob  Hebrews 11:21</vt:lpstr>
      <vt:lpstr>Examples in Faith: Joseph Hebrews 11:22</vt:lpstr>
      <vt:lpstr>Examples in Faith: Moses Hebrews 11:23-29</vt:lpstr>
      <vt:lpstr>Examples in Faith: Moses Hebrews 11:25-29</vt:lpstr>
      <vt:lpstr>Examples in Faith: Moses Hebrews 11:27-29</vt:lpstr>
      <vt:lpstr>Examples in Faith: Joshua Hebrews 11:30</vt:lpstr>
      <vt:lpstr>Examples in Faith: Rahab Hebrews 11:31</vt:lpstr>
      <vt:lpstr>Examples in Faith:  Hebrews 11:32-40</vt:lpstr>
      <vt:lpstr>Examples in Faith: Hebrews 11:34-40</vt:lpstr>
      <vt:lpstr>Examples in Faith: Hebrews 11:36-40</vt:lpstr>
      <vt:lpstr>Examples in Faith: Hebrews 11:38-40</vt:lpstr>
      <vt:lpstr>The Exhortation:  Prioritize Properly! Hebrews 12:1-2</vt:lpstr>
      <vt:lpstr>The Exhortation:  Prioritize Properly!</vt:lpstr>
      <vt:lpstr>The Exhortation:  Prioritize Properly!</vt:lpstr>
      <vt:lpstr>The Exhortation:  Prioritize Properly!</vt:lpstr>
      <vt:lpstr>Thank you, and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2023-02-10T19:53:42Z</dcterms:created>
  <dcterms:modified xsi:type="dcterms:W3CDTF">2023-02-11T04:49:47Z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