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83"/>
  </p:notesMasterIdLst>
  <p:handoutMasterIdLst>
    <p:handoutMasterId r:id="rId84"/>
  </p:handoutMasterIdLst>
  <p:sldIdLst>
    <p:sldId id="256" r:id="rId2"/>
    <p:sldId id="257" r:id="rId3"/>
    <p:sldId id="285" r:id="rId4"/>
    <p:sldId id="286" r:id="rId5"/>
    <p:sldId id="287" r:id="rId6"/>
    <p:sldId id="288" r:id="rId7"/>
    <p:sldId id="289" r:id="rId8"/>
    <p:sldId id="258" r:id="rId9"/>
    <p:sldId id="259" r:id="rId10"/>
    <p:sldId id="260" r:id="rId11"/>
    <p:sldId id="261" r:id="rId12"/>
    <p:sldId id="262" r:id="rId13"/>
    <p:sldId id="263" r:id="rId14"/>
    <p:sldId id="266" r:id="rId15"/>
    <p:sldId id="264" r:id="rId16"/>
    <p:sldId id="267" r:id="rId17"/>
    <p:sldId id="268" r:id="rId18"/>
    <p:sldId id="269" r:id="rId19"/>
    <p:sldId id="271" r:id="rId20"/>
    <p:sldId id="272" r:id="rId21"/>
    <p:sldId id="273" r:id="rId22"/>
    <p:sldId id="275" r:id="rId23"/>
    <p:sldId id="276" r:id="rId24"/>
    <p:sldId id="277" r:id="rId25"/>
    <p:sldId id="278" r:id="rId26"/>
    <p:sldId id="279" r:id="rId27"/>
    <p:sldId id="282" r:id="rId28"/>
    <p:sldId id="283" r:id="rId29"/>
    <p:sldId id="284" r:id="rId30"/>
    <p:sldId id="270" r:id="rId31"/>
    <p:sldId id="274" r:id="rId32"/>
    <p:sldId id="280" r:id="rId33"/>
    <p:sldId id="290" r:id="rId34"/>
    <p:sldId id="292" r:id="rId35"/>
    <p:sldId id="291" r:id="rId36"/>
    <p:sldId id="293" r:id="rId37"/>
    <p:sldId id="295" r:id="rId38"/>
    <p:sldId id="294" r:id="rId39"/>
    <p:sldId id="296" r:id="rId40"/>
    <p:sldId id="297" r:id="rId41"/>
    <p:sldId id="298" r:id="rId42"/>
    <p:sldId id="299" r:id="rId43"/>
    <p:sldId id="300" r:id="rId44"/>
    <p:sldId id="301" r:id="rId45"/>
    <p:sldId id="302" r:id="rId46"/>
    <p:sldId id="304" r:id="rId47"/>
    <p:sldId id="303" r:id="rId48"/>
    <p:sldId id="306" r:id="rId49"/>
    <p:sldId id="307" r:id="rId50"/>
    <p:sldId id="309" r:id="rId51"/>
    <p:sldId id="310" r:id="rId52"/>
    <p:sldId id="311" r:id="rId53"/>
    <p:sldId id="312" r:id="rId54"/>
    <p:sldId id="313" r:id="rId55"/>
    <p:sldId id="314" r:id="rId56"/>
    <p:sldId id="315" r:id="rId57"/>
    <p:sldId id="316" r:id="rId58"/>
    <p:sldId id="317" r:id="rId59"/>
    <p:sldId id="308" r:id="rId60"/>
    <p:sldId id="318" r:id="rId61"/>
    <p:sldId id="325" r:id="rId62"/>
    <p:sldId id="328" r:id="rId63"/>
    <p:sldId id="327" r:id="rId64"/>
    <p:sldId id="326" r:id="rId65"/>
    <p:sldId id="319" r:id="rId66"/>
    <p:sldId id="320" r:id="rId67"/>
    <p:sldId id="321" r:id="rId68"/>
    <p:sldId id="324" r:id="rId69"/>
    <p:sldId id="329" r:id="rId70"/>
    <p:sldId id="322" r:id="rId71"/>
    <p:sldId id="323" r:id="rId72"/>
    <p:sldId id="330" r:id="rId73"/>
    <p:sldId id="331" r:id="rId74"/>
    <p:sldId id="332" r:id="rId75"/>
    <p:sldId id="333" r:id="rId76"/>
    <p:sldId id="334" r:id="rId77"/>
    <p:sldId id="335" r:id="rId78"/>
    <p:sldId id="336" r:id="rId79"/>
    <p:sldId id="337" r:id="rId80"/>
    <p:sldId id="338" r:id="rId81"/>
    <p:sldId id="339"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F1CE"/>
    <a:srgbClr val="000000"/>
    <a:srgbClr val="91DA00"/>
    <a:srgbClr val="ECC9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snapToGrid="0">
      <p:cViewPr varScale="1">
        <p:scale>
          <a:sx n="58" d="100"/>
          <a:sy n="58" d="100"/>
        </p:scale>
        <p:origin x="99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D4FFC79-5CC7-411D-954E-AF07F694A644}" type="datetimeFigureOut">
              <a:rPr lang="en-US" smtClean="0"/>
              <a:t>2/17/2023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25409B-CD0A-46AE-958C-035B3CBF87AA}" type="slidenum">
              <a:rPr lang="en-US" smtClean="0"/>
              <a:t>‹#›</a:t>
            </a:fld>
            <a:endParaRPr lang="en-US"/>
          </a:p>
        </p:txBody>
      </p:sp>
    </p:spTree>
    <p:extLst>
      <p:ext uri="{BB962C8B-B14F-4D97-AF65-F5344CB8AC3E}">
        <p14:creationId xmlns:p14="http://schemas.microsoft.com/office/powerpoint/2010/main" val="2129087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6CD40-7650-4EF3-BFB8-D35B5B6A989A}" type="datetimeFigureOut">
              <a:rPr lang="en-US" smtClean="0"/>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27E36-6831-4FD8-B49F-AA8D0D4487BF}" type="slidenum">
              <a:rPr lang="en-US" smtClean="0"/>
              <a:t>‹#›</a:t>
            </a:fld>
            <a:endParaRPr lang="en-US"/>
          </a:p>
        </p:txBody>
      </p:sp>
    </p:spTree>
    <p:extLst>
      <p:ext uri="{BB962C8B-B14F-4D97-AF65-F5344CB8AC3E}">
        <p14:creationId xmlns:p14="http://schemas.microsoft.com/office/powerpoint/2010/main" val="7593757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1</a:t>
            </a:fld>
            <a:endParaRPr lang="en-US"/>
          </a:p>
        </p:txBody>
      </p:sp>
    </p:spTree>
    <p:extLst>
      <p:ext uri="{BB962C8B-B14F-4D97-AF65-F5344CB8AC3E}">
        <p14:creationId xmlns:p14="http://schemas.microsoft.com/office/powerpoint/2010/main" val="2618842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76</a:t>
            </a:fld>
            <a:endParaRPr lang="en-US"/>
          </a:p>
        </p:txBody>
      </p:sp>
    </p:spTree>
    <p:extLst>
      <p:ext uri="{BB962C8B-B14F-4D97-AF65-F5344CB8AC3E}">
        <p14:creationId xmlns:p14="http://schemas.microsoft.com/office/powerpoint/2010/main" val="760363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a:t>
            </a:fld>
            <a:endParaRPr lang="en-US"/>
          </a:p>
        </p:txBody>
      </p:sp>
    </p:spTree>
    <p:extLst>
      <p:ext uri="{BB962C8B-B14F-4D97-AF65-F5344CB8AC3E}">
        <p14:creationId xmlns:p14="http://schemas.microsoft.com/office/powerpoint/2010/main" val="3098118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59</a:t>
            </a:fld>
            <a:endParaRPr lang="en-US"/>
          </a:p>
        </p:txBody>
      </p:sp>
    </p:spTree>
    <p:extLst>
      <p:ext uri="{BB962C8B-B14F-4D97-AF65-F5344CB8AC3E}">
        <p14:creationId xmlns:p14="http://schemas.microsoft.com/office/powerpoint/2010/main" val="488444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65</a:t>
            </a:fld>
            <a:endParaRPr lang="en-US"/>
          </a:p>
        </p:txBody>
      </p:sp>
    </p:spTree>
    <p:extLst>
      <p:ext uri="{BB962C8B-B14F-4D97-AF65-F5344CB8AC3E}">
        <p14:creationId xmlns:p14="http://schemas.microsoft.com/office/powerpoint/2010/main" val="1137501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67</a:t>
            </a:fld>
            <a:endParaRPr lang="en-US"/>
          </a:p>
        </p:txBody>
      </p:sp>
    </p:spTree>
    <p:extLst>
      <p:ext uri="{BB962C8B-B14F-4D97-AF65-F5344CB8AC3E}">
        <p14:creationId xmlns:p14="http://schemas.microsoft.com/office/powerpoint/2010/main" val="2315127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71</a:t>
            </a:fld>
            <a:endParaRPr lang="en-US"/>
          </a:p>
        </p:txBody>
      </p:sp>
    </p:spTree>
    <p:extLst>
      <p:ext uri="{BB962C8B-B14F-4D97-AF65-F5344CB8AC3E}">
        <p14:creationId xmlns:p14="http://schemas.microsoft.com/office/powerpoint/2010/main" val="2294985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73</a:t>
            </a:fld>
            <a:endParaRPr lang="en-US"/>
          </a:p>
        </p:txBody>
      </p:sp>
    </p:spTree>
    <p:extLst>
      <p:ext uri="{BB962C8B-B14F-4D97-AF65-F5344CB8AC3E}">
        <p14:creationId xmlns:p14="http://schemas.microsoft.com/office/powerpoint/2010/main" val="4286481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74</a:t>
            </a:fld>
            <a:endParaRPr lang="en-US"/>
          </a:p>
        </p:txBody>
      </p:sp>
    </p:spTree>
    <p:extLst>
      <p:ext uri="{BB962C8B-B14F-4D97-AF65-F5344CB8AC3E}">
        <p14:creationId xmlns:p14="http://schemas.microsoft.com/office/powerpoint/2010/main" val="2095867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27E36-6831-4FD8-B49F-AA8D0D4487BF}" type="slidenum">
              <a:rPr lang="en-US" smtClean="0"/>
              <a:t>75</a:t>
            </a:fld>
            <a:endParaRPr lang="en-US"/>
          </a:p>
        </p:txBody>
      </p:sp>
    </p:spTree>
    <p:extLst>
      <p:ext uri="{BB962C8B-B14F-4D97-AF65-F5344CB8AC3E}">
        <p14:creationId xmlns:p14="http://schemas.microsoft.com/office/powerpoint/2010/main" val="39806953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4BCDC0C-AE02-4DDE-8093-C434E6817AF7}" type="datetime1">
              <a:rPr lang="en-US" smtClean="0"/>
              <a:t>2/17/2023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F255FF-AAC0-40D7-81E7-1D65D506C11F}" type="datetime1">
              <a:rPr lang="en-US" smtClean="0"/>
              <a:t>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B71D01-6FD1-49F0-80BD-6B6E38E0E4E5}"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2FA19F-02B8-465A-A1C4-AE872B81B4C3}"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BB1F4-84F9-4D7C-94CB-26BBE7C4462C}"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C35124-F9FA-4E70-8B48-DD25AA098FBF}"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5B3854-11EC-4FF9-A6EE-C3B9D79ECDDD}"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A6EA7B0-0FC4-405C-9B60-25F7D4B14198}"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AB66A3-AB69-4195-8920-F5931C670479}"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ED43BE-F634-48DA-B113-C5CA9CEA95CF}"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896597" y="6461760"/>
            <a:ext cx="609600" cy="304800"/>
          </a:xfrm>
        </p:spPr>
        <p:txBody>
          <a:bodyPr/>
          <a:lstStyle>
            <a:lvl1pPr>
              <a:defRPr sz="2400"/>
            </a:lvl1pPr>
          </a:lstStyle>
          <a:p>
            <a:fld id="{E97799C9-84D9-46D2-A11E-BCF8A720529D}"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547F6D-36E6-420A-A032-21728E4F7638}" type="datetime1">
              <a:rPr lang="en-US" smtClean="0"/>
              <a:t>2/17/2023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4789F8D-1423-445A-9B4E-769233B152FC}" type="datetime1">
              <a:rPr lang="en-US" smtClean="0"/>
              <a:t>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EB92B1-C849-414E-B7EE-956FAF348A4D}" type="datetime1">
              <a:rPr lang="en-US" smtClean="0"/>
              <a:t>2/17/2023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2FDB80-75A1-4736-BF7B-780D70C12DB1}" type="datetime1">
              <a:rPr lang="en-US" smtClean="0"/>
              <a:t>2/17/2023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5171F-285B-42F9-8EBA-9A35F3A170AF}" type="datetime1">
              <a:rPr lang="en-US" smtClean="0"/>
              <a:t>2/17/2023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6A4F0-B282-4D36-A6FF-D84F0ACEF4CC}" type="datetime1">
              <a:rPr lang="en-US" smtClean="0"/>
              <a:t>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48724A-9768-47EC-BF0E-BA03FA423D53}" type="datetime1">
              <a:rPr lang="en-US" smtClean="0"/>
              <a:t>2/17/2023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435195F-E9D9-4B36-A69F-41DCCB4F6D0B}" type="datetime1">
              <a:rPr lang="en-US" smtClean="0"/>
              <a:t>2/17/2023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hyperlink" Target="http://biblia.com/bible/nkjv/Isaiah%2061.2" TargetMode="External"/><Relationship Id="rId2" Type="http://schemas.openxmlformats.org/officeDocument/2006/relationships/hyperlink" Target="http://biblia.com/bible/nkjv/Isaiah%2061.1"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biblia.com/bible/nkjv/Isaiah%2061.2" TargetMode="External"/><Relationship Id="rId2" Type="http://schemas.openxmlformats.org/officeDocument/2006/relationships/hyperlink" Target="http://biblia.com/bible/nkjv/Isaiah%2061.1"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snet.org/lessons/23a/helps/lesshp07.html#egw01" TargetMode="External"/><Relationship Id="rId2" Type="http://schemas.openxmlformats.org/officeDocument/2006/relationships/hyperlink" Target="http://biblia.com/bible/nkjv/Matt.%2011.1-6"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Unto the Least of These</a:t>
            </a:r>
            <a:endParaRPr lang="en-US" dirty="0"/>
          </a:p>
        </p:txBody>
      </p:sp>
      <p:sp>
        <p:nvSpPr>
          <p:cNvPr id="3" name="Subtitle 2"/>
          <p:cNvSpPr>
            <a:spLocks noGrp="1"/>
          </p:cNvSpPr>
          <p:nvPr>
            <p:ph type="subTitle" idx="1"/>
          </p:nvPr>
        </p:nvSpPr>
        <p:spPr/>
        <p:txBody>
          <a:bodyPr>
            <a:normAutofit/>
          </a:bodyPr>
          <a:lstStyle/>
          <a:p>
            <a:r>
              <a:rPr lang="en-US" sz="3000" dirty="0" smtClean="0"/>
              <a:t>Luke 4, Isaiah 61</a:t>
            </a:r>
          </a:p>
          <a:p>
            <a:endParaRPr lang="en-US" sz="1200" dirty="0"/>
          </a:p>
          <a:p>
            <a:r>
              <a:rPr lang="en-US" i="1" dirty="0" smtClean="0"/>
              <a:t>Lesson 7, 1</a:t>
            </a:r>
            <a:r>
              <a:rPr lang="en-US" i="1" baseline="30000" dirty="0" smtClean="0"/>
              <a:t>st</a:t>
            </a:r>
            <a:r>
              <a:rPr lang="en-US" i="1" dirty="0" smtClean="0"/>
              <a:t> Quarter 2023</a:t>
            </a:r>
            <a:endParaRPr lang="en-US" i="1" dirty="0"/>
          </a:p>
        </p:txBody>
      </p:sp>
    </p:spTree>
    <p:extLst>
      <p:ext uri="{BB962C8B-B14F-4D97-AF65-F5344CB8AC3E}">
        <p14:creationId xmlns:p14="http://schemas.microsoft.com/office/powerpoint/2010/main" val="3218352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Social </a:t>
            </a:r>
            <a:r>
              <a:rPr lang="en-US" dirty="0" smtClean="0"/>
              <a:t>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The </a:t>
            </a:r>
            <a:r>
              <a:rPr lang="en-US" sz="3200" dirty="0"/>
              <a:t>Romans claimed the right of appointing and removing the high priest, and the office was often secured by fraud, bribery, and even murder. Thus the priesthood became more and more corrupt. Yet the priests still possessed great power, and they employed it for selfish and mercenary ends. The people were subjected to their merciless demands, and were also heavily taxed by the Romans. </a:t>
            </a:r>
          </a:p>
        </p:txBody>
      </p:sp>
      <p:sp>
        <p:nvSpPr>
          <p:cNvPr id="5" name="Slide Number Placeholder 4"/>
          <p:cNvSpPr>
            <a:spLocks noGrp="1"/>
          </p:cNvSpPr>
          <p:nvPr>
            <p:ph type="sldNum" sz="quarter" idx="12"/>
          </p:nvPr>
        </p:nvSpPr>
        <p:spPr/>
        <p:txBody>
          <a:bodyPr/>
          <a:lstStyle/>
          <a:p>
            <a:fld id="{E97799C9-84D9-46D2-A11E-BCF8A720529D}" type="slidenum">
              <a:rPr lang="en-US" smtClean="0"/>
              <a:t>10</a:t>
            </a:fld>
            <a:endParaRPr lang="en-US" dirty="0"/>
          </a:p>
        </p:txBody>
      </p:sp>
    </p:spTree>
    <p:extLst>
      <p:ext uri="{BB962C8B-B14F-4D97-AF65-F5344CB8AC3E}">
        <p14:creationId xmlns:p14="http://schemas.microsoft.com/office/powerpoint/2010/main" val="1959873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Social </a:t>
            </a:r>
            <a:r>
              <a:rPr lang="en-US" dirty="0" smtClean="0"/>
              <a:t>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a:xfrm>
            <a:off x="1295401" y="2420471"/>
            <a:ext cx="9601196" cy="3455397"/>
          </a:xfrm>
        </p:spPr>
        <p:txBody>
          <a:bodyPr>
            <a:noAutofit/>
          </a:bodyPr>
          <a:lstStyle/>
          <a:p>
            <a:pPr marL="0" indent="0">
              <a:buNone/>
            </a:pPr>
            <a:r>
              <a:rPr lang="en-US" sz="3200" dirty="0" smtClean="0"/>
              <a:t>This </a:t>
            </a:r>
            <a:r>
              <a:rPr lang="en-US" sz="3200" dirty="0"/>
              <a:t>state of affairs caused widespread discontent. Popular outbreaks were frequent. Greed and violence, distrust and spiritual apathy, were eating out the very heart of the </a:t>
            </a:r>
            <a:r>
              <a:rPr lang="en-US" sz="3200" dirty="0" smtClean="0"/>
              <a:t>nation</a:t>
            </a:r>
            <a:r>
              <a:rPr lang="en-US" sz="3200" dirty="0"/>
              <a:t>. </a:t>
            </a:r>
            <a:endParaRPr lang="en-US" sz="3200" dirty="0" smtClean="0"/>
          </a:p>
          <a:p>
            <a:pPr marL="0" indent="0">
              <a:buNone/>
            </a:pPr>
            <a:r>
              <a:rPr lang="en-US" sz="3200" dirty="0"/>
              <a:t>Hatred of the Romans, and national and spiritual pride, led the Jews still to adhere rigorously to their forms of worship. </a:t>
            </a:r>
          </a:p>
        </p:txBody>
      </p:sp>
      <p:sp>
        <p:nvSpPr>
          <p:cNvPr id="5" name="Slide Number Placeholder 4"/>
          <p:cNvSpPr>
            <a:spLocks noGrp="1"/>
          </p:cNvSpPr>
          <p:nvPr>
            <p:ph type="sldNum" sz="quarter" idx="12"/>
          </p:nvPr>
        </p:nvSpPr>
        <p:spPr/>
        <p:txBody>
          <a:bodyPr/>
          <a:lstStyle/>
          <a:p>
            <a:fld id="{E97799C9-84D9-46D2-A11E-BCF8A720529D}" type="slidenum">
              <a:rPr lang="en-US" smtClean="0"/>
              <a:t>11</a:t>
            </a:fld>
            <a:endParaRPr lang="en-US" dirty="0"/>
          </a:p>
        </p:txBody>
      </p:sp>
    </p:spTree>
    <p:extLst>
      <p:ext uri="{BB962C8B-B14F-4D97-AF65-F5344CB8AC3E}">
        <p14:creationId xmlns:p14="http://schemas.microsoft.com/office/powerpoint/2010/main" val="164186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Social </a:t>
            </a:r>
            <a:r>
              <a:rPr lang="en-US" dirty="0" smtClean="0"/>
              <a:t>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The </a:t>
            </a:r>
            <a:r>
              <a:rPr lang="en-US" sz="3200" dirty="0"/>
              <a:t>priests tried to maintain a reputation for sanctity by scrupulous attention to the ceremonies of religion. The people, in their darkness and oppression, and the rulers, thirsting for power, longed for the coming of One who would vanquish their enemies and restore the kingdom to Israel. They had studied the prophecies, but without spiritual insight. </a:t>
            </a:r>
          </a:p>
        </p:txBody>
      </p:sp>
      <p:sp>
        <p:nvSpPr>
          <p:cNvPr id="5" name="Slide Number Placeholder 4"/>
          <p:cNvSpPr>
            <a:spLocks noGrp="1"/>
          </p:cNvSpPr>
          <p:nvPr>
            <p:ph type="sldNum" sz="quarter" idx="12"/>
          </p:nvPr>
        </p:nvSpPr>
        <p:spPr/>
        <p:txBody>
          <a:bodyPr/>
          <a:lstStyle/>
          <a:p>
            <a:fld id="{E97799C9-84D9-46D2-A11E-BCF8A720529D}" type="slidenum">
              <a:rPr lang="en-US" smtClean="0"/>
              <a:t>12</a:t>
            </a:fld>
            <a:endParaRPr lang="en-US" dirty="0"/>
          </a:p>
        </p:txBody>
      </p:sp>
    </p:spTree>
    <p:extLst>
      <p:ext uri="{BB962C8B-B14F-4D97-AF65-F5344CB8AC3E}">
        <p14:creationId xmlns:p14="http://schemas.microsoft.com/office/powerpoint/2010/main" val="1111548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Social 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Thus </a:t>
            </a:r>
            <a:r>
              <a:rPr lang="en-US" sz="3200" dirty="0"/>
              <a:t>they overlooked those scriptures that point to the humiliation of Christ's first advent, and misapplied those that speak of the glory of His second coming. Pride obscured their vision. They interpreted prophecy in accordance with their selfish desires. </a:t>
            </a:r>
          </a:p>
        </p:txBody>
      </p:sp>
      <p:sp>
        <p:nvSpPr>
          <p:cNvPr id="5" name="Slide Number Placeholder 4"/>
          <p:cNvSpPr>
            <a:spLocks noGrp="1"/>
          </p:cNvSpPr>
          <p:nvPr>
            <p:ph type="sldNum" sz="quarter" idx="12"/>
          </p:nvPr>
        </p:nvSpPr>
        <p:spPr/>
        <p:txBody>
          <a:bodyPr/>
          <a:lstStyle/>
          <a:p>
            <a:fld id="{E97799C9-84D9-46D2-A11E-BCF8A720529D}" type="slidenum">
              <a:rPr lang="en-US" smtClean="0"/>
              <a:t>13</a:t>
            </a:fld>
            <a:endParaRPr lang="en-US" dirty="0"/>
          </a:p>
        </p:txBody>
      </p:sp>
    </p:spTree>
    <p:extLst>
      <p:ext uri="{BB962C8B-B14F-4D97-AF65-F5344CB8AC3E}">
        <p14:creationId xmlns:p14="http://schemas.microsoft.com/office/powerpoint/2010/main" val="2827196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Temporal Context: Luke 4</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Shortly after the temptations in the wilderness, Jesus returned to Galilee, the region in which He had grown up.  There He began to teach the people.  Word spread about His activities and “there went out a fame of Him through all the region round about.”  </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14</a:t>
            </a:fld>
            <a:endParaRPr lang="en-US" dirty="0"/>
          </a:p>
        </p:txBody>
      </p:sp>
    </p:spTree>
    <p:extLst>
      <p:ext uri="{BB962C8B-B14F-4D97-AF65-F5344CB8AC3E}">
        <p14:creationId xmlns:p14="http://schemas.microsoft.com/office/powerpoint/2010/main" val="2541699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4:14-16</a:t>
            </a:r>
            <a:endParaRPr lang="en-US" dirty="0"/>
          </a:p>
        </p:txBody>
      </p:sp>
      <p:sp>
        <p:nvSpPr>
          <p:cNvPr id="3" name="Content Placeholder 2"/>
          <p:cNvSpPr>
            <a:spLocks noGrp="1"/>
          </p:cNvSpPr>
          <p:nvPr>
            <p:ph sz="half" idx="1"/>
          </p:nvPr>
        </p:nvSpPr>
        <p:spPr/>
        <p:txBody>
          <a:bodyPr>
            <a:noAutofit/>
          </a:bodyPr>
          <a:lstStyle/>
          <a:p>
            <a:r>
              <a:rPr lang="en-US" sz="3200" b="1" baseline="30000" dirty="0"/>
              <a:t>14 </a:t>
            </a:r>
            <a:r>
              <a:rPr lang="en-US" sz="3200" dirty="0"/>
              <a:t>And Jesus returned in the power of the Spirit into Galilee: and there went out a fame of him through all the region round about</a:t>
            </a:r>
            <a:r>
              <a:rPr lang="en-US" sz="3200" dirty="0" smtClean="0"/>
              <a:t>.  </a:t>
            </a:r>
            <a:endParaRPr lang="en-US" sz="3200" dirty="0"/>
          </a:p>
        </p:txBody>
      </p:sp>
      <p:pic>
        <p:nvPicPr>
          <p:cNvPr id="1026" name="Picture 2" descr="Jesus Teaching the People by the Seasho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9449" y="2560638"/>
            <a:ext cx="4202601" cy="330993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15</a:t>
            </a:fld>
            <a:endParaRPr lang="en-US" dirty="0"/>
          </a:p>
        </p:txBody>
      </p:sp>
    </p:spTree>
    <p:extLst>
      <p:ext uri="{BB962C8B-B14F-4D97-AF65-F5344CB8AC3E}">
        <p14:creationId xmlns:p14="http://schemas.microsoft.com/office/powerpoint/2010/main" val="55942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4:15-16</a:t>
            </a:r>
            <a:endParaRPr lang="en-US" dirty="0"/>
          </a:p>
        </p:txBody>
      </p:sp>
      <p:sp>
        <p:nvSpPr>
          <p:cNvPr id="4" name="Content Placeholder 3"/>
          <p:cNvSpPr>
            <a:spLocks noGrp="1"/>
          </p:cNvSpPr>
          <p:nvPr>
            <p:ph sz="half" idx="2"/>
          </p:nvPr>
        </p:nvSpPr>
        <p:spPr/>
        <p:txBody>
          <a:bodyPr>
            <a:noAutofit/>
          </a:bodyPr>
          <a:lstStyle/>
          <a:p>
            <a:r>
              <a:rPr lang="en-US" sz="3200" b="1" baseline="30000" dirty="0"/>
              <a:t>15 </a:t>
            </a:r>
            <a:r>
              <a:rPr lang="en-US" sz="3200" dirty="0"/>
              <a:t>And he taught in their synagogues, being glorified of all</a:t>
            </a:r>
            <a:r>
              <a:rPr lang="en-US" sz="3200" dirty="0" smtClean="0"/>
              <a:t>.</a:t>
            </a:r>
            <a:endParaRPr lang="en-US" sz="3200" dirty="0"/>
          </a:p>
        </p:txBody>
      </p:sp>
      <p:pic>
        <p:nvPicPr>
          <p:cNvPr id="2050" name="Picture 2" descr="fulfilled_in_your_hearing - Saint Stanislaus Roman Catholic Churc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7867" y="2560638"/>
            <a:ext cx="4419465" cy="330993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16</a:t>
            </a:fld>
            <a:endParaRPr lang="en-US" dirty="0"/>
          </a:p>
        </p:txBody>
      </p:sp>
    </p:spTree>
    <p:extLst>
      <p:ext uri="{BB962C8B-B14F-4D97-AF65-F5344CB8AC3E}">
        <p14:creationId xmlns:p14="http://schemas.microsoft.com/office/powerpoint/2010/main" val="2343395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4:16</a:t>
            </a:r>
            <a:endParaRPr lang="en-US" dirty="0"/>
          </a:p>
        </p:txBody>
      </p:sp>
      <p:sp>
        <p:nvSpPr>
          <p:cNvPr id="3" name="Content Placeholder 2"/>
          <p:cNvSpPr>
            <a:spLocks noGrp="1"/>
          </p:cNvSpPr>
          <p:nvPr>
            <p:ph sz="half" idx="1"/>
          </p:nvPr>
        </p:nvSpPr>
        <p:spPr/>
        <p:txBody>
          <a:bodyPr>
            <a:noAutofit/>
          </a:bodyPr>
          <a:lstStyle/>
          <a:p>
            <a:r>
              <a:rPr lang="en-US" sz="3200" b="1" baseline="30000" dirty="0"/>
              <a:t>16 </a:t>
            </a:r>
            <a:r>
              <a:rPr lang="en-US" sz="3200" dirty="0"/>
              <a:t>And he came to Nazareth, where he had been brought up: and, as his custom was, he went into the synagogue on the </a:t>
            </a:r>
            <a:r>
              <a:rPr lang="en-US" sz="3200" dirty="0" err="1"/>
              <a:t>sabbath</a:t>
            </a:r>
            <a:r>
              <a:rPr lang="en-US" sz="3200" dirty="0"/>
              <a:t> day, and stood up for to read.</a:t>
            </a:r>
          </a:p>
        </p:txBody>
      </p:sp>
      <p:pic>
        <p:nvPicPr>
          <p:cNvPr id="3074" name="Picture 2" descr="Jesus Christ, Son of Go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05652" y="2734139"/>
            <a:ext cx="4994123" cy="313630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17</a:t>
            </a:fld>
            <a:endParaRPr lang="en-US" dirty="0"/>
          </a:p>
        </p:txBody>
      </p:sp>
    </p:spTree>
    <p:extLst>
      <p:ext uri="{BB962C8B-B14F-4D97-AF65-F5344CB8AC3E}">
        <p14:creationId xmlns:p14="http://schemas.microsoft.com/office/powerpoint/2010/main" val="537486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Jesus in Church:  </a:t>
            </a:r>
            <a:r>
              <a:rPr lang="en-US" i="1" dirty="0" smtClean="0"/>
              <a:t>Desire </a:t>
            </a:r>
            <a:r>
              <a:rPr lang="en-US" i="1" dirty="0"/>
              <a:t>of Ages </a:t>
            </a:r>
            <a:r>
              <a:rPr lang="en-US" dirty="0" smtClean="0"/>
              <a:t>pg. 236</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During His childhood and youth, Jesus had worshiped among His brethren in the synagogue at Nazareth. Since the opening of His ministry He had been absent from them, but they had not been ignorant of what had befallen Him. As He again appeared among them, their interest and expectation were excited to the highest pitch. </a:t>
            </a:r>
          </a:p>
        </p:txBody>
      </p:sp>
      <p:sp>
        <p:nvSpPr>
          <p:cNvPr id="5" name="Slide Number Placeholder 4"/>
          <p:cNvSpPr>
            <a:spLocks noGrp="1"/>
          </p:cNvSpPr>
          <p:nvPr>
            <p:ph type="sldNum" sz="quarter" idx="12"/>
          </p:nvPr>
        </p:nvSpPr>
        <p:spPr/>
        <p:txBody>
          <a:bodyPr/>
          <a:lstStyle/>
          <a:p>
            <a:fld id="{E97799C9-84D9-46D2-A11E-BCF8A720529D}" type="slidenum">
              <a:rPr lang="en-US" smtClean="0"/>
              <a:t>18</a:t>
            </a:fld>
            <a:endParaRPr lang="en-US" dirty="0"/>
          </a:p>
        </p:txBody>
      </p:sp>
    </p:spTree>
    <p:extLst>
      <p:ext uri="{BB962C8B-B14F-4D97-AF65-F5344CB8AC3E}">
        <p14:creationId xmlns:p14="http://schemas.microsoft.com/office/powerpoint/2010/main" val="2740301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Jesus in Church:  </a:t>
            </a:r>
            <a:r>
              <a:rPr lang="en-US" i="1" dirty="0" smtClean="0"/>
              <a:t>Desire </a:t>
            </a:r>
            <a:r>
              <a:rPr lang="en-US" i="1" dirty="0"/>
              <a:t>of Ages </a:t>
            </a:r>
            <a:r>
              <a:rPr lang="en-US" dirty="0" smtClean="0"/>
              <a:t>pg. 236</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Here </a:t>
            </a:r>
            <a:r>
              <a:rPr lang="en-US" sz="3200" dirty="0"/>
              <a:t>were the familiar forms and faces of those whom He had known from infancy. Here were His mother, His brothers and sisters, and all eyes were turned upon Him as He entered the synagogue upon the Sabbath day, and took His place among the worshipers. </a:t>
            </a:r>
          </a:p>
        </p:txBody>
      </p:sp>
      <p:sp>
        <p:nvSpPr>
          <p:cNvPr id="5" name="Slide Number Placeholder 4"/>
          <p:cNvSpPr>
            <a:spLocks noGrp="1"/>
          </p:cNvSpPr>
          <p:nvPr>
            <p:ph type="sldNum" sz="quarter" idx="12"/>
          </p:nvPr>
        </p:nvSpPr>
        <p:spPr/>
        <p:txBody>
          <a:bodyPr/>
          <a:lstStyle/>
          <a:p>
            <a:fld id="{E97799C9-84D9-46D2-A11E-BCF8A720529D}" type="slidenum">
              <a:rPr lang="en-US" smtClean="0"/>
              <a:t>19</a:t>
            </a:fld>
            <a:endParaRPr lang="en-US" dirty="0"/>
          </a:p>
        </p:txBody>
      </p:sp>
    </p:spTree>
    <p:extLst>
      <p:ext uri="{BB962C8B-B14F-4D97-AF65-F5344CB8AC3E}">
        <p14:creationId xmlns:p14="http://schemas.microsoft.com/office/powerpoint/2010/main" val="101149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Matthew 25:34</a:t>
            </a:r>
            <a:endParaRPr lang="en-US" dirty="0"/>
          </a:p>
        </p:txBody>
      </p:sp>
      <p:sp>
        <p:nvSpPr>
          <p:cNvPr id="3" name="Content Placeholder 2"/>
          <p:cNvSpPr>
            <a:spLocks noGrp="1"/>
          </p:cNvSpPr>
          <p:nvPr>
            <p:ph idx="1"/>
          </p:nvPr>
        </p:nvSpPr>
        <p:spPr/>
        <p:txBody>
          <a:bodyPr>
            <a:noAutofit/>
          </a:bodyPr>
          <a:lstStyle/>
          <a:p>
            <a:r>
              <a:rPr lang="en-US" sz="4400" b="1" baseline="30000" dirty="0"/>
              <a:t>34 </a:t>
            </a:r>
            <a:r>
              <a:rPr lang="en-US" sz="4400" dirty="0"/>
              <a:t>Then shall the King say unto them on his right hand, Come, ye blessed of my Father, inherit the kingdom prepared for you from the foundation of the world:</a:t>
            </a:r>
          </a:p>
        </p:txBody>
      </p:sp>
      <p:sp>
        <p:nvSpPr>
          <p:cNvPr id="6" name="Slide Number Placeholder 5"/>
          <p:cNvSpPr>
            <a:spLocks noGrp="1"/>
          </p:cNvSpPr>
          <p:nvPr>
            <p:ph type="sldNum" sz="quarter" idx="12"/>
          </p:nvPr>
        </p:nvSpPr>
        <p:spPr/>
        <p:txBody>
          <a:bodyPr/>
          <a:lstStyle/>
          <a:p>
            <a:fld id="{E97799C9-84D9-46D2-A11E-BCF8A720529D}" type="slidenum">
              <a:rPr lang="en-US" smtClean="0"/>
              <a:t>2</a:t>
            </a:fld>
            <a:endParaRPr lang="en-US" dirty="0"/>
          </a:p>
        </p:txBody>
      </p:sp>
    </p:spTree>
    <p:extLst>
      <p:ext uri="{BB962C8B-B14F-4D97-AF65-F5344CB8AC3E}">
        <p14:creationId xmlns:p14="http://schemas.microsoft.com/office/powerpoint/2010/main" val="2133296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Jesus in Church:  </a:t>
            </a:r>
            <a:r>
              <a:rPr lang="en-US" i="1" dirty="0" smtClean="0"/>
              <a:t>Desire </a:t>
            </a:r>
            <a:r>
              <a:rPr lang="en-US" i="1" dirty="0"/>
              <a:t>of Ages </a:t>
            </a:r>
            <a:r>
              <a:rPr lang="en-US" dirty="0" smtClean="0"/>
              <a:t>pg. 236</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When a rabbi was present at the synagogue, he was expected to deliver the sermon, and any Israelite might give the reading from the prophets. Upon this Sabbath Jesus was requested to take part in the service. He “stood up to read. And there was delivered unto Him a roll of the prophet Isaiah.” </a:t>
            </a:r>
            <a:r>
              <a:rPr lang="en-US" sz="3200" dirty="0" smtClean="0"/>
              <a:t>The </a:t>
            </a:r>
            <a:r>
              <a:rPr lang="en-US" sz="3200" dirty="0"/>
              <a:t>scripture which He read was one that was understood as referring to the Messiah: </a:t>
            </a:r>
            <a:endParaRPr lang="en-US" sz="3200" i="1" dirty="0"/>
          </a:p>
        </p:txBody>
      </p:sp>
      <p:sp>
        <p:nvSpPr>
          <p:cNvPr id="5" name="Slide Number Placeholder 4"/>
          <p:cNvSpPr>
            <a:spLocks noGrp="1"/>
          </p:cNvSpPr>
          <p:nvPr>
            <p:ph type="sldNum" sz="quarter" idx="12"/>
          </p:nvPr>
        </p:nvSpPr>
        <p:spPr/>
        <p:txBody>
          <a:bodyPr/>
          <a:lstStyle/>
          <a:p>
            <a:fld id="{E97799C9-84D9-46D2-A11E-BCF8A720529D}" type="slidenum">
              <a:rPr lang="en-US" smtClean="0"/>
              <a:t>20</a:t>
            </a:fld>
            <a:endParaRPr lang="en-US" dirty="0"/>
          </a:p>
        </p:txBody>
      </p:sp>
    </p:spTree>
    <p:extLst>
      <p:ext uri="{BB962C8B-B14F-4D97-AF65-F5344CB8AC3E}">
        <p14:creationId xmlns:p14="http://schemas.microsoft.com/office/powerpoint/2010/main" val="3488438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Jesus in Church:  Luke 4:16</a:t>
            </a:r>
            <a:endParaRPr lang="en-US" dirty="0"/>
          </a:p>
        </p:txBody>
      </p:sp>
      <p:sp>
        <p:nvSpPr>
          <p:cNvPr id="3" name="Content Placeholder 2"/>
          <p:cNvSpPr>
            <a:spLocks noGrp="1"/>
          </p:cNvSpPr>
          <p:nvPr>
            <p:ph sz="half" idx="1"/>
          </p:nvPr>
        </p:nvSpPr>
        <p:spPr>
          <a:xfrm>
            <a:off x="1298448" y="2560320"/>
            <a:ext cx="5167666" cy="3310128"/>
          </a:xfrm>
        </p:spPr>
        <p:txBody>
          <a:bodyPr>
            <a:noAutofit/>
          </a:bodyPr>
          <a:lstStyle/>
          <a:p>
            <a:r>
              <a:rPr lang="en-US" sz="3200" b="1" baseline="30000" dirty="0"/>
              <a:t>16 </a:t>
            </a:r>
            <a:r>
              <a:rPr lang="en-US" sz="3200" dirty="0"/>
              <a:t>And he came to Nazareth, where he had been brought up: and, as his custom was, he went into the synagogue on the </a:t>
            </a:r>
            <a:r>
              <a:rPr lang="en-US" sz="3200" dirty="0" err="1"/>
              <a:t>sabbath</a:t>
            </a:r>
            <a:r>
              <a:rPr lang="en-US" sz="3200" dirty="0"/>
              <a:t> day, and stood up for to read.</a:t>
            </a:r>
          </a:p>
        </p:txBody>
      </p:sp>
      <p:pic>
        <p:nvPicPr>
          <p:cNvPr id="5124" name="Picture 4" descr="Jehovah Provides for Your Liberty — Watchtower ONLINE LIBRA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12396" y="2560320"/>
            <a:ext cx="3581581" cy="358158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21</a:t>
            </a:fld>
            <a:endParaRPr lang="en-US" dirty="0"/>
          </a:p>
        </p:txBody>
      </p:sp>
    </p:spTree>
    <p:extLst>
      <p:ext uri="{BB962C8B-B14F-4D97-AF65-F5344CB8AC3E}">
        <p14:creationId xmlns:p14="http://schemas.microsoft.com/office/powerpoint/2010/main" val="3855599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The synagogue was never a place of sacrifice like the Temple at Jerusalem, and thus was not considered a place of worship in the highest sense.  During the week the synagogue also often served as a law court (see Mark 13:9), and generally as a school.  The synagogue was essentially a place for scriptural instruction and for prayer.  </a:t>
            </a:r>
          </a:p>
          <a:p>
            <a:pPr marL="0" indent="0">
              <a:buNone/>
            </a:pP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22</a:t>
            </a:fld>
            <a:endParaRPr lang="en-US" dirty="0"/>
          </a:p>
        </p:txBody>
      </p:sp>
    </p:spTree>
    <p:extLst>
      <p:ext uri="{BB962C8B-B14F-4D97-AF65-F5344CB8AC3E}">
        <p14:creationId xmlns:p14="http://schemas.microsoft.com/office/powerpoint/2010/main" val="1245570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The priests were not directly connected with the administration of the synagogues, for there were no sacrifices, though they were often invited to participate in the services.  The affairs of each synagogue and of the community attached to it were under the supervision of a board of elders, or rulers.  </a:t>
            </a:r>
          </a:p>
          <a:p>
            <a:pPr marL="0" indent="0">
              <a:buNone/>
            </a:pP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23</a:t>
            </a:fld>
            <a:endParaRPr lang="en-US" dirty="0"/>
          </a:p>
        </p:txBody>
      </p:sp>
    </p:spTree>
    <p:extLst>
      <p:ext uri="{BB962C8B-B14F-4D97-AF65-F5344CB8AC3E}">
        <p14:creationId xmlns:p14="http://schemas.microsoft.com/office/powerpoint/2010/main" val="3312847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The chief officer, the ruler of the synagogue, presided at the services or arranged for others to do so, and appointed suitable men from the congregation to pray, to read the Scriptures, and to exhort the congregation.  There was no clergy as such.  </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24</a:t>
            </a:fld>
            <a:endParaRPr lang="en-US" dirty="0"/>
          </a:p>
        </p:txBody>
      </p:sp>
    </p:spTree>
    <p:extLst>
      <p:ext uri="{BB962C8B-B14F-4D97-AF65-F5344CB8AC3E}">
        <p14:creationId xmlns:p14="http://schemas.microsoft.com/office/powerpoint/2010/main" val="3225599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There was at least one lesser officer, a </a:t>
            </a:r>
            <a:r>
              <a:rPr lang="en-US" sz="3200" i="1" dirty="0" smtClean="0"/>
              <a:t>chazzan</a:t>
            </a:r>
            <a:r>
              <a:rPr lang="en-US" sz="3200" dirty="0" smtClean="0"/>
              <a:t>—equivalent to a deacon in the Christian church—who cared for the humbler duties, such as taking the rolls of the Law and the Prophets from the ark and replacing them, and inflicting corporal punishment decided upon by the elders.  </a:t>
            </a:r>
          </a:p>
          <a:p>
            <a:pPr marL="0" indent="0">
              <a:buNone/>
            </a:pP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25</a:t>
            </a:fld>
            <a:endParaRPr lang="en-US" dirty="0"/>
          </a:p>
        </p:txBody>
      </p:sp>
    </p:spTree>
    <p:extLst>
      <p:ext uri="{BB962C8B-B14F-4D97-AF65-F5344CB8AC3E}">
        <p14:creationId xmlns:p14="http://schemas.microsoft.com/office/powerpoint/2010/main" val="3835382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The main room of the synagogue was provided with a reading desk (podium), a seat for the expounder, and a chest, or ark, that contained the rolls of the Law and the Prophets.  There were seats, or benches, at least for the wealthier members of the congregation, those in front near the reader’s desk being considered the “chief seats.”  </a:t>
            </a:r>
          </a:p>
        </p:txBody>
      </p:sp>
      <p:sp>
        <p:nvSpPr>
          <p:cNvPr id="5" name="Slide Number Placeholder 4"/>
          <p:cNvSpPr>
            <a:spLocks noGrp="1"/>
          </p:cNvSpPr>
          <p:nvPr>
            <p:ph type="sldNum" sz="quarter" idx="12"/>
          </p:nvPr>
        </p:nvSpPr>
        <p:spPr/>
        <p:txBody>
          <a:bodyPr/>
          <a:lstStyle/>
          <a:p>
            <a:fld id="{E97799C9-84D9-46D2-A11E-BCF8A720529D}" type="slidenum">
              <a:rPr lang="en-US" smtClean="0"/>
              <a:t>26</a:t>
            </a:fld>
            <a:endParaRPr lang="en-US" dirty="0"/>
          </a:p>
        </p:txBody>
      </p:sp>
    </p:spTree>
    <p:extLst>
      <p:ext uri="{BB962C8B-B14F-4D97-AF65-F5344CB8AC3E}">
        <p14:creationId xmlns:p14="http://schemas.microsoft.com/office/powerpoint/2010/main" val="1163189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CC99C"/>
          </a:solidFill>
        </p:spPr>
        <p:txBody>
          <a:bodyPr/>
          <a:lstStyle/>
          <a:p>
            <a:r>
              <a:rPr lang="en-US" dirty="0" smtClean="0"/>
              <a:t>A Reading Desk</a:t>
            </a:r>
            <a:endParaRPr lang="en-US" dirty="0"/>
          </a:p>
        </p:txBody>
      </p:sp>
      <p:pic>
        <p:nvPicPr>
          <p:cNvPr id="6152" name="Picture 8" descr="ALMEMAR - JewishEncyclopedia.com"/>
          <p:cNvPicPr>
            <a:picLocks noChangeAspect="1" noChangeArrowheads="1"/>
          </p:cNvPicPr>
          <p:nvPr/>
        </p:nvPicPr>
        <p:blipFill rotWithShape="1">
          <a:blip r:embed="rId2">
            <a:extLst>
              <a:ext uri="{28A0092B-C50C-407E-A947-70E740481C1C}">
                <a14:useLocalDpi xmlns:a14="http://schemas.microsoft.com/office/drawing/2010/main" val="0"/>
              </a:ext>
            </a:extLst>
          </a:blip>
          <a:srcRect b="6951"/>
          <a:stretch/>
        </p:blipFill>
        <p:spPr bwMode="auto">
          <a:xfrm>
            <a:off x="2915927" y="2429692"/>
            <a:ext cx="4914900" cy="37490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ynagogue Lectern in cherry and maple - &quot;Mount Sinai&quot;. This podium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967" y="2429692"/>
            <a:ext cx="1957249" cy="381663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Synagogue Interiors - BJE"/>
          <p:cNvPicPr>
            <a:picLocks noChangeAspect="1" noChangeArrowheads="1"/>
          </p:cNvPicPr>
          <p:nvPr/>
        </p:nvPicPr>
        <p:blipFill rotWithShape="1">
          <a:blip r:embed="rId4">
            <a:extLst>
              <a:ext uri="{28A0092B-C50C-407E-A947-70E740481C1C}">
                <a14:useLocalDpi xmlns:a14="http://schemas.microsoft.com/office/drawing/2010/main" val="0"/>
              </a:ext>
            </a:extLst>
          </a:blip>
          <a:srcRect l="19917" r="13912"/>
          <a:stretch/>
        </p:blipFill>
        <p:spPr bwMode="auto">
          <a:xfrm>
            <a:off x="7494102" y="2429692"/>
            <a:ext cx="3557075" cy="38166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112022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CC99C"/>
          </a:solidFill>
        </p:spPr>
        <p:txBody>
          <a:bodyPr/>
          <a:lstStyle/>
          <a:p>
            <a:r>
              <a:rPr lang="en-US" dirty="0" smtClean="0"/>
              <a:t>A Seat for the Expounder</a:t>
            </a:r>
            <a:endParaRPr lang="en-US" dirty="0"/>
          </a:p>
        </p:txBody>
      </p:sp>
      <p:pic>
        <p:nvPicPr>
          <p:cNvPr id="6146" name="Picture 2" descr="Replica of Chorazin Synagogue Chair. Photo by Ferrell Jenkin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743" y="2805883"/>
            <a:ext cx="451485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ROME - JewishEncyclopedia.com"/>
          <p:cNvPicPr>
            <a:picLocks noChangeAspect="1" noChangeArrowheads="1"/>
          </p:cNvPicPr>
          <p:nvPr/>
        </p:nvPicPr>
        <p:blipFill rotWithShape="1">
          <a:blip r:embed="rId3">
            <a:extLst>
              <a:ext uri="{28A0092B-C50C-407E-A947-70E740481C1C}">
                <a14:useLocalDpi xmlns:a14="http://schemas.microsoft.com/office/drawing/2010/main" val="0"/>
              </a:ext>
            </a:extLst>
          </a:blip>
          <a:srcRect b="4953"/>
          <a:stretch/>
        </p:blipFill>
        <p:spPr bwMode="auto">
          <a:xfrm>
            <a:off x="1388609" y="2388715"/>
            <a:ext cx="1968546" cy="379854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elos Synagogue - Synagogues360"/>
          <p:cNvPicPr>
            <a:picLocks noChangeAspect="1" noChangeArrowheads="1"/>
          </p:cNvPicPr>
          <p:nvPr/>
        </p:nvPicPr>
        <p:blipFill rotWithShape="1">
          <a:blip r:embed="rId4">
            <a:extLst>
              <a:ext uri="{28A0092B-C50C-407E-A947-70E740481C1C}">
                <a14:useLocalDpi xmlns:a14="http://schemas.microsoft.com/office/drawing/2010/main" val="0"/>
              </a:ext>
            </a:extLst>
          </a:blip>
          <a:srcRect l="6425" t="2347" r="39988" b="-2347"/>
          <a:stretch/>
        </p:blipFill>
        <p:spPr bwMode="auto">
          <a:xfrm>
            <a:off x="8140334" y="2388715"/>
            <a:ext cx="2756264" cy="389572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3579715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ECC99C"/>
          </a:solidFill>
        </p:spPr>
        <p:txBody>
          <a:bodyPr/>
          <a:lstStyle/>
          <a:p>
            <a:r>
              <a:rPr lang="en-US" dirty="0" smtClean="0"/>
              <a:t>A Chest or Ark</a:t>
            </a:r>
            <a:endParaRPr lang="en-US" dirty="0"/>
          </a:p>
        </p:txBody>
      </p:sp>
      <p:pic>
        <p:nvPicPr>
          <p:cNvPr id="8198" name="Picture 6" descr="Prague synagogue gets two new Torah scrolls - Israel National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728" y="2452934"/>
            <a:ext cx="6411364" cy="3814357"/>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An old Torah Ark closet which contains the Jewish Torah scrolls at the ..."/>
          <p:cNvPicPr>
            <a:picLocks noChangeAspect="1" noChangeArrowheads="1"/>
          </p:cNvPicPr>
          <p:nvPr/>
        </p:nvPicPr>
        <p:blipFill rotWithShape="1">
          <a:blip r:embed="rId3">
            <a:extLst>
              <a:ext uri="{28A0092B-C50C-407E-A947-70E740481C1C}">
                <a14:useLocalDpi xmlns:a14="http://schemas.microsoft.com/office/drawing/2010/main" val="0"/>
              </a:ext>
            </a:extLst>
          </a:blip>
          <a:srcRect b="6977"/>
          <a:stretch/>
        </p:blipFill>
        <p:spPr bwMode="auto">
          <a:xfrm>
            <a:off x="850653" y="2452934"/>
            <a:ext cx="2584878" cy="387289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braham's Synagogue - Chabad.or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7349" y="2486913"/>
            <a:ext cx="3095898" cy="383891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3251037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SDA Quarterly Sunday, February 12, 2023</a:t>
            </a:r>
            <a:br>
              <a:rPr lang="en-US" dirty="0" smtClean="0"/>
            </a:br>
            <a:r>
              <a:rPr lang="en-US" dirty="0" smtClean="0"/>
              <a:t>The Life and Ministry of Jesus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3200" dirty="0" smtClean="0"/>
              <a:t>Early </a:t>
            </a:r>
            <a:r>
              <a:rPr lang="en-US" sz="3200" dirty="0"/>
              <a:t>in Jesus’ public ministry, He traveled to Nazareth, in the region of Galilee. This was His hometown, and the local people already had heard of His work and miracles. As His custom was, Jesus attended Sabbath services in the synagogue. Though Jesus was not the officiating rabbi, the attendant handed Him the Isaiah scroll and asked Him to give the Scripture reading. Jesus read </a:t>
            </a:r>
            <a:r>
              <a:rPr lang="en-US" sz="3200" dirty="0">
                <a:hlinkClick r:id="rId2"/>
              </a:rPr>
              <a:t>Isaiah 61:1</a:t>
            </a:r>
            <a:r>
              <a:rPr lang="en-US" sz="3200" dirty="0"/>
              <a:t>, </a:t>
            </a:r>
            <a:r>
              <a:rPr lang="en-US" sz="3200" dirty="0">
                <a:hlinkClick r:id="rId3"/>
              </a:rPr>
              <a:t>2</a:t>
            </a:r>
            <a:r>
              <a:rPr lang="en-US" sz="3200" dirty="0"/>
              <a:t>.</a:t>
            </a:r>
          </a:p>
          <a:p>
            <a:endParaRPr lang="en-US" dirty="0"/>
          </a:p>
        </p:txBody>
      </p:sp>
      <p:sp>
        <p:nvSpPr>
          <p:cNvPr id="5" name="Slide Number Placeholder 4"/>
          <p:cNvSpPr>
            <a:spLocks noGrp="1"/>
          </p:cNvSpPr>
          <p:nvPr>
            <p:ph type="sldNum" sz="quarter" idx="12"/>
          </p:nvPr>
        </p:nvSpPr>
        <p:spPr/>
        <p:txBody>
          <a:bodyPr/>
          <a:lstStyle/>
          <a:p>
            <a:fld id="{E97799C9-84D9-46D2-A11E-BCF8A720529D}" type="slidenum">
              <a:rPr lang="en-US" smtClean="0"/>
              <a:t>3</a:t>
            </a:fld>
            <a:endParaRPr lang="en-US" dirty="0"/>
          </a:p>
        </p:txBody>
      </p:sp>
    </p:spTree>
    <p:extLst>
      <p:ext uri="{BB962C8B-B14F-4D97-AF65-F5344CB8AC3E}">
        <p14:creationId xmlns:p14="http://schemas.microsoft.com/office/powerpoint/2010/main" val="742331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727</a:t>
            </a:r>
            <a:endParaRPr lang="en-US" sz="4000" dirty="0"/>
          </a:p>
        </p:txBody>
      </p:sp>
      <p:sp>
        <p:nvSpPr>
          <p:cNvPr id="3" name="Content Placeholder 2"/>
          <p:cNvSpPr>
            <a:spLocks noGrp="1"/>
          </p:cNvSpPr>
          <p:nvPr>
            <p:ph idx="1"/>
          </p:nvPr>
        </p:nvSpPr>
        <p:spPr/>
        <p:txBody>
          <a:bodyPr>
            <a:normAutofit/>
          </a:bodyPr>
          <a:lstStyle/>
          <a:p>
            <a:pPr marL="0" indent="0">
              <a:buNone/>
            </a:pPr>
            <a:r>
              <a:rPr lang="en-US" sz="3200" dirty="0" smtClean="0"/>
              <a:t>Reverence for the written Word required that the one reading it publicly remain standing.  The Law and the Prophets were read thus, but not the Writings, which did not then enjoy equal status.  </a:t>
            </a:r>
          </a:p>
          <a:p>
            <a:pPr marL="0" indent="0">
              <a:buNone/>
            </a:pP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30</a:t>
            </a:fld>
            <a:endParaRPr lang="en-US" dirty="0"/>
          </a:p>
        </p:txBody>
      </p:sp>
    </p:spTree>
    <p:extLst>
      <p:ext uri="{BB962C8B-B14F-4D97-AF65-F5344CB8AC3E}">
        <p14:creationId xmlns:p14="http://schemas.microsoft.com/office/powerpoint/2010/main" val="2719833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V1 pg. 37</a:t>
            </a:r>
            <a:endParaRPr lang="en-US" sz="4000" dirty="0"/>
          </a:p>
        </p:txBody>
      </p:sp>
      <p:sp>
        <p:nvSpPr>
          <p:cNvPr id="3" name="Content Placeholder 2"/>
          <p:cNvSpPr>
            <a:spLocks noGrp="1"/>
          </p:cNvSpPr>
          <p:nvPr>
            <p:ph idx="1"/>
          </p:nvPr>
        </p:nvSpPr>
        <p:spPr>
          <a:xfrm>
            <a:off x="849086" y="2403566"/>
            <a:ext cx="10489474" cy="3788228"/>
          </a:xfrm>
        </p:spPr>
        <p:txBody>
          <a:bodyPr>
            <a:noAutofit/>
          </a:bodyPr>
          <a:lstStyle/>
          <a:p>
            <a:pPr marL="0" indent="0">
              <a:buNone/>
            </a:pPr>
            <a:r>
              <a:rPr lang="en-US" sz="2800" dirty="0" smtClean="0"/>
              <a:t>The Hebrew Old Testament consisted of 24 books in 3 divisions: </a:t>
            </a:r>
          </a:p>
          <a:p>
            <a:pPr marL="514350" indent="-514350">
              <a:buFont typeface="+mj-lt"/>
              <a:buAutoNum type="arabicPeriod"/>
            </a:pPr>
            <a:r>
              <a:rPr lang="en-US" sz="2800" dirty="0" smtClean="0"/>
              <a:t>The Law (</a:t>
            </a:r>
            <a:r>
              <a:rPr lang="en-US" sz="2800" i="1" dirty="0" err="1" smtClean="0"/>
              <a:t>torah</a:t>
            </a:r>
            <a:r>
              <a:rPr lang="en-US" sz="2800" dirty="0" smtClean="0"/>
              <a:t>) containing the five books of Moses, or the Pentateuch</a:t>
            </a:r>
          </a:p>
          <a:p>
            <a:pPr marL="514350" indent="-514350">
              <a:buFont typeface="+mj-lt"/>
              <a:buAutoNum type="arabicPeriod"/>
            </a:pPr>
            <a:r>
              <a:rPr lang="en-US" sz="2800" dirty="0" smtClean="0"/>
              <a:t>The Prophets (</a:t>
            </a:r>
            <a:r>
              <a:rPr lang="en-US" sz="2800" i="1" dirty="0" err="1" smtClean="0"/>
              <a:t>nebi’im</a:t>
            </a:r>
            <a:r>
              <a:rPr lang="en-US" sz="2800" dirty="0" smtClean="0"/>
              <a:t>) containing Joshua, Judges, (1 &amp; 2) Samuel, (1 &amp; 2) Kings, Isaiah, Jeremiah, Ezekiel, and the twelve Minor Prophets as one book. </a:t>
            </a:r>
          </a:p>
          <a:p>
            <a:pPr marL="514350" indent="-514350">
              <a:buFont typeface="+mj-lt"/>
              <a:buAutoNum type="arabicPeriod"/>
            </a:pPr>
            <a:r>
              <a:rPr lang="en-US" sz="2800" dirty="0" smtClean="0"/>
              <a:t>The Writings (</a:t>
            </a:r>
            <a:r>
              <a:rPr lang="en-US" sz="2800" i="1" dirty="0" err="1" smtClean="0"/>
              <a:t>kethubim</a:t>
            </a:r>
            <a:r>
              <a:rPr lang="en-US" sz="2800" dirty="0" smtClean="0"/>
              <a:t>) consisting of the remaining eleven books.  Ezra/Nehemiah was considered one book, as was 1</a:t>
            </a:r>
            <a:r>
              <a:rPr lang="en-US" sz="2800" baseline="30000" dirty="0" smtClean="0"/>
              <a:t>st</a:t>
            </a:r>
            <a:r>
              <a:rPr lang="en-US" sz="2800" dirty="0" smtClean="0"/>
              <a:t> and 2</a:t>
            </a:r>
            <a:r>
              <a:rPr lang="en-US" sz="2800" baseline="30000" dirty="0" smtClean="0"/>
              <a:t>nd</a:t>
            </a:r>
            <a:r>
              <a:rPr lang="en-US" sz="2800" dirty="0" smtClean="0"/>
              <a:t> Samuel.  </a:t>
            </a:r>
          </a:p>
        </p:txBody>
      </p:sp>
      <p:sp>
        <p:nvSpPr>
          <p:cNvPr id="5" name="Slide Number Placeholder 4"/>
          <p:cNvSpPr>
            <a:spLocks noGrp="1"/>
          </p:cNvSpPr>
          <p:nvPr>
            <p:ph type="sldNum" sz="quarter" idx="12"/>
          </p:nvPr>
        </p:nvSpPr>
        <p:spPr/>
        <p:txBody>
          <a:bodyPr/>
          <a:lstStyle/>
          <a:p>
            <a:fld id="{E97799C9-84D9-46D2-A11E-BCF8A720529D}" type="slidenum">
              <a:rPr lang="en-US" smtClean="0"/>
              <a:t>31</a:t>
            </a:fld>
            <a:endParaRPr lang="en-US" dirty="0"/>
          </a:p>
        </p:txBody>
      </p:sp>
    </p:spTree>
    <p:extLst>
      <p:ext uri="{BB962C8B-B14F-4D97-AF65-F5344CB8AC3E}">
        <p14:creationId xmlns:p14="http://schemas.microsoft.com/office/powerpoint/2010/main" val="2719713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fontScale="90000"/>
          </a:bodyPr>
          <a:lstStyle/>
          <a:p>
            <a:r>
              <a:rPr lang="en-US" sz="4900" dirty="0" smtClean="0"/>
              <a:t>Customs of the Day</a:t>
            </a:r>
            <a:r>
              <a:rPr lang="en-US" dirty="0" smtClean="0"/>
              <a:t/>
            </a:r>
            <a:br>
              <a:rPr lang="en-US" dirty="0" smtClean="0"/>
            </a:br>
            <a:r>
              <a:rPr lang="en-US" sz="4000" dirty="0" smtClean="0"/>
              <a:t>SDABC V5 pg. 56-58</a:t>
            </a:r>
            <a:endParaRPr lang="en-US" sz="4000" dirty="0"/>
          </a:p>
        </p:txBody>
      </p:sp>
      <p:sp>
        <p:nvSpPr>
          <p:cNvPr id="3" name="Content Placeholder 2"/>
          <p:cNvSpPr>
            <a:spLocks noGrp="1"/>
          </p:cNvSpPr>
          <p:nvPr>
            <p:ph idx="1"/>
          </p:nvPr>
        </p:nvSpPr>
        <p:spPr>
          <a:xfrm>
            <a:off x="1295401" y="2377441"/>
            <a:ext cx="9601196" cy="4010296"/>
          </a:xfrm>
        </p:spPr>
        <p:txBody>
          <a:bodyPr>
            <a:noAutofit/>
          </a:bodyPr>
          <a:lstStyle/>
          <a:p>
            <a:pPr marL="0" indent="0">
              <a:buNone/>
            </a:pPr>
            <a:r>
              <a:rPr lang="en-US" sz="3200" dirty="0" smtClean="0"/>
              <a:t>Attendance [at the synagogue] was required on Sabbaths and feast days, and it was considered a meritorious act to take part in the service, which by modern standards was rather long.  Authorities differ as to the details of the synagogue service in the 1</a:t>
            </a:r>
            <a:r>
              <a:rPr lang="en-US" sz="3200" baseline="30000" dirty="0" smtClean="0"/>
              <a:t>st</a:t>
            </a:r>
            <a:r>
              <a:rPr lang="en-US" sz="3200" dirty="0" smtClean="0"/>
              <a:t> century… The following outline, however, is probably a close approximation to the order of service in the synagogue as Jesus and the apostles knew it.  </a:t>
            </a:r>
          </a:p>
        </p:txBody>
      </p:sp>
      <p:sp>
        <p:nvSpPr>
          <p:cNvPr id="5" name="Slide Number Placeholder 4"/>
          <p:cNvSpPr>
            <a:spLocks noGrp="1"/>
          </p:cNvSpPr>
          <p:nvPr>
            <p:ph type="sldNum" sz="quarter" idx="12"/>
          </p:nvPr>
        </p:nvSpPr>
        <p:spPr/>
        <p:txBody>
          <a:bodyPr/>
          <a:lstStyle/>
          <a:p>
            <a:fld id="{E97799C9-84D9-46D2-A11E-BCF8A720529D}" type="slidenum">
              <a:rPr lang="en-US" smtClean="0"/>
              <a:t>32</a:t>
            </a:fld>
            <a:endParaRPr lang="en-US" dirty="0"/>
          </a:p>
        </p:txBody>
      </p:sp>
    </p:spTree>
    <p:extLst>
      <p:ext uri="{BB962C8B-B14F-4D97-AF65-F5344CB8AC3E}">
        <p14:creationId xmlns:p14="http://schemas.microsoft.com/office/powerpoint/2010/main" val="965961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The Synagogue Service (1)</a:t>
            </a:r>
            <a:r>
              <a:rPr lang="en-US" dirty="0" smtClean="0"/>
              <a:t/>
            </a:r>
            <a:br>
              <a:rPr lang="en-US" dirty="0" smtClean="0"/>
            </a:br>
            <a:r>
              <a:rPr lang="en-US" sz="4000" dirty="0" smtClean="0"/>
              <a:t>SDABC V5 pg. 57-58</a:t>
            </a:r>
            <a:endParaRPr lang="en-US" sz="4000" dirty="0"/>
          </a:p>
        </p:txBody>
      </p:sp>
      <p:sp>
        <p:nvSpPr>
          <p:cNvPr id="3" name="Content Placeholder 2"/>
          <p:cNvSpPr>
            <a:spLocks noGrp="1"/>
          </p:cNvSpPr>
          <p:nvPr>
            <p:ph idx="1"/>
          </p:nvPr>
        </p:nvSpPr>
        <p:spPr>
          <a:xfrm>
            <a:off x="1295401" y="2403567"/>
            <a:ext cx="9601196" cy="3866604"/>
          </a:xfrm>
        </p:spPr>
        <p:txBody>
          <a:bodyPr>
            <a:noAutofit/>
          </a:bodyPr>
          <a:lstStyle/>
          <a:p>
            <a:pPr marL="0" indent="0">
              <a:buNone/>
            </a:pPr>
            <a:r>
              <a:rPr lang="en-US" sz="2800" dirty="0" smtClean="0"/>
              <a:t>1:  Recitation in unison of the </a:t>
            </a:r>
            <a:r>
              <a:rPr lang="en-US" sz="2800" i="1" dirty="0" err="1" smtClean="0"/>
              <a:t>shema</a:t>
            </a:r>
            <a:r>
              <a:rPr lang="en-US" sz="2800" i="1" dirty="0" smtClean="0"/>
              <a:t>’</a:t>
            </a:r>
            <a:r>
              <a:rPr lang="en-US" sz="2800" dirty="0" smtClean="0"/>
              <a:t>—a confession of faith chiefly from such passages as Deut. 6:4-9; 11:13-21; Num. 15:37-41—before and after which a member of the congregation stood before the ark of the Law to offer, on the Sabbath, a sevenfold prayer (18 parts on other days), each part of which was confirmed by the “Amen!” of the congregation.  Between the 6</a:t>
            </a:r>
            <a:r>
              <a:rPr lang="en-US" sz="2800" baseline="30000" dirty="0" smtClean="0"/>
              <a:t>th</a:t>
            </a:r>
            <a:r>
              <a:rPr lang="en-US" sz="2800" dirty="0" smtClean="0"/>
              <a:t> and 7</a:t>
            </a:r>
            <a:r>
              <a:rPr lang="en-US" sz="2800" baseline="30000" dirty="0" smtClean="0"/>
              <a:t>th</a:t>
            </a:r>
            <a:r>
              <a:rPr lang="en-US" sz="2800" dirty="0" smtClean="0"/>
              <a:t> parts of this prayer, priests, if present, ascended the platform of the ark, lifted their hands, and pronounced in unison the Aaronic blessing from Lev. 9:22 and Num. 6:23-27.  </a:t>
            </a:r>
          </a:p>
        </p:txBody>
      </p:sp>
      <p:sp>
        <p:nvSpPr>
          <p:cNvPr id="5" name="Slide Number Placeholder 4"/>
          <p:cNvSpPr>
            <a:spLocks noGrp="1"/>
          </p:cNvSpPr>
          <p:nvPr>
            <p:ph type="sldNum" sz="quarter" idx="12"/>
          </p:nvPr>
        </p:nvSpPr>
        <p:spPr/>
        <p:txBody>
          <a:bodyPr/>
          <a:lstStyle/>
          <a:p>
            <a:fld id="{E97799C9-84D9-46D2-A11E-BCF8A720529D}" type="slidenum">
              <a:rPr lang="en-US" smtClean="0"/>
              <a:t>33</a:t>
            </a:fld>
            <a:endParaRPr lang="en-US" dirty="0"/>
          </a:p>
        </p:txBody>
      </p:sp>
    </p:spTree>
    <p:extLst>
      <p:ext uri="{BB962C8B-B14F-4D97-AF65-F5344CB8AC3E}">
        <p14:creationId xmlns:p14="http://schemas.microsoft.com/office/powerpoint/2010/main" val="1993671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fontScale="90000"/>
          </a:bodyPr>
          <a:lstStyle/>
          <a:p>
            <a:r>
              <a:rPr lang="en-US" sz="4900" dirty="0" smtClean="0"/>
              <a:t>The Synagogue Service </a:t>
            </a:r>
            <a:r>
              <a:rPr lang="en-US" dirty="0" smtClean="0"/>
              <a:t>(</a:t>
            </a:r>
            <a:r>
              <a:rPr lang="en-US" dirty="0"/>
              <a:t>1) </a:t>
            </a:r>
            <a:r>
              <a:rPr lang="en-US" dirty="0" smtClean="0"/>
              <a:t/>
            </a:r>
            <a:br>
              <a:rPr lang="en-US" dirty="0" smtClean="0"/>
            </a:br>
            <a:r>
              <a:rPr lang="en-US" dirty="0" smtClean="0"/>
              <a:t>The </a:t>
            </a:r>
            <a:r>
              <a:rPr lang="en-US" dirty="0"/>
              <a:t>Recitation (</a:t>
            </a:r>
            <a:r>
              <a:rPr lang="en-US" i="1" dirty="0" err="1"/>
              <a:t>shema</a:t>
            </a:r>
            <a:r>
              <a:rPr lang="en-US" i="1" dirty="0"/>
              <a:t>’</a:t>
            </a:r>
            <a:r>
              <a:rPr lang="en-US" dirty="0"/>
              <a:t>):  Deuteronomy 6:4-9</a:t>
            </a:r>
            <a:endParaRPr lang="en-US" sz="4000" dirty="0"/>
          </a:p>
        </p:txBody>
      </p:sp>
      <p:sp>
        <p:nvSpPr>
          <p:cNvPr id="3" name="Content Placeholder 2"/>
          <p:cNvSpPr>
            <a:spLocks noGrp="1"/>
          </p:cNvSpPr>
          <p:nvPr>
            <p:ph idx="1"/>
          </p:nvPr>
        </p:nvSpPr>
        <p:spPr>
          <a:xfrm>
            <a:off x="1439092" y="2495005"/>
            <a:ext cx="9601196" cy="3644537"/>
          </a:xfrm>
        </p:spPr>
        <p:txBody>
          <a:bodyPr>
            <a:noAutofit/>
          </a:bodyPr>
          <a:lstStyle/>
          <a:p>
            <a:r>
              <a:rPr lang="en-US" sz="3600" b="1" baseline="30000" dirty="0"/>
              <a:t>4 </a:t>
            </a:r>
            <a:r>
              <a:rPr lang="en-US" sz="3600" dirty="0"/>
              <a:t>Hear, O Israel: The </a:t>
            </a:r>
            <a:r>
              <a:rPr lang="en-US" sz="3600" cap="small" dirty="0"/>
              <a:t>Lord</a:t>
            </a:r>
            <a:r>
              <a:rPr lang="en-US" sz="3600" dirty="0"/>
              <a:t> our God is one </a:t>
            </a:r>
            <a:r>
              <a:rPr lang="en-US" sz="3600" cap="small" dirty="0"/>
              <a:t>Lord</a:t>
            </a:r>
            <a:r>
              <a:rPr lang="en-US" sz="3600" dirty="0"/>
              <a:t>:</a:t>
            </a:r>
          </a:p>
          <a:p>
            <a:r>
              <a:rPr lang="en-US" sz="3600" b="1" baseline="30000" dirty="0"/>
              <a:t>5 </a:t>
            </a:r>
            <a:r>
              <a:rPr lang="en-US" sz="3600" dirty="0"/>
              <a:t>And thou shalt love the </a:t>
            </a:r>
            <a:r>
              <a:rPr lang="en-US" sz="3600" cap="small" dirty="0"/>
              <a:t>Lord</a:t>
            </a:r>
            <a:r>
              <a:rPr lang="en-US" sz="3600" dirty="0"/>
              <a:t> thy God with all thine heart, and with all thy soul, and with all thy might.</a:t>
            </a:r>
          </a:p>
          <a:p>
            <a:r>
              <a:rPr lang="en-US" sz="3600" b="1" baseline="30000" dirty="0"/>
              <a:t>6 </a:t>
            </a:r>
            <a:r>
              <a:rPr lang="en-US" sz="3600" dirty="0"/>
              <a:t>And these words, which I command thee this day, shall be in thine heart</a:t>
            </a:r>
            <a:r>
              <a:rPr lang="en-US" sz="3600" dirty="0" smtClean="0"/>
              <a:t>:</a:t>
            </a:r>
            <a:endParaRPr lang="en-US" sz="3200" dirty="0" smtClean="0"/>
          </a:p>
        </p:txBody>
      </p:sp>
      <p:sp>
        <p:nvSpPr>
          <p:cNvPr id="5" name="Slide Number Placeholder 4"/>
          <p:cNvSpPr>
            <a:spLocks noGrp="1"/>
          </p:cNvSpPr>
          <p:nvPr>
            <p:ph type="sldNum" sz="quarter" idx="12"/>
          </p:nvPr>
        </p:nvSpPr>
        <p:spPr/>
        <p:txBody>
          <a:bodyPr/>
          <a:lstStyle/>
          <a:p>
            <a:fld id="{E97799C9-84D9-46D2-A11E-BCF8A720529D}" type="slidenum">
              <a:rPr lang="en-US" smtClean="0"/>
              <a:t>34</a:t>
            </a:fld>
            <a:endParaRPr lang="en-US" dirty="0"/>
          </a:p>
        </p:txBody>
      </p:sp>
    </p:spTree>
    <p:extLst>
      <p:ext uri="{BB962C8B-B14F-4D97-AF65-F5344CB8AC3E}">
        <p14:creationId xmlns:p14="http://schemas.microsoft.com/office/powerpoint/2010/main" val="4093612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fontScale="90000"/>
          </a:bodyPr>
          <a:lstStyle/>
          <a:p>
            <a:r>
              <a:rPr lang="en-US" sz="4900" dirty="0" smtClean="0"/>
              <a:t>The Synagogue Service </a:t>
            </a:r>
            <a:r>
              <a:rPr lang="en-US" dirty="0" smtClean="0"/>
              <a:t>(</a:t>
            </a:r>
            <a:r>
              <a:rPr lang="en-US" dirty="0"/>
              <a:t>1) </a:t>
            </a:r>
            <a:r>
              <a:rPr lang="en-US" dirty="0" smtClean="0"/>
              <a:t/>
            </a:r>
            <a:br>
              <a:rPr lang="en-US" dirty="0" smtClean="0"/>
            </a:br>
            <a:r>
              <a:rPr lang="en-US" dirty="0" smtClean="0"/>
              <a:t>The Recitation (</a:t>
            </a:r>
            <a:r>
              <a:rPr lang="en-US" i="1" dirty="0" err="1" smtClean="0"/>
              <a:t>shema</a:t>
            </a:r>
            <a:r>
              <a:rPr lang="en-US" i="1" dirty="0" smtClean="0"/>
              <a:t>’</a:t>
            </a:r>
            <a:r>
              <a:rPr lang="en-US" dirty="0" smtClean="0"/>
              <a:t>):  Deuteronomy 6:4-9</a:t>
            </a:r>
            <a:endParaRPr lang="en-US" sz="4000" dirty="0"/>
          </a:p>
        </p:txBody>
      </p:sp>
      <p:sp>
        <p:nvSpPr>
          <p:cNvPr id="3" name="Content Placeholder 2"/>
          <p:cNvSpPr>
            <a:spLocks noGrp="1"/>
          </p:cNvSpPr>
          <p:nvPr>
            <p:ph idx="1"/>
          </p:nvPr>
        </p:nvSpPr>
        <p:spPr>
          <a:xfrm>
            <a:off x="1295401" y="2573383"/>
            <a:ext cx="9601196" cy="3422468"/>
          </a:xfrm>
        </p:spPr>
        <p:txBody>
          <a:bodyPr>
            <a:noAutofit/>
          </a:bodyPr>
          <a:lstStyle/>
          <a:p>
            <a:r>
              <a:rPr lang="en-US" sz="3600" b="1" baseline="30000" dirty="0" smtClean="0"/>
              <a:t>7</a:t>
            </a:r>
            <a:r>
              <a:rPr lang="en-US" sz="3600" b="1" baseline="30000" dirty="0"/>
              <a:t> </a:t>
            </a:r>
            <a:r>
              <a:rPr lang="en-US" sz="3600" dirty="0"/>
              <a:t>And thou shalt teach them diligently unto thy children, and shalt talk of them when thou </a:t>
            </a:r>
            <a:r>
              <a:rPr lang="en-US" sz="3600" dirty="0" err="1"/>
              <a:t>sittest</a:t>
            </a:r>
            <a:r>
              <a:rPr lang="en-US" sz="3600" dirty="0"/>
              <a:t> in thine house, and when thou </a:t>
            </a:r>
            <a:r>
              <a:rPr lang="en-US" sz="3600" dirty="0" err="1"/>
              <a:t>walkest</a:t>
            </a:r>
            <a:r>
              <a:rPr lang="en-US" sz="3600" dirty="0"/>
              <a:t> by the way, and when thou </a:t>
            </a:r>
            <a:r>
              <a:rPr lang="en-US" sz="3600" dirty="0" err="1"/>
              <a:t>liest</a:t>
            </a:r>
            <a:r>
              <a:rPr lang="en-US" sz="3600" dirty="0"/>
              <a:t> down, and when thou </a:t>
            </a:r>
            <a:r>
              <a:rPr lang="en-US" sz="3600" dirty="0" err="1"/>
              <a:t>risest</a:t>
            </a:r>
            <a:r>
              <a:rPr lang="en-US" sz="3600" dirty="0"/>
              <a:t> </a:t>
            </a:r>
            <a:r>
              <a:rPr lang="en-US" sz="3600" dirty="0" smtClean="0"/>
              <a:t>up.</a:t>
            </a:r>
          </a:p>
          <a:p>
            <a:pPr marL="0" indent="0">
              <a:buNone/>
            </a:pPr>
            <a:endParaRPr lang="en-US" sz="3200" dirty="0" smtClean="0"/>
          </a:p>
        </p:txBody>
      </p:sp>
      <p:sp>
        <p:nvSpPr>
          <p:cNvPr id="5" name="Slide Number Placeholder 4"/>
          <p:cNvSpPr>
            <a:spLocks noGrp="1"/>
          </p:cNvSpPr>
          <p:nvPr>
            <p:ph type="sldNum" sz="quarter" idx="12"/>
          </p:nvPr>
        </p:nvSpPr>
        <p:spPr/>
        <p:txBody>
          <a:bodyPr/>
          <a:lstStyle/>
          <a:p>
            <a:fld id="{E97799C9-84D9-46D2-A11E-BCF8A720529D}" type="slidenum">
              <a:rPr lang="en-US" smtClean="0"/>
              <a:t>35</a:t>
            </a:fld>
            <a:endParaRPr lang="en-US" dirty="0"/>
          </a:p>
        </p:txBody>
      </p:sp>
    </p:spTree>
    <p:extLst>
      <p:ext uri="{BB962C8B-B14F-4D97-AF65-F5344CB8AC3E}">
        <p14:creationId xmlns:p14="http://schemas.microsoft.com/office/powerpoint/2010/main" val="2488263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fontScale="90000"/>
          </a:bodyPr>
          <a:lstStyle/>
          <a:p>
            <a:r>
              <a:rPr lang="en-US" sz="4900" dirty="0" smtClean="0"/>
              <a:t>The Synagogue Service </a:t>
            </a:r>
            <a:r>
              <a:rPr lang="en-US" dirty="0" smtClean="0"/>
              <a:t>(1</a:t>
            </a:r>
            <a:r>
              <a:rPr lang="en-US" dirty="0"/>
              <a:t>) </a:t>
            </a:r>
            <a:r>
              <a:rPr lang="en-US" dirty="0" smtClean="0"/>
              <a:t/>
            </a:r>
            <a:br>
              <a:rPr lang="en-US" dirty="0" smtClean="0"/>
            </a:br>
            <a:r>
              <a:rPr lang="en-US" dirty="0" smtClean="0"/>
              <a:t>The </a:t>
            </a:r>
            <a:r>
              <a:rPr lang="en-US" dirty="0"/>
              <a:t>Recitation (</a:t>
            </a:r>
            <a:r>
              <a:rPr lang="en-US" i="1" dirty="0" err="1"/>
              <a:t>shema</a:t>
            </a:r>
            <a:r>
              <a:rPr lang="en-US" i="1" dirty="0"/>
              <a:t>’</a:t>
            </a:r>
            <a:r>
              <a:rPr lang="en-US" dirty="0"/>
              <a:t>):  Deuteronomy 6:4-9</a:t>
            </a:r>
            <a:endParaRPr lang="en-US" sz="4000" dirty="0"/>
          </a:p>
        </p:txBody>
      </p:sp>
      <p:sp>
        <p:nvSpPr>
          <p:cNvPr id="3" name="Content Placeholder 2"/>
          <p:cNvSpPr>
            <a:spLocks noGrp="1"/>
          </p:cNvSpPr>
          <p:nvPr>
            <p:ph idx="1"/>
          </p:nvPr>
        </p:nvSpPr>
        <p:spPr>
          <a:xfrm>
            <a:off x="1295401" y="2690949"/>
            <a:ext cx="9601196" cy="3239588"/>
          </a:xfrm>
        </p:spPr>
        <p:txBody>
          <a:bodyPr>
            <a:noAutofit/>
          </a:bodyPr>
          <a:lstStyle/>
          <a:p>
            <a:r>
              <a:rPr lang="en-US" sz="3600" b="1" baseline="30000" dirty="0" smtClean="0"/>
              <a:t>8</a:t>
            </a:r>
            <a:r>
              <a:rPr lang="en-US" sz="3600" b="1" baseline="30000" dirty="0"/>
              <a:t> </a:t>
            </a:r>
            <a:r>
              <a:rPr lang="en-US" sz="3600" dirty="0"/>
              <a:t>And thou shalt bind them for a sign upon thine hand, and they shall be as frontlets between thine eyes.</a:t>
            </a:r>
          </a:p>
          <a:p>
            <a:r>
              <a:rPr lang="en-US" sz="3600" b="1" baseline="30000" dirty="0"/>
              <a:t>9 </a:t>
            </a:r>
            <a:r>
              <a:rPr lang="en-US" sz="3600" dirty="0"/>
              <a:t>And thou shalt write them upon the posts of thy house, and on thy gates</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E97799C9-84D9-46D2-A11E-BCF8A720529D}" type="slidenum">
              <a:rPr lang="en-US" smtClean="0"/>
              <a:t>36</a:t>
            </a:fld>
            <a:endParaRPr lang="en-US" dirty="0"/>
          </a:p>
        </p:txBody>
      </p:sp>
    </p:spTree>
    <p:extLst>
      <p:ext uri="{BB962C8B-B14F-4D97-AF65-F5344CB8AC3E}">
        <p14:creationId xmlns:p14="http://schemas.microsoft.com/office/powerpoint/2010/main" val="729127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2339" y="982132"/>
            <a:ext cx="9601196" cy="1303867"/>
          </a:xfrm>
          <a:solidFill>
            <a:schemeClr val="accent2">
              <a:lumMod val="60000"/>
              <a:lumOff val="40000"/>
            </a:schemeClr>
          </a:solidFill>
        </p:spPr>
        <p:txBody>
          <a:bodyPr>
            <a:normAutofit fontScale="90000"/>
          </a:bodyPr>
          <a:lstStyle/>
          <a:p>
            <a:r>
              <a:rPr lang="en-US" sz="4900" dirty="0" smtClean="0"/>
              <a:t>The Synagogue Service </a:t>
            </a:r>
            <a:r>
              <a:rPr lang="en-US" dirty="0" smtClean="0"/>
              <a:t>(1</a:t>
            </a:r>
            <a:r>
              <a:rPr lang="en-US" dirty="0"/>
              <a:t>) </a:t>
            </a:r>
            <a:r>
              <a:rPr lang="en-US" dirty="0" smtClean="0"/>
              <a:t/>
            </a:r>
            <a:br>
              <a:rPr lang="en-US" dirty="0" smtClean="0"/>
            </a:br>
            <a:r>
              <a:rPr lang="en-US" dirty="0" smtClean="0"/>
              <a:t>The Aaronic Blessing: Numbers 6:24-27</a:t>
            </a:r>
            <a:endParaRPr lang="en-US" sz="4000" dirty="0"/>
          </a:p>
        </p:txBody>
      </p:sp>
      <p:sp>
        <p:nvSpPr>
          <p:cNvPr id="3" name="Content Placeholder 2"/>
          <p:cNvSpPr>
            <a:spLocks noGrp="1"/>
          </p:cNvSpPr>
          <p:nvPr>
            <p:ph idx="1"/>
          </p:nvPr>
        </p:nvSpPr>
        <p:spPr>
          <a:xfrm>
            <a:off x="1295401" y="2442754"/>
            <a:ext cx="9601196" cy="3487783"/>
          </a:xfrm>
        </p:spPr>
        <p:txBody>
          <a:bodyPr>
            <a:noAutofit/>
          </a:bodyPr>
          <a:lstStyle/>
          <a:p>
            <a:r>
              <a:rPr lang="en-US" sz="3000" b="1" baseline="30000" dirty="0"/>
              <a:t>24 </a:t>
            </a:r>
            <a:r>
              <a:rPr lang="en-US" sz="3000" dirty="0"/>
              <a:t>The </a:t>
            </a:r>
            <a:r>
              <a:rPr lang="en-US" sz="3000" cap="small" dirty="0"/>
              <a:t>Lord</a:t>
            </a:r>
            <a:r>
              <a:rPr lang="en-US" sz="3000" dirty="0"/>
              <a:t> bless thee, and keep thee:</a:t>
            </a:r>
          </a:p>
          <a:p>
            <a:r>
              <a:rPr lang="en-US" sz="3000" b="1" baseline="30000" dirty="0"/>
              <a:t>25 </a:t>
            </a:r>
            <a:r>
              <a:rPr lang="en-US" sz="3000" dirty="0"/>
              <a:t>The </a:t>
            </a:r>
            <a:r>
              <a:rPr lang="en-US" sz="3000" cap="small" dirty="0"/>
              <a:t>Lord</a:t>
            </a:r>
            <a:r>
              <a:rPr lang="en-US" sz="3000" dirty="0"/>
              <a:t> make his face shine upon thee, and be gracious unto thee:</a:t>
            </a:r>
          </a:p>
          <a:p>
            <a:r>
              <a:rPr lang="en-US" sz="3000" b="1" baseline="30000" dirty="0"/>
              <a:t>26 </a:t>
            </a:r>
            <a:r>
              <a:rPr lang="en-US" sz="3000" dirty="0"/>
              <a:t>The </a:t>
            </a:r>
            <a:r>
              <a:rPr lang="en-US" sz="3000" cap="small" dirty="0"/>
              <a:t>Lord</a:t>
            </a:r>
            <a:r>
              <a:rPr lang="en-US" sz="3000" dirty="0"/>
              <a:t> lift up his countenance upon thee, and give thee peace.</a:t>
            </a:r>
          </a:p>
          <a:p>
            <a:r>
              <a:rPr lang="en-US" sz="3000" b="1" baseline="30000" dirty="0"/>
              <a:t>27 </a:t>
            </a:r>
            <a:r>
              <a:rPr lang="en-US" sz="3000" dirty="0"/>
              <a:t>And they shall put my name upon the children of Israel, and I will bless them.</a:t>
            </a:r>
          </a:p>
        </p:txBody>
      </p:sp>
      <p:sp>
        <p:nvSpPr>
          <p:cNvPr id="5" name="Slide Number Placeholder 4"/>
          <p:cNvSpPr>
            <a:spLocks noGrp="1"/>
          </p:cNvSpPr>
          <p:nvPr>
            <p:ph type="sldNum" sz="quarter" idx="12"/>
          </p:nvPr>
        </p:nvSpPr>
        <p:spPr/>
        <p:txBody>
          <a:bodyPr/>
          <a:lstStyle/>
          <a:p>
            <a:fld id="{E97799C9-84D9-46D2-A11E-BCF8A720529D}" type="slidenum">
              <a:rPr lang="en-US" smtClean="0"/>
              <a:t>37</a:t>
            </a:fld>
            <a:endParaRPr lang="en-US" dirty="0"/>
          </a:p>
        </p:txBody>
      </p:sp>
    </p:spTree>
    <p:extLst>
      <p:ext uri="{BB962C8B-B14F-4D97-AF65-F5344CB8AC3E}">
        <p14:creationId xmlns:p14="http://schemas.microsoft.com/office/powerpoint/2010/main" val="1824612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The Synagogue Service (2)</a:t>
            </a:r>
            <a:r>
              <a:rPr lang="en-US" dirty="0" smtClean="0"/>
              <a:t/>
            </a:r>
            <a:br>
              <a:rPr lang="en-US" dirty="0" smtClean="0"/>
            </a:br>
            <a:r>
              <a:rPr lang="en-US" sz="4000" dirty="0" smtClean="0"/>
              <a:t>SDABC V5 pg. 57-58</a:t>
            </a:r>
            <a:endParaRPr lang="en-US" sz="4000" dirty="0"/>
          </a:p>
        </p:txBody>
      </p:sp>
      <p:sp>
        <p:nvSpPr>
          <p:cNvPr id="3" name="Content Placeholder 2"/>
          <p:cNvSpPr>
            <a:spLocks noGrp="1"/>
          </p:cNvSpPr>
          <p:nvPr>
            <p:ph idx="1"/>
          </p:nvPr>
        </p:nvSpPr>
        <p:spPr>
          <a:xfrm>
            <a:off x="1295401" y="2534195"/>
            <a:ext cx="9601196" cy="3252652"/>
          </a:xfrm>
        </p:spPr>
        <p:txBody>
          <a:bodyPr>
            <a:noAutofit/>
          </a:bodyPr>
          <a:lstStyle/>
          <a:p>
            <a:pPr marL="0" indent="0">
              <a:buNone/>
            </a:pPr>
            <a:r>
              <a:rPr lang="en-US" sz="3200" dirty="0" smtClean="0"/>
              <a:t>2:  The </a:t>
            </a:r>
            <a:r>
              <a:rPr lang="en-US" sz="3200" i="1" dirty="0" err="1" smtClean="0"/>
              <a:t>parashah</a:t>
            </a:r>
            <a:r>
              <a:rPr lang="en-US" sz="3200" dirty="0" smtClean="0"/>
              <a:t>, or reading of the appointed section of the Law.  Reverence for the Law required that the scroll be unrolled behind a curtain, out of sight of the congregation.  The Law—the five books of Moses—was read through in a three-year cycle, with a definite portion assigned for each Sabbath.  Each of those portions was divided into seven parts of at least 3 verses each.  </a:t>
            </a:r>
          </a:p>
        </p:txBody>
      </p:sp>
      <p:sp>
        <p:nvSpPr>
          <p:cNvPr id="5" name="Slide Number Placeholder 4"/>
          <p:cNvSpPr>
            <a:spLocks noGrp="1"/>
          </p:cNvSpPr>
          <p:nvPr>
            <p:ph type="sldNum" sz="quarter" idx="12"/>
          </p:nvPr>
        </p:nvSpPr>
        <p:spPr/>
        <p:txBody>
          <a:bodyPr/>
          <a:lstStyle/>
          <a:p>
            <a:fld id="{E97799C9-84D9-46D2-A11E-BCF8A720529D}" type="slidenum">
              <a:rPr lang="en-US" smtClean="0"/>
              <a:t>38</a:t>
            </a:fld>
            <a:endParaRPr lang="en-US" dirty="0"/>
          </a:p>
        </p:txBody>
      </p:sp>
    </p:spTree>
    <p:extLst>
      <p:ext uri="{BB962C8B-B14F-4D97-AF65-F5344CB8AC3E}">
        <p14:creationId xmlns:p14="http://schemas.microsoft.com/office/powerpoint/2010/main" val="1461015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The Synagogue Service (2)</a:t>
            </a:r>
            <a:r>
              <a:rPr lang="en-US" dirty="0" smtClean="0"/>
              <a:t/>
            </a:r>
            <a:br>
              <a:rPr lang="en-US" dirty="0" smtClean="0"/>
            </a:br>
            <a:r>
              <a:rPr lang="en-US" sz="4000" dirty="0" smtClean="0"/>
              <a:t>SDABC V5 pg. 57-58</a:t>
            </a:r>
            <a:endParaRPr lang="en-US" sz="4000" dirty="0"/>
          </a:p>
        </p:txBody>
      </p:sp>
      <p:sp>
        <p:nvSpPr>
          <p:cNvPr id="3" name="Content Placeholder 2"/>
          <p:cNvSpPr>
            <a:spLocks noGrp="1"/>
          </p:cNvSpPr>
          <p:nvPr>
            <p:ph idx="1"/>
          </p:nvPr>
        </p:nvSpPr>
        <p:spPr>
          <a:xfrm>
            <a:off x="1295401" y="2285999"/>
            <a:ext cx="9601196" cy="3500848"/>
          </a:xfrm>
        </p:spPr>
        <p:txBody>
          <a:bodyPr>
            <a:noAutofit/>
          </a:bodyPr>
          <a:lstStyle/>
          <a:p>
            <a:pPr marL="0" indent="0">
              <a:buNone/>
            </a:pPr>
            <a:r>
              <a:rPr lang="en-US" sz="3200" dirty="0" smtClean="0"/>
              <a:t>(2) </a:t>
            </a:r>
            <a:r>
              <a:rPr lang="en-US" sz="3200" dirty="0"/>
              <a:t>A different member of the congregation was called upon to read each of these subdivisions.  </a:t>
            </a:r>
            <a:r>
              <a:rPr lang="en-US" sz="3200" dirty="0" smtClean="0"/>
              <a:t>Anyone who made the least mistake was immediately replaced by someone else.  The reading of the Law was translated verse by verse from Hebrew into Aramaic, the language of the common people, by another person, to avoid the possibility that the translation should be mistaken for the actual text of the Scriptures.  </a:t>
            </a:r>
          </a:p>
        </p:txBody>
      </p:sp>
      <p:sp>
        <p:nvSpPr>
          <p:cNvPr id="5" name="Slide Number Placeholder 4"/>
          <p:cNvSpPr>
            <a:spLocks noGrp="1"/>
          </p:cNvSpPr>
          <p:nvPr>
            <p:ph type="sldNum" sz="quarter" idx="12"/>
          </p:nvPr>
        </p:nvSpPr>
        <p:spPr/>
        <p:txBody>
          <a:bodyPr/>
          <a:lstStyle/>
          <a:p>
            <a:fld id="{E97799C9-84D9-46D2-A11E-BCF8A720529D}" type="slidenum">
              <a:rPr lang="en-US" smtClean="0"/>
              <a:t>39</a:t>
            </a:fld>
            <a:endParaRPr lang="en-US" dirty="0"/>
          </a:p>
        </p:txBody>
      </p:sp>
    </p:spTree>
    <p:extLst>
      <p:ext uri="{BB962C8B-B14F-4D97-AF65-F5344CB8AC3E}">
        <p14:creationId xmlns:p14="http://schemas.microsoft.com/office/powerpoint/2010/main" val="366681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Isaiah 61:1-2</a:t>
            </a:r>
            <a:endParaRPr lang="en-US" dirty="0"/>
          </a:p>
        </p:txBody>
      </p:sp>
      <p:sp>
        <p:nvSpPr>
          <p:cNvPr id="3" name="Content Placeholder 2"/>
          <p:cNvSpPr>
            <a:spLocks noGrp="1"/>
          </p:cNvSpPr>
          <p:nvPr>
            <p:ph idx="1"/>
          </p:nvPr>
        </p:nvSpPr>
        <p:spPr/>
        <p:txBody>
          <a:bodyPr>
            <a:noAutofit/>
          </a:bodyPr>
          <a:lstStyle/>
          <a:p>
            <a:r>
              <a:rPr lang="en-US" sz="3200" b="1" dirty="0"/>
              <a:t>61 </a:t>
            </a:r>
            <a:r>
              <a:rPr lang="en-US" sz="3200" dirty="0"/>
              <a:t>The Spirit of the Lord </a:t>
            </a:r>
            <a:r>
              <a:rPr lang="en-US" sz="3200" cap="small" dirty="0"/>
              <a:t>God</a:t>
            </a:r>
            <a:r>
              <a:rPr lang="en-US" sz="3200" dirty="0"/>
              <a:t> is upon me; because the </a:t>
            </a:r>
            <a:r>
              <a:rPr lang="en-US" sz="3200" cap="small" dirty="0"/>
              <a:t>Lord</a:t>
            </a:r>
            <a:r>
              <a:rPr lang="en-US" sz="3200" dirty="0"/>
              <a:t> hath anointed me to preach good tidings unto the meek; he hath sent me to bind up the brokenhearted, to proclaim liberty to the captives, and the opening of the prison to them that are bound;</a:t>
            </a:r>
          </a:p>
          <a:p>
            <a:r>
              <a:rPr lang="en-US" sz="3200" b="1" baseline="30000" dirty="0"/>
              <a:t>2 </a:t>
            </a:r>
            <a:r>
              <a:rPr lang="en-US" sz="3200" dirty="0"/>
              <a:t>To proclaim the acceptable year of the </a:t>
            </a:r>
            <a:r>
              <a:rPr lang="en-US" sz="3200" cap="small" dirty="0"/>
              <a:t>Lord</a:t>
            </a:r>
            <a:r>
              <a:rPr lang="en-US" sz="3200" dirty="0"/>
              <a:t>, and the day of vengeance of our God; to comfort all that mourn</a:t>
            </a:r>
            <a:r>
              <a:rPr lang="en-US" sz="3200" dirty="0" smtClean="0"/>
              <a:t>;</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4</a:t>
            </a:fld>
            <a:endParaRPr lang="en-US" dirty="0"/>
          </a:p>
        </p:txBody>
      </p:sp>
    </p:spTree>
    <p:extLst>
      <p:ext uri="{BB962C8B-B14F-4D97-AF65-F5344CB8AC3E}">
        <p14:creationId xmlns:p14="http://schemas.microsoft.com/office/powerpoint/2010/main" val="126781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The Synagogue Service (3)</a:t>
            </a:r>
            <a:r>
              <a:rPr lang="en-US" dirty="0" smtClean="0"/>
              <a:t/>
            </a:r>
            <a:br>
              <a:rPr lang="en-US" dirty="0" smtClean="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3: The </a:t>
            </a:r>
            <a:r>
              <a:rPr lang="en-US" sz="3200" i="1" dirty="0" smtClean="0"/>
              <a:t>haphtarah</a:t>
            </a:r>
            <a:r>
              <a:rPr lang="en-US" sz="3200" dirty="0" smtClean="0"/>
              <a:t>, or reading from the Prophets.  Considered as </a:t>
            </a:r>
            <a:r>
              <a:rPr lang="en-US" sz="3200" dirty="0"/>
              <a:t>l</a:t>
            </a:r>
            <a:r>
              <a:rPr lang="en-US" sz="3200" dirty="0" smtClean="0"/>
              <a:t>ess sacred than the Law, the scroll of the Prophets had one roller rather than two, like the Law, and might be unrolled in the sight of the congregation.  There is no evidence that a cycle for the reading of the Prophets was followed during the time of Christ.  </a:t>
            </a:r>
          </a:p>
        </p:txBody>
      </p:sp>
      <p:sp>
        <p:nvSpPr>
          <p:cNvPr id="5" name="Slide Number Placeholder 4"/>
          <p:cNvSpPr>
            <a:spLocks noGrp="1"/>
          </p:cNvSpPr>
          <p:nvPr>
            <p:ph type="sldNum" sz="quarter" idx="12"/>
          </p:nvPr>
        </p:nvSpPr>
        <p:spPr/>
        <p:txBody>
          <a:bodyPr/>
          <a:lstStyle/>
          <a:p>
            <a:fld id="{E97799C9-84D9-46D2-A11E-BCF8A720529D}" type="slidenum">
              <a:rPr lang="en-US" smtClean="0"/>
              <a:t>40</a:t>
            </a:fld>
            <a:endParaRPr lang="en-US" dirty="0"/>
          </a:p>
        </p:txBody>
      </p:sp>
    </p:spTree>
    <p:extLst>
      <p:ext uri="{BB962C8B-B14F-4D97-AF65-F5344CB8AC3E}">
        <p14:creationId xmlns:p14="http://schemas.microsoft.com/office/powerpoint/2010/main" val="3264220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The Synagogue Service (3)</a:t>
            </a:r>
            <a:r>
              <a:rPr lang="en-US" dirty="0" smtClean="0"/>
              <a:t/>
            </a:r>
            <a:br>
              <a:rPr lang="en-US" dirty="0" smtClean="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(3) Therefore, the scroll was probably handed to the one appointed by the ruler of the synagogue to read, and he chose the passage to be read.  It was this part of the service in which Jesus participated in the synagogue at </a:t>
            </a:r>
            <a:r>
              <a:rPr lang="en-US" sz="3200" dirty="0" err="1" smtClean="0"/>
              <a:t>Nazarath</a:t>
            </a:r>
            <a:r>
              <a:rPr lang="en-US" sz="3200" dirty="0" smtClean="0"/>
              <a:t>; using a reading from Isa. 61, He declared to the people His mission and its prophetic authorization.  </a:t>
            </a:r>
          </a:p>
        </p:txBody>
      </p:sp>
      <p:sp>
        <p:nvSpPr>
          <p:cNvPr id="5" name="Slide Number Placeholder 4"/>
          <p:cNvSpPr>
            <a:spLocks noGrp="1"/>
          </p:cNvSpPr>
          <p:nvPr>
            <p:ph type="sldNum" sz="quarter" idx="12"/>
          </p:nvPr>
        </p:nvSpPr>
        <p:spPr/>
        <p:txBody>
          <a:bodyPr/>
          <a:lstStyle/>
          <a:p>
            <a:fld id="{E97799C9-84D9-46D2-A11E-BCF8A720529D}" type="slidenum">
              <a:rPr lang="en-US" smtClean="0"/>
              <a:t>41</a:t>
            </a:fld>
            <a:endParaRPr lang="en-US" dirty="0"/>
          </a:p>
        </p:txBody>
      </p:sp>
    </p:spTree>
    <p:extLst>
      <p:ext uri="{BB962C8B-B14F-4D97-AF65-F5344CB8AC3E}">
        <p14:creationId xmlns:p14="http://schemas.microsoft.com/office/powerpoint/2010/main" val="1065451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a:t>The Synagogue Service </a:t>
            </a:r>
            <a:r>
              <a:rPr lang="en-US" sz="4900" dirty="0" smtClean="0"/>
              <a:t>(3)</a:t>
            </a:r>
            <a:r>
              <a:rPr lang="en-US" sz="4800" dirty="0"/>
              <a:t/>
            </a:r>
            <a:br>
              <a:rPr lang="en-US" sz="4800" dirty="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(3) The one who read from the Prophets was called the “</a:t>
            </a:r>
            <a:r>
              <a:rPr lang="en-US" sz="3200" dirty="0" err="1" smtClean="0"/>
              <a:t>dismisser</a:t>
            </a:r>
            <a:r>
              <a:rPr lang="en-US" sz="3200" dirty="0" smtClean="0"/>
              <a:t>” in view of the fact that this, together with his remarks and exhortation based on the passage read, constituted the closing part of the service.  </a:t>
            </a:r>
          </a:p>
        </p:txBody>
      </p:sp>
      <p:sp>
        <p:nvSpPr>
          <p:cNvPr id="5" name="Slide Number Placeholder 4"/>
          <p:cNvSpPr>
            <a:spLocks noGrp="1"/>
          </p:cNvSpPr>
          <p:nvPr>
            <p:ph type="sldNum" sz="quarter" idx="12"/>
          </p:nvPr>
        </p:nvSpPr>
        <p:spPr/>
        <p:txBody>
          <a:bodyPr/>
          <a:lstStyle/>
          <a:p>
            <a:fld id="{E97799C9-84D9-46D2-A11E-BCF8A720529D}" type="slidenum">
              <a:rPr lang="en-US" smtClean="0"/>
              <a:t>42</a:t>
            </a:fld>
            <a:endParaRPr lang="en-US" dirty="0"/>
          </a:p>
        </p:txBody>
      </p:sp>
    </p:spTree>
    <p:extLst>
      <p:ext uri="{BB962C8B-B14F-4D97-AF65-F5344CB8AC3E}">
        <p14:creationId xmlns:p14="http://schemas.microsoft.com/office/powerpoint/2010/main" val="1329329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a:t>The Synagogue Service </a:t>
            </a:r>
            <a:r>
              <a:rPr lang="en-US" sz="4900" dirty="0" smtClean="0"/>
              <a:t>(4)</a:t>
            </a:r>
            <a:r>
              <a:rPr lang="en-US" sz="4800" dirty="0"/>
              <a:t/>
            </a:r>
            <a:br>
              <a:rPr lang="en-US" sz="4800" dirty="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a:t>4</a:t>
            </a:r>
            <a:r>
              <a:rPr lang="en-US" sz="3200" dirty="0" smtClean="0"/>
              <a:t>: The </a:t>
            </a:r>
            <a:r>
              <a:rPr lang="en-US" sz="3200" i="1" dirty="0" err="1" smtClean="0"/>
              <a:t>derashah</a:t>
            </a:r>
            <a:r>
              <a:rPr lang="en-US" sz="3200" dirty="0" smtClean="0"/>
              <a:t>, or “investigation,” “study,” a sermon usually given by a member of the congregation.  Like the readers from the Law, the one who read the </a:t>
            </a:r>
            <a:r>
              <a:rPr lang="en-US" sz="3200" i="1" dirty="0" smtClean="0"/>
              <a:t>haphtarah</a:t>
            </a:r>
            <a:r>
              <a:rPr lang="en-US" sz="3200" dirty="0" smtClean="0"/>
              <a:t> remained standing while he read.  But for the sermon he sat down.  It was customary in Palestine (but not in the Diaspora) to sit down to preach.  </a:t>
            </a:r>
          </a:p>
        </p:txBody>
      </p:sp>
      <p:sp>
        <p:nvSpPr>
          <p:cNvPr id="5" name="Slide Number Placeholder 4"/>
          <p:cNvSpPr>
            <a:spLocks noGrp="1"/>
          </p:cNvSpPr>
          <p:nvPr>
            <p:ph type="sldNum" sz="quarter" idx="12"/>
          </p:nvPr>
        </p:nvSpPr>
        <p:spPr/>
        <p:txBody>
          <a:bodyPr/>
          <a:lstStyle/>
          <a:p>
            <a:fld id="{E97799C9-84D9-46D2-A11E-BCF8A720529D}" type="slidenum">
              <a:rPr lang="en-US" smtClean="0"/>
              <a:t>43</a:t>
            </a:fld>
            <a:endParaRPr lang="en-US" dirty="0"/>
          </a:p>
        </p:txBody>
      </p:sp>
    </p:spTree>
    <p:extLst>
      <p:ext uri="{BB962C8B-B14F-4D97-AF65-F5344CB8AC3E}">
        <p14:creationId xmlns:p14="http://schemas.microsoft.com/office/powerpoint/2010/main" val="12391908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a:t>The Synagogue Service </a:t>
            </a:r>
            <a:r>
              <a:rPr lang="en-US" sz="4900" dirty="0" smtClean="0"/>
              <a:t>(4)</a:t>
            </a:r>
            <a:r>
              <a:rPr lang="en-US" sz="4800" dirty="0"/>
              <a:t/>
            </a:r>
            <a:br>
              <a:rPr lang="en-US" sz="4800" dirty="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(4) The sermon was usually based on the reading from the Prophets, but might also include that from the Law.  In these discussions upon the prophetic messages, the speakers’ imagination often went far afield, through paraphrase, parable, or legend, in emphasizing what he understood the prophetic message to be.  Visitors were often honored by being invited to deliver the discourse.  </a:t>
            </a:r>
          </a:p>
        </p:txBody>
      </p:sp>
      <p:sp>
        <p:nvSpPr>
          <p:cNvPr id="5" name="Slide Number Placeholder 4"/>
          <p:cNvSpPr>
            <a:spLocks noGrp="1"/>
          </p:cNvSpPr>
          <p:nvPr>
            <p:ph type="sldNum" sz="quarter" idx="12"/>
          </p:nvPr>
        </p:nvSpPr>
        <p:spPr/>
        <p:txBody>
          <a:bodyPr/>
          <a:lstStyle/>
          <a:p>
            <a:fld id="{E97799C9-84D9-46D2-A11E-BCF8A720529D}" type="slidenum">
              <a:rPr lang="en-US" smtClean="0"/>
              <a:t>44</a:t>
            </a:fld>
            <a:endParaRPr lang="en-US" dirty="0"/>
          </a:p>
        </p:txBody>
      </p:sp>
    </p:spTree>
    <p:extLst>
      <p:ext uri="{BB962C8B-B14F-4D97-AF65-F5344CB8AC3E}">
        <p14:creationId xmlns:p14="http://schemas.microsoft.com/office/powerpoint/2010/main" val="1780653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a:t>The Synagogue Service </a:t>
            </a:r>
            <a:r>
              <a:rPr lang="en-US" sz="4900" dirty="0" smtClean="0"/>
              <a:t>(5)</a:t>
            </a:r>
            <a:r>
              <a:rPr lang="en-US" sz="4800" dirty="0"/>
              <a:t/>
            </a:r>
            <a:br>
              <a:rPr lang="en-US" sz="4800" dirty="0"/>
            </a:br>
            <a:r>
              <a:rPr lang="en-US" sz="4000" dirty="0" smtClean="0"/>
              <a:t>SDABC V5 pg. 57-58</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5: The sermon was followed by the benediction.  This was offered by a priest, if one was present; otherwise a prayer was offered.  In some places the singing of songs was introduced into the service.  </a:t>
            </a:r>
          </a:p>
        </p:txBody>
      </p:sp>
      <p:sp>
        <p:nvSpPr>
          <p:cNvPr id="5" name="Slide Number Placeholder 4"/>
          <p:cNvSpPr>
            <a:spLocks noGrp="1"/>
          </p:cNvSpPr>
          <p:nvPr>
            <p:ph type="sldNum" sz="quarter" idx="12"/>
          </p:nvPr>
        </p:nvSpPr>
        <p:spPr/>
        <p:txBody>
          <a:bodyPr/>
          <a:lstStyle/>
          <a:p>
            <a:fld id="{E97799C9-84D9-46D2-A11E-BCF8A720529D}" type="slidenum">
              <a:rPr lang="en-US" smtClean="0"/>
              <a:t>45</a:t>
            </a:fld>
            <a:endParaRPr lang="en-US" dirty="0"/>
          </a:p>
        </p:txBody>
      </p:sp>
    </p:spTree>
    <p:extLst>
      <p:ext uri="{BB962C8B-B14F-4D97-AF65-F5344CB8AC3E}">
        <p14:creationId xmlns:p14="http://schemas.microsoft.com/office/powerpoint/2010/main" val="2756873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4:16-29</a:t>
            </a:r>
            <a:endParaRPr lang="en-US" dirty="0"/>
          </a:p>
        </p:txBody>
      </p:sp>
      <p:sp>
        <p:nvSpPr>
          <p:cNvPr id="3" name="Content Placeholder 2"/>
          <p:cNvSpPr>
            <a:spLocks noGrp="1"/>
          </p:cNvSpPr>
          <p:nvPr>
            <p:ph sz="half" idx="1"/>
          </p:nvPr>
        </p:nvSpPr>
        <p:spPr>
          <a:xfrm>
            <a:off x="1298448" y="2560320"/>
            <a:ext cx="5010912" cy="3310128"/>
          </a:xfrm>
        </p:spPr>
        <p:txBody>
          <a:bodyPr>
            <a:noAutofit/>
          </a:bodyPr>
          <a:lstStyle/>
          <a:p>
            <a:r>
              <a:rPr lang="en-US" sz="3200" b="1" baseline="30000" dirty="0"/>
              <a:t>16 </a:t>
            </a:r>
            <a:r>
              <a:rPr lang="en-US" sz="3200" dirty="0"/>
              <a:t>And he came to Nazareth, where he had been brought up: and, as his custom was, he went into the synagogue on the </a:t>
            </a:r>
            <a:r>
              <a:rPr lang="en-US" sz="3200" dirty="0" err="1"/>
              <a:t>sabbath</a:t>
            </a:r>
            <a:r>
              <a:rPr lang="en-US" sz="3200" dirty="0"/>
              <a:t> day, and stood up for to read.</a:t>
            </a:r>
          </a:p>
        </p:txBody>
      </p:sp>
      <p:pic>
        <p:nvPicPr>
          <p:cNvPr id="9218" name="Picture 2" descr="Was Jesus an Irritating Preacher? | Field Notes On The Jesus Wa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67317" y="2560320"/>
            <a:ext cx="4429281" cy="330993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46</a:t>
            </a:fld>
            <a:endParaRPr lang="en-US" dirty="0"/>
          </a:p>
        </p:txBody>
      </p:sp>
    </p:spTree>
    <p:extLst>
      <p:ext uri="{BB962C8B-B14F-4D97-AF65-F5344CB8AC3E}">
        <p14:creationId xmlns:p14="http://schemas.microsoft.com/office/powerpoint/2010/main" val="16895683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4:17-30</a:t>
            </a:r>
            <a:endParaRPr lang="en-US" dirty="0"/>
          </a:p>
        </p:txBody>
      </p:sp>
      <p:sp>
        <p:nvSpPr>
          <p:cNvPr id="5" name="Content Placeholder 4"/>
          <p:cNvSpPr>
            <a:spLocks noGrp="1"/>
          </p:cNvSpPr>
          <p:nvPr>
            <p:ph sz="half" idx="2"/>
          </p:nvPr>
        </p:nvSpPr>
        <p:spPr>
          <a:xfrm>
            <a:off x="5146766" y="2560320"/>
            <a:ext cx="5752882" cy="3310128"/>
          </a:xfrm>
        </p:spPr>
        <p:txBody>
          <a:bodyPr>
            <a:noAutofit/>
          </a:bodyPr>
          <a:lstStyle/>
          <a:p>
            <a:r>
              <a:rPr lang="en-US" sz="3600" b="1" baseline="30000" dirty="0"/>
              <a:t>17 </a:t>
            </a:r>
            <a:r>
              <a:rPr lang="en-US" sz="3600" dirty="0"/>
              <a:t>And there was delivered unto him the book of the prophet Esaias. And when he had opened the book, he found the place where it was written,</a:t>
            </a:r>
          </a:p>
        </p:txBody>
      </p:sp>
      <p:pic>
        <p:nvPicPr>
          <p:cNvPr id="9224" name="Picture 8" descr="Lectio divina pour le 3° Dimanche Ordinaire - Communauté Saint-Marti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98378" y="2452120"/>
            <a:ext cx="3225873" cy="376561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D84065D-F351-4B03-BD91-D8A6B8D4B362}" type="slidenum">
              <a:rPr lang="en-US" smtClean="0"/>
              <a:t>47</a:t>
            </a:fld>
            <a:endParaRPr lang="en-US" dirty="0"/>
          </a:p>
        </p:txBody>
      </p:sp>
    </p:spTree>
    <p:extLst>
      <p:ext uri="{BB962C8B-B14F-4D97-AF65-F5344CB8AC3E}">
        <p14:creationId xmlns:p14="http://schemas.microsoft.com/office/powerpoint/2010/main" val="1518577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55228"/>
          </a:xfrm>
          <a:solidFill>
            <a:schemeClr val="accent3">
              <a:lumMod val="20000"/>
              <a:lumOff val="80000"/>
            </a:schemeClr>
          </a:solidFill>
        </p:spPr>
        <p:txBody>
          <a:bodyPr>
            <a:normAutofit fontScale="90000"/>
          </a:bodyPr>
          <a:lstStyle/>
          <a:p>
            <a:r>
              <a:rPr lang="en-US" dirty="0" smtClean="0"/>
              <a:t>Luke 4 and Isaiah 61</a:t>
            </a:r>
            <a:endParaRPr lang="en-US" dirty="0"/>
          </a:p>
        </p:txBody>
      </p:sp>
      <p:sp>
        <p:nvSpPr>
          <p:cNvPr id="3" name="Text Placeholder 2"/>
          <p:cNvSpPr>
            <a:spLocks noGrp="1"/>
          </p:cNvSpPr>
          <p:nvPr>
            <p:ph type="body" idx="1"/>
          </p:nvPr>
        </p:nvSpPr>
        <p:spPr>
          <a:xfrm>
            <a:off x="1295401" y="1907010"/>
            <a:ext cx="4718303" cy="576262"/>
          </a:xfrm>
        </p:spPr>
        <p:txBody>
          <a:bodyPr/>
          <a:lstStyle/>
          <a:p>
            <a:r>
              <a:rPr lang="en-US" sz="3600" dirty="0" smtClean="0">
                <a:solidFill>
                  <a:schemeClr val="accent6">
                    <a:lumMod val="50000"/>
                  </a:schemeClr>
                </a:solidFill>
              </a:rPr>
              <a:t>Luke 4:18</a:t>
            </a:r>
            <a:endParaRPr lang="en-US" sz="3600" dirty="0">
              <a:solidFill>
                <a:schemeClr val="accent6">
                  <a:lumMod val="50000"/>
                </a:schemeClr>
              </a:solidFill>
            </a:endParaRPr>
          </a:p>
        </p:txBody>
      </p:sp>
      <p:sp>
        <p:nvSpPr>
          <p:cNvPr id="4" name="Content Placeholder 3"/>
          <p:cNvSpPr>
            <a:spLocks noGrp="1"/>
          </p:cNvSpPr>
          <p:nvPr>
            <p:ph sz="half" idx="2"/>
          </p:nvPr>
        </p:nvSpPr>
        <p:spPr>
          <a:xfrm>
            <a:off x="1295402" y="2364378"/>
            <a:ext cx="4718302" cy="3511489"/>
          </a:xfrm>
        </p:spPr>
        <p:txBody>
          <a:bodyPr>
            <a:noAutofit/>
          </a:bodyPr>
          <a:lstStyle/>
          <a:p>
            <a:pPr marL="0" indent="0">
              <a:buNone/>
            </a:pPr>
            <a:r>
              <a:rPr lang="en-US" sz="2800" dirty="0" smtClean="0"/>
              <a:t>The </a:t>
            </a:r>
            <a:r>
              <a:rPr lang="en-US" sz="2800" dirty="0"/>
              <a:t>Spirit of the Lord is upon me, because he hath anointed me to preach the gospel to the poor; he hath sent me to heal the brokenhearted, to preach deliverance to the captives, and recovering of sight to the blind, to set at liberty them that are bruised,</a:t>
            </a:r>
          </a:p>
        </p:txBody>
      </p:sp>
      <p:sp>
        <p:nvSpPr>
          <p:cNvPr id="5" name="Text Placeholder 4"/>
          <p:cNvSpPr>
            <a:spLocks noGrp="1"/>
          </p:cNvSpPr>
          <p:nvPr>
            <p:ph type="body" sz="quarter" idx="3"/>
          </p:nvPr>
        </p:nvSpPr>
        <p:spPr>
          <a:xfrm>
            <a:off x="6180669" y="1907010"/>
            <a:ext cx="4715930" cy="576262"/>
          </a:xfrm>
        </p:spPr>
        <p:txBody>
          <a:bodyPr/>
          <a:lstStyle/>
          <a:p>
            <a:pPr algn="r"/>
            <a:r>
              <a:rPr lang="en-US" sz="3600" dirty="0" smtClean="0">
                <a:solidFill>
                  <a:schemeClr val="accent6">
                    <a:lumMod val="50000"/>
                  </a:schemeClr>
                </a:solidFill>
              </a:rPr>
              <a:t>Isaiah 61:1</a:t>
            </a:r>
            <a:endParaRPr lang="en-US" sz="3600" dirty="0">
              <a:solidFill>
                <a:schemeClr val="accent6">
                  <a:lumMod val="50000"/>
                </a:schemeClr>
              </a:solidFill>
            </a:endParaRPr>
          </a:p>
        </p:txBody>
      </p:sp>
      <p:sp>
        <p:nvSpPr>
          <p:cNvPr id="6" name="Content Placeholder 5"/>
          <p:cNvSpPr>
            <a:spLocks noGrp="1"/>
          </p:cNvSpPr>
          <p:nvPr>
            <p:ph sz="quarter" idx="4"/>
          </p:nvPr>
        </p:nvSpPr>
        <p:spPr>
          <a:xfrm>
            <a:off x="6180669" y="2364378"/>
            <a:ext cx="4715929" cy="3511490"/>
          </a:xfrm>
        </p:spPr>
        <p:txBody>
          <a:bodyPr>
            <a:noAutofit/>
          </a:bodyPr>
          <a:lstStyle/>
          <a:p>
            <a:pPr marL="0" indent="0">
              <a:buNone/>
            </a:pPr>
            <a:r>
              <a:rPr lang="en-US" sz="2800" dirty="0" smtClean="0"/>
              <a:t>The </a:t>
            </a:r>
            <a:r>
              <a:rPr lang="en-US" sz="2800" dirty="0"/>
              <a:t>Spirit of the Lord </a:t>
            </a:r>
            <a:r>
              <a:rPr lang="en-US" sz="2800" cap="small" dirty="0"/>
              <a:t>God</a:t>
            </a:r>
            <a:r>
              <a:rPr lang="en-US" sz="2800" dirty="0"/>
              <a:t> is upon me; because the </a:t>
            </a:r>
            <a:r>
              <a:rPr lang="en-US" sz="2800" cap="small" dirty="0"/>
              <a:t>Lord</a:t>
            </a:r>
            <a:r>
              <a:rPr lang="en-US" sz="2800" dirty="0"/>
              <a:t> hath anointed me to preach good tidings unto the meek; </a:t>
            </a:r>
            <a:r>
              <a:rPr lang="en-US" sz="2800" dirty="0" smtClean="0"/>
              <a:t>he </a:t>
            </a:r>
            <a:r>
              <a:rPr lang="en-US" sz="2800" dirty="0"/>
              <a:t>hath sent me to bind up the brokenhearted, to proclaim liberty to the captives, and the opening of the prison to them that are bound;</a:t>
            </a:r>
          </a:p>
        </p:txBody>
      </p:sp>
      <p:sp>
        <p:nvSpPr>
          <p:cNvPr id="8" name="Slide Number Placeholder 7"/>
          <p:cNvSpPr>
            <a:spLocks noGrp="1"/>
          </p:cNvSpPr>
          <p:nvPr>
            <p:ph type="sldNum" sz="quarter" idx="12"/>
          </p:nvPr>
        </p:nvSpPr>
        <p:spPr/>
        <p:txBody>
          <a:bodyPr/>
          <a:lstStyle/>
          <a:p>
            <a:fld id="{D57F1E4F-1CFF-5643-939E-217C01CDF565}" type="slidenum">
              <a:rPr lang="en-US" smtClean="0"/>
              <a:pPr/>
              <a:t>48</a:t>
            </a:fld>
            <a:endParaRPr lang="en-US" dirty="0"/>
          </a:p>
        </p:txBody>
      </p:sp>
    </p:spTree>
    <p:extLst>
      <p:ext uri="{BB962C8B-B14F-4D97-AF65-F5344CB8AC3E}">
        <p14:creationId xmlns:p14="http://schemas.microsoft.com/office/powerpoint/2010/main" val="3241492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55228"/>
          </a:xfrm>
          <a:solidFill>
            <a:schemeClr val="accent3">
              <a:lumMod val="20000"/>
              <a:lumOff val="80000"/>
            </a:schemeClr>
          </a:solidFill>
        </p:spPr>
        <p:txBody>
          <a:bodyPr>
            <a:normAutofit fontScale="90000"/>
          </a:bodyPr>
          <a:lstStyle/>
          <a:p>
            <a:r>
              <a:rPr lang="en-US" dirty="0" smtClean="0"/>
              <a:t>Luke 4 and Isaiah 61</a:t>
            </a:r>
            <a:endParaRPr lang="en-US" dirty="0"/>
          </a:p>
        </p:txBody>
      </p:sp>
      <p:sp>
        <p:nvSpPr>
          <p:cNvPr id="3" name="Text Placeholder 2"/>
          <p:cNvSpPr>
            <a:spLocks noGrp="1"/>
          </p:cNvSpPr>
          <p:nvPr>
            <p:ph type="body" idx="1"/>
          </p:nvPr>
        </p:nvSpPr>
        <p:spPr>
          <a:xfrm>
            <a:off x="1295402" y="1907010"/>
            <a:ext cx="4718302" cy="576262"/>
          </a:xfrm>
        </p:spPr>
        <p:txBody>
          <a:bodyPr/>
          <a:lstStyle/>
          <a:p>
            <a:r>
              <a:rPr lang="en-US" sz="3600" dirty="0" smtClean="0">
                <a:solidFill>
                  <a:schemeClr val="accent6">
                    <a:lumMod val="50000"/>
                  </a:schemeClr>
                </a:solidFill>
              </a:rPr>
              <a:t>Luke 4:19</a:t>
            </a:r>
            <a:endParaRPr lang="en-US" sz="3600" dirty="0">
              <a:solidFill>
                <a:schemeClr val="accent6">
                  <a:lumMod val="50000"/>
                </a:schemeClr>
              </a:solidFill>
            </a:endParaRPr>
          </a:p>
        </p:txBody>
      </p:sp>
      <p:sp>
        <p:nvSpPr>
          <p:cNvPr id="4" name="Content Placeholder 3"/>
          <p:cNvSpPr>
            <a:spLocks noGrp="1"/>
          </p:cNvSpPr>
          <p:nvPr>
            <p:ph sz="half" idx="2"/>
          </p:nvPr>
        </p:nvSpPr>
        <p:spPr>
          <a:xfrm>
            <a:off x="1295402" y="2483272"/>
            <a:ext cx="4718302" cy="3392595"/>
          </a:xfrm>
        </p:spPr>
        <p:txBody>
          <a:bodyPr>
            <a:noAutofit/>
          </a:bodyPr>
          <a:lstStyle/>
          <a:p>
            <a:pPr marL="0" indent="0">
              <a:buNone/>
            </a:pPr>
            <a:r>
              <a:rPr lang="en-US" sz="3200" b="1" baseline="30000" dirty="0"/>
              <a:t>19 </a:t>
            </a:r>
            <a:r>
              <a:rPr lang="en-US" sz="3200" dirty="0"/>
              <a:t>To preach the acceptable year of the Lord.</a:t>
            </a:r>
          </a:p>
        </p:txBody>
      </p:sp>
      <p:sp>
        <p:nvSpPr>
          <p:cNvPr id="5" name="Text Placeholder 4"/>
          <p:cNvSpPr>
            <a:spLocks noGrp="1"/>
          </p:cNvSpPr>
          <p:nvPr>
            <p:ph type="body" sz="quarter" idx="3"/>
          </p:nvPr>
        </p:nvSpPr>
        <p:spPr>
          <a:xfrm>
            <a:off x="6180669" y="1907010"/>
            <a:ext cx="4715930" cy="576262"/>
          </a:xfrm>
        </p:spPr>
        <p:txBody>
          <a:bodyPr/>
          <a:lstStyle/>
          <a:p>
            <a:pPr algn="r"/>
            <a:r>
              <a:rPr lang="en-US" sz="3600" dirty="0" smtClean="0">
                <a:solidFill>
                  <a:schemeClr val="accent6">
                    <a:lumMod val="50000"/>
                  </a:schemeClr>
                </a:solidFill>
              </a:rPr>
              <a:t>Isaiah 61:2</a:t>
            </a:r>
            <a:endParaRPr lang="en-US" sz="3600" dirty="0">
              <a:solidFill>
                <a:schemeClr val="accent6">
                  <a:lumMod val="50000"/>
                </a:schemeClr>
              </a:solidFill>
            </a:endParaRPr>
          </a:p>
        </p:txBody>
      </p:sp>
      <p:sp>
        <p:nvSpPr>
          <p:cNvPr id="6" name="Content Placeholder 5"/>
          <p:cNvSpPr>
            <a:spLocks noGrp="1"/>
          </p:cNvSpPr>
          <p:nvPr>
            <p:ph sz="quarter" idx="4"/>
          </p:nvPr>
        </p:nvSpPr>
        <p:spPr>
          <a:xfrm>
            <a:off x="6180669" y="2483272"/>
            <a:ext cx="4715929" cy="3392595"/>
          </a:xfrm>
        </p:spPr>
        <p:txBody>
          <a:bodyPr>
            <a:noAutofit/>
          </a:bodyPr>
          <a:lstStyle/>
          <a:p>
            <a:pPr marL="0" indent="0">
              <a:buNone/>
            </a:pPr>
            <a:r>
              <a:rPr lang="en-US" sz="3200" b="1" baseline="30000" dirty="0"/>
              <a:t>2 </a:t>
            </a:r>
            <a:r>
              <a:rPr lang="en-US" sz="3200" dirty="0"/>
              <a:t>To proclaim the acceptable year of the </a:t>
            </a:r>
            <a:r>
              <a:rPr lang="en-US" sz="3200" cap="small" dirty="0"/>
              <a:t>Lord</a:t>
            </a:r>
            <a:r>
              <a:rPr lang="en-US" sz="3200" dirty="0"/>
              <a:t>, and the day of vengeance of our God; to comfort all that mourn</a:t>
            </a:r>
            <a:r>
              <a:rPr lang="en-US" sz="3200" dirty="0" smtClean="0"/>
              <a:t>;</a:t>
            </a:r>
          </a:p>
        </p:txBody>
      </p:sp>
      <p:sp>
        <p:nvSpPr>
          <p:cNvPr id="8" name="Slide Number Placeholder 7"/>
          <p:cNvSpPr>
            <a:spLocks noGrp="1"/>
          </p:cNvSpPr>
          <p:nvPr>
            <p:ph type="sldNum" sz="quarter" idx="12"/>
          </p:nvPr>
        </p:nvSpPr>
        <p:spPr/>
        <p:txBody>
          <a:bodyPr/>
          <a:lstStyle/>
          <a:p>
            <a:fld id="{D57F1E4F-1CFF-5643-939E-217C01CDF565}" type="slidenum">
              <a:rPr lang="en-US" smtClean="0"/>
              <a:pPr/>
              <a:t>49</a:t>
            </a:fld>
            <a:endParaRPr lang="en-US" dirty="0"/>
          </a:p>
        </p:txBody>
      </p:sp>
    </p:spTree>
    <p:extLst>
      <p:ext uri="{BB962C8B-B14F-4D97-AF65-F5344CB8AC3E}">
        <p14:creationId xmlns:p14="http://schemas.microsoft.com/office/powerpoint/2010/main" val="60925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SDA Quarterly Sunday, February 12, 2023</a:t>
            </a:r>
            <a:br>
              <a:rPr lang="en-US" dirty="0" smtClean="0"/>
            </a:br>
            <a:r>
              <a:rPr lang="en-US" dirty="0" smtClean="0"/>
              <a:t>The Life and Ministry of Jesus</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Because the religious leaders apparently had overlooked the prophecies that spoke of a suffering Messiah and had misapplied those that pointed to the glory of His Second Coming (which should serve as a reminder to us of how important understanding prophecy really is), most of the people believed the false idea that the Messiah’s mission was to free Israel from its conquerors and oppressors, the Romans. To think that the Messiah’s mission statement came from </a:t>
            </a:r>
            <a:r>
              <a:rPr lang="en-US" sz="2800" dirty="0">
                <a:hlinkClick r:id="rId2"/>
              </a:rPr>
              <a:t>Isaiah 61:1</a:t>
            </a:r>
            <a:r>
              <a:rPr lang="en-US" sz="2800" dirty="0"/>
              <a:t>, </a:t>
            </a:r>
            <a:r>
              <a:rPr lang="en-US" sz="2800" dirty="0">
                <a:hlinkClick r:id="rId3"/>
              </a:rPr>
              <a:t>2</a:t>
            </a:r>
            <a:r>
              <a:rPr lang="en-US" sz="2800" dirty="0"/>
              <a:t> must have been a real shock.</a:t>
            </a:r>
            <a:endParaRPr lang="en-US" dirty="0"/>
          </a:p>
        </p:txBody>
      </p:sp>
      <p:sp>
        <p:nvSpPr>
          <p:cNvPr id="5" name="Slide Number Placeholder 4"/>
          <p:cNvSpPr>
            <a:spLocks noGrp="1"/>
          </p:cNvSpPr>
          <p:nvPr>
            <p:ph type="sldNum" sz="quarter" idx="12"/>
          </p:nvPr>
        </p:nvSpPr>
        <p:spPr/>
        <p:txBody>
          <a:bodyPr/>
          <a:lstStyle/>
          <a:p>
            <a:fld id="{E97799C9-84D9-46D2-A11E-BCF8A720529D}" type="slidenum">
              <a:rPr lang="en-US" smtClean="0"/>
              <a:t>5</a:t>
            </a:fld>
            <a:endParaRPr lang="en-US" dirty="0"/>
          </a:p>
        </p:txBody>
      </p:sp>
    </p:spTree>
    <p:extLst>
      <p:ext uri="{BB962C8B-B14F-4D97-AF65-F5344CB8AC3E}">
        <p14:creationId xmlns:p14="http://schemas.microsoft.com/office/powerpoint/2010/main" val="371136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On Isaiah 61:1-3</a:t>
            </a:r>
            <a:r>
              <a:rPr lang="en-US" sz="4800" dirty="0"/>
              <a:t/>
            </a:r>
            <a:br>
              <a:rPr lang="en-US" sz="4800" dirty="0"/>
            </a:br>
            <a:r>
              <a:rPr lang="en-US" sz="4000" dirty="0" smtClean="0"/>
              <a:t>SDABC V4 pg. 317</a:t>
            </a:r>
            <a:endParaRPr lang="en-US" sz="4000" dirty="0"/>
          </a:p>
        </p:txBody>
      </p:sp>
      <p:sp>
        <p:nvSpPr>
          <p:cNvPr id="3" name="Content Placeholder 2"/>
          <p:cNvSpPr>
            <a:spLocks noGrp="1"/>
          </p:cNvSpPr>
          <p:nvPr>
            <p:ph idx="1"/>
          </p:nvPr>
        </p:nvSpPr>
        <p:spPr>
          <a:xfrm>
            <a:off x="1295401" y="2495005"/>
            <a:ext cx="9601196" cy="3291841"/>
          </a:xfrm>
        </p:spPr>
        <p:txBody>
          <a:bodyPr>
            <a:noAutofit/>
          </a:bodyPr>
          <a:lstStyle/>
          <a:p>
            <a:pPr marL="0" indent="0">
              <a:buNone/>
            </a:pPr>
            <a:r>
              <a:rPr lang="en-US" sz="3200" dirty="0" smtClean="0"/>
              <a:t>Ancient Jewish expositors recognized the Messianic import of this and many other passages in Isaiah.  Verses 1-3 present a graphic picture of what the Messiah was to have accomplished for His people Israel as individuals and as a nation.  Because of their rejection of Jesus as the Messiah, however, the nation as such forfeited the ministry and favor of Messiah.  </a:t>
            </a:r>
          </a:p>
        </p:txBody>
      </p:sp>
      <p:sp>
        <p:nvSpPr>
          <p:cNvPr id="5" name="Slide Number Placeholder 4"/>
          <p:cNvSpPr>
            <a:spLocks noGrp="1"/>
          </p:cNvSpPr>
          <p:nvPr>
            <p:ph type="sldNum" sz="quarter" idx="12"/>
          </p:nvPr>
        </p:nvSpPr>
        <p:spPr/>
        <p:txBody>
          <a:bodyPr/>
          <a:lstStyle/>
          <a:p>
            <a:fld id="{E97799C9-84D9-46D2-A11E-BCF8A720529D}" type="slidenum">
              <a:rPr lang="en-US" smtClean="0"/>
              <a:t>50</a:t>
            </a:fld>
            <a:endParaRPr lang="en-US" dirty="0"/>
          </a:p>
        </p:txBody>
      </p:sp>
    </p:spTree>
    <p:extLst>
      <p:ext uri="{BB962C8B-B14F-4D97-AF65-F5344CB8AC3E}">
        <p14:creationId xmlns:p14="http://schemas.microsoft.com/office/powerpoint/2010/main" val="28153124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317;  V5 pg. 728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92500" lnSpcReduction="10000"/>
          </a:bodyPr>
          <a:lstStyle/>
          <a:p>
            <a:r>
              <a:rPr lang="en-US" sz="3200" dirty="0" smtClean="0"/>
              <a:t>To preach good tidings to the meek/</a:t>
            </a:r>
            <a:r>
              <a:rPr lang="en-US" sz="3200" dirty="0"/>
              <a:t>to preach the gospel to the </a:t>
            </a:r>
            <a:r>
              <a:rPr lang="en-US" sz="3200" dirty="0" smtClean="0"/>
              <a:t>poor…</a:t>
            </a:r>
            <a:endParaRPr lang="en-US" sz="3200" dirty="0"/>
          </a:p>
        </p:txBody>
      </p:sp>
      <p:sp>
        <p:nvSpPr>
          <p:cNvPr id="4" name="Content Placeholder 3"/>
          <p:cNvSpPr>
            <a:spLocks noGrp="1"/>
          </p:cNvSpPr>
          <p:nvPr>
            <p:ph sz="half" idx="2"/>
          </p:nvPr>
        </p:nvSpPr>
        <p:spPr>
          <a:xfrm>
            <a:off x="4594035" y="2560319"/>
            <a:ext cx="6305614" cy="3584449"/>
          </a:xfrm>
        </p:spPr>
        <p:txBody>
          <a:bodyPr>
            <a:normAutofit fontScale="92500" lnSpcReduction="10000"/>
          </a:bodyPr>
          <a:lstStyle/>
          <a:p>
            <a:pPr marL="0" indent="0">
              <a:buNone/>
            </a:pPr>
            <a:r>
              <a:rPr lang="en-US" sz="3200" dirty="0" smtClean="0"/>
              <a:t>Christ’s message was for the poor and meek in spirit.  Perhaps Jesus was thinking also of the poor in spirit--those who sense their spiritual need.  In fact, there is little use preaching the gospel to any but those who feel their need of something more than this world has to offer.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51</a:t>
            </a:fld>
            <a:endParaRPr lang="en-US" dirty="0"/>
          </a:p>
        </p:txBody>
      </p:sp>
    </p:spTree>
    <p:extLst>
      <p:ext uri="{BB962C8B-B14F-4D97-AF65-F5344CB8AC3E}">
        <p14:creationId xmlns:p14="http://schemas.microsoft.com/office/powerpoint/2010/main" val="39985616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317;  V5 pg. 728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92500"/>
          </a:bodyPr>
          <a:lstStyle/>
          <a:p>
            <a:r>
              <a:rPr lang="en-US" sz="3200" dirty="0"/>
              <a:t>T</a:t>
            </a:r>
            <a:r>
              <a:rPr lang="en-US" sz="3200" dirty="0" smtClean="0"/>
              <a:t>o </a:t>
            </a:r>
            <a:r>
              <a:rPr lang="en-US" sz="3200" dirty="0"/>
              <a:t>bind up the </a:t>
            </a:r>
            <a:r>
              <a:rPr lang="en-US" sz="3200" dirty="0" smtClean="0"/>
              <a:t>brokenhearted/to </a:t>
            </a:r>
            <a:r>
              <a:rPr lang="en-US" sz="3200" dirty="0"/>
              <a:t>heal the </a:t>
            </a:r>
            <a:r>
              <a:rPr lang="en-US" sz="3200" dirty="0" smtClean="0"/>
              <a:t>brokenhearted…</a:t>
            </a:r>
            <a:endParaRPr lang="en-US" sz="3200" dirty="0"/>
          </a:p>
        </p:txBody>
      </p:sp>
      <p:sp>
        <p:nvSpPr>
          <p:cNvPr id="4" name="Content Placeholder 3"/>
          <p:cNvSpPr>
            <a:spLocks noGrp="1"/>
          </p:cNvSpPr>
          <p:nvPr>
            <p:ph sz="half" idx="2"/>
          </p:nvPr>
        </p:nvSpPr>
        <p:spPr>
          <a:xfrm>
            <a:off x="4594035" y="2560319"/>
            <a:ext cx="6305614" cy="3584449"/>
          </a:xfrm>
        </p:spPr>
        <p:txBody>
          <a:bodyPr>
            <a:normAutofit fontScale="92500"/>
          </a:bodyPr>
          <a:lstStyle/>
          <a:p>
            <a:pPr marL="0" indent="0">
              <a:buNone/>
            </a:pPr>
            <a:r>
              <a:rPr lang="en-US" sz="3200" dirty="0" smtClean="0"/>
              <a:t>Jesus came to assuage the suffering of those who are grieved and weary of their burden of sin.  The “brokenhearted” here may be compared with those who “mourn” over sin, that is, those who are contrite of heart.  Jesus came to mend broken hearts.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52</a:t>
            </a:fld>
            <a:endParaRPr lang="en-US" dirty="0"/>
          </a:p>
        </p:txBody>
      </p:sp>
    </p:spTree>
    <p:extLst>
      <p:ext uri="{BB962C8B-B14F-4D97-AF65-F5344CB8AC3E}">
        <p14:creationId xmlns:p14="http://schemas.microsoft.com/office/powerpoint/2010/main" val="8170293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317;  V5 pg. 728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a:bodyPr>
          <a:lstStyle/>
          <a:p>
            <a:r>
              <a:rPr lang="en-US" sz="3200" dirty="0"/>
              <a:t>T</a:t>
            </a:r>
            <a:r>
              <a:rPr lang="en-US" sz="3200" dirty="0" smtClean="0"/>
              <a:t>o </a:t>
            </a:r>
            <a:r>
              <a:rPr lang="en-US" sz="3200" dirty="0"/>
              <a:t>proclaim liberty to the </a:t>
            </a:r>
            <a:r>
              <a:rPr lang="en-US" sz="3200" dirty="0" smtClean="0"/>
              <a:t>captives/</a:t>
            </a:r>
            <a:r>
              <a:rPr lang="en-US" sz="3200" dirty="0"/>
              <a:t>to preach deliverance to the </a:t>
            </a:r>
            <a:r>
              <a:rPr lang="en-US" sz="3200" dirty="0" smtClean="0"/>
              <a:t>captives…</a:t>
            </a:r>
            <a:endParaRPr lang="en-US" sz="3200" dirty="0"/>
          </a:p>
        </p:txBody>
      </p:sp>
      <p:sp>
        <p:nvSpPr>
          <p:cNvPr id="4" name="Content Placeholder 3"/>
          <p:cNvSpPr>
            <a:spLocks noGrp="1"/>
          </p:cNvSpPr>
          <p:nvPr>
            <p:ph sz="half" idx="2"/>
          </p:nvPr>
        </p:nvSpPr>
        <p:spPr>
          <a:xfrm>
            <a:off x="4825388" y="2560319"/>
            <a:ext cx="6085278" cy="3584449"/>
          </a:xfrm>
        </p:spPr>
        <p:txBody>
          <a:bodyPr>
            <a:normAutofit/>
          </a:bodyPr>
          <a:lstStyle/>
          <a:p>
            <a:pPr marL="0" indent="0">
              <a:buNone/>
            </a:pPr>
            <a:r>
              <a:rPr lang="en-US" sz="3200" dirty="0" smtClean="0"/>
              <a:t>Men who yield to sin become its captives and slaves. </a:t>
            </a:r>
            <a:r>
              <a:rPr lang="en-US" sz="3200" dirty="0"/>
              <a:t>This does not refer to literal captives, but those who have been captives of </a:t>
            </a:r>
            <a:r>
              <a:rPr lang="en-US" sz="3200" dirty="0" smtClean="0"/>
              <a:t>Satan</a:t>
            </a:r>
            <a:r>
              <a:rPr lang="en-US" sz="3200" dirty="0"/>
              <a:t>.  </a:t>
            </a:r>
            <a:r>
              <a:rPr lang="en-US" sz="3200" dirty="0" smtClean="0"/>
              <a:t>Christ came to free men from the bondage of evil and to make them free in Him.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53</a:t>
            </a:fld>
            <a:endParaRPr lang="en-US" dirty="0"/>
          </a:p>
        </p:txBody>
      </p:sp>
    </p:spTree>
    <p:extLst>
      <p:ext uri="{BB962C8B-B14F-4D97-AF65-F5344CB8AC3E}">
        <p14:creationId xmlns:p14="http://schemas.microsoft.com/office/powerpoint/2010/main" val="2668440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317;  V5 pg. 728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92500"/>
          </a:bodyPr>
          <a:lstStyle/>
          <a:p>
            <a:r>
              <a:rPr lang="en-US" sz="3200" dirty="0"/>
              <a:t>the opening of the prison to them that are </a:t>
            </a:r>
            <a:r>
              <a:rPr lang="en-US" sz="3200" dirty="0" smtClean="0"/>
              <a:t>bound/ recovering </a:t>
            </a:r>
            <a:r>
              <a:rPr lang="en-US" sz="3200" dirty="0"/>
              <a:t>of sight to the blind</a:t>
            </a:r>
          </a:p>
        </p:txBody>
      </p:sp>
      <p:sp>
        <p:nvSpPr>
          <p:cNvPr id="4" name="Content Placeholder 3"/>
          <p:cNvSpPr>
            <a:spLocks noGrp="1"/>
          </p:cNvSpPr>
          <p:nvPr>
            <p:ph sz="half" idx="2"/>
          </p:nvPr>
        </p:nvSpPr>
        <p:spPr>
          <a:xfrm>
            <a:off x="4825388" y="2560319"/>
            <a:ext cx="6085278" cy="3310129"/>
          </a:xfrm>
        </p:spPr>
        <p:txBody>
          <a:bodyPr>
            <a:normAutofit fontScale="92500"/>
          </a:bodyPr>
          <a:lstStyle/>
          <a:p>
            <a:pPr marL="0" indent="0">
              <a:buNone/>
            </a:pPr>
            <a:r>
              <a:rPr lang="en-US" sz="3200" dirty="0" smtClean="0"/>
              <a:t>The phrase “opening of the prison” in Isaiah 61:1 may be literally rendered “restoring the sight.”  This miraculous restoration applies not only to the literally blind, but to the spiritually blind.  Jesus came to restore humanity’s  “sight” or understanding of God.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54</a:t>
            </a:fld>
            <a:endParaRPr lang="en-US" dirty="0"/>
          </a:p>
        </p:txBody>
      </p:sp>
    </p:spTree>
    <p:extLst>
      <p:ext uri="{BB962C8B-B14F-4D97-AF65-F5344CB8AC3E}">
        <p14:creationId xmlns:p14="http://schemas.microsoft.com/office/powerpoint/2010/main" val="24875017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318;  V5 pg. 728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92500"/>
          </a:bodyPr>
          <a:lstStyle/>
          <a:p>
            <a:r>
              <a:rPr lang="en-US" sz="3200" dirty="0"/>
              <a:t>the opening of the prison to them that are </a:t>
            </a:r>
            <a:r>
              <a:rPr lang="en-US" sz="3200" dirty="0" smtClean="0"/>
              <a:t>bound/ recovering </a:t>
            </a:r>
            <a:r>
              <a:rPr lang="en-US" sz="3200" dirty="0"/>
              <a:t>of sight to the blind</a:t>
            </a:r>
          </a:p>
        </p:txBody>
      </p:sp>
      <p:sp>
        <p:nvSpPr>
          <p:cNvPr id="4" name="Content Placeholder 3"/>
          <p:cNvSpPr>
            <a:spLocks noGrp="1"/>
          </p:cNvSpPr>
          <p:nvPr>
            <p:ph sz="half" idx="2"/>
          </p:nvPr>
        </p:nvSpPr>
        <p:spPr>
          <a:xfrm>
            <a:off x="4825388" y="2560319"/>
            <a:ext cx="6085278" cy="3310129"/>
          </a:xfrm>
        </p:spPr>
        <p:txBody>
          <a:bodyPr>
            <a:normAutofit fontScale="92500"/>
          </a:bodyPr>
          <a:lstStyle/>
          <a:p>
            <a:pPr marL="0" indent="0">
              <a:buNone/>
            </a:pPr>
            <a:r>
              <a:rPr lang="en-US" sz="3200" dirty="0" smtClean="0"/>
              <a:t>The phrase “opening of the prison” in Isaiah 61:1 may be literally rendered “restoring the sight.”  This miraculous restoration applies not only to the literally blind, but to the spiritually blind.  Jesus came to restore humanity’s  “sight” or understanding in many ways.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55</a:t>
            </a:fld>
            <a:endParaRPr lang="en-US" dirty="0"/>
          </a:p>
        </p:txBody>
      </p:sp>
    </p:spTree>
    <p:extLst>
      <p:ext uri="{BB962C8B-B14F-4D97-AF65-F5344CB8AC3E}">
        <p14:creationId xmlns:p14="http://schemas.microsoft.com/office/powerpoint/2010/main" val="3204723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a:t>
            </a:r>
            <a:r>
              <a:rPr lang="en-US" sz="3200" dirty="0" smtClean="0"/>
              <a:t>V5 pg. 729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77500" lnSpcReduction="20000"/>
          </a:bodyPr>
          <a:lstStyle/>
          <a:p>
            <a:r>
              <a:rPr lang="en-US" sz="4100" dirty="0"/>
              <a:t>T</a:t>
            </a:r>
            <a:r>
              <a:rPr lang="en-US" sz="4100" dirty="0" smtClean="0"/>
              <a:t>o </a:t>
            </a:r>
            <a:r>
              <a:rPr lang="en-US" sz="4100" dirty="0"/>
              <a:t>set at liberty them that are </a:t>
            </a:r>
            <a:r>
              <a:rPr lang="en-US" sz="4100" dirty="0" smtClean="0"/>
              <a:t>bruised.  </a:t>
            </a:r>
          </a:p>
          <a:p>
            <a:r>
              <a:rPr lang="en-US" sz="2900" b="1" baseline="30000" dirty="0"/>
              <a:t>6 </a:t>
            </a:r>
            <a:r>
              <a:rPr lang="en-US" sz="2900" dirty="0"/>
              <a:t>Is not this the fast that I have chosen? to loose the bands of wickedness, to undo the heavy burdens, and to let the oppressed go free, and that ye break every yoke?</a:t>
            </a:r>
          </a:p>
        </p:txBody>
      </p:sp>
      <p:sp>
        <p:nvSpPr>
          <p:cNvPr id="4" name="Content Placeholder 3"/>
          <p:cNvSpPr>
            <a:spLocks noGrp="1"/>
          </p:cNvSpPr>
          <p:nvPr>
            <p:ph sz="half" idx="2"/>
          </p:nvPr>
        </p:nvSpPr>
        <p:spPr>
          <a:xfrm>
            <a:off x="4825388" y="2445745"/>
            <a:ext cx="6085278" cy="3424703"/>
          </a:xfrm>
        </p:spPr>
        <p:txBody>
          <a:bodyPr>
            <a:noAutofit/>
          </a:bodyPr>
          <a:lstStyle/>
          <a:p>
            <a:r>
              <a:rPr lang="en-US" sz="2600" dirty="0" smtClean="0"/>
              <a:t>This one doesn’t appear in Isaiah!  A paraphrase of Isa. 58:6.  In the reading of the Prophets, but not the Law, it was permissible to skip from one passage to another.  </a:t>
            </a:r>
          </a:p>
          <a:p>
            <a:r>
              <a:rPr lang="en-US" sz="2600" dirty="0" smtClean="0"/>
              <a:t>Jesus came to free men from the heavy burdens of sin, and from the oppressive rabbinical restrictions placed upon the Jews.  </a:t>
            </a:r>
            <a:endParaRPr lang="en-US" sz="2600" dirty="0"/>
          </a:p>
        </p:txBody>
      </p:sp>
      <p:sp>
        <p:nvSpPr>
          <p:cNvPr id="6" name="Slide Number Placeholder 5"/>
          <p:cNvSpPr>
            <a:spLocks noGrp="1"/>
          </p:cNvSpPr>
          <p:nvPr>
            <p:ph type="sldNum" sz="quarter" idx="12"/>
          </p:nvPr>
        </p:nvSpPr>
        <p:spPr/>
        <p:txBody>
          <a:bodyPr/>
          <a:lstStyle/>
          <a:p>
            <a:fld id="{5D84065D-F351-4B03-BD91-D8A6B8D4B362}" type="slidenum">
              <a:rPr lang="en-US" smtClean="0"/>
              <a:t>56</a:t>
            </a:fld>
            <a:endParaRPr lang="en-US" dirty="0"/>
          </a:p>
        </p:txBody>
      </p:sp>
    </p:spTree>
    <p:extLst>
      <p:ext uri="{BB962C8B-B14F-4D97-AF65-F5344CB8AC3E}">
        <p14:creationId xmlns:p14="http://schemas.microsoft.com/office/powerpoint/2010/main" val="623068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a:t>On Isaiah 61:1-3</a:t>
            </a:r>
            <a:r>
              <a:rPr lang="en-US" sz="4000" dirty="0"/>
              <a:t/>
            </a:r>
            <a:br>
              <a:rPr lang="en-US" sz="4000" dirty="0"/>
            </a:br>
            <a:r>
              <a:rPr lang="en-US" sz="3200" dirty="0"/>
              <a:t>SDABC V4 pg. </a:t>
            </a:r>
            <a:r>
              <a:rPr lang="en-US" sz="3200" dirty="0" smtClean="0"/>
              <a:t>318;  V5 pg. 729                         </a:t>
            </a:r>
            <a:endParaRPr lang="en-US" dirty="0"/>
          </a:p>
        </p:txBody>
      </p:sp>
      <p:sp>
        <p:nvSpPr>
          <p:cNvPr id="3" name="Content Placeholder 2"/>
          <p:cNvSpPr>
            <a:spLocks noGrp="1"/>
          </p:cNvSpPr>
          <p:nvPr>
            <p:ph sz="half" idx="1"/>
          </p:nvPr>
        </p:nvSpPr>
        <p:spPr>
          <a:xfrm>
            <a:off x="1298448" y="2560320"/>
            <a:ext cx="3295586" cy="3310128"/>
          </a:xfrm>
          <a:solidFill>
            <a:schemeClr val="accent1">
              <a:lumMod val="20000"/>
              <a:lumOff val="80000"/>
            </a:schemeClr>
          </a:solidFill>
        </p:spPr>
        <p:txBody>
          <a:bodyPr>
            <a:normAutofit fontScale="92500" lnSpcReduction="20000"/>
          </a:bodyPr>
          <a:lstStyle/>
          <a:p>
            <a:r>
              <a:rPr lang="en-US" sz="3200" b="1" baseline="30000" dirty="0"/>
              <a:t> </a:t>
            </a:r>
            <a:r>
              <a:rPr lang="en-US" sz="3200" dirty="0"/>
              <a:t>To proclaim the acceptable year of the </a:t>
            </a:r>
            <a:r>
              <a:rPr lang="en-US" sz="3200" cap="small" dirty="0" smtClean="0"/>
              <a:t>Lord/</a:t>
            </a:r>
            <a:r>
              <a:rPr lang="en-US" sz="3200" dirty="0"/>
              <a:t>To preach the acceptable year of the Lord.</a:t>
            </a:r>
          </a:p>
        </p:txBody>
      </p:sp>
      <p:sp>
        <p:nvSpPr>
          <p:cNvPr id="4" name="Content Placeholder 3"/>
          <p:cNvSpPr>
            <a:spLocks noGrp="1"/>
          </p:cNvSpPr>
          <p:nvPr>
            <p:ph sz="half" idx="2"/>
          </p:nvPr>
        </p:nvSpPr>
        <p:spPr>
          <a:xfrm>
            <a:off x="4825388" y="2560319"/>
            <a:ext cx="6085278" cy="3310129"/>
          </a:xfrm>
        </p:spPr>
        <p:txBody>
          <a:bodyPr>
            <a:normAutofit fontScale="92500" lnSpcReduction="20000"/>
          </a:bodyPr>
          <a:lstStyle/>
          <a:p>
            <a:pPr marL="0" indent="0">
              <a:buNone/>
            </a:pPr>
            <a:r>
              <a:rPr lang="en-US" sz="3200" dirty="0" smtClean="0"/>
              <a:t>That is, the gospel age, when those who feel their spiritual need (the poor in spirit), those with contrite hearts (the brokenhearted), those who have been captives of sin and blinded to spiritual things, and those who have been wounded and crushed by the evil one, may expect a release from sin.  </a:t>
            </a:r>
            <a:endParaRPr lang="en-US" sz="3200" dirty="0"/>
          </a:p>
        </p:txBody>
      </p:sp>
      <p:sp>
        <p:nvSpPr>
          <p:cNvPr id="6" name="Slide Number Placeholder 5"/>
          <p:cNvSpPr>
            <a:spLocks noGrp="1"/>
          </p:cNvSpPr>
          <p:nvPr>
            <p:ph type="sldNum" sz="quarter" idx="12"/>
          </p:nvPr>
        </p:nvSpPr>
        <p:spPr/>
        <p:txBody>
          <a:bodyPr/>
          <a:lstStyle/>
          <a:p>
            <a:fld id="{5D84065D-F351-4B03-BD91-D8A6B8D4B362}" type="slidenum">
              <a:rPr lang="en-US" smtClean="0"/>
              <a:t>57</a:t>
            </a:fld>
            <a:endParaRPr lang="en-US" dirty="0"/>
          </a:p>
        </p:txBody>
      </p:sp>
    </p:spTree>
    <p:extLst>
      <p:ext uri="{BB962C8B-B14F-4D97-AF65-F5344CB8AC3E}">
        <p14:creationId xmlns:p14="http://schemas.microsoft.com/office/powerpoint/2010/main" val="2339603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sz="4900" dirty="0" smtClean="0"/>
              <a:t>On Isaiah 61:1-3</a:t>
            </a:r>
            <a:r>
              <a:rPr lang="en-US" sz="4800" dirty="0"/>
              <a:t/>
            </a:r>
            <a:br>
              <a:rPr lang="en-US" sz="4800" dirty="0"/>
            </a:br>
            <a:r>
              <a:rPr lang="en-US" sz="4000" dirty="0" smtClean="0"/>
              <a:t>SDABC V5 pg. 729</a:t>
            </a:r>
            <a:endParaRPr lang="en-US" sz="4000" dirty="0"/>
          </a:p>
        </p:txBody>
      </p:sp>
      <p:sp>
        <p:nvSpPr>
          <p:cNvPr id="3" name="Content Placeholder 2"/>
          <p:cNvSpPr>
            <a:spLocks noGrp="1"/>
          </p:cNvSpPr>
          <p:nvPr>
            <p:ph idx="1"/>
          </p:nvPr>
        </p:nvSpPr>
        <p:spPr>
          <a:xfrm>
            <a:off x="1295401" y="2495005"/>
            <a:ext cx="9601196" cy="3718508"/>
          </a:xfrm>
        </p:spPr>
        <p:txBody>
          <a:bodyPr>
            <a:noAutofit/>
          </a:bodyPr>
          <a:lstStyle/>
          <a:p>
            <a:pPr marL="0" indent="0">
              <a:buNone/>
            </a:pPr>
            <a:r>
              <a:rPr lang="en-US" sz="3000" dirty="0" smtClean="0"/>
              <a:t>At the “acceptable year of the Lord” Jesus ended His reading.  The next clause, which was to the patriotic Jew the climax of the entire passage— “the day of vengeance of our God” –He did not read.  The Jews fondly believed that salvation was for them and retribution for the Gentiles.  They delighted to dwell on the idea that the judgement was reserved for others, and may have been surprised when Jesus did not so much as mention this.  </a:t>
            </a:r>
          </a:p>
        </p:txBody>
      </p:sp>
      <p:sp>
        <p:nvSpPr>
          <p:cNvPr id="5" name="Slide Number Placeholder 4"/>
          <p:cNvSpPr>
            <a:spLocks noGrp="1"/>
          </p:cNvSpPr>
          <p:nvPr>
            <p:ph type="sldNum" sz="quarter" idx="12"/>
          </p:nvPr>
        </p:nvSpPr>
        <p:spPr/>
        <p:txBody>
          <a:bodyPr/>
          <a:lstStyle/>
          <a:p>
            <a:fld id="{E97799C9-84D9-46D2-A11E-BCF8A720529D}" type="slidenum">
              <a:rPr lang="en-US" smtClean="0"/>
              <a:t>58</a:t>
            </a:fld>
            <a:endParaRPr lang="en-US" dirty="0"/>
          </a:p>
        </p:txBody>
      </p:sp>
    </p:spTree>
    <p:extLst>
      <p:ext uri="{BB962C8B-B14F-4D97-AF65-F5344CB8AC3E}">
        <p14:creationId xmlns:p14="http://schemas.microsoft.com/office/powerpoint/2010/main" val="34943571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4:20-30</a:t>
            </a:r>
            <a:endParaRPr lang="en-US" dirty="0"/>
          </a:p>
        </p:txBody>
      </p:sp>
      <p:sp>
        <p:nvSpPr>
          <p:cNvPr id="5" name="Content Placeholder 4"/>
          <p:cNvSpPr>
            <a:spLocks noGrp="1"/>
          </p:cNvSpPr>
          <p:nvPr>
            <p:ph sz="half" idx="2"/>
          </p:nvPr>
        </p:nvSpPr>
        <p:spPr>
          <a:xfrm>
            <a:off x="4748270" y="2560320"/>
            <a:ext cx="6151378" cy="3310128"/>
          </a:xfrm>
        </p:spPr>
        <p:txBody>
          <a:bodyPr>
            <a:noAutofit/>
          </a:bodyPr>
          <a:lstStyle/>
          <a:p>
            <a:r>
              <a:rPr lang="en-US" sz="3600" b="1" baseline="30000" dirty="0"/>
              <a:t>20 </a:t>
            </a:r>
            <a:r>
              <a:rPr lang="en-US" sz="3600" dirty="0"/>
              <a:t>And he closed the book, and he gave it again to the minister, and sat down. And the eyes of all them that were in the synagogue were fastened on him.</a:t>
            </a:r>
          </a:p>
        </p:txBody>
      </p:sp>
      <p:pic>
        <p:nvPicPr>
          <p:cNvPr id="1026" name="Picture 2" descr="Jesus in the Synagogue Painting by Joakim Skovgaard"/>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295402" y="2560320"/>
            <a:ext cx="3144622" cy="331012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D84065D-F351-4B03-BD91-D8A6B8D4B362}" type="slidenum">
              <a:rPr lang="en-US" smtClean="0"/>
              <a:t>59</a:t>
            </a:fld>
            <a:endParaRPr lang="en-US" dirty="0"/>
          </a:p>
        </p:txBody>
      </p:sp>
    </p:spTree>
    <p:extLst>
      <p:ext uri="{BB962C8B-B14F-4D97-AF65-F5344CB8AC3E}">
        <p14:creationId xmlns:p14="http://schemas.microsoft.com/office/powerpoint/2010/main" val="1177888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SDA Quarterly Sunday, February 12, 2023</a:t>
            </a:r>
            <a:br>
              <a:rPr lang="en-US" dirty="0" smtClean="0"/>
            </a:br>
            <a:r>
              <a:rPr lang="en-US" dirty="0" smtClean="0"/>
              <a:t>The Life and Ministry of Jesus</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The poor usually were looked down upon by unscrupulous officials such as tax collectors, those in business, and even their own neighbors. It commonly was thought that poverty was the curse of God and that their unfortunate condition must have been their own fault. With this mindset, few people had any concern for the poor and their unhappy plight.</a:t>
            </a:r>
            <a:endParaRPr lang="en-US" sz="2800" dirty="0"/>
          </a:p>
        </p:txBody>
      </p:sp>
      <p:sp>
        <p:nvSpPr>
          <p:cNvPr id="5" name="Slide Number Placeholder 4"/>
          <p:cNvSpPr>
            <a:spLocks noGrp="1"/>
          </p:cNvSpPr>
          <p:nvPr>
            <p:ph type="sldNum" sz="quarter" idx="12"/>
          </p:nvPr>
        </p:nvSpPr>
        <p:spPr/>
        <p:txBody>
          <a:bodyPr/>
          <a:lstStyle/>
          <a:p>
            <a:fld id="{E97799C9-84D9-46D2-A11E-BCF8A720529D}" type="slidenum">
              <a:rPr lang="en-US" smtClean="0"/>
              <a:t>6</a:t>
            </a:fld>
            <a:endParaRPr lang="en-US" dirty="0"/>
          </a:p>
        </p:txBody>
      </p:sp>
    </p:spTree>
    <p:extLst>
      <p:ext uri="{BB962C8B-B14F-4D97-AF65-F5344CB8AC3E}">
        <p14:creationId xmlns:p14="http://schemas.microsoft.com/office/powerpoint/2010/main" val="19589781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4:21-30</a:t>
            </a:r>
            <a:endParaRPr lang="en-US" dirty="0"/>
          </a:p>
        </p:txBody>
      </p:sp>
      <p:sp>
        <p:nvSpPr>
          <p:cNvPr id="3" name="Content Placeholder 2"/>
          <p:cNvSpPr>
            <a:spLocks noGrp="1"/>
          </p:cNvSpPr>
          <p:nvPr>
            <p:ph sz="half" idx="1"/>
          </p:nvPr>
        </p:nvSpPr>
        <p:spPr>
          <a:xfrm>
            <a:off x="1298448" y="2560320"/>
            <a:ext cx="6953186" cy="3310128"/>
          </a:xfrm>
        </p:spPr>
        <p:txBody>
          <a:bodyPr>
            <a:noAutofit/>
          </a:bodyPr>
          <a:lstStyle/>
          <a:p>
            <a:r>
              <a:rPr lang="en-US" sz="3200" b="1" baseline="30000" dirty="0"/>
              <a:t>21 </a:t>
            </a:r>
            <a:r>
              <a:rPr lang="en-US" sz="3200" dirty="0"/>
              <a:t>And he began to say unto them, This day is this scripture fulfilled in your ears</a:t>
            </a:r>
            <a:r>
              <a:rPr lang="en-US" sz="3200" dirty="0" smtClean="0"/>
              <a:t>.</a:t>
            </a:r>
          </a:p>
          <a:p>
            <a:r>
              <a:rPr lang="en-US" sz="3200" b="1" baseline="30000" dirty="0"/>
              <a:t>22 </a:t>
            </a:r>
            <a:r>
              <a:rPr lang="en-US" sz="3200" dirty="0"/>
              <a:t>And all bare him witness, and wondered at the gracious words which proceeded out of his mouth. And they said, Is not this Joseph's son?</a:t>
            </a:r>
          </a:p>
        </p:txBody>
      </p:sp>
      <p:pic>
        <p:nvPicPr>
          <p:cNvPr id="2050" name="Picture 2" descr="Jesus Christ's Perfect Character and Example in Resisting Temptation"/>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960" t="8031" r="18534"/>
          <a:stretch/>
        </p:blipFill>
        <p:spPr bwMode="auto">
          <a:xfrm>
            <a:off x="8340684" y="2560320"/>
            <a:ext cx="2335577" cy="322986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60</a:t>
            </a:fld>
            <a:endParaRPr lang="en-US" dirty="0"/>
          </a:p>
        </p:txBody>
      </p:sp>
    </p:spTree>
    <p:extLst>
      <p:ext uri="{BB962C8B-B14F-4D97-AF65-F5344CB8AC3E}">
        <p14:creationId xmlns:p14="http://schemas.microsoft.com/office/powerpoint/2010/main" val="311244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Conflict in </a:t>
            </a:r>
            <a:r>
              <a:rPr lang="en-US" dirty="0" smtClean="0"/>
              <a:t>Church:  </a:t>
            </a:r>
            <a:r>
              <a:rPr lang="en-US" i="1" dirty="0" smtClean="0"/>
              <a:t>Desire of Ages </a:t>
            </a:r>
            <a:r>
              <a:rPr lang="en-US" dirty="0" smtClean="0"/>
              <a:t>pgs. 237</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But when Jesus announced, “This day is this scripture fulfilled in your ears,” they were suddenly recalled to think of themselves, and of the claims of Him who had been addressing them. They, Israelites, children of Abraham, had been represented as in bondage. They had been addressed as prisoners to be delivered from the power of evil; as in darkness, and needing the light of truth. </a:t>
            </a:r>
          </a:p>
        </p:txBody>
      </p:sp>
      <p:sp>
        <p:nvSpPr>
          <p:cNvPr id="5" name="Slide Number Placeholder 4"/>
          <p:cNvSpPr>
            <a:spLocks noGrp="1"/>
          </p:cNvSpPr>
          <p:nvPr>
            <p:ph type="sldNum" sz="quarter" idx="12"/>
          </p:nvPr>
        </p:nvSpPr>
        <p:spPr/>
        <p:txBody>
          <a:bodyPr/>
          <a:lstStyle/>
          <a:p>
            <a:fld id="{E97799C9-84D9-46D2-A11E-BCF8A720529D}" type="slidenum">
              <a:rPr lang="en-US" smtClean="0"/>
              <a:t>61</a:t>
            </a:fld>
            <a:endParaRPr lang="en-US" dirty="0"/>
          </a:p>
        </p:txBody>
      </p:sp>
    </p:spTree>
    <p:extLst>
      <p:ext uri="{BB962C8B-B14F-4D97-AF65-F5344CB8AC3E}">
        <p14:creationId xmlns:p14="http://schemas.microsoft.com/office/powerpoint/2010/main" val="4104739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Conflict in </a:t>
            </a:r>
            <a:r>
              <a:rPr lang="en-US" dirty="0" smtClean="0"/>
              <a:t>Church:  </a:t>
            </a:r>
            <a:r>
              <a:rPr lang="en-US" i="1" dirty="0" smtClean="0"/>
              <a:t>Desire of Ages </a:t>
            </a:r>
            <a:r>
              <a:rPr lang="en-US" dirty="0" smtClean="0"/>
              <a:t>pgs. 237</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Their </a:t>
            </a:r>
            <a:r>
              <a:rPr lang="en-US" sz="3200" dirty="0"/>
              <a:t>pride was offended, and their fears were roused. The words of Jesus indicated that His work for them was to be altogether different from what they desired. Their deeds might be investigated too closely. Notwithstanding their exactness in outward ceremonies, they shrank from inspection by those clear, searching eyes. </a:t>
            </a:r>
          </a:p>
        </p:txBody>
      </p:sp>
      <p:sp>
        <p:nvSpPr>
          <p:cNvPr id="5" name="Slide Number Placeholder 4"/>
          <p:cNvSpPr>
            <a:spLocks noGrp="1"/>
          </p:cNvSpPr>
          <p:nvPr>
            <p:ph type="sldNum" sz="quarter" idx="12"/>
          </p:nvPr>
        </p:nvSpPr>
        <p:spPr/>
        <p:txBody>
          <a:bodyPr/>
          <a:lstStyle/>
          <a:p>
            <a:fld id="{E97799C9-84D9-46D2-A11E-BCF8A720529D}" type="slidenum">
              <a:rPr lang="en-US" smtClean="0"/>
              <a:t>62</a:t>
            </a:fld>
            <a:endParaRPr lang="en-US" dirty="0"/>
          </a:p>
        </p:txBody>
      </p:sp>
    </p:spTree>
    <p:extLst>
      <p:ext uri="{BB962C8B-B14F-4D97-AF65-F5344CB8AC3E}">
        <p14:creationId xmlns:p14="http://schemas.microsoft.com/office/powerpoint/2010/main" val="3126241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Conflict in </a:t>
            </a:r>
            <a:r>
              <a:rPr lang="en-US" dirty="0" smtClean="0"/>
              <a:t>Church:  </a:t>
            </a:r>
            <a:r>
              <a:rPr lang="en-US" i="1" dirty="0" smtClean="0"/>
              <a:t>Desire of Ages </a:t>
            </a:r>
            <a:r>
              <a:rPr lang="en-US" dirty="0" smtClean="0"/>
              <a:t>pgs. 237</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Who is this Jesus? they questioned. He who had claimed for Himself the glory of the Messiah was the son of a carpenter, and had worked at His trade with His father Joseph. They had seen Him toiling up and down the hills, they were acquainted with His brothers and sisters, and knew His life and labors. They had seen Him develop from childhood to youth, and from youth to manhood. </a:t>
            </a:r>
            <a:endParaRPr lang="en-US" sz="2800" dirty="0"/>
          </a:p>
        </p:txBody>
      </p:sp>
      <p:sp>
        <p:nvSpPr>
          <p:cNvPr id="5" name="Slide Number Placeholder 4"/>
          <p:cNvSpPr>
            <a:spLocks noGrp="1"/>
          </p:cNvSpPr>
          <p:nvPr>
            <p:ph type="sldNum" sz="quarter" idx="12"/>
          </p:nvPr>
        </p:nvSpPr>
        <p:spPr/>
        <p:txBody>
          <a:bodyPr/>
          <a:lstStyle/>
          <a:p>
            <a:fld id="{E97799C9-84D9-46D2-A11E-BCF8A720529D}" type="slidenum">
              <a:rPr lang="en-US" smtClean="0"/>
              <a:t>63</a:t>
            </a:fld>
            <a:endParaRPr lang="en-US" dirty="0"/>
          </a:p>
        </p:txBody>
      </p:sp>
    </p:spTree>
    <p:extLst>
      <p:ext uri="{BB962C8B-B14F-4D97-AF65-F5344CB8AC3E}">
        <p14:creationId xmlns:p14="http://schemas.microsoft.com/office/powerpoint/2010/main" val="14137706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Conflict in Church:  </a:t>
            </a:r>
            <a:r>
              <a:rPr lang="en-US" i="1" dirty="0" smtClean="0"/>
              <a:t>Desire of Ages </a:t>
            </a:r>
            <a:r>
              <a:rPr lang="en-US" dirty="0" smtClean="0"/>
              <a:t>pgs. 238</a:t>
            </a:r>
            <a:endParaRPr lang="en-US" dirty="0"/>
          </a:p>
        </p:txBody>
      </p:sp>
      <p:sp>
        <p:nvSpPr>
          <p:cNvPr id="3" name="Content Placeholder 2"/>
          <p:cNvSpPr>
            <a:spLocks noGrp="1"/>
          </p:cNvSpPr>
          <p:nvPr>
            <p:ph idx="1"/>
          </p:nvPr>
        </p:nvSpPr>
        <p:spPr>
          <a:xfrm>
            <a:off x="1295401" y="2445745"/>
            <a:ext cx="9601196" cy="3430123"/>
          </a:xfrm>
        </p:spPr>
        <p:txBody>
          <a:bodyPr>
            <a:noAutofit/>
          </a:bodyPr>
          <a:lstStyle/>
          <a:p>
            <a:pPr marL="0" indent="0">
              <a:buNone/>
            </a:pPr>
            <a:r>
              <a:rPr lang="en-US" sz="2900" dirty="0"/>
              <a:t>Although His life had been spotless, they would not believe that He was the Promised One.   </a:t>
            </a:r>
          </a:p>
          <a:p>
            <a:pPr marL="0" indent="0">
              <a:buNone/>
            </a:pPr>
            <a:r>
              <a:rPr lang="en-US" sz="2900" dirty="0" smtClean="0"/>
              <a:t>What </a:t>
            </a:r>
            <a:r>
              <a:rPr lang="en-US" sz="2900" dirty="0"/>
              <a:t>a contrast between His teaching in regard to the new kingdom and that which they had heard from their elder! Jesus had said nothing of delivering them from the Romans. They had heard of His miracles, and had hoped that His power would be exercised for their advantage, but they had seen no indication of such purpose. </a:t>
            </a:r>
          </a:p>
        </p:txBody>
      </p:sp>
      <p:sp>
        <p:nvSpPr>
          <p:cNvPr id="5" name="Slide Number Placeholder 4"/>
          <p:cNvSpPr>
            <a:spLocks noGrp="1"/>
          </p:cNvSpPr>
          <p:nvPr>
            <p:ph type="sldNum" sz="quarter" idx="12"/>
          </p:nvPr>
        </p:nvSpPr>
        <p:spPr/>
        <p:txBody>
          <a:bodyPr/>
          <a:lstStyle/>
          <a:p>
            <a:fld id="{E97799C9-84D9-46D2-A11E-BCF8A720529D}" type="slidenum">
              <a:rPr lang="en-US" smtClean="0"/>
              <a:t>64</a:t>
            </a:fld>
            <a:endParaRPr lang="en-US" dirty="0"/>
          </a:p>
        </p:txBody>
      </p:sp>
    </p:spTree>
    <p:extLst>
      <p:ext uri="{BB962C8B-B14F-4D97-AF65-F5344CB8AC3E}">
        <p14:creationId xmlns:p14="http://schemas.microsoft.com/office/powerpoint/2010/main" val="23588412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4:23-30</a:t>
            </a:r>
            <a:endParaRPr lang="en-US" dirty="0"/>
          </a:p>
        </p:txBody>
      </p:sp>
      <p:sp>
        <p:nvSpPr>
          <p:cNvPr id="5" name="Content Placeholder 4"/>
          <p:cNvSpPr>
            <a:spLocks noGrp="1"/>
          </p:cNvSpPr>
          <p:nvPr>
            <p:ph sz="half" idx="2"/>
          </p:nvPr>
        </p:nvSpPr>
        <p:spPr>
          <a:xfrm>
            <a:off x="4748270" y="2560320"/>
            <a:ext cx="6151378" cy="3310128"/>
          </a:xfrm>
        </p:spPr>
        <p:txBody>
          <a:bodyPr>
            <a:noAutofit/>
          </a:bodyPr>
          <a:lstStyle/>
          <a:p>
            <a:r>
              <a:rPr lang="en-US" sz="2800" b="1" baseline="30000" dirty="0"/>
              <a:t>23 </a:t>
            </a:r>
            <a:r>
              <a:rPr lang="en-US" sz="2800" dirty="0"/>
              <a:t>And he said unto them, Ye will surely say unto me this proverb, Physician, heal thyself: whatsoever we have heard done in Capernaum, do also here in thy country.</a:t>
            </a:r>
          </a:p>
          <a:p>
            <a:r>
              <a:rPr lang="en-US" sz="2800" b="1" baseline="30000" dirty="0"/>
              <a:t>24 </a:t>
            </a:r>
            <a:r>
              <a:rPr lang="en-US" sz="2800" dirty="0"/>
              <a:t>And he said, Verily I say unto you, No prophet is accepted in his own country</a:t>
            </a:r>
            <a:r>
              <a:rPr lang="en-US" sz="2800" dirty="0" smtClean="0"/>
              <a:t>.</a:t>
            </a:r>
            <a:endParaRPr lang="en-US" sz="2800" dirty="0"/>
          </a:p>
        </p:txBody>
      </p:sp>
      <p:pic>
        <p:nvPicPr>
          <p:cNvPr id="3074" name="Picture 2" descr="The Power of the Word! | Heralds of the Gospel Magazine"/>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6883" r="7035"/>
          <a:stretch/>
        </p:blipFill>
        <p:spPr bwMode="auto">
          <a:xfrm>
            <a:off x="1295402" y="2560319"/>
            <a:ext cx="3423473" cy="339980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D84065D-F351-4B03-BD91-D8A6B8D4B362}" type="slidenum">
              <a:rPr lang="en-US" smtClean="0"/>
              <a:t>65</a:t>
            </a:fld>
            <a:endParaRPr lang="en-US" dirty="0"/>
          </a:p>
        </p:txBody>
      </p:sp>
    </p:spTree>
    <p:extLst>
      <p:ext uri="{BB962C8B-B14F-4D97-AF65-F5344CB8AC3E}">
        <p14:creationId xmlns:p14="http://schemas.microsoft.com/office/powerpoint/2010/main" val="3575172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4:25-30</a:t>
            </a:r>
            <a:endParaRPr lang="en-US" dirty="0"/>
          </a:p>
        </p:txBody>
      </p:sp>
      <p:sp>
        <p:nvSpPr>
          <p:cNvPr id="3" name="Content Placeholder 2"/>
          <p:cNvSpPr>
            <a:spLocks noGrp="1"/>
          </p:cNvSpPr>
          <p:nvPr>
            <p:ph sz="half" idx="1"/>
          </p:nvPr>
        </p:nvSpPr>
        <p:spPr>
          <a:xfrm>
            <a:off x="1298448" y="2560510"/>
            <a:ext cx="5961668" cy="3309937"/>
          </a:xfrm>
        </p:spPr>
        <p:txBody>
          <a:bodyPr>
            <a:noAutofit/>
          </a:bodyPr>
          <a:lstStyle/>
          <a:p>
            <a:r>
              <a:rPr lang="en-US" sz="2800" b="1" baseline="30000" dirty="0"/>
              <a:t>25 </a:t>
            </a:r>
            <a:r>
              <a:rPr lang="en-US" sz="2800" dirty="0"/>
              <a:t>But I tell you of a truth, many widows were in Israel in the days of Elias, when the heaven was shut up three years and six months, when great famine was throughout all the land</a:t>
            </a:r>
            <a:r>
              <a:rPr lang="en-US" sz="2800" dirty="0" smtClean="0"/>
              <a:t>;</a:t>
            </a:r>
            <a:r>
              <a:rPr lang="en-US" sz="2800" b="1" baseline="30000" dirty="0"/>
              <a:t> </a:t>
            </a:r>
            <a:endParaRPr lang="en-US" sz="2800" b="1" baseline="30000" dirty="0" smtClean="0"/>
          </a:p>
          <a:p>
            <a:r>
              <a:rPr lang="en-US" sz="2800" b="1" baseline="30000" dirty="0" smtClean="0"/>
              <a:t>26</a:t>
            </a:r>
            <a:r>
              <a:rPr lang="en-US" sz="2800" b="1" baseline="30000" dirty="0"/>
              <a:t> </a:t>
            </a:r>
            <a:r>
              <a:rPr lang="en-US" sz="2800" dirty="0"/>
              <a:t>But unto none of them was Elias sent, save unto </a:t>
            </a:r>
            <a:r>
              <a:rPr lang="en-US" sz="2800" dirty="0" err="1"/>
              <a:t>Sarepta</a:t>
            </a:r>
            <a:r>
              <a:rPr lang="en-US" sz="2800" dirty="0"/>
              <a:t>, a city of Sidon, unto a woman that was a widow.</a:t>
            </a:r>
          </a:p>
          <a:p>
            <a:endParaRPr lang="en-US" sz="3200" dirty="0"/>
          </a:p>
        </p:txBody>
      </p:sp>
      <p:pic>
        <p:nvPicPr>
          <p:cNvPr id="4100" name="Picture 4" descr="Three women on a plane from Denver to Detroit and a real ghost story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253" r="12865"/>
          <a:stretch/>
        </p:blipFill>
        <p:spPr bwMode="auto">
          <a:xfrm>
            <a:off x="7371200" y="2670678"/>
            <a:ext cx="3525398" cy="330993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66</a:t>
            </a:fld>
            <a:endParaRPr lang="en-US" dirty="0"/>
          </a:p>
        </p:txBody>
      </p:sp>
    </p:spTree>
    <p:extLst>
      <p:ext uri="{BB962C8B-B14F-4D97-AF65-F5344CB8AC3E}">
        <p14:creationId xmlns:p14="http://schemas.microsoft.com/office/powerpoint/2010/main" val="25686113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4:26-30</a:t>
            </a:r>
            <a:endParaRPr lang="en-US" dirty="0"/>
          </a:p>
        </p:txBody>
      </p:sp>
      <p:sp>
        <p:nvSpPr>
          <p:cNvPr id="5" name="Content Placeholder 4"/>
          <p:cNvSpPr>
            <a:spLocks noGrp="1"/>
          </p:cNvSpPr>
          <p:nvPr>
            <p:ph sz="half" idx="2"/>
          </p:nvPr>
        </p:nvSpPr>
        <p:spPr>
          <a:xfrm>
            <a:off x="4748270" y="2560320"/>
            <a:ext cx="6151378" cy="3310128"/>
          </a:xfrm>
        </p:spPr>
        <p:txBody>
          <a:bodyPr>
            <a:noAutofit/>
          </a:bodyPr>
          <a:lstStyle/>
          <a:p>
            <a:r>
              <a:rPr lang="en-US" sz="3200" b="1" baseline="30000" dirty="0" smtClean="0"/>
              <a:t>27</a:t>
            </a:r>
            <a:r>
              <a:rPr lang="en-US" sz="3200" b="1" baseline="30000" dirty="0"/>
              <a:t> </a:t>
            </a:r>
            <a:r>
              <a:rPr lang="en-US" sz="3200" dirty="0"/>
              <a:t>And many lepers were in Israel in the time of </a:t>
            </a:r>
            <a:r>
              <a:rPr lang="en-US" sz="3200" dirty="0" err="1"/>
              <a:t>Eliseus</a:t>
            </a:r>
            <a:r>
              <a:rPr lang="en-US" sz="3200" dirty="0"/>
              <a:t> the prophet; and none of them was cleansed, saving </a:t>
            </a:r>
            <a:r>
              <a:rPr lang="en-US" sz="3200" dirty="0" err="1"/>
              <a:t>Naaman</a:t>
            </a:r>
            <a:r>
              <a:rPr lang="en-US" sz="3200" dirty="0"/>
              <a:t> the Syrian</a:t>
            </a:r>
            <a:r>
              <a:rPr lang="en-US" sz="3200" dirty="0" smtClean="0"/>
              <a:t>.</a:t>
            </a:r>
            <a:endParaRPr lang="en-US" sz="3200" dirty="0"/>
          </a:p>
        </p:txBody>
      </p:sp>
      <p:pic>
        <p:nvPicPr>
          <p:cNvPr id="5124" name="Picture 4" descr="SPIRITUAL LEPROSY CAN BE CURED - Sunday Homily and Mass Reading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444609" y="2560320"/>
            <a:ext cx="2840951" cy="353074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D84065D-F351-4B03-BD91-D8A6B8D4B362}" type="slidenum">
              <a:rPr lang="en-US" smtClean="0"/>
              <a:t>67</a:t>
            </a:fld>
            <a:endParaRPr lang="en-US" dirty="0"/>
          </a:p>
        </p:txBody>
      </p:sp>
    </p:spTree>
    <p:extLst>
      <p:ext uri="{BB962C8B-B14F-4D97-AF65-F5344CB8AC3E}">
        <p14:creationId xmlns:p14="http://schemas.microsoft.com/office/powerpoint/2010/main" val="26940718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Jesus in Church:  </a:t>
            </a:r>
            <a:r>
              <a:rPr lang="en-US" i="1" dirty="0" smtClean="0"/>
              <a:t>Desire of Ages </a:t>
            </a:r>
            <a:r>
              <a:rPr lang="en-US" dirty="0" smtClean="0"/>
              <a:t>pg. 239</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The words of Jesus to His hearers in the synagogue struck at the root of their self-righteousness, pressing home upon them the bitter truth that they had departed from God and forfeited their claim to be His people. Every word cut like a knife as their real condition was set before them. They now scorned the faith with which Jesus had at first inspired them. </a:t>
            </a:r>
          </a:p>
        </p:txBody>
      </p:sp>
      <p:sp>
        <p:nvSpPr>
          <p:cNvPr id="5" name="Slide Number Placeholder 4"/>
          <p:cNvSpPr>
            <a:spLocks noGrp="1"/>
          </p:cNvSpPr>
          <p:nvPr>
            <p:ph type="sldNum" sz="quarter" idx="12"/>
          </p:nvPr>
        </p:nvSpPr>
        <p:spPr/>
        <p:txBody>
          <a:bodyPr/>
          <a:lstStyle/>
          <a:p>
            <a:fld id="{E97799C9-84D9-46D2-A11E-BCF8A720529D}" type="slidenum">
              <a:rPr lang="en-US" smtClean="0"/>
              <a:t>68</a:t>
            </a:fld>
            <a:endParaRPr lang="en-US" dirty="0"/>
          </a:p>
        </p:txBody>
      </p:sp>
    </p:spTree>
    <p:extLst>
      <p:ext uri="{BB962C8B-B14F-4D97-AF65-F5344CB8AC3E}">
        <p14:creationId xmlns:p14="http://schemas.microsoft.com/office/powerpoint/2010/main" val="31841825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Jesus in Church:  </a:t>
            </a:r>
            <a:r>
              <a:rPr lang="en-US" i="1" dirty="0" smtClean="0"/>
              <a:t>Desire of Ages </a:t>
            </a:r>
            <a:r>
              <a:rPr lang="en-US" dirty="0" smtClean="0"/>
              <a:t>pg. 239</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They </a:t>
            </a:r>
            <a:r>
              <a:rPr lang="en-US" sz="3200" dirty="0"/>
              <a:t>would not admit that He who had sprung from poverty and lowliness was other than a common man. </a:t>
            </a:r>
          </a:p>
          <a:p>
            <a:pPr marL="0" indent="0">
              <a:buNone/>
            </a:pPr>
            <a:r>
              <a:rPr lang="en-US" sz="3200" dirty="0" smtClean="0"/>
              <a:t>Their </a:t>
            </a:r>
            <a:r>
              <a:rPr lang="en-US" sz="3200" dirty="0"/>
              <a:t>unbelief bred malice. Satan controlled them, and in wrath they cried out against the </a:t>
            </a:r>
            <a:r>
              <a:rPr lang="en-US" sz="3200" dirty="0" err="1"/>
              <a:t>Saviour</a:t>
            </a:r>
            <a:r>
              <a:rPr lang="en-US" sz="3200" dirty="0"/>
              <a:t>. They had turned from Him whose mission it was to heal and restore; now they manifested the attributes of the destroyer. </a:t>
            </a:r>
          </a:p>
        </p:txBody>
      </p:sp>
      <p:sp>
        <p:nvSpPr>
          <p:cNvPr id="5" name="Slide Number Placeholder 4"/>
          <p:cNvSpPr>
            <a:spLocks noGrp="1"/>
          </p:cNvSpPr>
          <p:nvPr>
            <p:ph type="sldNum" sz="quarter" idx="12"/>
          </p:nvPr>
        </p:nvSpPr>
        <p:spPr/>
        <p:txBody>
          <a:bodyPr/>
          <a:lstStyle/>
          <a:p>
            <a:fld id="{E97799C9-84D9-46D2-A11E-BCF8A720529D}" type="slidenum">
              <a:rPr lang="en-US" smtClean="0"/>
              <a:t>69</a:t>
            </a:fld>
            <a:endParaRPr lang="en-US" dirty="0"/>
          </a:p>
        </p:txBody>
      </p:sp>
    </p:spTree>
    <p:extLst>
      <p:ext uri="{BB962C8B-B14F-4D97-AF65-F5344CB8AC3E}">
        <p14:creationId xmlns:p14="http://schemas.microsoft.com/office/powerpoint/2010/main" val="1775005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SDA Quarterly Sunday, February 12, 2023</a:t>
            </a:r>
            <a:br>
              <a:rPr lang="en-US" dirty="0" smtClean="0"/>
            </a:br>
            <a:r>
              <a:rPr lang="en-US" dirty="0" smtClean="0"/>
              <a:t>The Life and Ministry of Jesus</a:t>
            </a:r>
            <a:endParaRPr lang="en-US" dirty="0"/>
          </a:p>
        </p:txBody>
      </p:sp>
      <p:sp>
        <p:nvSpPr>
          <p:cNvPr id="3" name="Content Placeholder 2"/>
          <p:cNvSpPr>
            <a:spLocks noGrp="1"/>
          </p:cNvSpPr>
          <p:nvPr>
            <p:ph idx="1"/>
          </p:nvPr>
        </p:nvSpPr>
        <p:spPr/>
        <p:txBody>
          <a:bodyPr>
            <a:noAutofit/>
          </a:bodyPr>
          <a:lstStyle/>
          <a:p>
            <a:pPr marL="0" indent="0">
              <a:buNone/>
            </a:pPr>
            <a:r>
              <a:rPr lang="en-US" sz="2900" dirty="0"/>
              <a:t>Yet Jesus’ love for the poor was one of the greatest evidences of His Messiahship, as seen by how Jesus answered John the Baptist’s question about Him as the Messiah </a:t>
            </a:r>
            <a:r>
              <a:rPr lang="en-US" sz="2900" i="1" dirty="0"/>
              <a:t>(see</a:t>
            </a:r>
            <a:r>
              <a:rPr lang="en-US" sz="2900" i="1" dirty="0">
                <a:solidFill>
                  <a:schemeClr val="accent6">
                    <a:lumMod val="50000"/>
                  </a:schemeClr>
                </a:solidFill>
              </a:rPr>
              <a:t> </a:t>
            </a:r>
            <a:r>
              <a:rPr lang="en-US" sz="2900" i="1" dirty="0">
                <a:solidFill>
                  <a:schemeClr val="accent6">
                    <a:lumMod val="50000"/>
                  </a:schemeClr>
                </a:solidFill>
                <a:hlinkClick r:id="rId2"/>
              </a:rPr>
              <a:t>Matt. 11:1-6</a:t>
            </a:r>
            <a:r>
              <a:rPr lang="en-US" sz="2900" i="1" dirty="0"/>
              <a:t>)</a:t>
            </a:r>
            <a:r>
              <a:rPr lang="en-US" sz="2900" dirty="0"/>
              <a:t>. “Like the </a:t>
            </a:r>
            <a:r>
              <a:rPr lang="en-US" sz="2900" dirty="0" err="1"/>
              <a:t>Saviour’s</a:t>
            </a:r>
            <a:r>
              <a:rPr lang="en-US" sz="2900" dirty="0"/>
              <a:t> disciples, John the Baptist did not understand the nature of Christ’s kingdom. He expected Jesus to take the throne of David; and as time passed, and the </a:t>
            </a:r>
            <a:r>
              <a:rPr lang="en-US" sz="2900" dirty="0" err="1"/>
              <a:t>Saviour</a:t>
            </a:r>
            <a:r>
              <a:rPr lang="en-US" sz="2900" dirty="0"/>
              <a:t> made no claim to kingly authority, John became perplexed and troubled.” — Ellen G. White, </a:t>
            </a:r>
            <a:r>
              <a:rPr lang="en-US" sz="2900" i="1" dirty="0">
                <a:hlinkClick r:id="rId3"/>
              </a:rPr>
              <a:t>The Desire of Ages</a:t>
            </a:r>
            <a:r>
              <a:rPr lang="en-US" sz="2900" dirty="0">
                <a:hlinkClick r:id="rId3"/>
              </a:rPr>
              <a:t>, p. 215</a:t>
            </a:r>
            <a:r>
              <a:rPr lang="en-US" sz="2900" dirty="0"/>
              <a:t>.</a:t>
            </a:r>
          </a:p>
        </p:txBody>
      </p:sp>
      <p:sp>
        <p:nvSpPr>
          <p:cNvPr id="5" name="Slide Number Placeholder 4"/>
          <p:cNvSpPr>
            <a:spLocks noGrp="1"/>
          </p:cNvSpPr>
          <p:nvPr>
            <p:ph type="sldNum" sz="quarter" idx="12"/>
          </p:nvPr>
        </p:nvSpPr>
        <p:spPr/>
        <p:txBody>
          <a:bodyPr/>
          <a:lstStyle/>
          <a:p>
            <a:fld id="{E97799C9-84D9-46D2-A11E-BCF8A720529D}" type="slidenum">
              <a:rPr lang="en-US" smtClean="0"/>
              <a:t>7</a:t>
            </a:fld>
            <a:endParaRPr lang="en-US" dirty="0"/>
          </a:p>
        </p:txBody>
      </p:sp>
    </p:spTree>
    <p:extLst>
      <p:ext uri="{BB962C8B-B14F-4D97-AF65-F5344CB8AC3E}">
        <p14:creationId xmlns:p14="http://schemas.microsoft.com/office/powerpoint/2010/main" val="31643787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4:28-30</a:t>
            </a:r>
            <a:endParaRPr lang="en-US" dirty="0"/>
          </a:p>
        </p:txBody>
      </p:sp>
      <p:sp>
        <p:nvSpPr>
          <p:cNvPr id="3" name="Content Placeholder 2"/>
          <p:cNvSpPr>
            <a:spLocks noGrp="1"/>
          </p:cNvSpPr>
          <p:nvPr>
            <p:ph sz="half" idx="1"/>
          </p:nvPr>
        </p:nvSpPr>
        <p:spPr>
          <a:xfrm>
            <a:off x="1298448" y="2787598"/>
            <a:ext cx="3582024" cy="3082849"/>
          </a:xfrm>
        </p:spPr>
        <p:txBody>
          <a:bodyPr>
            <a:noAutofit/>
          </a:bodyPr>
          <a:lstStyle/>
          <a:p>
            <a:r>
              <a:rPr lang="en-US" sz="3200" b="1" baseline="30000" dirty="0"/>
              <a:t>28 </a:t>
            </a:r>
            <a:r>
              <a:rPr lang="en-US" sz="3200" dirty="0"/>
              <a:t>And all they in the synagogue, when they heard these things, were filled with wrath</a:t>
            </a:r>
            <a:r>
              <a:rPr lang="en-US" sz="3200" dirty="0" smtClean="0"/>
              <a:t>,</a:t>
            </a:r>
            <a:endParaRPr lang="en-US" sz="3200" dirty="0"/>
          </a:p>
        </p:txBody>
      </p:sp>
      <p:pic>
        <p:nvPicPr>
          <p:cNvPr id="6146" name="Picture 2" descr="The Gospel of the day: 20th January - Archdiocese of Malt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85768" y="2519787"/>
            <a:ext cx="5710830" cy="361847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5D84065D-F351-4B03-BD91-D8A6B8D4B362}" type="slidenum">
              <a:rPr lang="en-US" smtClean="0"/>
              <a:t>70</a:t>
            </a:fld>
            <a:endParaRPr lang="en-US" dirty="0"/>
          </a:p>
        </p:txBody>
      </p:sp>
    </p:spTree>
    <p:extLst>
      <p:ext uri="{BB962C8B-B14F-4D97-AF65-F5344CB8AC3E}">
        <p14:creationId xmlns:p14="http://schemas.microsoft.com/office/powerpoint/2010/main" val="4945908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p:spPr>
        <p:txBody>
          <a:bodyPr/>
          <a:lstStyle/>
          <a:p>
            <a:r>
              <a:rPr lang="en-US" dirty="0" smtClean="0"/>
              <a:t>Luke 4:29-30</a:t>
            </a:r>
            <a:endParaRPr lang="en-US" dirty="0"/>
          </a:p>
        </p:txBody>
      </p:sp>
      <p:sp>
        <p:nvSpPr>
          <p:cNvPr id="5" name="Content Placeholder 4"/>
          <p:cNvSpPr>
            <a:spLocks noGrp="1"/>
          </p:cNvSpPr>
          <p:nvPr>
            <p:ph sz="half" idx="2"/>
          </p:nvPr>
        </p:nvSpPr>
        <p:spPr>
          <a:xfrm>
            <a:off x="6191478" y="2560320"/>
            <a:ext cx="4705119" cy="3310128"/>
          </a:xfrm>
        </p:spPr>
        <p:txBody>
          <a:bodyPr>
            <a:noAutofit/>
          </a:bodyPr>
          <a:lstStyle/>
          <a:p>
            <a:r>
              <a:rPr lang="en-US" sz="2800" b="1" baseline="30000" dirty="0"/>
              <a:t>29 </a:t>
            </a:r>
            <a:r>
              <a:rPr lang="en-US" sz="2800" dirty="0"/>
              <a:t>And rose up, and thrust him out of the city, and led him unto the brow of the hill whereon their city was built, that they might cast him down headlong.</a:t>
            </a:r>
          </a:p>
          <a:p>
            <a:r>
              <a:rPr lang="en-US" sz="2800" b="1" baseline="30000" dirty="0"/>
              <a:t>30 </a:t>
            </a:r>
            <a:r>
              <a:rPr lang="en-US" sz="2800" dirty="0"/>
              <a:t>But he passing through the midst of them went his way,</a:t>
            </a:r>
          </a:p>
        </p:txBody>
      </p:sp>
      <p:pic>
        <p:nvPicPr>
          <p:cNvPr id="7170" name="Picture 2" descr="https://wp-media.patheos.com/blogs/sites/980/2019/04/7525183-300x163.jpg"/>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51" r="19586"/>
          <a:stretch/>
        </p:blipFill>
        <p:spPr bwMode="auto">
          <a:xfrm>
            <a:off x="1046601" y="2666286"/>
            <a:ext cx="5144878" cy="347848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5D84065D-F351-4B03-BD91-D8A6B8D4B362}" type="slidenum">
              <a:rPr lang="en-US" smtClean="0"/>
              <a:t>71</a:t>
            </a:fld>
            <a:endParaRPr lang="en-US" dirty="0"/>
          </a:p>
        </p:txBody>
      </p:sp>
    </p:spTree>
    <p:extLst>
      <p:ext uri="{BB962C8B-B14F-4D97-AF65-F5344CB8AC3E}">
        <p14:creationId xmlns:p14="http://schemas.microsoft.com/office/powerpoint/2010/main" val="21559904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a:bodyPr>
          <a:lstStyle/>
          <a:p>
            <a:r>
              <a:rPr lang="en-US" dirty="0" smtClean="0"/>
              <a:t>Conflict in Church:  </a:t>
            </a:r>
            <a:r>
              <a:rPr lang="en-US" i="1" dirty="0" smtClean="0"/>
              <a:t>Desire of Ages </a:t>
            </a:r>
            <a:r>
              <a:rPr lang="en-US" dirty="0" smtClean="0"/>
              <a:t>pg. 240</a:t>
            </a:r>
            <a:endParaRPr lang="en-US" dirty="0"/>
          </a:p>
        </p:txBody>
      </p:sp>
      <p:sp>
        <p:nvSpPr>
          <p:cNvPr id="3" name="Content Placeholder 2"/>
          <p:cNvSpPr>
            <a:spLocks noGrp="1"/>
          </p:cNvSpPr>
          <p:nvPr>
            <p:ph idx="1"/>
          </p:nvPr>
        </p:nvSpPr>
        <p:spPr>
          <a:xfrm>
            <a:off x="1295401" y="2543175"/>
            <a:ext cx="9601196" cy="3332693"/>
          </a:xfrm>
        </p:spPr>
        <p:txBody>
          <a:bodyPr>
            <a:noAutofit/>
          </a:bodyPr>
          <a:lstStyle/>
          <a:p>
            <a:pPr marL="0" indent="0">
              <a:buNone/>
            </a:pPr>
            <a:r>
              <a:rPr lang="en-US" sz="3100" dirty="0"/>
              <a:t>When Jesus referred to the blessings given to the Gentiles, the fierce national pride of His hearers was aroused, and His words were drowned in a tumult of voices. These people had prided themselves on keeping the law; but now that their prejudices were offended, they were ready to commit murder. The assembly broke up, and laying hands upon Jesus, they thrust Him from the synagogue, and out of the city. </a:t>
            </a:r>
          </a:p>
        </p:txBody>
      </p:sp>
      <p:sp>
        <p:nvSpPr>
          <p:cNvPr id="5" name="Slide Number Placeholder 4"/>
          <p:cNvSpPr>
            <a:spLocks noGrp="1"/>
          </p:cNvSpPr>
          <p:nvPr>
            <p:ph type="sldNum" sz="quarter" idx="12"/>
          </p:nvPr>
        </p:nvSpPr>
        <p:spPr/>
        <p:txBody>
          <a:bodyPr/>
          <a:lstStyle/>
          <a:p>
            <a:fld id="{E97799C9-84D9-46D2-A11E-BCF8A720529D}" type="slidenum">
              <a:rPr lang="en-US" smtClean="0"/>
              <a:t>72</a:t>
            </a:fld>
            <a:endParaRPr lang="en-US" dirty="0"/>
          </a:p>
        </p:txBody>
      </p:sp>
    </p:spTree>
    <p:extLst>
      <p:ext uri="{BB962C8B-B14F-4D97-AF65-F5344CB8AC3E}">
        <p14:creationId xmlns:p14="http://schemas.microsoft.com/office/powerpoint/2010/main" val="32925259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Conflict </a:t>
            </a:r>
            <a:r>
              <a:rPr lang="en-US" dirty="0"/>
              <a:t>in Church:  </a:t>
            </a:r>
            <a:r>
              <a:rPr lang="en-US" i="1" dirty="0"/>
              <a:t>Desire of Ages </a:t>
            </a:r>
            <a:r>
              <a:rPr lang="en-US" dirty="0"/>
              <a:t>pg. 240</a:t>
            </a:r>
          </a:p>
        </p:txBody>
      </p:sp>
      <p:sp>
        <p:nvSpPr>
          <p:cNvPr id="3" name="Content Placeholder 2"/>
          <p:cNvSpPr>
            <a:spLocks noGrp="1"/>
          </p:cNvSpPr>
          <p:nvPr>
            <p:ph idx="1"/>
          </p:nvPr>
        </p:nvSpPr>
        <p:spPr>
          <a:xfrm>
            <a:off x="1295401" y="2386013"/>
            <a:ext cx="9601196" cy="3489855"/>
          </a:xfrm>
        </p:spPr>
        <p:txBody>
          <a:bodyPr>
            <a:noAutofit/>
          </a:bodyPr>
          <a:lstStyle/>
          <a:p>
            <a:pPr marL="0" indent="0">
              <a:buNone/>
            </a:pPr>
            <a:r>
              <a:rPr lang="en-US" sz="3100" dirty="0" smtClean="0"/>
              <a:t>All </a:t>
            </a:r>
            <a:r>
              <a:rPr lang="en-US" sz="3100" dirty="0"/>
              <a:t>seemed eager for His destruction. They hurried Him to the brow of a precipice, intending to cast Him down headlong. Shouts and maledictions filled the air. Some were casting stones at Him, when suddenly He disappeared from among them. The heavenly messengers who had been by His side in the synagogue were with Him in the midst of that maddened throng. They shut Him in from His enemies, and conducted Him to a place of safety. </a:t>
            </a:r>
          </a:p>
        </p:txBody>
      </p:sp>
      <p:sp>
        <p:nvSpPr>
          <p:cNvPr id="5" name="Slide Number Placeholder 4"/>
          <p:cNvSpPr>
            <a:spLocks noGrp="1"/>
          </p:cNvSpPr>
          <p:nvPr>
            <p:ph type="sldNum" sz="quarter" idx="12"/>
          </p:nvPr>
        </p:nvSpPr>
        <p:spPr/>
        <p:txBody>
          <a:bodyPr/>
          <a:lstStyle/>
          <a:p>
            <a:fld id="{E97799C9-84D9-46D2-A11E-BCF8A720529D}" type="slidenum">
              <a:rPr lang="en-US" smtClean="0"/>
              <a:t>73</a:t>
            </a:fld>
            <a:endParaRPr lang="en-US" dirty="0"/>
          </a:p>
        </p:txBody>
      </p:sp>
    </p:spTree>
    <p:extLst>
      <p:ext uri="{BB962C8B-B14F-4D97-AF65-F5344CB8AC3E}">
        <p14:creationId xmlns:p14="http://schemas.microsoft.com/office/powerpoint/2010/main" val="23616156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Conflict in </a:t>
            </a:r>
            <a:r>
              <a:rPr lang="en-US" dirty="0"/>
              <a:t>Church:  </a:t>
            </a:r>
            <a:r>
              <a:rPr lang="en-US" i="1" dirty="0"/>
              <a:t>Desire of Ages </a:t>
            </a:r>
            <a:r>
              <a:rPr lang="en-US" dirty="0"/>
              <a:t>pg. 240</a:t>
            </a:r>
          </a:p>
        </p:txBody>
      </p:sp>
      <p:sp>
        <p:nvSpPr>
          <p:cNvPr id="3" name="Content Placeholder 2"/>
          <p:cNvSpPr>
            <a:spLocks noGrp="1"/>
          </p:cNvSpPr>
          <p:nvPr>
            <p:ph idx="1"/>
          </p:nvPr>
        </p:nvSpPr>
        <p:spPr>
          <a:xfrm>
            <a:off x="1295401" y="2386013"/>
            <a:ext cx="9601196" cy="3489855"/>
          </a:xfrm>
        </p:spPr>
        <p:txBody>
          <a:bodyPr>
            <a:noAutofit/>
          </a:bodyPr>
          <a:lstStyle/>
          <a:p>
            <a:pPr marL="0" indent="0">
              <a:buNone/>
            </a:pPr>
            <a:r>
              <a:rPr lang="en-US" sz="3200" dirty="0"/>
              <a:t>So angels protected Lot, and led him out safely from the midst of Sodom. So they protected Elisha in the little mountain city. When the encircling hills were filled with the horses and chariots of the king of Syria, and the great host of his armed men, Elisha beheld the nearer hill slopes covered with the armies of God,—horses and chariots of fire round about the servant of the Lord. </a:t>
            </a:r>
            <a:endParaRPr lang="en-US" sz="2800" dirty="0"/>
          </a:p>
        </p:txBody>
      </p:sp>
      <p:sp>
        <p:nvSpPr>
          <p:cNvPr id="5" name="Slide Number Placeholder 4"/>
          <p:cNvSpPr>
            <a:spLocks noGrp="1"/>
          </p:cNvSpPr>
          <p:nvPr>
            <p:ph type="sldNum" sz="quarter" idx="12"/>
          </p:nvPr>
        </p:nvSpPr>
        <p:spPr/>
        <p:txBody>
          <a:bodyPr/>
          <a:lstStyle/>
          <a:p>
            <a:fld id="{E97799C9-84D9-46D2-A11E-BCF8A720529D}" type="slidenum">
              <a:rPr lang="en-US" smtClean="0"/>
              <a:t>74</a:t>
            </a:fld>
            <a:endParaRPr lang="en-US" dirty="0"/>
          </a:p>
        </p:txBody>
      </p:sp>
    </p:spTree>
    <p:extLst>
      <p:ext uri="{BB962C8B-B14F-4D97-AF65-F5344CB8AC3E}">
        <p14:creationId xmlns:p14="http://schemas.microsoft.com/office/powerpoint/2010/main" val="1246048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Conflict in Church</a:t>
            </a:r>
            <a:r>
              <a:rPr lang="en-US" dirty="0"/>
              <a:t>:  </a:t>
            </a:r>
            <a:r>
              <a:rPr lang="en-US" i="1" dirty="0"/>
              <a:t>Desire of Ages </a:t>
            </a:r>
            <a:r>
              <a:rPr lang="en-US" dirty="0"/>
              <a:t>pg. 240</a:t>
            </a:r>
          </a:p>
        </p:txBody>
      </p:sp>
      <p:sp>
        <p:nvSpPr>
          <p:cNvPr id="3" name="Content Placeholder 2"/>
          <p:cNvSpPr>
            <a:spLocks noGrp="1"/>
          </p:cNvSpPr>
          <p:nvPr>
            <p:ph idx="1"/>
          </p:nvPr>
        </p:nvSpPr>
        <p:spPr>
          <a:xfrm>
            <a:off x="1295401" y="2386013"/>
            <a:ext cx="9601196" cy="3489855"/>
          </a:xfrm>
        </p:spPr>
        <p:txBody>
          <a:bodyPr>
            <a:noAutofit/>
          </a:bodyPr>
          <a:lstStyle/>
          <a:p>
            <a:pPr marL="0" indent="0">
              <a:buNone/>
            </a:pPr>
            <a:r>
              <a:rPr lang="en-US" sz="3200" dirty="0"/>
              <a:t>So, in all ages, angels have been near to Christ's faithful followers. The vast confederacy of evil is arrayed against all who would overcome; but Christ would have us look to the things which are not seen, to the armies of heaven encamped about all who love God, to deliver them. </a:t>
            </a:r>
            <a:endParaRPr lang="en-US" sz="2800" dirty="0"/>
          </a:p>
        </p:txBody>
      </p:sp>
      <p:sp>
        <p:nvSpPr>
          <p:cNvPr id="5" name="Slide Number Placeholder 4"/>
          <p:cNvSpPr>
            <a:spLocks noGrp="1"/>
          </p:cNvSpPr>
          <p:nvPr>
            <p:ph type="sldNum" sz="quarter" idx="12"/>
          </p:nvPr>
        </p:nvSpPr>
        <p:spPr/>
        <p:txBody>
          <a:bodyPr/>
          <a:lstStyle/>
          <a:p>
            <a:fld id="{E97799C9-84D9-46D2-A11E-BCF8A720529D}" type="slidenum">
              <a:rPr lang="en-US" smtClean="0"/>
              <a:t>75</a:t>
            </a:fld>
            <a:endParaRPr lang="en-US" dirty="0"/>
          </a:p>
        </p:txBody>
      </p:sp>
    </p:spTree>
    <p:extLst>
      <p:ext uri="{BB962C8B-B14F-4D97-AF65-F5344CB8AC3E}">
        <p14:creationId xmlns:p14="http://schemas.microsoft.com/office/powerpoint/2010/main" val="37313289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smtClean="0"/>
              <a:t>Conflict in Church:  </a:t>
            </a:r>
            <a:r>
              <a:rPr lang="en-US" i="1" dirty="0" smtClean="0"/>
              <a:t>Desire of Ages </a:t>
            </a:r>
            <a:r>
              <a:rPr lang="en-US" dirty="0" smtClean="0"/>
              <a:t>pg. 240</a:t>
            </a:r>
            <a:endParaRPr lang="en-US" dirty="0"/>
          </a:p>
        </p:txBody>
      </p:sp>
      <p:sp>
        <p:nvSpPr>
          <p:cNvPr id="3" name="Content Placeholder 2"/>
          <p:cNvSpPr>
            <a:spLocks noGrp="1"/>
          </p:cNvSpPr>
          <p:nvPr>
            <p:ph idx="1"/>
          </p:nvPr>
        </p:nvSpPr>
        <p:spPr>
          <a:xfrm>
            <a:off x="1295401" y="2386013"/>
            <a:ext cx="9601196" cy="3489855"/>
          </a:xfrm>
        </p:spPr>
        <p:txBody>
          <a:bodyPr>
            <a:noAutofit/>
          </a:bodyPr>
          <a:lstStyle/>
          <a:p>
            <a:pPr marL="0" indent="0">
              <a:buNone/>
            </a:pPr>
            <a:r>
              <a:rPr lang="en-US" sz="3200" dirty="0" smtClean="0"/>
              <a:t>From </a:t>
            </a:r>
            <a:r>
              <a:rPr lang="en-US" sz="3200" dirty="0"/>
              <a:t>what dangers, seen and unseen, we have been preserved through the interposition of the angels, we shall never know, until in the light of eternity we see the providences of God. Then we shall know that the whole family of heaven was interested in the family here below, and that messengers from the throne of God attended our steps from day to day. </a:t>
            </a:r>
            <a:endParaRPr lang="en-US" sz="2800" dirty="0"/>
          </a:p>
        </p:txBody>
      </p:sp>
      <p:sp>
        <p:nvSpPr>
          <p:cNvPr id="5" name="Slide Number Placeholder 4"/>
          <p:cNvSpPr>
            <a:spLocks noGrp="1"/>
          </p:cNvSpPr>
          <p:nvPr>
            <p:ph type="sldNum" sz="quarter" idx="12"/>
          </p:nvPr>
        </p:nvSpPr>
        <p:spPr/>
        <p:txBody>
          <a:bodyPr/>
          <a:lstStyle/>
          <a:p>
            <a:fld id="{E97799C9-84D9-46D2-A11E-BCF8A720529D}" type="slidenum">
              <a:rPr lang="en-US" smtClean="0"/>
              <a:t>76</a:t>
            </a:fld>
            <a:endParaRPr lang="en-US" dirty="0"/>
          </a:p>
        </p:txBody>
      </p:sp>
    </p:spTree>
    <p:extLst>
      <p:ext uri="{BB962C8B-B14F-4D97-AF65-F5344CB8AC3E}">
        <p14:creationId xmlns:p14="http://schemas.microsoft.com/office/powerpoint/2010/main" val="7546812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Notes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3200" dirty="0" smtClean="0"/>
              <a:t>In the synagogue of His youth, Jesus sought to persuade His old friends and neighbors of their need of repentance, of forgiveness, of a new life lived in harmony with God—in short, of their need of Him, the Messiah, who came to save them from their sins.  Enraged by this appeal, which suggested their imperfect spiritual state, they sought to murder Him. But His time had not yet come.  </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77</a:t>
            </a:fld>
            <a:endParaRPr lang="en-US" dirty="0"/>
          </a:p>
        </p:txBody>
      </p:sp>
    </p:spTree>
    <p:extLst>
      <p:ext uri="{BB962C8B-B14F-4D97-AF65-F5344CB8AC3E}">
        <p14:creationId xmlns:p14="http://schemas.microsoft.com/office/powerpoint/2010/main" val="33877943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Notes</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If this passage represents the mission of Jesus, then it shows us a clear appeal for repentance and change.  It’s time to acknowledge our failings, cast them aside, and live by His example.  Of course, this will never make us popular.  His own old friends and neighbors tried to murder the perfectly sinless Messiah.  </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78</a:t>
            </a:fld>
            <a:endParaRPr lang="en-US" dirty="0"/>
          </a:p>
        </p:txBody>
      </p:sp>
    </p:spTree>
    <p:extLst>
      <p:ext uri="{BB962C8B-B14F-4D97-AF65-F5344CB8AC3E}">
        <p14:creationId xmlns:p14="http://schemas.microsoft.com/office/powerpoint/2010/main" val="13489795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Notes</a:t>
            </a:r>
            <a:endParaRPr lang="en-US" dirty="0"/>
          </a:p>
        </p:txBody>
      </p:sp>
      <p:sp>
        <p:nvSpPr>
          <p:cNvPr id="3" name="Content Placeholder 2"/>
          <p:cNvSpPr>
            <a:spLocks noGrp="1"/>
          </p:cNvSpPr>
          <p:nvPr>
            <p:ph idx="1"/>
          </p:nvPr>
        </p:nvSpPr>
        <p:spPr>
          <a:xfrm>
            <a:off x="1295401" y="2556932"/>
            <a:ext cx="9601196" cy="3640668"/>
          </a:xfrm>
        </p:spPr>
        <p:txBody>
          <a:bodyPr>
            <a:normAutofit/>
          </a:bodyPr>
          <a:lstStyle/>
          <a:p>
            <a:pPr marL="0" indent="0">
              <a:buNone/>
            </a:pPr>
            <a:r>
              <a:rPr lang="en-US" sz="3200" dirty="0" smtClean="0"/>
              <a:t>“Truth </a:t>
            </a:r>
            <a:r>
              <a:rPr lang="en-US" sz="3200" dirty="0"/>
              <a:t>was unpopular in Christ's day. It is unpopular in our day. It has been unpopular ever since Satan first gave man a disrelish for it by presenting fables that lead to self-exaltation. Do we not today meet theories and doctrines that have no foundation in the word of God? Men cling as tenaciously to them as did the Jews to their </a:t>
            </a:r>
            <a:r>
              <a:rPr lang="en-US" sz="3200" dirty="0" smtClean="0"/>
              <a:t>traditions.”   DA 242</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79</a:t>
            </a:fld>
            <a:endParaRPr lang="en-US" dirty="0"/>
          </a:p>
        </p:txBody>
      </p:sp>
    </p:spTree>
    <p:extLst>
      <p:ext uri="{BB962C8B-B14F-4D97-AF65-F5344CB8AC3E}">
        <p14:creationId xmlns:p14="http://schemas.microsoft.com/office/powerpoint/2010/main" val="267223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Social </a:t>
            </a:r>
            <a:r>
              <a:rPr lang="en-US" dirty="0" smtClean="0"/>
              <a:t>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While the Jews desired the advent of the Messiah, they had no true conception of His mission. They did not seek redemption from sin, but deliverance from the Romans. They looked for the Messiah to come as a conqueror, to break the oppressor's power, and exalt Israel to universal dominion. Thus the way was prepared for them to reject the </a:t>
            </a:r>
            <a:r>
              <a:rPr lang="en-US" sz="3200" dirty="0" err="1"/>
              <a:t>Saviour</a:t>
            </a:r>
            <a:r>
              <a:rPr lang="en-US" sz="3200" dirty="0"/>
              <a:t>. </a:t>
            </a:r>
          </a:p>
        </p:txBody>
      </p:sp>
      <p:sp>
        <p:nvSpPr>
          <p:cNvPr id="5" name="Slide Number Placeholder 4"/>
          <p:cNvSpPr>
            <a:spLocks noGrp="1"/>
          </p:cNvSpPr>
          <p:nvPr>
            <p:ph type="sldNum" sz="quarter" idx="12"/>
          </p:nvPr>
        </p:nvSpPr>
        <p:spPr/>
        <p:txBody>
          <a:bodyPr/>
          <a:lstStyle/>
          <a:p>
            <a:fld id="{E97799C9-84D9-46D2-A11E-BCF8A720529D}" type="slidenum">
              <a:rPr lang="en-US" smtClean="0"/>
              <a:t>8</a:t>
            </a:fld>
            <a:endParaRPr lang="en-US" dirty="0"/>
          </a:p>
        </p:txBody>
      </p:sp>
    </p:spTree>
    <p:extLst>
      <p:ext uri="{BB962C8B-B14F-4D97-AF65-F5344CB8AC3E}">
        <p14:creationId xmlns:p14="http://schemas.microsoft.com/office/powerpoint/2010/main" val="42447618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Notes</a:t>
            </a:r>
            <a:endParaRPr lang="en-US" dirty="0"/>
          </a:p>
        </p:txBody>
      </p:sp>
      <p:sp>
        <p:nvSpPr>
          <p:cNvPr id="3" name="Content Placeholder 2"/>
          <p:cNvSpPr>
            <a:spLocks noGrp="1"/>
          </p:cNvSpPr>
          <p:nvPr>
            <p:ph idx="1"/>
          </p:nvPr>
        </p:nvSpPr>
        <p:spPr>
          <a:xfrm>
            <a:off x="1295401" y="2556932"/>
            <a:ext cx="9601196" cy="3640668"/>
          </a:xfrm>
        </p:spPr>
        <p:txBody>
          <a:bodyPr>
            <a:normAutofit/>
          </a:bodyPr>
          <a:lstStyle/>
          <a:p>
            <a:pPr marL="0" indent="0">
              <a:buNone/>
            </a:pPr>
            <a:r>
              <a:rPr lang="en-US" sz="3200" dirty="0" smtClean="0"/>
              <a:t>But we don’t need to fear doing the right thing—no matter how unpopular it might make us!  Angels stepped in to prevent the furious mob from carrying out their object.  God has arranged events for the good of His people in all ages.  And His hand is not shortened today!  </a:t>
            </a:r>
            <a:endParaRPr lang="en-US" sz="3200" dirty="0"/>
          </a:p>
        </p:txBody>
      </p:sp>
      <p:sp>
        <p:nvSpPr>
          <p:cNvPr id="5" name="Slide Number Placeholder 4"/>
          <p:cNvSpPr>
            <a:spLocks noGrp="1"/>
          </p:cNvSpPr>
          <p:nvPr>
            <p:ph type="sldNum" sz="quarter" idx="12"/>
          </p:nvPr>
        </p:nvSpPr>
        <p:spPr/>
        <p:txBody>
          <a:bodyPr/>
          <a:lstStyle/>
          <a:p>
            <a:fld id="{E97799C9-84D9-46D2-A11E-BCF8A720529D}" type="slidenum">
              <a:rPr lang="en-US" smtClean="0"/>
              <a:t>80</a:t>
            </a:fld>
            <a:endParaRPr lang="en-US" dirty="0"/>
          </a:p>
        </p:txBody>
      </p:sp>
    </p:spTree>
    <p:extLst>
      <p:ext uri="{BB962C8B-B14F-4D97-AF65-F5344CB8AC3E}">
        <p14:creationId xmlns:p14="http://schemas.microsoft.com/office/powerpoint/2010/main" val="18934718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796983">
            <a:off x="2594098" y="1840882"/>
            <a:ext cx="6815669" cy="1078893"/>
          </a:xfrm>
        </p:spPr>
        <p:txBody>
          <a:bodyPr/>
          <a:lstStyle/>
          <a:p>
            <a:r>
              <a:rPr lang="en-US" sz="6000" b="1" dirty="0" smtClean="0"/>
              <a:t>Thank you!</a:t>
            </a:r>
            <a:endParaRPr lang="en-US" sz="6000" b="1" dirty="0"/>
          </a:p>
        </p:txBody>
      </p:sp>
      <p:sp>
        <p:nvSpPr>
          <p:cNvPr id="3" name="Subtitle 2"/>
          <p:cNvSpPr>
            <a:spLocks noGrp="1"/>
          </p:cNvSpPr>
          <p:nvPr>
            <p:ph type="subTitle" idx="1"/>
          </p:nvPr>
        </p:nvSpPr>
        <p:spPr>
          <a:xfrm rot="541264">
            <a:off x="2797298" y="3416318"/>
            <a:ext cx="6815669" cy="1399357"/>
          </a:xfrm>
          <a:solidFill>
            <a:srgbClr val="EAF1CE">
              <a:alpha val="40000"/>
            </a:srgbClr>
          </a:solidFill>
        </p:spPr>
        <p:txBody>
          <a:bodyPr>
            <a:noAutofit/>
          </a:bodyPr>
          <a:lstStyle/>
          <a:p>
            <a:r>
              <a:rPr lang="en-US" sz="7200" b="1" dirty="0" smtClean="0"/>
              <a:t>Happy Sabbath!!</a:t>
            </a:r>
            <a:endParaRPr lang="en-US" sz="7200" b="1" dirty="0"/>
          </a:p>
        </p:txBody>
      </p:sp>
      <p:sp>
        <p:nvSpPr>
          <p:cNvPr id="4" name="TextBox 3"/>
          <p:cNvSpPr txBox="1"/>
          <p:nvPr/>
        </p:nvSpPr>
        <p:spPr>
          <a:xfrm>
            <a:off x="5160104" y="1614315"/>
            <a:ext cx="2090057" cy="3154710"/>
          </a:xfrm>
          <a:prstGeom prst="rect">
            <a:avLst/>
          </a:prstGeom>
          <a:noFill/>
        </p:spPr>
        <p:txBody>
          <a:bodyPr wrap="square" rtlCol="0">
            <a:spAutoFit/>
          </a:bodyPr>
          <a:lstStyle/>
          <a:p>
            <a:r>
              <a:rPr lang="en-US" sz="19900" dirty="0" smtClean="0">
                <a:solidFill>
                  <a:srgbClr val="91DA00">
                    <a:alpha val="58000"/>
                  </a:srgbClr>
                </a:solidFill>
              </a:rPr>
              <a:t>&amp;</a:t>
            </a:r>
            <a:endParaRPr lang="en-US" sz="19900" dirty="0">
              <a:solidFill>
                <a:srgbClr val="91DA00">
                  <a:alpha val="58000"/>
                </a:srgbClr>
              </a:solidFill>
            </a:endParaRPr>
          </a:p>
        </p:txBody>
      </p:sp>
    </p:spTree>
    <p:extLst>
      <p:ext uri="{BB962C8B-B14F-4D97-AF65-F5344CB8AC3E}">
        <p14:creationId xmlns:p14="http://schemas.microsoft.com/office/powerpoint/2010/main" val="1233727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en-US" dirty="0"/>
              <a:t>Social </a:t>
            </a:r>
            <a:r>
              <a:rPr lang="en-US" dirty="0" smtClean="0"/>
              <a:t>Context:  </a:t>
            </a:r>
            <a:r>
              <a:rPr lang="en-US" i="1" dirty="0" smtClean="0"/>
              <a:t>Desire of Ages </a:t>
            </a:r>
            <a:r>
              <a:rPr lang="en-US" dirty="0" smtClean="0"/>
              <a:t>pgs. 29-30</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At the time of the birth of Christ the nation was chafing under the rule of her foreign masters, and </a:t>
            </a:r>
            <a:r>
              <a:rPr lang="en-US" sz="3200" dirty="0" err="1" smtClean="0"/>
              <a:t>ra</a:t>
            </a:r>
            <a:r>
              <a:rPr lang="en-US" sz="3200" dirty="0" smtClean="0"/>
              <a:t> </a:t>
            </a:r>
            <a:r>
              <a:rPr lang="en-US" sz="3200" dirty="0" err="1" smtClean="0"/>
              <a:t>cked</a:t>
            </a:r>
            <a:r>
              <a:rPr lang="en-US" sz="3200" dirty="0" smtClean="0"/>
              <a:t> </a:t>
            </a:r>
            <a:r>
              <a:rPr lang="en-US" sz="3200" dirty="0"/>
              <a:t>with internal strife. The Jews had been permitted to maintain the form of a separate government; but nothing could disguise the fact that they were under the Roman yoke, or reconcile them to the restriction of their power. </a:t>
            </a:r>
          </a:p>
        </p:txBody>
      </p:sp>
      <p:sp>
        <p:nvSpPr>
          <p:cNvPr id="5" name="Slide Number Placeholder 4"/>
          <p:cNvSpPr>
            <a:spLocks noGrp="1"/>
          </p:cNvSpPr>
          <p:nvPr>
            <p:ph type="sldNum" sz="quarter" idx="12"/>
          </p:nvPr>
        </p:nvSpPr>
        <p:spPr/>
        <p:txBody>
          <a:bodyPr/>
          <a:lstStyle/>
          <a:p>
            <a:fld id="{E97799C9-84D9-46D2-A11E-BCF8A720529D}" type="slidenum">
              <a:rPr lang="en-US" smtClean="0"/>
              <a:t>9</a:t>
            </a:fld>
            <a:endParaRPr lang="en-US" dirty="0"/>
          </a:p>
        </p:txBody>
      </p:sp>
    </p:spTree>
    <p:extLst>
      <p:ext uri="{BB962C8B-B14F-4D97-AF65-F5344CB8AC3E}">
        <p14:creationId xmlns:p14="http://schemas.microsoft.com/office/powerpoint/2010/main" val="108105711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436</TotalTime>
  <Words>4101</Words>
  <Application>Microsoft Office PowerPoint</Application>
  <PresentationFormat>Widescreen</PresentationFormat>
  <Paragraphs>283</Paragraphs>
  <Slides>81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81</vt:i4>
      </vt:variant>
    </vt:vector>
  </HeadingPairs>
  <TitlesOfParts>
    <vt:vector size="85" baseType="lpstr">
      <vt:lpstr>Arial</vt:lpstr>
      <vt:lpstr>Calibri</vt:lpstr>
      <vt:lpstr>Garamond</vt:lpstr>
      <vt:lpstr>Organic</vt:lpstr>
      <vt:lpstr>Unto the Least of These</vt:lpstr>
      <vt:lpstr>Memory Text:  Matthew 25:34</vt:lpstr>
      <vt:lpstr>SDA Quarterly Sunday, February 12, 2023 The Life and Ministry of Jesus</vt:lpstr>
      <vt:lpstr>Isaiah 61:1-2</vt:lpstr>
      <vt:lpstr>SDA Quarterly Sunday, February 12, 2023 The Life and Ministry of Jesus</vt:lpstr>
      <vt:lpstr>SDA Quarterly Sunday, February 12, 2023 The Life and Ministry of Jesus</vt:lpstr>
      <vt:lpstr>SDA Quarterly Sunday, February 12, 2023 The Life and Ministry of Jesus</vt:lpstr>
      <vt:lpstr>Social Context:  Desire of Ages pgs. 29-30</vt:lpstr>
      <vt:lpstr>Social Context:  Desire of Ages pgs. 29-30</vt:lpstr>
      <vt:lpstr>Social Context:  Desire of Ages pgs. 29-30</vt:lpstr>
      <vt:lpstr>Social Context:  Desire of Ages pgs. 29-30</vt:lpstr>
      <vt:lpstr>Social Context:  Desire of Ages pgs. 29-30</vt:lpstr>
      <vt:lpstr>Social Context:  Desire of Ages pgs. 29-30</vt:lpstr>
      <vt:lpstr>Temporal Context: Luke 4</vt:lpstr>
      <vt:lpstr>Luke 4:14-16</vt:lpstr>
      <vt:lpstr>Luke 4:15-16</vt:lpstr>
      <vt:lpstr>Luke 4:16</vt:lpstr>
      <vt:lpstr>Jesus in Church:  Desire of Ages pg. 236</vt:lpstr>
      <vt:lpstr>Jesus in Church:  Desire of Ages pg. 236</vt:lpstr>
      <vt:lpstr>Jesus in Church:  Desire of Ages pg. 236</vt:lpstr>
      <vt:lpstr>Jesus in Church:  Luke 4:16</vt:lpstr>
      <vt:lpstr>Customs of the Day SDABC V5 pg. 56-58</vt:lpstr>
      <vt:lpstr>Customs of the Day SDABC V5 pg. 56-58</vt:lpstr>
      <vt:lpstr>Customs of the Day SDABC V5 pg. 56-58</vt:lpstr>
      <vt:lpstr>Customs of the Day SDABC V5 pg. 56-58</vt:lpstr>
      <vt:lpstr>Customs of the Day SDABC V5 pg. 56-58</vt:lpstr>
      <vt:lpstr>A Reading Desk</vt:lpstr>
      <vt:lpstr>A Seat for the Expounder</vt:lpstr>
      <vt:lpstr>A Chest or Ark</vt:lpstr>
      <vt:lpstr>Customs of the Day SDABC V5 pg. 727</vt:lpstr>
      <vt:lpstr>Customs of the Day SDABC V1 pg. 37</vt:lpstr>
      <vt:lpstr>Customs of the Day SDABC V5 pg. 56-58</vt:lpstr>
      <vt:lpstr>The Synagogue Service (1) SDABC V5 pg. 57-58</vt:lpstr>
      <vt:lpstr>The Synagogue Service (1)  The Recitation (shema’):  Deuteronomy 6:4-9</vt:lpstr>
      <vt:lpstr>The Synagogue Service (1)  The Recitation (shema’):  Deuteronomy 6:4-9</vt:lpstr>
      <vt:lpstr>The Synagogue Service (1)  The Recitation (shema’):  Deuteronomy 6:4-9</vt:lpstr>
      <vt:lpstr>The Synagogue Service (1)  The Aaronic Blessing: Numbers 6:24-27</vt:lpstr>
      <vt:lpstr>The Synagogue Service (2) SDABC V5 pg. 57-58</vt:lpstr>
      <vt:lpstr>The Synagogue Service (2) SDABC V5 pg. 57-58</vt:lpstr>
      <vt:lpstr>The Synagogue Service (3) SDABC V5 pg. 57-58</vt:lpstr>
      <vt:lpstr>The Synagogue Service (3) SDABC V5 pg. 57-58</vt:lpstr>
      <vt:lpstr>The Synagogue Service (3) SDABC V5 pg. 57-58</vt:lpstr>
      <vt:lpstr>The Synagogue Service (4) SDABC V5 pg. 57-58</vt:lpstr>
      <vt:lpstr>The Synagogue Service (4) SDABC V5 pg. 57-58</vt:lpstr>
      <vt:lpstr>The Synagogue Service (5) SDABC V5 pg. 57-58</vt:lpstr>
      <vt:lpstr>Luke 4:16-29</vt:lpstr>
      <vt:lpstr>Luke 4:17-30</vt:lpstr>
      <vt:lpstr>Luke 4 and Isaiah 61</vt:lpstr>
      <vt:lpstr>Luke 4 and Isaiah 61</vt:lpstr>
      <vt:lpstr>On Isaiah 61:1-3 SDABC V4 pg. 317</vt:lpstr>
      <vt:lpstr>On Isaiah 61:1-3 SDABC V4 pg. 317;  V5 pg. 728                          </vt:lpstr>
      <vt:lpstr>On Isaiah 61:1-3 SDABC V4 pg. 317;  V5 pg. 728                          </vt:lpstr>
      <vt:lpstr>On Isaiah 61:1-3 SDABC V4 pg. 317;  V5 pg. 728                          </vt:lpstr>
      <vt:lpstr>On Isaiah 61:1-3 SDABC V4 pg. 317;  V5 pg. 728                          </vt:lpstr>
      <vt:lpstr>On Isaiah 61:1-3 SDABC V4 pg. 318;  V5 pg. 728                          </vt:lpstr>
      <vt:lpstr>On Isaiah 61:1-3 SDABC V5 pg. 729                          </vt:lpstr>
      <vt:lpstr>On Isaiah 61:1-3 SDABC V4 pg. 318;  V5 pg. 729                         </vt:lpstr>
      <vt:lpstr>On Isaiah 61:1-3 SDABC V5 pg. 729</vt:lpstr>
      <vt:lpstr>Luke 4:20-30</vt:lpstr>
      <vt:lpstr>Luke 4:21-30</vt:lpstr>
      <vt:lpstr>Conflict in Church:  Desire of Ages pgs. 237</vt:lpstr>
      <vt:lpstr>Conflict in Church:  Desire of Ages pgs. 237</vt:lpstr>
      <vt:lpstr>Conflict in Church:  Desire of Ages pgs. 237</vt:lpstr>
      <vt:lpstr>Conflict in Church:  Desire of Ages pgs. 238</vt:lpstr>
      <vt:lpstr>Luke 4:23-30</vt:lpstr>
      <vt:lpstr>Luke 4:25-30</vt:lpstr>
      <vt:lpstr>Luke 4:26-30</vt:lpstr>
      <vt:lpstr>Jesus in Church:  Desire of Ages pg. 239</vt:lpstr>
      <vt:lpstr>Jesus in Church:  Desire of Ages pg. 239</vt:lpstr>
      <vt:lpstr>Luke 4:28-30</vt:lpstr>
      <vt:lpstr>Luke 4:29-30</vt:lpstr>
      <vt:lpstr>Conflict in Church:  Desire of Ages pg. 240</vt:lpstr>
      <vt:lpstr>Conflict in Church:  Desire of Ages pg. 240</vt:lpstr>
      <vt:lpstr>Conflict in Church:  Desire of Ages pg. 240</vt:lpstr>
      <vt:lpstr>Conflict in Church:  Desire of Ages pg. 240</vt:lpstr>
      <vt:lpstr>Conflict in Church:  Desire of Ages pg. 240</vt:lpstr>
      <vt:lpstr>Final Notes</vt:lpstr>
      <vt:lpstr>Final Notes</vt:lpstr>
      <vt:lpstr>Final Notes</vt:lpstr>
      <vt:lpstr>Final Notes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Unto the Least of These</dc:title>
  <dc:creator>gabby young</dc:creator>
  <cp:lastModifiedBy>gabby young</cp:lastModifiedBy>
  <cp:revision>38</cp:revision>
  <dcterms:created xsi:type="dcterms:W3CDTF">2023-02-17T20:10:22Z</dcterms:created>
  <dcterms:modified xsi:type="dcterms:W3CDTF">2023-02-18T04:40:55Z</dcterms:modified>
</cp:coreProperties>
</file>