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4"/>
  </p:notesMasterIdLst>
  <p:handoutMasterIdLst>
    <p:handoutMasterId r:id="rId95"/>
  </p:handoutMasterIdLst>
  <p:sldIdLst>
    <p:sldId id="265" r:id="rId2"/>
    <p:sldId id="314" r:id="rId3"/>
    <p:sldId id="310" r:id="rId4"/>
    <p:sldId id="320" r:id="rId5"/>
    <p:sldId id="321" r:id="rId6"/>
    <p:sldId id="322" r:id="rId7"/>
    <p:sldId id="326" r:id="rId8"/>
    <p:sldId id="323" r:id="rId9"/>
    <p:sldId id="324" r:id="rId10"/>
    <p:sldId id="325" r:id="rId11"/>
    <p:sldId id="327" r:id="rId12"/>
    <p:sldId id="328" r:id="rId13"/>
    <p:sldId id="330" r:id="rId14"/>
    <p:sldId id="329" r:id="rId15"/>
    <p:sldId id="311" r:id="rId16"/>
    <p:sldId id="331" r:id="rId17"/>
    <p:sldId id="333" r:id="rId18"/>
    <p:sldId id="332" r:id="rId19"/>
    <p:sldId id="334" r:id="rId20"/>
    <p:sldId id="335" r:id="rId21"/>
    <p:sldId id="336" r:id="rId22"/>
    <p:sldId id="337" r:id="rId23"/>
    <p:sldId id="338" r:id="rId24"/>
    <p:sldId id="339" r:id="rId25"/>
    <p:sldId id="340" r:id="rId26"/>
    <p:sldId id="341" r:id="rId27"/>
    <p:sldId id="342" r:id="rId28"/>
    <p:sldId id="343" r:id="rId29"/>
    <p:sldId id="344" r:id="rId30"/>
    <p:sldId id="345" r:id="rId31"/>
    <p:sldId id="346" r:id="rId32"/>
    <p:sldId id="347" r:id="rId33"/>
    <p:sldId id="348" r:id="rId34"/>
    <p:sldId id="349" r:id="rId35"/>
    <p:sldId id="350" r:id="rId36"/>
    <p:sldId id="351" r:id="rId37"/>
    <p:sldId id="352" r:id="rId38"/>
    <p:sldId id="353" r:id="rId39"/>
    <p:sldId id="354" r:id="rId40"/>
    <p:sldId id="355" r:id="rId41"/>
    <p:sldId id="356" r:id="rId42"/>
    <p:sldId id="318" r:id="rId43"/>
    <p:sldId id="357" r:id="rId44"/>
    <p:sldId id="358" r:id="rId45"/>
    <p:sldId id="359" r:id="rId46"/>
    <p:sldId id="360" r:id="rId47"/>
    <p:sldId id="361" r:id="rId48"/>
    <p:sldId id="362" r:id="rId49"/>
    <p:sldId id="363" r:id="rId50"/>
    <p:sldId id="364" r:id="rId51"/>
    <p:sldId id="365" r:id="rId52"/>
    <p:sldId id="366" r:id="rId53"/>
    <p:sldId id="367" r:id="rId54"/>
    <p:sldId id="368" r:id="rId55"/>
    <p:sldId id="370" r:id="rId56"/>
    <p:sldId id="369" r:id="rId57"/>
    <p:sldId id="373" r:id="rId58"/>
    <p:sldId id="371" r:id="rId59"/>
    <p:sldId id="372" r:id="rId60"/>
    <p:sldId id="374" r:id="rId61"/>
    <p:sldId id="375" r:id="rId62"/>
    <p:sldId id="376" r:id="rId63"/>
    <p:sldId id="377" r:id="rId64"/>
    <p:sldId id="378" r:id="rId65"/>
    <p:sldId id="379" r:id="rId66"/>
    <p:sldId id="380" r:id="rId67"/>
    <p:sldId id="381" r:id="rId68"/>
    <p:sldId id="384" r:id="rId69"/>
    <p:sldId id="382" r:id="rId70"/>
    <p:sldId id="383" r:id="rId71"/>
    <p:sldId id="385" r:id="rId72"/>
    <p:sldId id="386" r:id="rId73"/>
    <p:sldId id="387" r:id="rId74"/>
    <p:sldId id="388" r:id="rId75"/>
    <p:sldId id="389" r:id="rId76"/>
    <p:sldId id="390" r:id="rId77"/>
    <p:sldId id="391" r:id="rId78"/>
    <p:sldId id="392" r:id="rId79"/>
    <p:sldId id="393" r:id="rId80"/>
    <p:sldId id="394" r:id="rId81"/>
    <p:sldId id="395" r:id="rId82"/>
    <p:sldId id="396" r:id="rId83"/>
    <p:sldId id="397" r:id="rId84"/>
    <p:sldId id="398" r:id="rId85"/>
    <p:sldId id="399" r:id="rId86"/>
    <p:sldId id="400" r:id="rId87"/>
    <p:sldId id="401" r:id="rId88"/>
    <p:sldId id="402" r:id="rId89"/>
    <p:sldId id="403" r:id="rId90"/>
    <p:sldId id="404" r:id="rId91"/>
    <p:sldId id="405" r:id="rId92"/>
    <p:sldId id="406" r:id="rId93"/>
  </p:sldIdLst>
  <p:sldSz cx="12188825" cy="6858000"/>
  <p:notesSz cx="6858000" cy="9144000"/>
  <p:custDataLst>
    <p:tags r:id="rId9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AF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29" autoAdjust="0"/>
  </p:normalViewPr>
  <p:slideViewPr>
    <p:cSldViewPr showGuides="1">
      <p:cViewPr>
        <p:scale>
          <a:sx n="53" d="100"/>
          <a:sy n="53" d="100"/>
        </p:scale>
        <p:origin x="1176" y="244"/>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3/18/2023</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8T03:42:46.636"/>
    </inkml:context>
    <inkml:brush xml:id="br0">
      <inkml:brushProperty name="width" value="0.07" units="cm"/>
      <inkml:brushProperty name="height" value="0.07" units="cm"/>
      <inkml:brushProperty name="color" value="#3165BB"/>
      <inkml:brushProperty name="fitToCurve" value="1"/>
    </inkml:brush>
  </inkml:definitions>
  <inkml:traceGroup>
    <inkml:annotationXML>
      <emma:emma xmlns:emma="http://www.w3.org/2003/04/emma" version="1.0">
        <emma:interpretation id="{6BB81BDC-6CDB-45C5-AF17-F6FFA4A3EC8E}" emma:medium="tactile" emma:mode="ink">
          <msink:context xmlns:msink="http://schemas.microsoft.com/ink/2010/main" type="writingRegion" rotatedBoundingBox="9752,17686 11682,17263 11838,17979 9909,18402"/>
        </emma:interpretation>
      </emma:emma>
    </inkml:annotationXML>
    <inkml:traceGroup>
      <inkml:annotationXML>
        <emma:emma xmlns:emma="http://www.w3.org/2003/04/emma" version="1.0">
          <emma:interpretation id="{9B0B0841-4C14-41AF-9E4B-483158CE13B5}" emma:medium="tactile" emma:mode="ink">
            <msink:context xmlns:msink="http://schemas.microsoft.com/ink/2010/main" type="paragraph" rotatedBoundingBox="9752,17686 11682,17263 11838,17979 9909,18402" alignmentLevel="1"/>
          </emma:interpretation>
        </emma:emma>
      </inkml:annotationXML>
      <inkml:traceGroup>
        <inkml:annotationXML>
          <emma:emma xmlns:emma="http://www.w3.org/2003/04/emma" version="1.0">
            <emma:interpretation id="{A38FF3A4-2A1F-48CD-B87C-3C359661ABA2}" emma:medium="tactile" emma:mode="ink">
              <msink:context xmlns:msink="http://schemas.microsoft.com/ink/2010/main" type="line" rotatedBoundingBox="9752,17686 11682,17263 11838,17979 9909,18402"/>
            </emma:interpretation>
          </emma:emma>
        </inkml:annotationXML>
        <inkml:traceGroup>
          <inkml:annotationXML>
            <emma:emma xmlns:emma="http://www.w3.org/2003/04/emma" version="1.0">
              <emma:interpretation id="{BBD1A23E-1612-4731-9464-EB40EB09030E}" emma:medium="tactile" emma:mode="ink">
                <msink:context xmlns:msink="http://schemas.microsoft.com/ink/2010/main" type="inkWord" rotatedBoundingBox="9752,17686 11682,17263 11838,17979 9909,18402"/>
              </emma:interpretation>
              <emma:one-of disjunction-type="recognition" id="oneOf0">
                <emma:interpretation id="interp0" emma:lang="en-US" emma:confidence="0.5">
                  <emma:literal>Judah</emma:literal>
                </emma:interpretation>
                <emma:interpretation id="interp1" emma:lang="en-US" emma:confidence="0.5">
                  <emma:literal>Juda h</emma:literal>
                </emma:interpretation>
                <emma:interpretation id="interp2" emma:lang="en-US" emma:confidence="0.5">
                  <emma:literal>Jud ah</emma:literal>
                </emma:interpretation>
                <emma:interpretation id="interp3" emma:lang="en-US" emma:confidence="0">
                  <emma:literal>Judas h</emma:literal>
                </emma:interpretation>
                <emma:interpretation id="interp4" emma:lang="en-US" emma:confidence="0">
                  <emma:literal>Jud an</emma:literal>
                </emma:interpretation>
              </emma:one-of>
            </emma:emma>
          </inkml:annotationXML>
          <inkml:trace contextRef="#ctx0" brushRef="#br0">9 117 52 0,'0'0'119'0,"0"0"6"15,-8-6 0-15,8 6-80 0,0 0-7 16,-2-8-6-16,2 8-7 16,9-4-7-16,0 3-3 15,1-4-3-15,6 0-2 16,2-1 0-16,5-1-1 15,0-1-1-15,3 0-2 16,2-2 0-16,0 0-3 16,-1 1 1-16,-4 0-3 0,-1 2 0 15,-6 0 0-15,-2 3-1 16,-5 1-1-16,-9 3-4 16,0 0-17-16,11 7-83 31,-11-7-27-31,-9 13-5 0,0-8 0 15</inkml:trace>
          <inkml:trace contextRef="#ctx0" brushRef="#br0" timeOffset="566.0294">156 126 32 0,'0'0'99'0,"0"0"1"16,0 0 0-16,0 0-78 15,0 0-8-15,0 0 4 16,6 15 2-16,-4-7 1 16,5 8 3-16,-3-2-1 15,5 6 1-15,-3-3-4 0,5 9-2 16,0-2-7-16,3 3 1 0,-1 1-5 16,0 2 3-16,0-3 1 15,0 2-5-15,-3-2 5 16,-2-1-5-16,-2-2 5 15,-2 1-6-15,-4-6 5 16,-2 3-9-16,-3-1 1 16,-2-2 1-1,-3-1-2-15,-3-3 0 16,-3-4 0-16,-2-1 0 16,-2-3-1-16,-1-4 1 15,-3-5 0-15,0-3-2 16,0-3 2-16,3 0-3 15,2-2 1-15,4-3-3 0,4 2-2 16,1-4-13-16,10 15-46 16,2-20-65-16,6 11-6 15,-2-4 3-15,5 3-7 16</inkml:trace>
          <inkml:trace contextRef="#ctx0" brushRef="#br0" timeOffset="1530.1308">404 396 71 0,'0'0'114'0,"7"13"10"0,-4-4-1 16,9 4-92-16,-6-5 8 16,6 8-13-16,-3-6 2 15,5 4-16 1,-1-6 9-16,3 1-12 0,-2-4 2 16,1-2-1-16,-2-3 0 15,0-2-1-15,-3-6-5 16,0 0 9-16,-4-5-11 15,0-2 4-15,-5-4-6 16,0 1 4-16,-4-2-6 16,0 2 5-16,-2-1 0 15,0 4-6-15,0 2 6 16,0 4-4-16,5 9-1 16,-6-14-4-16,6 14-13 15,1-14-43-15,-1 14-71 16,13-7-4-16,1 6-1 15,-2-3 0-15</inkml:trace>
          <inkml:trace contextRef="#ctx0" brushRef="#br0" timeOffset="1531.1308">819 223 75 0,'0'0'112'0,"-10"-11"4"16,1 6-28-16,0 10-47 16,-6-2 3-16,5 9-6 15,-6-3-8-15,7 8-6 16,-3-4-4-16,6 5-2 16,0-3-4-16,6 3-3 15,1-4-5-15,6-1-1 16,1-1-3-16,3-2 0 0,3-2-1 15,2-3-2-15,3-1-7 16,0-7-19 0,6 4-99-16,-7-8-10 15,0 1 2-15,-6-6-5 0</inkml:trace>
          <inkml:trace contextRef="#ctx0" brushRef="#br0" timeOffset="1651.8537">683-149 195 0,'2'18'140'0,"-2"1"-2"0,8 11 0 15,-2-1-111-15,10 11-8 16,1 2 0-16,8 6-4 16,1 0-2-16,4-1-5 15,2-2-4-15,0-2 1 16,-3-5-3-16,-3-5-1 16,-2-4-2-16,-4-6 3 15,-5-4-4-15,-5-5 0 16,-2-2-8-16,-8-12-58 15,0 0-72-15,0 0-6 0,-5-11 2 16,-3-5-8 0</inkml:trace>
          <inkml:trace contextRef="#ctx0" brushRef="#br0" timeOffset="2332.0881">1220 101 108 0,'4'-14'122'15,"1"4"1"-15,-3-3 3 0,-2 13-97 16,2-19 0-16,-2 19-7 15,-9-12-2-15,9 12-3 16,-18-1-1-16,5 7-2 16,-4 2-3-16,1 7 0 15,-2 3-3-15,3 5 0 0,3 1-3 16,1 5 2-16,6-1-2 16,5 0-1-16,5-3-4 0,5-3 1 15,3-4-2-15,3-5 0 16,1-4 0-16,3-5 1 15,-2-4-1-15,-2-2 0 16,-3-5 2-16,-2-3-1 16,-5-4 1-16,-2-1-1 15,-4-5 0-15,-3-1 0 16,-2-1 1 0,-1 0-1-16,-1 1 1 15,1 4-2-15,1 3 1 0,1 4-1 16,4 10 1-16,0 0-1 15,11 0 0-15,-1 7 1 16,3 1 0-16,4 2 0 16,2 0-5-16,1-3-12 15,8 9-51-15,-8-13-69 16,2 3-2-16,-8-8-2 0,2 1-3 16</inkml:trace>
          <inkml:trace contextRef="#ctx0" brushRef="#br0" timeOffset="2766.4567">1232-322 240 0,'12'27'144'0,"-1"1"-1"15,9 15 0-15,0 1-119 0,7 6-2 16,0 0-2-16,4 3-7 16,-3-7-2-16,1-3-5 15,-6-7-2-15,0-8-4 16,-5-7 1-16,-5-5 1 16,-3-6-1-16,-10-10 0 15,9-3 1-15,-7-9-1 16,-1-8 1-16,0-4-3 0,2-4 2 15,4-4-2 1,4-2 0-16,4 0 3 16,7 6-5-16,4 9 6 15,6 7-4-15,6 10 2 0,2 7 0 16,1 7 0-16,-2 8 0 16,-2 5-2-1,-3 4 3-15,-3 0-9 16,-4 8-40-16,-11-13-104 0,-2 3-6 15,-11-9-4-15,-5-2-4 16</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8T03:43:20.229"/>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5034595F-4A5E-400B-A848-1535DE38B3FA}" emma:medium="tactile" emma:mode="ink">
          <msink:context xmlns:msink="http://schemas.microsoft.com/ink/2010/main" type="writingRegion" rotatedBoundingBox="15167,7702 16786,7716 16782,8172 15163,8158"/>
        </emma:interpretation>
      </emma:emma>
    </inkml:annotationXML>
    <inkml:traceGroup>
      <inkml:annotationXML>
        <emma:emma xmlns:emma="http://www.w3.org/2003/04/emma" version="1.0">
          <emma:interpretation id="{6778760F-164D-44B2-8E5A-FF7E017D0201}" emma:medium="tactile" emma:mode="ink">
            <msink:context xmlns:msink="http://schemas.microsoft.com/ink/2010/main" type="paragraph" rotatedBoundingBox="15167,7702 16786,7716 16782,8172 15163,8158" alignmentLevel="1"/>
          </emma:interpretation>
        </emma:emma>
      </inkml:annotationXML>
      <inkml:traceGroup>
        <inkml:annotationXML>
          <emma:emma xmlns:emma="http://www.w3.org/2003/04/emma" version="1.0">
            <emma:interpretation id="{A28E3C63-DF04-42AB-8B56-FDDE9A7D12FE}" emma:medium="tactile" emma:mode="ink">
              <msink:context xmlns:msink="http://schemas.microsoft.com/ink/2010/main" type="line" rotatedBoundingBox="15167,7702 16786,7716 16781,8173 15163,8158"/>
            </emma:interpretation>
          </emma:emma>
        </inkml:annotationXML>
        <inkml:traceGroup>
          <inkml:annotationXML>
            <emma:emma xmlns:emma="http://www.w3.org/2003/04/emma" version="1.0">
              <emma:interpretation id="{B6F6A454-C35B-45C7-BDC2-8B739376A662}" emma:medium="tactile" emma:mode="ink">
                <msink:context xmlns:msink="http://schemas.microsoft.com/ink/2010/main" type="inkWord" rotatedBoundingBox="15167,7702 16786,7716 16781,8173 15163,8158"/>
              </emma:interpretation>
              <emma:one-of disjunction-type="recognition" id="oneOf0">
                <emma:interpretation id="interp0" emma:lang="en-US" emma:confidence="0.5">
                  <emma:literal>Israel</emma:literal>
                </emma:interpretation>
                <emma:interpretation id="interp1" emma:lang="en-US" emma:confidence="0.5">
                  <emma:literal>Is ravel</emma:literal>
                </emma:interpretation>
                <emma:interpretation id="interp2" emma:lang="en-US" emma:confidence="0.5">
                  <emma:literal>Israel l</emma:literal>
                </emma:interpretation>
                <emma:interpretation id="interp3" emma:lang="en-US" emma:confidence="0">
                  <emma:literal>IS ravel</emma:literal>
                </emma:interpretation>
                <emma:interpretation id="interp4" emma:lang="en-US" emma:confidence="0">
                  <emma:literal>Israel ,</emma:literal>
                </emma:interpretation>
              </emma:one-of>
            </emma:emma>
          </inkml:annotationXML>
          <inkml:trace contextRef="#ctx0" brushRef="#br0">0 31 103 0,'0'0'104'0,"0"0"4"15,0 0 2-15,0 0-86 16,0 0 1-16,7 2 1 16,1-1-2-16,0-2-2 0,3 0-5 15,2 0-2-15,3-1-5 16,-1 0-2-16,4-1-4 16,-1 0 1-1,1 0 0-15,-1-1-2 16,0 2 0-16,-2-2 1 15,-2 2-2-15,-3-1-1 16,-1 2 2-16,-3 0-3 16,-7 1-4-16,8-1-9 15,-8 1-31-15,0 0-46 16,0 0-28-16,0 0-5 16,0 0 1-16</inkml:trace>
          <inkml:trace contextRef="#ctx0" brushRef="#br0" timeOffset="897.1031">18 351 179 0,'5'0'116'0,"3"-2"6"16,2 1-3-16,2-2-94 15,5 1 1 1,0-3 1-16,5 2-5 15,-1-1-2-15,3 0-6 0,-2 0-3 16,-1 0-4-16,-2 2-2 16,-3-1-1-16,-2 1-3 15,-4 1 0-15,-3 0-1 16,-7 1-10-16,7 1-40 16,-7-1-75-16,0 0-5 15,-9 1 0-15,3-1-5 16</inkml:trace>
          <inkml:trace contextRef="#ctx0" brushRef="#br0" timeOffset="553.3769">154 70 55 0,'-2'6'96'15,"1"2"6"-15,-2 1 5 16,0 2-67-16,2 4 2 15,-3-1 1-15,4 5-4 16,-3-2-7-16,3 3-4 16,-1-2-8-16,3 1-5 15,-1-3-3-15,2 1-9 16,0-4 1-16,0-1-6 0,0-3 3 16,1-2-8-16,-2-1 1 15,-2-6-15-15,4 7-41 16,-4-7-54-16,0 0-6 15,0 0 2-15,-8 0-2 16</inkml:trace>
          <inkml:trace contextRef="#ctx0" brushRef="#br0" timeOffset="1796.3612">536 98 166 0,'1'-6'108'15,"-1"6"0"-15,-7 0 3 16,2 3-92-16,-4-1-2 16,0 3 1-16,-2 0-5 15,0 2 1-15,-2 0-3 16,0 2-1-16,0-1-4 0,2 1-1 15,2-1-3-15,0 0-1 16,5 0-1-16,1-1-1 16,3-1 1-16,5 0 1 15,4-1-1-15,3 0 1 16,3 0 0 0,3 1 2-16,1 0 0 15,1 1 0 1,-1 1-1-16,-1 1 2 0,-4 2 0 15,-2 0-6-15,-5 1 7 16,-4-2-5-16,-4 1 5 16,-2-1-5-16,-5 0 4 15,-2-2-4-15,-5-2 2 0,0-1 0 16,-2-2-2 0,-1 0-1-16,0-2 1 15,1-1-6-15,2 0-19 16,-1-3-89-16,7-1-8 0,1 0 1 15,4-2-5-15</inkml:trace>
          <inkml:trace contextRef="#ctx0" brushRef="#br0" timeOffset="2073.7453">677 201 178 0,'5'12'115'16,"0"2"0"-16,-3 0 5 16,3 3-93-16,-4-5 4 15,2 0-9-15,-2-4 0 16,1 0-9-16,-2-3 2 16,0-5-2-16,0 0 0 15,0 0-2-15,0 0-1 0,0-5 4 16,-2-2-5-16,1-2 2 15,-1-3-7-15,1-2 2 16,1-1-8-16,0-3 5 16,1 0-5-16,3 1-1 15,1 0 1-15,1 2 0 16,2 2 2-16,1 2-1 0,0 4 1 16,1 1-1-16,-1 4 1 15,1 0 0-15,0 2-1 16,-2 2-5-16,2 1-23 15,-3-2-95-15,3 1-6 16,-2-2 0-16,2 0-4 0</inkml:trace>
          <inkml:trace contextRef="#ctx0" brushRef="#br0" timeOffset="2723.0149">1000 140 186 0,'0'0'111'16,"-7"-4"4"-16,1 5-1 15,-1 1-84-15,-2-2 1 16,2 5-4-16,-3-1-1 0,3 5-3 16,-2 0-2-16,3 5-2 15,-1 0-4-15,4 3-4 31,0 1 1-31,3 1-7 0,2-1 1 16,1-2-6-16,2-3 4 16,2-1-5-16,1-3 3 15,1-3-2-15,0-5 1 16,0-2-1-16,0-3 0 16,-1-2 2-16,-1-1-4 0,-2-3 5 15,0-2-5-15,-1 0 4 16,-1-2-4-16,-2 0 4 15,2 0-4-15,-2 2 2 16,0 1-1-16,0 1 0 0,-1 3 1 16,1 2 0-16,-1 5 2 15,0 0-1-15,0 0 1 16,1 7 3-16,0 0 0 31,1 3 3-31,1 2-1 16,0 3-2-16,3-1 2 15,0 2-4-15,2-2 3 0,-1-2-9 16,2-1-7-16,-2-6-38 16,3 0-86-16,-5-6-3 15,2-2-5-15,-3-3 3 0</inkml:trace>
          <inkml:trace contextRef="#ctx0" brushRef="#br0" timeOffset="3170.8195">1156 187 299 0,'0'0'129'0,"2"6"-1"15,3-4 2-15,1-1-116 16,2-1-10-16,2-1 5 0,1 0-1 15,2-2-1-15,1-1-2 16,-1-1 0-16,1 0-3 16,-2-1-1-16,-1 0-2 15,-2 0-1-15,-3-1-3 16,-3 2 1-16,-4 0-1 16,-4 2 3-16,-2 1 0 15,-4 3 2-15,-1 2 3 0,-2 3 2 16,1 4 4-1,-1 1 3-15,4 4 0 16,1 0 1-16,4 2-3 16,3 0 1-16,4 0-3 0,5-1 1 15,5-2-5-15,4-2 1 16,5-3-5 0,2-4 1-16,2-3-8 0,2-3-12 0,-2-6-32 31,2-1-85-31,-5-3-4 15,-1-2-1-15,-6-2 0 16</inkml:trace>
          <inkml:trace contextRef="#ctx0" brushRef="#br0" timeOffset="3467.6432">1532-63 222 0,'6'1'141'0,"-6"-1"-1"15,9 10 8-15,-9 1-114 16,3 7-3-16,0 4 1 16,1 9 1-16,-1 4-4 15,2 4-2-15,-2 5-5 0,2-1-7 16,1-2-6-16,0-1-3 15,0-5-3-15,2-7-8 16,-1-3-18-16,-4-8-121 16,2-5-3-16,-5-12-3 15,1 5-5-15</inkml:trace>
        </inkml:traceGroup>
      </inkml:traceGroup>
    </inkml:traceGroup>
  </inkml:traceGroup>
</inkml:ink>
</file>

<file path=ppt/ink/ink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8T03:43:59.682"/>
    </inkml:context>
    <inkml:brush xml:id="br0">
      <inkml:brushProperty name="width" value="0.07" units="cm"/>
      <inkml:brushProperty name="height" value="0.07" units="cm"/>
      <inkml:brushProperty name="color" value="#57D200"/>
      <inkml:brushProperty name="fitToCurve" value="1"/>
    </inkml:brush>
  </inkml:definitions>
  <inkml:traceGroup>
    <inkml:annotationXML>
      <emma:emma xmlns:emma="http://www.w3.org/2003/04/emma" version="1.0">
        <emma:interpretation id="{9CDE5B5E-C724-42A7-9D35-0F3DAA48BB3D}" emma:medium="tactile" emma:mode="ink">
          <msink:context xmlns:msink="http://schemas.microsoft.com/ink/2010/main" type="writingRegion" rotatedBoundingBox="20087,2309 21965,2785 21792,3465 19915,2989"/>
        </emma:interpretation>
      </emma:emma>
    </inkml:annotationXML>
    <inkml:traceGroup>
      <inkml:annotationXML>
        <emma:emma xmlns:emma="http://www.w3.org/2003/04/emma" version="1.0">
          <emma:interpretation id="{20BCE22F-2EAF-4267-B81B-A01240A03620}" emma:medium="tactile" emma:mode="ink">
            <msink:context xmlns:msink="http://schemas.microsoft.com/ink/2010/main" type="paragraph" rotatedBoundingBox="20087,2309 21965,2785 21792,3465 19915,2989" alignmentLevel="1"/>
          </emma:interpretation>
        </emma:emma>
      </inkml:annotationXML>
      <inkml:traceGroup>
        <inkml:annotationXML>
          <emma:emma xmlns:emma="http://www.w3.org/2003/04/emma" version="1.0">
            <emma:interpretation id="{C57379EE-B5CF-41AE-B33A-DD5603EEA441}" emma:medium="tactile" emma:mode="ink">
              <msink:context xmlns:msink="http://schemas.microsoft.com/ink/2010/main" type="line" rotatedBoundingBox="20087,2309 21965,2785 21792,3465 19915,2989"/>
            </emma:interpretation>
          </emma:emma>
        </inkml:annotationXML>
        <inkml:traceGroup>
          <inkml:annotationXML>
            <emma:emma xmlns:emma="http://www.w3.org/2003/04/emma" version="1.0">
              <emma:interpretation id="{3B15C81E-60F0-46EF-9AAC-7A78BB327BC1}" emma:medium="tactile" emma:mode="ink">
                <msink:context xmlns:msink="http://schemas.microsoft.com/ink/2010/main" type="inkWord" rotatedBoundingBox="20087,2309 21965,2785 21792,3465 19915,2989"/>
              </emma:interpretation>
              <emma:one-of disjunction-type="recognition" id="oneOf0">
                <emma:interpretation id="interp0" emma:lang="en-US" emma:confidence="0.5">
                  <emma:literal>"Syria"</emma:literal>
                </emma:interpretation>
                <emma:interpretation id="interp1" emma:lang="en-US" emma:confidence="0.5">
                  <emma:literal>" Syria"</emma:literal>
                </emma:interpretation>
                <emma:interpretation id="interp2" emma:lang="en-US" emma:confidence="0.5">
                  <emma:literal>"Syria "</emma:literal>
                </emma:interpretation>
                <emma:interpretation id="interp3" emma:lang="en-US" emma:confidence="0">
                  <emma:literal>\ Syria"</emma:literal>
                </emma:interpretation>
                <emma:interpretation id="interp4" emma:lang="en-US" emma:confidence="0">
                  <emma:literal>"Syrian "</emma:literal>
                </emma:interpretation>
              </emma:one-of>
            </emma:emma>
          </inkml:annotationXML>
          <inkml:trace contextRef="#ctx0" brushRef="#br0">5 20 1 0,'0'-5'39'0,"0"5"61"15,-1-6 2-15,0 3-58 0,1 3-7 16,-1-4 0-16,1 4 6 16,-1-3-12-16,1 3 0 15,0 0-15-15,0 0-5 16,-1 3-6-16,2 1-2 16,0 3-5-1,0 2-8-15,1 2 7 16,1 2-6-1,0 2 6-15,1 0 0 0,0 1-7 16,0-2-15-16,1-1-86 16,-1-1-4-16,-2-3 1 0,1-2 20 15</inkml:trace>
          <inkml:trace contextRef="#ctx0" brushRef="#br0" timeOffset="343.7292">96 7 49 0,'0'0'108'0,"3"7"5"16,-2-1-1-16,-1 1-91 16,2 3 1-16,-1 2-2 15,1 2 2-15,-1 0-5 16,1 0-2-16,0 0-9 16,0 0 1-16,0-1-3 15,1-1-15-15,1-1-35 16,-1-1-71-16,0-4-4 15,-1 0-1-15,-2-6 24 16</inkml:trace>
          <inkml:trace contextRef="#ctx0" brushRef="#br0" timeOffset="1266.632">376 131 1 0,'6'-5'83'0,"-3"-1"17"16,0 0-42-16,0 1-3 15,-3-1-6-15,2 1-3 16,-3-2-5-16,2 3-6 16,-3-2-5-16,2 1-7 15,-3 0-5-15,0 1-4 16,-2-1-2-16,0 3-4 15,-2-1-1-15,-1 2-2 0,-2 1-2 16,-1 2-1-16,-2 2-1 16,0 1 1-16,-2 3-2 15,-1 1 1-15,0 1-2 0,-2 1 2 16,1 1-3-16,1 0 4 16,1-1 1-16,1 0-2 31,3-1 2-31,3 0-2 15,3-1 2-15,4 0-3 16,3 1 3-16,4 1-3 0,3 0-2 16,5 2 3-16,1 2-3 15,3 1 4-15,2 2 2 16,-1 0-4-16,0 2 5 16,-2 0 1-16,-2 1-1 0,-4-2 4 15,-3 0 1-15,-3-1 3 16,-4-1-3-16,-3-1 7 15,-4-2-7-15,-1 0 2 16,-4-3-1-16,-2-1 1 16,-3-2-6-16,-1-2 0 0,-3-2-4 15,-2-1 1-15,0-3-2 16,-1-2-1-16,0-4-1 16,1 0-1-16,1-4 1 31,1-1-3-31,3-2-1 15,3-2-4-15,5 1-5 0,2-2-12 16,7 4-33-16,2-2-82 16,5 2-2-16,3 1-5 15,4 1 6-15</inkml:trace>
          <inkml:trace contextRef="#ctx0" brushRef="#br0" timeOffset="1736.043">476 339 154 0,'-2'5'132'0,"2"2"5"16,-1 2-2-16,1 3-109 15,1 2 1-15,2 3 1 16,0 1-8-16,2 1 5 16,-1 0-14-16,2-2 0 15,0 0-6-15,0-2 8 16,0-2-2-16,0-3-1 0,-1-2-2 16,-1-2-1-1,0-1-1-15,-1-1-3 16,-3-4-10-16,3 3-21 15,-3-3-34-15,0 0-70 0,3 1-4 16,-3-1-10-16,2-5 5 16</inkml:trace>
          <inkml:trace contextRef="#ctx0" brushRef="#br0" timeOffset="2119.5761">681 392 130 0,'4'-1'130'16,"-4"1"5"-16,-5 6 2 15,0-1-58-15,-1 5-50 16,-4 2-2-16,0 4 1 15,-5 1-4-15,0 4 2 16,-4 1-3-16,0 1 1 16,-3 1-8-16,0-1 3 15,0-1-6-15,1-2 2 16,1-1-4-16,2-3-1 16,2-2-8-16,4-3 0 15,1-1-2-15,3-3 1 0,2-1-5 16,1-2-5-16,2 0-19 15,0-2-111-15,3-2-2 16,0 0-7-16,0 0-2 0</inkml:trace>
          <inkml:trace contextRef="#ctx0" brushRef="#br0" timeOffset="2838.3038">791 451 135 0,'-4'3'120'16,"3"1"3"-16,-1 1 4 16,0-1-86-16,2 6-9 15,-1-2-3-15,2 6 2 16,-2-1 1-16,3 2-4 16,-2-1-5-16,1 1-4 15,0-1-3-15,1-1-2 16,-1-2-2-16,-1-2-5 15,0-3-4-15,0-1 1 0,0-2 5 16,0-3 0-16,0 0 0 16,0 0-1-16,-3-8 1 15,1 1-2-15,0-4-8 16,0-2-4-16,0-2-3 16,1-2-3-16,1-1 3 15,2 0-3-15,3 0 3 16,3 0-3-16,2 3 11 15,4 0-3-15,1 4 3 16,1 1-2-16,2 3 0 16,-2 2 0-16,0 3 0 15,-1 2 1-15,-2 3-4 0,-3 1-2 16,-1 5-14-16,-5-1-30 16,0 3-91-16,-4-1-2 15,-1 2-1-15,-3-1-3 16</inkml:trace>
          <inkml:trace contextRef="#ctx0" brushRef="#br0" timeOffset="3398.0258">1041 371 286 0,'4'-5'143'0,"-2"0"5"0,1 1-10 15,-3 4-141-15,4-4-14 16,0 6-65-16,-4-2-54 16,2 4-11-16,-3-1 5 15,0 0-8-15</inkml:trace>
          <inkml:trace contextRef="#ctx0" brushRef="#br0" timeOffset="3132.4504">1051 527 239 0,'3'6'141'16,"-1"2"6"-16,-1 0-2 16,0 4-109-16,-1 0-10 15,0 2 0-15,-1 0-3 16,1 1-10-16,-1-2-6 0,1-1-5 0,0-1-16 15,0-4-24-15,1-1-99 16,-1-6-1-16,0 0-4 16,-3-8 0-16</inkml:trace>
          <inkml:trace contextRef="#ctx0" brushRef="#br0" timeOffset="4311.9856">1424 605 201 0,'0'-7'125'0,"-1"1"3"16,-2-1 2-16,2 2-96 0,-4-2-5 16,0 2-13-16,-2-1-2 15,-2 3 4-15,-3 0-4 0,-1 2-4 32,-3 3-2-32,-2 2-2 15,-1 2 1-15,-2 4 8 16,-1 2 1-16,1 3-6 15,1 1 0-15,2 1 1 16,3 0-4-16,3-1 3 0,4-1-3 16,2-1-2-16,5-3-2 15,3-2-1-15,4-3 0 16,3-2-5-16,3-3 1 16,1-1 0-16,2-3-3 15,1-2 2-15,0-2-3 16,0-3 1-16,0 0-1 15,0-3 2-15,-2 0 2 16,0-1-4-16,-2 1 4 16,0 1-2-16,-2 0 3 15,-3 3-1-15,-2 2 1 16,0 2 1-16,-2 3 0 0,-3 2 4 16,3 8-2-16,-1 1 3 15,-1 3 1-15,2 3 1 16,2 3 1-16,2 1-2 15,2 1 2-15,3-1-4 16,2-2 2-16,4-2-3 16,1-3-2-16,2-3-8 15,2-1-17-15,-2-5-117 16,2 0-6-16,-4-4-4 16,0-1-5-16</inkml:trace>
          <inkml:trace contextRef="#ctx0" brushRef="#br0" timeOffset="4700.8816">1797 338 106 0,'0'0'133'0,"-2"3"1"15,-1 1 2-15,-2 1-103 16,1 6-4-16,0 0-4 16,-1 4-1-16,-1 1-5 15,1 2-4-15,0 0-10 16,1 0 3 0,0-2-19-16,0-2-28 15,3-3-93-15,-2-2-6 16,2-4 1-16,1-5-6 15</inkml:trace>
          <inkml:trace contextRef="#ctx0" brushRef="#br0" timeOffset="4966.4298">1886 373 169 0,'6'3'139'0,"-3"3"2"15,-1 3-3-15,-3 3-117 16,-2 3 2-16,-3 2-9 16,-1 1-13-16,0 2-126 15,-5-1-3-15,-2-3-11 0,-2-2 1 16</inkml:trace>
        </inkml:traceGroup>
      </inkml:traceGroup>
    </inkml:traceGroup>
  </inkml:traceGroup>
</inkml:ink>
</file>

<file path=ppt/ink/ink4.xml><?xml version="1.0" encoding="utf-8"?>
<inkml:ink xmlns:inkml="http://www.w3.org/2003/InkML">
  <inkml:definitions/>
  <inkml:traceGroup>
    <inkml:annotationXML>
      <emma:emma xmlns:emma="http://www.w3.org/2003/04/emma" version="1.0">
        <emma:interpretation id="{154C8830-ADEC-4D69-85F5-4095CA839B7A}" emma:medium="tactile" emma:mode="ink">
          <msink:context xmlns:msink="http://schemas.microsoft.com/ink/2010/main" type="inkDrawing" rotatedBoundingBox="19837,10389 19852,10389 19852,10404 19837,10404" shapeName="Other"/>
        </emma:interpretation>
      </emma:emma>
    </inkml:annotationXML>
  </inkml:traceGroup>
</inkml:ink>
</file>

<file path=ppt/ink/ink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8T06:28:34.937"/>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38F92B4B-5890-48C3-A637-3A8B06BEA6ED}" emma:medium="tactile" emma:mode="ink">
          <msink:context xmlns:msink="http://schemas.microsoft.com/ink/2010/main" type="inkDrawing" rotatedBoundingBox="1627,6585 13301,6974 13295,7161 1620,6772" semanticType="underline" shapeName="Other">
            <msink:sourceLink direction="with" ref="{28CA8A45-9553-4EC2-B9C6-059393FFDAA1}"/>
          </msink:context>
        </emma:interpretation>
      </emma:emma>
    </inkml:annotationXML>
    <inkml:trace contextRef="#ctx0" brushRef="#br0">0 122 1 0,'0'0'32'0,"0"0"72"15,0 0-5-15,0 0-74 0,0 0-19 16,0 0 3-16,0 0 3 16,0 0 1-16,0 0 6 15,30 0 4-15,-30 0 0 16,0 0 2-16,32 0-2 15,-2 8 0-15,-5-11-4 16,11 9 1-16,-1-9-7 16,9 6-1-16,2-9-3 0,4 3 0 15,-7-2-1-15,4 2-2 16,-3-2 0-16,5-1-2 16,-5 1-1-16,-3 2 0 15,-3 3-1-15,-3-3 0 0,1 3-1 16,2 0 0-16,0-5 0 15,6 2-1-15,8-2 0 16,6-6 1-16,10 0 0 16,3-3 0-16,5 0-1 15,1 1 1-15,2 5 0 16,-5-1 0-16,-6 7 0 31,-2 2-1-31,0 2 1 16,-6 1 0-16,0 3 0 0,-5-1 0 15,-1 1-1-15,4-1 1 16,-1-2 0-16,3-1-1 16,-5 1 0-16,5 0 0 0,0-3 0 15,0 3 1-15,1-3 0 16,-1 5 1-16,3-2-1 16,-3 2 1-16,0 1 0 0,0 2 0 15,3-3 0-15,-3 4-1 16,8-1 0-16,1-3 0 15,5-5 2-15,-1 0-1 0,7-2 1 16,-1-4 0-16,3-2 1 16,3 2 0-1,-3 1 0 1,2 0 0-16,-4 2 0 16,2 8 1-16,0-5-1 15,2 8 1-15,1-2-2 16,3 2 2-16,-1-2-1 15,6 2 0-15,0-3-1 16,0 1-1-16,3-4 3 0,-1 1-2 16,1-3 0-16,-6 3 0 15,-2-3-1-15,-1 3 1 16,-7 2 0-16,2-2-1 0,-9 2-2 16,4 1 2-16,-1-1-1 15,1 1 0-15,2-4 0 16,1 1-1-16,4-3 1 15,4 3 0-15,-1-3 0 0,1 3-1 32,2-1 2-32,-2 7-1 15,2 2 1-15,0-3-1 16,-5 3 1-16,-1 0-2 16,1 0 2-16,3-6 0 0,-6 0-2 15,2-2 1-15,-2-3-2 16,0-3 2-16,0 3-1 15,0-2 1-15,-2 4-2 16,-4 1 1-16,1 3 4 0,-6-1-7 16,5 1 6-16,-2 5-6 15,3-1 5-15,-1 1-6 16,-2 3 8-16,0-6-2 16,3 3-2-16,-1-3 5 15,1 1-4-15,-1-1 4 16,-2-3-4-16,0 1 5 0,-3-12-6 15,3 12-5-15,-6-6 5 16,3 8 1-16,-2-5-1 31,-4-1 0-31,3 4-1 16,1-1 1-16,2 4 0 16,-6-7 5-16,4-2-5 0,2 0 0 15,0 0 0-15,0-2 0 16,-3-4 1-16,1 1-1 0,-4 2 0 15,-2-8 0-15,0 8 0 16,3-2 0-16,-6-3 0 16,6 5-4-16,-4-5 4 15,4 2-4-15,0 1 4 16,5 10-5-16,-11-13 5 16,-3 5-5-16,1 3 5 0,-9 0 0 15,3 8 0-15,-6-2 4 16,-2-6-3-16,0 0-1 15,2 8 0 1,-2-2 5 0,2-1-5-16,-2-8 4 0,3 3-4 15,5 0-2-15,-3 6 1 16,-3-6 5-16,1 3-5 16,-6-3 1-16,-3 0 0 15,-2 8 0-15,-6-8-1 16,-30 0 2-16,43 5-1 15,-43-5 0-15,41 3 0 0,-41-3-1 16,52 8 1-16,-16-5 0 16,5 0 0-16,0-3-1 15,3 2 2-15,5 1-1 16,0 0 1-16,0-3-1 0,-2 3 0 16,-4-1 0-16,-4 1 0 15,-6 0 1-15,-3-1-2 16,-30-2 1-16,32 3 1 0,-32-3-1 15,0 0 1-15,0 0-1 32,0 0 0-32,0 0 1 15,0 0 0-15,0 0 0 16,0 0-1-16,0 0 0 16,0 0 0-16,0 0 0 15,0 0 0-15,0 0 0 16,0 0-1-16,0 0-3 0,0 0-6 15,0 0-9-15,0 0-24 16,0 0-108-16,-49 22-4 16,-19-25 1-16,-22-24-3 0</inkml:trace>
  </inkml:traceGroup>
</inkml:ink>
</file>

<file path=ppt/ink/ink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8T06:29:03.198"/>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88DFA8C6-F13C-4D70-BEAC-FDD317E266A9}" emma:medium="tactile" emma:mode="ink">
          <msink:context xmlns:msink="http://schemas.microsoft.com/ink/2010/main" type="inkDrawing" rotatedBoundingBox="1870,7547 12893,5765 12944,6080 1921,7863" semanticType="underline" shapeName="Other">
            <msink:sourceLink direction="with" ref="{28CA8A45-9553-4EC2-B9C6-059393FFDAA1}"/>
          </msink:context>
        </emma:interpretation>
      </emma:emma>
    </inkml:annotationXML>
    <inkml:trace contextRef="#ctx0" brushRef="#br0">0 1884 1 0,'55'-14'0'0,"-55"14"85"15,63-24 1-15,-39 15-64 16,12-12-14-16,8-1 7 0,-1-6 3 15,12 12 2-15,-3-14 5 16,5 11 3-16,4-11 1 16,18 11 0-16,0-12-3 15,22 10-3-15,17-12-3 0,16 3-5 16,19-9-3-16,25 1-2 16,18-6 0-16,23-2-1 31,16-6 1-31,20 6 0 0,4-9 3 15,15 0-1-15,4 3 2 16,7 3 1-16,-4 0 0 16,12 8-1-16,-1-6-4 15,17 4 0-15,8-4-2 16,14 1 0-16,11-14-4 16,19-1 0-16,13-7-1 15,9-6 1-15,5 0 1 0,-5 1-1 16,-11 2 1-16,-17 13-2 15,-27 9 2-15,-19 11-2 16,-27 13-1-16,-20 11 0 16,-29 6 0-16,-17 5-1 0,-20 6-1 15,-7-3 1-15,-17-3-1 16,-13 1 1-16,-17-4-2 31,-22 1 1-31,-21-3-1 0,-20 2 1 0,-24-2 1 0,-17 2-2 16,-13 4-2-16,-25 2-6 15,0 0-22-15,-41-25-43 32,-25 20-72-32,-43-1-3 15,-36-10 0-15,-44-1 34 16</inkml:trace>
  </inkml:traceGroup>
</inkml:ink>
</file>

<file path=ppt/ink/ink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8T06:29:03.866"/>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8D2B18CE-D718-4229-B59B-EEEA2648F2C3}" emma:medium="tactile" emma:mode="ink">
          <msink:context xmlns:msink="http://schemas.microsoft.com/ink/2010/main" type="inkDrawing" rotatedBoundingBox="2208,5558 13423,8127 13371,8352 2156,5783" semanticType="underline" shapeName="Other">
            <msink:sourceLink direction="with" ref="{28CA8A45-9553-4EC2-B9C6-059393FFDAA1}"/>
          </msink:context>
        </emma:interpretation>
      </emma:emma>
    </inkml:annotationXML>
    <inkml:trace contextRef="#ctx0" brushRef="#br0">272 140 3 0,'-72'-19'109'0,"1"-16"0"15,22 2-52-15,14 14-16 0,-1-3 0 16,36 22-11-16,-33-25-2 0,33 25-3 16,0 0-2-1,0 0-3-15,25 14-4 0,10 13-3 16,20 9-2-16,27 10 1 31,28 9 0-31,32 8 3 16,27 8-3-16,42 8 0 15,40 3-3-15,47-2 1 16,33-7 0-16,46 4-1 0,39-6-1 16,38 6 2-16,35-4-2 15,28 7-2-15,21 7 7 16,9 12-2-16,11 13 1 16,-6 13-1-16,-3 12-1 15,-5 11-1-15,-13 2 0 16,-12-5 2-16,-29-8-10 0,-23-12 2 15,-40-21-3-15,-37-16 1 0,-51-23-3 16,-60-18 1-16,-63-17-1 16,-54-11-6-16,-56-8-12 15,-78-25-45-15,-56 14-84 16,-70 0-3-16,-55-11 0 0,-36-5-5 16</inkml:trace>
  </inkml:traceGroup>
</inkml:ink>
</file>

<file path=ppt/ink/ink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8T06:29:23.942"/>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28CA8A45-9553-4EC2-B9C6-059393FFDAA1}" emma:medium="tactile" emma:mode="ink">
          <msink:context xmlns:msink="http://schemas.microsoft.com/ink/2010/main" type="writingRegion" rotatedBoundingBox="2580,3003 12919,3205 12858,6319 2520,6117">
            <msink:destinationLink direction="with" ref="{88DFA8C6-F13C-4D70-BEAC-FDD317E266A9}"/>
            <msink:destinationLink direction="with" ref="{8D2B18CE-D718-4229-B59B-EEEA2648F2C3}"/>
            <msink:destinationLink direction="with" ref="{38F92B4B-5890-48C3-A637-3A8B06BEA6ED}"/>
          </msink:context>
        </emma:interpretation>
      </emma:emma>
    </inkml:annotationXML>
    <inkml:traceGroup>
      <inkml:annotationXML>
        <emma:emma xmlns:emma="http://www.w3.org/2003/04/emma" version="1.0">
          <emma:interpretation id="{C3ED6E87-2842-4FD0-BC79-9A5B6851B476}" emma:medium="tactile" emma:mode="ink">
            <msink:context xmlns:msink="http://schemas.microsoft.com/ink/2010/main" type="paragraph" rotatedBoundingBox="2580,3003 12919,3205 12858,6319 2520,6117" alignmentLevel="1"/>
          </emma:interpretation>
        </emma:emma>
      </inkml:annotationXML>
      <inkml:traceGroup>
        <inkml:annotationXML>
          <emma:emma xmlns:emma="http://www.w3.org/2003/04/emma" version="1.0">
            <emma:interpretation id="{B81E1E0D-34EC-4849-AF1B-9C8473DFE71A}" emma:medium="tactile" emma:mode="ink">
              <msink:context xmlns:msink="http://schemas.microsoft.com/ink/2010/main" type="line" rotatedBoundingBox="2580,3003 12919,3205 12858,6319 2520,6117"/>
            </emma:interpretation>
          </emma:emma>
        </inkml:annotationXML>
        <inkml:traceGroup>
          <inkml:annotationXML>
            <emma:emma xmlns:emma="http://www.w3.org/2003/04/emma" version="1.0">
              <emma:interpretation id="{FFB9ED79-3024-4F46-AF51-A66F14CC42B4}" emma:medium="tactile" emma:mode="ink">
                <msink:context xmlns:msink="http://schemas.microsoft.com/ink/2010/main" type="inkWord" rotatedBoundingBox="2580,3003 12919,3205 12858,6319 2520,6117"/>
              </emma:interpretation>
              <emma:one-of disjunction-type="recognition" id="oneOf0">
                <emma:interpretation id="interp0" emma:lang="en-US" emma:confidence="0.5">
                  <emma:literal>Trusting</emma:literal>
                </emma:interpretation>
                <emma:interpretation id="interp1" emma:lang="en-US" emma:confidence="0.5">
                  <emma:literal>Trusting g</emma:literal>
                </emma:interpretation>
                <emma:interpretation id="interp2" emma:lang="en-US" emma:confidence="0">
                  <emma:literal>trusting g</emma:literal>
                </emma:interpretation>
                <emma:interpretation id="interp3" emma:lang="en-US" emma:confidence="0">
                  <emma:literal>Thrusting</emma:literal>
                </emma:interpretation>
                <emma:interpretation id="interp4" emma:lang="en-US" emma:confidence="0">
                  <emma:literal>Thrusting g</emma:literal>
                </emma:interpretation>
              </emma:one-of>
            </emma:emma>
          </inkml:annotationXML>
          <inkml:trace contextRef="#ctx0" brushRef="#br0">1405 928 1 0,'20'52'80'0,"-18"-14"50"16,4 14 2-16,-4 22-63 15,-2-17-22-15,17 28 0 16,-14-14-12-16,16 11-7 15,-6-14-10-15,12 1-3 16,-11-17-6-16,8-6-1 0,-14-13-3 16,5-8 0-16,-13-25 1 15,0 0 2-15,14 24-1 16,-14-24 0-16,0 0 0 16,-5-30-1-16,-1 3 0 31,1-9-2-31,-1-10-1 0,3-6-2 15,6-8-1-15,3-9-2 16,5-5 4-16,8 3-3 16,8 0 2-16,9 6-2 15,5 5 3-15,5 2-3 0,3 6 3 16,6 3-2-16,0 11 0 16,-3 5 0-16,-6 8 1 15,-2 1-1-15,-6 5 0 0,-8 8-2 16,-5 2-4-16,-25 9-11 15,24 20-35-15,-24-20-95 16,-22 35-4-16,6-10 0 16,16-25-1-16</inkml:trace>
          <inkml:trace contextRef="#ctx0" brushRef="#br0" timeOffset="612.9818">2398 950 23 0,'0'0'118'0,"0"0"3"16,0 0-42-16,0 0-29 16,-19 46-2-16,19-46-10 15,-17 63-5-15,6-22-5 16,14 22-1-16,-11 0-5 15,16 11-4-15,-5-1-3 16,13 7-2-16,6-9-5 16,5-3 0-16,6-13-2 0,8-9 0 15,8-18-1-15,9-12 0 16,5-19 1-16,5-10-2 16,-2-17 0-16,5-6-1 15,-6-16 0-15,-2-8-1 31,-11-14 1-31,-8-5-1 16,-14-3 0-16,-11-3-2 16,-11 3 2-16,-10 5-1 0,-12 9 0 15,-5 8-1-15,-6 14 1 16,1 10-2-16,24 36-3 16,-47-38-6-16,47 38-16 15,-33-19-23-15,33 19-38 16,25 16-63-16,-25-16-2 15,41 11 0-15,-8-6 79 16</inkml:trace>
          <inkml:trace contextRef="#ctx0" brushRef="#br0" timeOffset="-1184.7784">41 291 115 0,'0'0'77'0,"-16"-25"-15"15,16 25 3-15,0 0-10 16,-28-38-5-1,28 38-12-15,0 0-3 0,0 0-4 0,0 0-6 16,47-11-4-16,-14 3-2 16,21 2-3-16,12-7-1 15,24 2-2-15,14-8 0 16,22 2-1-16,8-7 0 31,13 2-2-31,-2 0-1 16,6 3-2-16,-12 2-2 0,-2 4 0 0,-20 2-1 15,-13 8-2-15,-19 0 0 16,-17 0-1-16,-13 3-1 0,-19 0 0 16,-36 0 0-16,35 0-1 15,-35 0 1-15,0 0-5 16,0 0-9-16,0 0-22 31,0 0-108-31,0 0-8 16,0 0 1-16,-33 9-6 15</inkml:trace>
          <inkml:trace contextRef="#ctx0" brushRef="#br0" timeOffset="-632.5621">834 173 1 0,'3'36'51'0,"-3"-36"66"16,-3 30 2-16,3 8-65 15,-8-13-10-15,16 24 2 16,-16-8-2-16,16 19-8 0,-16-2-1 16,16 18-5-16,-11-2-5 15,11 22-2-15,-10 2-6 16,7 17 1-16,-2 8-6 15,2 8 1-15,-5-5-4 16,6 8-6-16,-6-8 4 0,3-12 0 16,-3-18-2-16,0-14 0 15,-3-22-2-15,0-13 0 16,0-12-1-16,3-35 7 0,-2 28-8 31,2-28-2-31,0 0 2 16,0 0-3-16,0 0-3 15,0 0-11-15,13-25-45 16,-18 0-93-16,2-7-2 0,-11-10-5 16,4-7 1-16</inkml:trace>
          <inkml:trace contextRef="#ctx0" brushRef="#br0" timeOffset="8433.6886">4191 485 1 0,'0'0'116'15,"19"-33"13"-15,-19 33-1 16,3-44-66-16,-3 44-23 16,0 0-2-16,-33-27-8 15,0 22-8-15,3 10-8 16,-16 6-4-16,-3 8-2 0,-12 8-3 16,-1 9 0-16,1 2-3 15,4 11 2-15,11-2-2 0,7-1 2 16,20 1-2-16,19-3 2 15,22-6 0-15,22 0 0 16,21-2 0-16,17-1 0 16,17 4-1-16,7 2 0 15,7-6 0 1,-7 9-1-16,-10 5-1 16,-17 3 4-16,-21 5-1 15,-20 4 2-15,-27 1 1 16,-19 1 3-16,-28 0-2 15,-19-5 1-15,-18-9-1 16,-12-3-1-16,-16-13-2 0,-14-6-2 16,-5-7-1-16,-9-12-3 15,1-6-2-15,2-7-5 16,11 8-13-16,-3-20-39 16,34 12-86-16,21 2-5 0,24-8 2 15,39 11 6-15</inkml:trace>
          <inkml:trace contextRef="#ctx0" brushRef="#br0" timeOffset="9204.8764">4823 548 152 0,'0'0'144'16,"46"-17"3"-16,-2 12-3 15,8-3-119-15,30 8 3 16,5-11-4-16,20 8-5 16,5-5-6-16,14 2-1 15,-6 1-4-15,-2-3-3 0,-12 2 0 16,-13 1-3-16,-19 2-2 16,-19-5-7-16,-12 19-43 15,-43-11-99-15,0 0-4 16,-32 5 0-16,-15-5-6 15</inkml:trace>
          <inkml:trace contextRef="#ctx0" brushRef="#br0" timeOffset="8903.2364">5419-374 46 0,'5'-27'125'15,"-5"27"-1"-15,6-27 3 16,-6 27-70 0,0 33-23-16,-14-1 4 15,17 37 0-15,-12 7-7 16,15 34-9-16,-9 18 4 16,17 31-2-16,-3 5-3 0,11 22-7 15,5 0-6-15,3-3-3 16,3-14-1-16,-3-16 5 15,0-19-9-15,-3-22 0 16,-5-24-3-16,-5-28 0 0,-4-16-11 16,-13-44-44-16,0 0-96 15,0 0-5-15,-46-28 2 16,8-18-3-16</inkml:trace>
          <inkml:trace contextRef="#ctx0" brushRef="#br0" timeOffset="9798.8852">6900 444 102 0,'0'0'126'0,"-27"-19"4"15,27 19-39-15,0 0-53 16,0 0 4-16,-16 30-6 16,21 5-6-16,-8 6-6 15,9 22-1-15,-3 11-3 0,5 27 1 16,-3 3-4-16,12 11-3 15,-4-3-5-15,4-5-2 0,-4-14-3 16,4-14-1-16,-6-19-3 16,0-19-1-1,-3-14-8-15,-8-27-30 16,0 0-113-16,-6-32-2 16,-13-9 0-16,-19-22-3 0</inkml:trace>
          <inkml:trace contextRef="#ctx0" brushRef="#br0" timeOffset="10017.5918">6548 39 106 0,'24'-13'101'16,"-24"13"-13"-16,0 0-59 15,0 0-144-15,0 0 0 16,0 0 22-16</inkml:trace>
          <inkml:trace contextRef="#ctx0" brushRef="#br0" timeOffset="10667.8448">7313 408 139 0,'30'28'142'15,"0"7"-1"-15,-2 17 5 16,15 19-112-16,-18 9-4 16,13 21-2-16,-13-3-7 15,8 11-3-15,-11-10-6 16,-1-6-1-16,-7-19-5 16,0-9-1-16,-6-21-1 15,-3-14-1-15,-5-30 1 16,3 30 1-16,-3-30 0 0,0 0-1 31,-11-46 1-31,3-12-2 16,0-21-2-16,0-19-1 0,8-17 0 15,0-14-4-15,16 3 2 16,9 1-2-16,18 13 4 16,12 21 3-16,11 26-1 15,7 29-7-15,9 23 6 16,3 21 0-16,-3 16 1 15,0 26 1-15,-11 21-4 0,-8 13-1 16,-11 20 1-16,-14 6 9 16,-5-1-8-16,-16-2 0 15,-6-3-4-15,-9-20-6 16,1 4-25-16,-25-34-100 16,17-13-23-16,5-41-3 15,0 0 2-15</inkml:trace>
          <inkml:trace contextRef="#ctx0" brushRef="#br0" timeOffset="11183.1177">9752 556 69 0,'8'-41'137'0,"-14"5"4"16,-7 4-1-16,-15-9-72 16,-2 27-37-16,-24 0-3 15,2 20-10 1,-17 5-4-16,4 24-3 16,-9 12-1-16,14 21 2 15,0 14-2-15,21 14 1 16,15 2-5-16,24 6 3 0,16-8-4 15,20-6 2-15,16-19-4 16,11-19-1-16,8-22 0 16,0-19-1-16,0-25 1 15,-8-21-2-15,-11-17 2 0,-6-22-2 16,-13-11 0-16,-6-13-1 16,-8 2 2-16,1 0-3 0,-12 14 3 15,3 14-4-15,0 16 3 16,-11 52-2-16,35-19 3 15,-7 52-2-15,2 27 2 32,5 36 3-32,9 24-1 15,5 28 4-15,3 24 1 0,3 14-1 16,-12 2 2-16,-2 4 0 16,-16-6-1-16,-14-14-1 15,-19-19 0-15,-20-16-2 16,-32-25 0-16,-24-11-1 15,-26-19 0-15,-26-16-1 16,-23-28-1-16,-21-16-2 0,-15-31 0 16,-7-21-3-16,8-22-3 15,8-24-5-15,25-1-12 16,8-24-32-16,54 11-109 16,17 0 0-16,39 13-2 15,15 1 1-15</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3/18/2023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3/18/2023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3/18/2023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3/18/2023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3/18/2023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3/18/2023</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3/18/2023</a:t>
            </a:fld>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03F41C87-7AD9-4845-A077-840E4A0F3F06}" type="datetimeFigureOut">
              <a:rPr lang="en-US"/>
              <a:t>3/18/2023</a:t>
            </a:fld>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03F41C87-7AD9-4845-A077-840E4A0F3F06}" type="datetimeFigureOut">
              <a:rPr lang="en-US"/>
              <a:t>3/18/2023</a:t>
            </a:fld>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03F41C87-7AD9-4845-A077-840E4A0F3F06}" type="datetimeFigureOut">
              <a:rPr lang="en-US"/>
              <a:t>3/18/2023</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3/18/2023</a:t>
            </a:fld>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3/18/2023</a:t>
            </a:fld>
            <a:endParaRPr lang="en-US"/>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customXml" Target="../ink/ink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El_Escorial"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hyperlink" Target="https://m.egwwritings.org/en/book/1965.23559#23559" TargetMode="Externa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hyperlink" Target="https://m.egwwritings.org/en/book/1965.23563#23563" TargetMode="Externa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hyperlink" Target="https://m.egwwritings.org/en/book/1965.23565#23565" TargetMode="Externa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hyperlink" Target="https://m.egwwritings.org/en/book/1965.23571#23571" TargetMode="Externa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hyperlink" Target="https://m.egwwritings.org/en/book/1965.23573#23573" TargetMode="Externa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hyperlink" Target="https://m.egwwritings.org/en/book/1965.31050#31050" TargetMode="Externa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customXml" Target="../ink/ink5.xml"/><Relationship Id="rId7" Type="http://schemas.openxmlformats.org/officeDocument/2006/relationships/customXml" Target="../ink/ink7.xml"/><Relationship Id="rId2" Type="http://schemas.openxmlformats.org/officeDocument/2006/relationships/customXml" Target="../ink/ink4.xml"/><Relationship Id="rId1" Type="http://schemas.openxmlformats.org/officeDocument/2006/relationships/slideLayout" Target="../slideLayouts/slideLayout2.xml"/><Relationship Id="rId6" Type="http://schemas.openxmlformats.org/officeDocument/2006/relationships/image" Target="../media/image68.emf"/><Relationship Id="rId5" Type="http://schemas.openxmlformats.org/officeDocument/2006/relationships/customXml" Target="../ink/ink6.xml"/><Relationship Id="rId10" Type="http://schemas.openxmlformats.org/officeDocument/2006/relationships/image" Target="../media/image70.emf"/><Relationship Id="rId4" Type="http://schemas.openxmlformats.org/officeDocument/2006/relationships/image" Target="../media/image67.emf"/><Relationship Id="rId9" Type="http://schemas.openxmlformats.org/officeDocument/2006/relationships/customXml" Target="../ink/ink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65214" y="1828800"/>
            <a:ext cx="9677398" cy="2895600"/>
          </a:xfrm>
        </p:spPr>
        <p:txBody>
          <a:bodyPr/>
          <a:lstStyle/>
          <a:p>
            <a:r>
              <a:rPr lang="en-US" b="1" dirty="0" smtClean="0"/>
              <a:t>Managing in Tough Times</a:t>
            </a:r>
            <a:endParaRPr lang="en-US" b="1" dirty="0"/>
          </a:p>
        </p:txBody>
      </p:sp>
      <p:sp>
        <p:nvSpPr>
          <p:cNvPr id="4" name="Subtitle 3"/>
          <p:cNvSpPr>
            <a:spLocks noGrp="1"/>
          </p:cNvSpPr>
          <p:nvPr>
            <p:ph type="subTitle" idx="1"/>
          </p:nvPr>
        </p:nvSpPr>
        <p:spPr>
          <a:xfrm>
            <a:off x="1065213" y="4800600"/>
            <a:ext cx="7010399" cy="1219200"/>
          </a:xfrm>
        </p:spPr>
        <p:txBody>
          <a:bodyPr>
            <a:normAutofit/>
          </a:bodyPr>
          <a:lstStyle/>
          <a:p>
            <a:r>
              <a:rPr lang="it-IT" sz="3600" b="1" dirty="0" smtClean="0"/>
              <a:t>2 Chronicles 17-20, </a:t>
            </a:r>
          </a:p>
          <a:p>
            <a:r>
              <a:rPr lang="it-IT" sz="3600" b="1" dirty="0" smtClean="0"/>
              <a:t>1 Chronicles 21, 2 Kings 6</a:t>
            </a:r>
          </a:p>
        </p:txBody>
      </p:sp>
      <p:sp>
        <p:nvSpPr>
          <p:cNvPr id="2" name="TextBox 1"/>
          <p:cNvSpPr txBox="1"/>
          <p:nvPr/>
        </p:nvSpPr>
        <p:spPr>
          <a:xfrm>
            <a:off x="9142412" y="6400800"/>
            <a:ext cx="3046413" cy="400110"/>
          </a:xfrm>
          <a:prstGeom prst="rect">
            <a:avLst/>
          </a:prstGeom>
          <a:noFill/>
        </p:spPr>
        <p:txBody>
          <a:bodyPr wrap="square" rtlCol="0">
            <a:spAutoFit/>
          </a:bodyPr>
          <a:lstStyle/>
          <a:p>
            <a:r>
              <a:rPr lang="en-US" sz="2000" dirty="0">
                <a:solidFill>
                  <a:schemeClr val="bg2">
                    <a:lumMod val="90000"/>
                    <a:lumOff val="10000"/>
                  </a:schemeClr>
                </a:solidFill>
              </a:rPr>
              <a:t>Lesson </a:t>
            </a:r>
            <a:r>
              <a:rPr lang="en-US" sz="2000" dirty="0" smtClean="0">
                <a:solidFill>
                  <a:schemeClr val="bg2">
                    <a:lumMod val="90000"/>
                    <a:lumOff val="10000"/>
                  </a:schemeClr>
                </a:solidFill>
              </a:rPr>
              <a:t>11, 1</a:t>
            </a:r>
            <a:r>
              <a:rPr lang="en-US" sz="2000" baseline="30000" dirty="0" smtClean="0">
                <a:solidFill>
                  <a:schemeClr val="bg2">
                    <a:lumMod val="90000"/>
                    <a:lumOff val="10000"/>
                  </a:schemeClr>
                </a:solidFill>
              </a:rPr>
              <a:t>st</a:t>
            </a:r>
            <a:r>
              <a:rPr lang="en-US" sz="2000" dirty="0" smtClean="0">
                <a:solidFill>
                  <a:schemeClr val="bg2">
                    <a:lumMod val="90000"/>
                    <a:lumOff val="10000"/>
                  </a:schemeClr>
                </a:solidFill>
              </a:rPr>
              <a:t> </a:t>
            </a:r>
            <a:r>
              <a:rPr lang="en-US" sz="2000" dirty="0">
                <a:solidFill>
                  <a:schemeClr val="bg2">
                    <a:lumMod val="90000"/>
                    <a:lumOff val="10000"/>
                  </a:schemeClr>
                </a:solidFill>
              </a:rPr>
              <a:t>Quarter </a:t>
            </a:r>
            <a:r>
              <a:rPr lang="en-US" sz="2000" dirty="0" smtClean="0">
                <a:solidFill>
                  <a:schemeClr val="bg2">
                    <a:lumMod val="90000"/>
                    <a:lumOff val="10000"/>
                  </a:schemeClr>
                </a:solidFill>
              </a:rPr>
              <a:t>2023</a:t>
            </a:r>
            <a:endParaRPr lang="en-US" sz="2000" dirty="0">
              <a:solidFill>
                <a:schemeClr val="bg2">
                  <a:lumMod val="90000"/>
                  <a:lumOff val="10000"/>
                </a:schemeClr>
              </a:solidFill>
            </a:endParaRP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685800"/>
          </a:xfrm>
        </p:spPr>
        <p:txBody>
          <a:bodyPr/>
          <a:lstStyle/>
          <a:p>
            <a:r>
              <a:rPr lang="en-US" dirty="0" smtClean="0"/>
              <a:t>Jehoshaphat:  2 Chronicles 17:9-19</a:t>
            </a:r>
            <a:endParaRPr lang="en-US" dirty="0"/>
          </a:p>
        </p:txBody>
      </p:sp>
      <p:sp>
        <p:nvSpPr>
          <p:cNvPr id="14" name="Content Placeholder 13"/>
          <p:cNvSpPr>
            <a:spLocks noGrp="1"/>
          </p:cNvSpPr>
          <p:nvPr>
            <p:ph idx="1"/>
          </p:nvPr>
        </p:nvSpPr>
        <p:spPr>
          <a:xfrm>
            <a:off x="6399212" y="1447800"/>
            <a:ext cx="5410199" cy="4419600"/>
          </a:xfrm>
        </p:spPr>
        <p:txBody>
          <a:bodyPr>
            <a:noAutofit/>
          </a:bodyPr>
          <a:lstStyle/>
          <a:p>
            <a:r>
              <a:rPr lang="en-US" sz="3200" b="1" baseline="30000" dirty="0"/>
              <a:t>9 </a:t>
            </a:r>
            <a:r>
              <a:rPr lang="en-US" sz="3200" dirty="0"/>
              <a:t>And they taught in Judah, and had the book of the law of the </a:t>
            </a:r>
            <a:r>
              <a:rPr lang="en-US" sz="3200" cap="small" dirty="0"/>
              <a:t>Lord</a:t>
            </a:r>
            <a:r>
              <a:rPr lang="en-US" sz="3200" dirty="0"/>
              <a:t> with them, and went about throughout all the cities of Judah, and taught the people.</a:t>
            </a:r>
          </a:p>
          <a:p>
            <a:r>
              <a:rPr lang="en-US" sz="3200" b="1" baseline="30000" dirty="0"/>
              <a:t>10 </a:t>
            </a:r>
            <a:r>
              <a:rPr lang="en-US" sz="3200" dirty="0"/>
              <a:t>And the fear of the </a:t>
            </a:r>
            <a:r>
              <a:rPr lang="en-US" sz="3200" cap="small" dirty="0"/>
              <a:t>Lord</a:t>
            </a:r>
            <a:r>
              <a:rPr lang="en-US" sz="3200" dirty="0"/>
              <a:t> fell upon all the kingdoms of the lands that were round about Judah, so that they made no war against Jehoshaphat.</a:t>
            </a:r>
          </a:p>
        </p:txBody>
      </p:sp>
      <p:pic>
        <p:nvPicPr>
          <p:cNvPr id="8194" name="Picture 2" descr="People began to respect God and obey Him. – Slid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2" y="1600200"/>
            <a:ext cx="5892798"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57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990600"/>
          </a:xfrm>
        </p:spPr>
        <p:txBody>
          <a:bodyPr/>
          <a:lstStyle/>
          <a:p>
            <a:r>
              <a:rPr lang="en-US" dirty="0" smtClean="0"/>
              <a:t>Jehoshaphat:  2 Chronicles 17:11-19</a:t>
            </a:r>
            <a:endParaRPr lang="en-US" dirty="0"/>
          </a:p>
        </p:txBody>
      </p:sp>
      <p:sp>
        <p:nvSpPr>
          <p:cNvPr id="14" name="Content Placeholder 13"/>
          <p:cNvSpPr>
            <a:spLocks noGrp="1"/>
          </p:cNvSpPr>
          <p:nvPr>
            <p:ph idx="1"/>
          </p:nvPr>
        </p:nvSpPr>
        <p:spPr>
          <a:xfrm>
            <a:off x="455612" y="1447800"/>
            <a:ext cx="6248400" cy="4876800"/>
          </a:xfrm>
        </p:spPr>
        <p:txBody>
          <a:bodyPr>
            <a:noAutofit/>
          </a:bodyPr>
          <a:lstStyle/>
          <a:p>
            <a:r>
              <a:rPr lang="en-US" sz="3200" b="1" baseline="30000" dirty="0"/>
              <a:t>11 </a:t>
            </a:r>
            <a:r>
              <a:rPr lang="en-US" sz="3200" dirty="0"/>
              <a:t>Also some of the Philistines brought Jehoshaphat presents, and tribute silver; and the Arabians brought him flocks, seven thousand and seven hundred rams, and seven thousand and seven hundred he goats.</a:t>
            </a:r>
          </a:p>
          <a:p>
            <a:r>
              <a:rPr lang="en-US" sz="3200" b="1" baseline="30000" dirty="0"/>
              <a:t>12 </a:t>
            </a:r>
            <a:r>
              <a:rPr lang="en-US" sz="3200" dirty="0"/>
              <a:t>And Jehoshaphat waxed great exceedingly; and he built in Judah castles, and cities of store.</a:t>
            </a:r>
          </a:p>
        </p:txBody>
      </p:sp>
      <p:pic>
        <p:nvPicPr>
          <p:cNvPr id="9218" name="Picture 2" descr="The fear of God also spread to nearby enemy nations. Some Philistines brought Jehoshaphat gifts and silver as a tribute. – Slid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376" y="2057400"/>
            <a:ext cx="4978399"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446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685800"/>
          </a:xfrm>
        </p:spPr>
        <p:txBody>
          <a:bodyPr/>
          <a:lstStyle/>
          <a:p>
            <a:r>
              <a:rPr lang="en-US" dirty="0" smtClean="0"/>
              <a:t>Jehoshaphat:  2 Chronicles 17:13-19</a:t>
            </a:r>
            <a:endParaRPr lang="en-US" dirty="0"/>
          </a:p>
        </p:txBody>
      </p:sp>
      <p:sp>
        <p:nvSpPr>
          <p:cNvPr id="14" name="Content Placeholder 13"/>
          <p:cNvSpPr>
            <a:spLocks noGrp="1"/>
          </p:cNvSpPr>
          <p:nvPr>
            <p:ph idx="1"/>
          </p:nvPr>
        </p:nvSpPr>
        <p:spPr>
          <a:xfrm>
            <a:off x="1522412" y="1447800"/>
            <a:ext cx="9372599" cy="4419600"/>
          </a:xfrm>
        </p:spPr>
        <p:txBody>
          <a:bodyPr>
            <a:noAutofit/>
          </a:bodyPr>
          <a:lstStyle/>
          <a:p>
            <a:r>
              <a:rPr lang="en-US" sz="3200" b="1" baseline="30000" dirty="0"/>
              <a:t>13 </a:t>
            </a:r>
            <a:r>
              <a:rPr lang="en-US" sz="3200" dirty="0"/>
              <a:t>And he had much business in the cities of Judah: and the men of war, mighty men of </a:t>
            </a:r>
            <a:r>
              <a:rPr lang="en-US" sz="3200" dirty="0" err="1"/>
              <a:t>valour</a:t>
            </a:r>
            <a:r>
              <a:rPr lang="en-US" sz="3200" dirty="0"/>
              <a:t>, were in Jerusalem.</a:t>
            </a:r>
          </a:p>
          <a:p>
            <a:r>
              <a:rPr lang="en-US" sz="3200" b="1" baseline="30000" dirty="0"/>
              <a:t>14 </a:t>
            </a:r>
            <a:r>
              <a:rPr lang="en-US" sz="3200" dirty="0"/>
              <a:t>And these are the numbers of them according to the house of their fathers: Of Judah, the captains of thousands; </a:t>
            </a:r>
            <a:r>
              <a:rPr lang="en-US" sz="3200" dirty="0" err="1"/>
              <a:t>Adnah</a:t>
            </a:r>
            <a:r>
              <a:rPr lang="en-US" sz="3200" dirty="0"/>
              <a:t> the chief, and with him mighty men of </a:t>
            </a:r>
            <a:r>
              <a:rPr lang="en-US" sz="3200" dirty="0" err="1"/>
              <a:t>valour</a:t>
            </a:r>
            <a:r>
              <a:rPr lang="en-US" sz="3200" dirty="0"/>
              <a:t> three hundred thousand</a:t>
            </a:r>
            <a:r>
              <a:rPr lang="en-US" sz="3200" dirty="0" smtClean="0"/>
              <a:t>.</a:t>
            </a:r>
          </a:p>
          <a:p>
            <a:r>
              <a:rPr lang="en-US" sz="3200" b="1" baseline="30000" dirty="0"/>
              <a:t>15 </a:t>
            </a:r>
            <a:r>
              <a:rPr lang="en-US" sz="3200" dirty="0"/>
              <a:t>And next to him was </a:t>
            </a:r>
            <a:r>
              <a:rPr lang="en-US" sz="3200" dirty="0" err="1"/>
              <a:t>Jehohanan</a:t>
            </a:r>
            <a:r>
              <a:rPr lang="en-US" sz="3200" dirty="0"/>
              <a:t> the captain, and with him two hundred and fourscore thousand.</a:t>
            </a:r>
          </a:p>
        </p:txBody>
      </p:sp>
    </p:spTree>
    <p:extLst>
      <p:ext uri="{BB962C8B-B14F-4D97-AF65-F5344CB8AC3E}">
        <p14:creationId xmlns:p14="http://schemas.microsoft.com/office/powerpoint/2010/main" val="339087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685800"/>
          </a:xfrm>
        </p:spPr>
        <p:txBody>
          <a:bodyPr/>
          <a:lstStyle/>
          <a:p>
            <a:r>
              <a:rPr lang="en-US" dirty="0" smtClean="0"/>
              <a:t>Jehoshaphat:  2 Chronicles 17:16-19</a:t>
            </a:r>
            <a:endParaRPr lang="en-US" dirty="0"/>
          </a:p>
        </p:txBody>
      </p:sp>
      <p:sp>
        <p:nvSpPr>
          <p:cNvPr id="14" name="Content Placeholder 13"/>
          <p:cNvSpPr>
            <a:spLocks noGrp="1"/>
          </p:cNvSpPr>
          <p:nvPr>
            <p:ph idx="1"/>
          </p:nvPr>
        </p:nvSpPr>
        <p:spPr>
          <a:xfrm>
            <a:off x="1522412" y="1447800"/>
            <a:ext cx="9372599" cy="4419600"/>
          </a:xfrm>
        </p:spPr>
        <p:txBody>
          <a:bodyPr>
            <a:noAutofit/>
          </a:bodyPr>
          <a:lstStyle/>
          <a:p>
            <a:r>
              <a:rPr lang="en-US" sz="3200" b="1" baseline="30000" dirty="0"/>
              <a:t>16 </a:t>
            </a:r>
            <a:r>
              <a:rPr lang="en-US" sz="3200" dirty="0"/>
              <a:t>And next him was </a:t>
            </a:r>
            <a:r>
              <a:rPr lang="en-US" sz="3200" dirty="0" err="1"/>
              <a:t>Amasiah</a:t>
            </a:r>
            <a:r>
              <a:rPr lang="en-US" sz="3200" dirty="0"/>
              <a:t> the son of </a:t>
            </a:r>
            <a:r>
              <a:rPr lang="en-US" sz="3200" dirty="0" err="1"/>
              <a:t>Zichri</a:t>
            </a:r>
            <a:r>
              <a:rPr lang="en-US" sz="3200" dirty="0"/>
              <a:t>, who willingly offered himself unto the </a:t>
            </a:r>
            <a:r>
              <a:rPr lang="en-US" sz="3200" cap="small" dirty="0"/>
              <a:t>Lord</a:t>
            </a:r>
            <a:r>
              <a:rPr lang="en-US" sz="3200" dirty="0"/>
              <a:t>; and with him two hundred thousand mighty men of </a:t>
            </a:r>
            <a:r>
              <a:rPr lang="en-US" sz="3200" dirty="0" err="1"/>
              <a:t>valour</a:t>
            </a:r>
            <a:r>
              <a:rPr lang="en-US" sz="3200" dirty="0"/>
              <a:t>.</a:t>
            </a:r>
          </a:p>
          <a:p>
            <a:r>
              <a:rPr lang="en-US" sz="3200" b="1" baseline="30000" dirty="0"/>
              <a:t>17 </a:t>
            </a:r>
            <a:r>
              <a:rPr lang="en-US" sz="3200" dirty="0"/>
              <a:t>And of Benjamin; </a:t>
            </a:r>
            <a:r>
              <a:rPr lang="en-US" sz="3200" dirty="0" err="1"/>
              <a:t>Eliada</a:t>
            </a:r>
            <a:r>
              <a:rPr lang="en-US" sz="3200" dirty="0"/>
              <a:t> a mighty man of </a:t>
            </a:r>
            <a:r>
              <a:rPr lang="en-US" sz="3200" dirty="0" err="1"/>
              <a:t>valour</a:t>
            </a:r>
            <a:r>
              <a:rPr lang="en-US" sz="3200" dirty="0"/>
              <a:t>, and with him armed men with bow and shield two hundred thousand.</a:t>
            </a:r>
          </a:p>
          <a:p>
            <a:r>
              <a:rPr lang="en-US" sz="3200" b="1" baseline="30000" dirty="0"/>
              <a:t>18 </a:t>
            </a:r>
            <a:r>
              <a:rPr lang="en-US" sz="3200" dirty="0"/>
              <a:t>And next him was </a:t>
            </a:r>
            <a:r>
              <a:rPr lang="en-US" sz="3200" dirty="0" err="1"/>
              <a:t>Jehozabad</a:t>
            </a:r>
            <a:r>
              <a:rPr lang="en-US" sz="3200" dirty="0"/>
              <a:t>, and with him an hundred and fourscore thousand ready prepared for the war.</a:t>
            </a:r>
          </a:p>
        </p:txBody>
      </p:sp>
    </p:spTree>
    <p:extLst>
      <p:ext uri="{BB962C8B-B14F-4D97-AF65-F5344CB8AC3E}">
        <p14:creationId xmlns:p14="http://schemas.microsoft.com/office/powerpoint/2010/main" val="416556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990600"/>
          </a:xfrm>
        </p:spPr>
        <p:txBody>
          <a:bodyPr/>
          <a:lstStyle/>
          <a:p>
            <a:r>
              <a:rPr lang="en-US" dirty="0" smtClean="0"/>
              <a:t>Jehoshaphat:  2 Chronicles 17:19</a:t>
            </a:r>
            <a:endParaRPr lang="en-US" dirty="0"/>
          </a:p>
        </p:txBody>
      </p:sp>
      <p:sp>
        <p:nvSpPr>
          <p:cNvPr id="14" name="Content Placeholder 13"/>
          <p:cNvSpPr>
            <a:spLocks noGrp="1"/>
          </p:cNvSpPr>
          <p:nvPr>
            <p:ph idx="1"/>
          </p:nvPr>
        </p:nvSpPr>
        <p:spPr>
          <a:xfrm>
            <a:off x="7161212" y="2057400"/>
            <a:ext cx="3429000" cy="4267200"/>
          </a:xfrm>
        </p:spPr>
        <p:txBody>
          <a:bodyPr>
            <a:noAutofit/>
          </a:bodyPr>
          <a:lstStyle/>
          <a:p>
            <a:r>
              <a:rPr lang="en-US" sz="3200" b="1" baseline="30000" dirty="0"/>
              <a:t>19 </a:t>
            </a:r>
            <a:r>
              <a:rPr lang="en-US" sz="3200" dirty="0"/>
              <a:t>These waited on the king, beside those whom the king put in the fenced cities throughout all Judah.</a:t>
            </a:r>
          </a:p>
        </p:txBody>
      </p:sp>
      <p:pic>
        <p:nvPicPr>
          <p:cNvPr id="13314" name="Picture 2" descr="Over a million men were trained and equipped to defend the nation. (There are further sets of images about Jehoshaphat and the battles he faced at FreeBibleimages). – Slid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3" y="2057400"/>
            <a:ext cx="5417780" cy="4063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2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BO - Graphics, Charts &amp; Maps"/>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351212" y="-8709"/>
            <a:ext cx="5470555" cy="709530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7" name="Ink 6"/>
              <p14:cNvContentPartPr/>
              <p14:nvPr/>
            </p14:nvContentPartPr>
            <p14:xfrm>
              <a:off x="3542846" y="6263267"/>
              <a:ext cx="709200" cy="351360"/>
            </p14:xfrm>
          </p:contentPart>
        </mc:Choice>
        <mc:Fallback xmlns="">
          <p:pic>
            <p:nvPicPr>
              <p:cNvPr id="7" name="Ink 6"/>
              <p:cNvPicPr/>
              <p:nvPr/>
            </p:nvPicPr>
            <p:blipFill>
              <a:blip r:embed="rId4"/>
              <a:stretch>
                <a:fillRect/>
              </a:stretch>
            </p:blipFill>
            <p:spPr>
              <a:xfrm>
                <a:off x="3529166" y="6255707"/>
                <a:ext cx="732600" cy="374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0" name="Ink 29"/>
              <p14:cNvContentPartPr/>
              <p14:nvPr/>
            </p14:nvContentPartPr>
            <p14:xfrm>
              <a:off x="5460291" y="2779996"/>
              <a:ext cx="581400" cy="162000"/>
            </p14:xfrm>
          </p:contentPart>
        </mc:Choice>
        <mc:Fallback xmlns="">
          <p:pic>
            <p:nvPicPr>
              <p:cNvPr id="30" name="Ink 29"/>
              <p:cNvPicPr/>
              <p:nvPr/>
            </p:nvPicPr>
            <p:blipFill>
              <a:blip r:embed="rId6"/>
              <a:stretch>
                <a:fillRect/>
              </a:stretch>
            </p:blipFill>
            <p:spPr>
              <a:xfrm>
                <a:off x="5448411" y="2767756"/>
                <a:ext cx="60912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3" name="Ink 52"/>
              <p14:cNvContentPartPr/>
              <p14:nvPr/>
            </p14:nvContentPartPr>
            <p14:xfrm>
              <a:off x="7221299" y="871211"/>
              <a:ext cx="683280" cy="281520"/>
            </p14:xfrm>
          </p:contentPart>
        </mc:Choice>
        <mc:Fallback xmlns="">
          <p:pic>
            <p:nvPicPr>
              <p:cNvPr id="53" name="Ink 52"/>
              <p:cNvPicPr/>
              <p:nvPr/>
            </p:nvPicPr>
            <p:blipFill>
              <a:blip r:embed="rId8"/>
              <a:stretch>
                <a:fillRect/>
              </a:stretch>
            </p:blipFill>
            <p:spPr>
              <a:xfrm>
                <a:off x="7209059" y="858971"/>
                <a:ext cx="709560" cy="309600"/>
              </a:xfrm>
              <a:prstGeom prst="rect">
                <a:avLst/>
              </a:prstGeom>
            </p:spPr>
          </p:pic>
        </mc:Fallback>
      </mc:AlternateContent>
    </p:spTree>
    <p:extLst>
      <p:ext uri="{BB962C8B-B14F-4D97-AF65-F5344CB8AC3E}">
        <p14:creationId xmlns:p14="http://schemas.microsoft.com/office/powerpoint/2010/main" val="310620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18:1-34</a:t>
            </a:r>
            <a:endParaRPr lang="en-US" dirty="0"/>
          </a:p>
        </p:txBody>
      </p:sp>
      <p:sp>
        <p:nvSpPr>
          <p:cNvPr id="14" name="Content Placeholder 13"/>
          <p:cNvSpPr>
            <a:spLocks noGrp="1"/>
          </p:cNvSpPr>
          <p:nvPr>
            <p:ph idx="1"/>
          </p:nvPr>
        </p:nvSpPr>
        <p:spPr>
          <a:xfrm>
            <a:off x="455612" y="1447800"/>
            <a:ext cx="5791200" cy="4876800"/>
          </a:xfrm>
        </p:spPr>
        <p:txBody>
          <a:bodyPr>
            <a:noAutofit/>
          </a:bodyPr>
          <a:lstStyle/>
          <a:p>
            <a:r>
              <a:rPr lang="en-US" sz="3200" b="1" dirty="0"/>
              <a:t>18 </a:t>
            </a:r>
            <a:r>
              <a:rPr lang="en-US" sz="3200" dirty="0"/>
              <a:t>Now Jehoshaphat had riches and </a:t>
            </a:r>
            <a:r>
              <a:rPr lang="en-US" sz="3200" dirty="0" err="1"/>
              <a:t>honour</a:t>
            </a:r>
            <a:r>
              <a:rPr lang="en-US" sz="3200" dirty="0"/>
              <a:t> in abundance, and joined affinity with Ahab.</a:t>
            </a:r>
          </a:p>
          <a:p>
            <a:r>
              <a:rPr lang="en-US" sz="3200" b="1" baseline="30000" dirty="0"/>
              <a:t>2 </a:t>
            </a:r>
            <a:r>
              <a:rPr lang="en-US" sz="3200" dirty="0"/>
              <a:t>And after certain years he went down to Ahab to Samaria. And Ahab killed sheep and oxen for him in abundance, and for the people that he had with him, and persuaded him to go up with him to </a:t>
            </a:r>
            <a:r>
              <a:rPr lang="en-US" sz="3200" dirty="0" err="1"/>
              <a:t>Ramothgilead</a:t>
            </a:r>
            <a:r>
              <a:rPr lang="en-US" sz="3200" dirty="0"/>
              <a:t>.</a:t>
            </a:r>
          </a:p>
        </p:txBody>
      </p:sp>
      <p:pic>
        <p:nvPicPr>
          <p:cNvPr id="14338" name="Picture 2" descr="King Jehoshaphat had great wealth and honour. He then made a foolish alliance with King Ahab and Queen Jezebel of the northern kingdom who worshipped false gods. – Sli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6812" y="1600200"/>
            <a:ext cx="5689598"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99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304800"/>
            <a:ext cx="8692399" cy="990600"/>
          </a:xfrm>
        </p:spPr>
        <p:txBody>
          <a:bodyPr/>
          <a:lstStyle/>
          <a:p>
            <a:r>
              <a:rPr lang="en-US" dirty="0" smtClean="0"/>
              <a:t>Some Context:    </a:t>
            </a:r>
            <a:endParaRPr lang="en-US" dirty="0"/>
          </a:p>
        </p:txBody>
      </p:sp>
      <p:sp>
        <p:nvSpPr>
          <p:cNvPr id="4" name="Content Placeholder 13"/>
          <p:cNvSpPr txBox="1">
            <a:spLocks/>
          </p:cNvSpPr>
          <p:nvPr/>
        </p:nvSpPr>
        <p:spPr>
          <a:xfrm>
            <a:off x="336726" y="1321085"/>
            <a:ext cx="11167885" cy="487680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r>
              <a:rPr lang="en-US" sz="3200" cap="none" dirty="0" smtClean="0"/>
              <a:t>During the time that Jehoshaphat reigned the worship of Baal secured a strong hold on the northern kingdom (Israel).  Jehoshaphat was a contemporary of Ahab and Jezebel, and lived during the time that Elijah raised his voice in a loud protest against the terrible apostasy then sweeping the northern kingdom.  </a:t>
            </a:r>
          </a:p>
          <a:p>
            <a:pPr marL="457200" indent="-457200">
              <a:buFont typeface="Arial" panose="020B0604020202020204" pitchFamily="34" charset="0"/>
              <a:buChar char="•"/>
            </a:pPr>
            <a:r>
              <a:rPr lang="en-US" sz="3200" cap="none" dirty="0" smtClean="0"/>
              <a:t>The word translated “joined affinity” mans to form a marriage alliance.  The alliance between the kings was sealed by the marriage of </a:t>
            </a:r>
            <a:r>
              <a:rPr lang="en-US" sz="3200" cap="none" dirty="0" err="1" smtClean="0"/>
              <a:t>Athaliah</a:t>
            </a:r>
            <a:r>
              <a:rPr lang="en-US" sz="3200" cap="none" dirty="0" smtClean="0"/>
              <a:t>, the daughter of Ahab and Jezebel, to </a:t>
            </a:r>
            <a:r>
              <a:rPr lang="en-US" sz="3200" cap="none" dirty="0" err="1" smtClean="0"/>
              <a:t>Jehoram</a:t>
            </a:r>
            <a:r>
              <a:rPr lang="en-US" sz="3200" cap="none" dirty="0" smtClean="0"/>
              <a:t>, the son of Jehoshaphat.  </a:t>
            </a:r>
            <a:endParaRPr lang="en-US" sz="3200" cap="none" dirty="0"/>
          </a:p>
        </p:txBody>
      </p:sp>
    </p:spTree>
    <p:extLst>
      <p:ext uri="{BB962C8B-B14F-4D97-AF65-F5344CB8AC3E}">
        <p14:creationId xmlns:p14="http://schemas.microsoft.com/office/powerpoint/2010/main" val="938819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18:3-34</a:t>
            </a:r>
            <a:endParaRPr lang="en-US" dirty="0"/>
          </a:p>
        </p:txBody>
      </p:sp>
      <p:sp>
        <p:nvSpPr>
          <p:cNvPr id="14" name="Content Placeholder 13"/>
          <p:cNvSpPr>
            <a:spLocks noGrp="1"/>
          </p:cNvSpPr>
          <p:nvPr>
            <p:ph idx="1"/>
          </p:nvPr>
        </p:nvSpPr>
        <p:spPr>
          <a:xfrm>
            <a:off x="6094412" y="1219200"/>
            <a:ext cx="5943600" cy="5084852"/>
          </a:xfrm>
        </p:spPr>
        <p:txBody>
          <a:bodyPr>
            <a:noAutofit/>
          </a:bodyPr>
          <a:lstStyle/>
          <a:p>
            <a:r>
              <a:rPr lang="en-US" sz="3200" b="1" baseline="30000" dirty="0"/>
              <a:t>3 </a:t>
            </a:r>
            <a:r>
              <a:rPr lang="en-US" sz="3200" dirty="0"/>
              <a:t>And Ahab king of Israel said unto Jehoshaphat king of Judah, Wilt thou go with me to </a:t>
            </a:r>
            <a:r>
              <a:rPr lang="en-US" sz="3200" dirty="0" err="1"/>
              <a:t>Ramothgilead</a:t>
            </a:r>
            <a:r>
              <a:rPr lang="en-US" sz="3200" dirty="0"/>
              <a:t>? And he answered him, I am as thou art, and my people as thy people; and we will be with thee in the war.</a:t>
            </a:r>
          </a:p>
          <a:p>
            <a:r>
              <a:rPr lang="en-US" sz="3200" b="1" baseline="30000" dirty="0"/>
              <a:t>4 </a:t>
            </a:r>
            <a:r>
              <a:rPr lang="en-US" sz="3200" dirty="0"/>
              <a:t>And Jehoshaphat said unto the king of Israel, Enquire, I pray thee, at the word of the </a:t>
            </a:r>
            <a:r>
              <a:rPr lang="en-US" sz="3200" cap="small" dirty="0"/>
              <a:t>Lord</a:t>
            </a:r>
            <a:r>
              <a:rPr lang="en-US" sz="3200" dirty="0"/>
              <a:t> to day.</a:t>
            </a:r>
          </a:p>
        </p:txBody>
      </p:sp>
      <p:pic>
        <p:nvPicPr>
          <p:cNvPr id="16386" name="Picture 2" descr="At the feast King Ahab asked Jehoshaphat, ‘Will you join me and go to war to capture Ramoth Gilead?’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4" y="1628026"/>
            <a:ext cx="5689598"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7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18:5-34</a:t>
            </a:r>
            <a:endParaRPr lang="en-US" dirty="0"/>
          </a:p>
        </p:txBody>
      </p:sp>
      <p:sp>
        <p:nvSpPr>
          <p:cNvPr id="14" name="Content Placeholder 13"/>
          <p:cNvSpPr>
            <a:spLocks noGrp="1"/>
          </p:cNvSpPr>
          <p:nvPr>
            <p:ph idx="1"/>
          </p:nvPr>
        </p:nvSpPr>
        <p:spPr>
          <a:xfrm>
            <a:off x="455612" y="1219200"/>
            <a:ext cx="5791200" cy="5257800"/>
          </a:xfrm>
        </p:spPr>
        <p:txBody>
          <a:bodyPr>
            <a:noAutofit/>
          </a:bodyPr>
          <a:lstStyle/>
          <a:p>
            <a:r>
              <a:rPr lang="en-US" sz="3000" b="1" baseline="30000" dirty="0"/>
              <a:t>5 </a:t>
            </a:r>
            <a:r>
              <a:rPr lang="en-US" sz="3000" dirty="0"/>
              <a:t>Therefore the king of Israel gathered together of prophets four hundred men, and said unto them, Shall we go to </a:t>
            </a:r>
            <a:r>
              <a:rPr lang="en-US" sz="3000" dirty="0" err="1"/>
              <a:t>Ramothgilead</a:t>
            </a:r>
            <a:r>
              <a:rPr lang="en-US" sz="3000" dirty="0"/>
              <a:t> to battle, or shall I forbear? And they said, Go up; for God will deliver it into the king's hand.</a:t>
            </a:r>
          </a:p>
          <a:p>
            <a:r>
              <a:rPr lang="en-US" sz="3000" b="1" baseline="30000" dirty="0"/>
              <a:t>6 </a:t>
            </a:r>
            <a:r>
              <a:rPr lang="en-US" sz="3000" dirty="0"/>
              <a:t>But Jehoshaphat said, Is there not here a prophet of the </a:t>
            </a:r>
            <a:r>
              <a:rPr lang="en-US" sz="3000" cap="small" dirty="0"/>
              <a:t>Lord</a:t>
            </a:r>
            <a:r>
              <a:rPr lang="en-US" sz="3000" dirty="0"/>
              <a:t> besides, that we might enquire of him?</a:t>
            </a:r>
          </a:p>
        </p:txBody>
      </p:sp>
      <p:pic>
        <p:nvPicPr>
          <p:cNvPr id="1026" name="Picture 2" descr="Ramoth Gilead was a city in the nation of Aram located on a mountain spur east of the Jordan river valley. Jehoshaphat replied, ‘My people are your people, my horses are your horses but first we need to get God’s advice.’ – Slid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9212" y="1752600"/>
            <a:ext cx="5587998"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87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2" y="457200"/>
            <a:ext cx="10287000" cy="1066800"/>
          </a:xfrm>
        </p:spPr>
        <p:txBody>
          <a:bodyPr>
            <a:normAutofit/>
          </a:bodyPr>
          <a:lstStyle/>
          <a:p>
            <a:r>
              <a:rPr lang="en-US" sz="6000" b="1" dirty="0" smtClean="0"/>
              <a:t>Memory Text: Psalm 50:14-15</a:t>
            </a:r>
            <a:endParaRPr lang="en-US" sz="6000" b="1" dirty="0"/>
          </a:p>
        </p:txBody>
      </p:sp>
      <p:sp>
        <p:nvSpPr>
          <p:cNvPr id="3" name="Text Placeholder 2"/>
          <p:cNvSpPr>
            <a:spLocks noGrp="1"/>
          </p:cNvSpPr>
          <p:nvPr>
            <p:ph type="body" idx="1"/>
          </p:nvPr>
        </p:nvSpPr>
        <p:spPr>
          <a:xfrm>
            <a:off x="1065213" y="2209800"/>
            <a:ext cx="10744199" cy="3810001"/>
          </a:xfrm>
        </p:spPr>
        <p:txBody>
          <a:bodyPr/>
          <a:lstStyle/>
          <a:p>
            <a:r>
              <a:rPr lang="en-US" sz="4400" b="1" baseline="30000" dirty="0"/>
              <a:t>14 </a:t>
            </a:r>
            <a:r>
              <a:rPr lang="en-US" sz="4400" b="1" dirty="0"/>
              <a:t>Offer unto God thanksgiving; and pay thy vows unto the most High:</a:t>
            </a:r>
          </a:p>
          <a:p>
            <a:r>
              <a:rPr lang="en-US" sz="4400" b="1" baseline="30000" dirty="0"/>
              <a:t>15 </a:t>
            </a:r>
            <a:r>
              <a:rPr lang="en-US" sz="4400" b="1" dirty="0"/>
              <a:t>And call upon me in the day of trouble: I will deliver thee, and thou shalt glorify me.</a:t>
            </a:r>
          </a:p>
          <a:p>
            <a:endParaRPr lang="en-US" dirty="0"/>
          </a:p>
        </p:txBody>
      </p:sp>
    </p:spTree>
    <p:extLst>
      <p:ext uri="{BB962C8B-B14F-4D97-AF65-F5344CB8AC3E}">
        <p14:creationId xmlns:p14="http://schemas.microsoft.com/office/powerpoint/2010/main" val="247816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18:7-34</a:t>
            </a:r>
            <a:endParaRPr lang="en-US" dirty="0"/>
          </a:p>
        </p:txBody>
      </p:sp>
      <p:sp>
        <p:nvSpPr>
          <p:cNvPr id="14" name="Content Placeholder 13"/>
          <p:cNvSpPr>
            <a:spLocks noGrp="1"/>
          </p:cNvSpPr>
          <p:nvPr>
            <p:ph idx="1"/>
          </p:nvPr>
        </p:nvSpPr>
        <p:spPr>
          <a:xfrm>
            <a:off x="6323010" y="1295400"/>
            <a:ext cx="5334002" cy="5008652"/>
          </a:xfrm>
        </p:spPr>
        <p:txBody>
          <a:bodyPr>
            <a:noAutofit/>
          </a:bodyPr>
          <a:lstStyle/>
          <a:p>
            <a:r>
              <a:rPr lang="en-US" sz="3200" b="1" baseline="30000" dirty="0"/>
              <a:t>7 </a:t>
            </a:r>
            <a:r>
              <a:rPr lang="en-US" sz="3200" dirty="0"/>
              <a:t>And the king of Israel said unto Jehoshaphat, There is yet one man, by whom we may enquire of the </a:t>
            </a:r>
            <a:r>
              <a:rPr lang="en-US" sz="3200" cap="small" dirty="0"/>
              <a:t>Lord</a:t>
            </a:r>
            <a:r>
              <a:rPr lang="en-US" sz="3200" dirty="0"/>
              <a:t>: but I hate him; for he never prophesied good unto me, but always evil: the same is Micaiah the son of </a:t>
            </a:r>
            <a:r>
              <a:rPr lang="en-US" sz="3200" dirty="0" err="1"/>
              <a:t>Imla</a:t>
            </a:r>
            <a:r>
              <a:rPr lang="en-US" sz="3200" dirty="0"/>
              <a:t>. And Jehoshaphat said, Let not the king say so.</a:t>
            </a:r>
          </a:p>
        </p:txBody>
      </p:sp>
      <p:pic>
        <p:nvPicPr>
          <p:cNvPr id="5" name="Picture 2" descr="‘There is still one prophet of the Lord known as Micaiah,’ Ahab answered, ‘but I hate him because he never prophesies anything good about me, but always bad.’ Jehoshaphat insisted Micaiah was summoned. – Slid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6" y="1447799"/>
            <a:ext cx="5486396" cy="4114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835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18:8-34</a:t>
            </a:r>
            <a:endParaRPr lang="en-US" dirty="0"/>
          </a:p>
        </p:txBody>
      </p:sp>
      <p:sp>
        <p:nvSpPr>
          <p:cNvPr id="14" name="Content Placeholder 13"/>
          <p:cNvSpPr>
            <a:spLocks noGrp="1"/>
          </p:cNvSpPr>
          <p:nvPr>
            <p:ph idx="1"/>
          </p:nvPr>
        </p:nvSpPr>
        <p:spPr>
          <a:xfrm>
            <a:off x="455612" y="1219200"/>
            <a:ext cx="6096000" cy="5257800"/>
          </a:xfrm>
        </p:spPr>
        <p:txBody>
          <a:bodyPr>
            <a:noAutofit/>
          </a:bodyPr>
          <a:lstStyle/>
          <a:p>
            <a:r>
              <a:rPr lang="en-US" sz="3200" b="1" baseline="30000" dirty="0"/>
              <a:t>8 </a:t>
            </a:r>
            <a:r>
              <a:rPr lang="en-US" sz="3200" dirty="0"/>
              <a:t>And the king of Israel called for one of his officers, and said, Fetch quickly Micaiah the son of </a:t>
            </a:r>
            <a:r>
              <a:rPr lang="en-US" sz="3200" dirty="0" err="1"/>
              <a:t>Imla</a:t>
            </a:r>
            <a:r>
              <a:rPr lang="en-US" sz="3200" dirty="0"/>
              <a:t>.</a:t>
            </a:r>
          </a:p>
          <a:p>
            <a:r>
              <a:rPr lang="en-US" sz="3200" b="1" baseline="30000" dirty="0"/>
              <a:t>9 </a:t>
            </a:r>
            <a:r>
              <a:rPr lang="en-US" sz="3200" dirty="0"/>
              <a:t>And the king of Israel and Jehoshaphat king of Judah sat either of them on his throne, clothed in their robes, and they sat in a void place at the entering in of the gate of Samaria; and all the prophets prophesied before them.</a:t>
            </a:r>
          </a:p>
        </p:txBody>
      </p:sp>
      <p:pic>
        <p:nvPicPr>
          <p:cNvPr id="3074" name="Picture 2" descr="Ahab summoned around 400 of his false prophets and asked, ‘Should I go to war against Ramoth Gilead, or should I refrain?’ – Slid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4012" y="1828800"/>
            <a:ext cx="4978399"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814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18:7-34</a:t>
            </a:r>
            <a:endParaRPr lang="en-US" dirty="0"/>
          </a:p>
        </p:txBody>
      </p:sp>
      <p:sp>
        <p:nvSpPr>
          <p:cNvPr id="14" name="Content Placeholder 13"/>
          <p:cNvSpPr>
            <a:spLocks noGrp="1"/>
          </p:cNvSpPr>
          <p:nvPr>
            <p:ph idx="1"/>
          </p:nvPr>
        </p:nvSpPr>
        <p:spPr>
          <a:xfrm>
            <a:off x="5637212" y="1295400"/>
            <a:ext cx="6019800" cy="5008652"/>
          </a:xfrm>
        </p:spPr>
        <p:txBody>
          <a:bodyPr>
            <a:noAutofit/>
          </a:bodyPr>
          <a:lstStyle/>
          <a:p>
            <a:r>
              <a:rPr lang="en-US" sz="3200" b="1" baseline="30000" dirty="0"/>
              <a:t>10 </a:t>
            </a:r>
            <a:r>
              <a:rPr lang="en-US" sz="3200" dirty="0"/>
              <a:t>And Zedekiah the son of </a:t>
            </a:r>
            <a:r>
              <a:rPr lang="en-US" sz="3200" dirty="0" err="1"/>
              <a:t>Chenaanah</a:t>
            </a:r>
            <a:r>
              <a:rPr lang="en-US" sz="3200" dirty="0"/>
              <a:t> had made him horns of iron, and said, Thus </a:t>
            </a:r>
            <a:r>
              <a:rPr lang="en-US" sz="3200" dirty="0" err="1"/>
              <a:t>saith</a:t>
            </a:r>
            <a:r>
              <a:rPr lang="en-US" sz="3200" dirty="0"/>
              <a:t> the </a:t>
            </a:r>
            <a:r>
              <a:rPr lang="en-US" sz="3200" cap="small" dirty="0"/>
              <a:t>Lord</a:t>
            </a:r>
            <a:r>
              <a:rPr lang="en-US" sz="3200" dirty="0"/>
              <a:t>, With these thou shalt push Syria until they be consumed.</a:t>
            </a:r>
          </a:p>
          <a:p>
            <a:r>
              <a:rPr lang="en-US" sz="3200" b="1" baseline="30000" dirty="0"/>
              <a:t>11 </a:t>
            </a:r>
            <a:r>
              <a:rPr lang="en-US" sz="3200" dirty="0"/>
              <a:t>And all the prophets prophesied so, saying, Go up to </a:t>
            </a:r>
            <a:r>
              <a:rPr lang="en-US" sz="3200" dirty="0" err="1"/>
              <a:t>Ramothgilead</a:t>
            </a:r>
            <a:r>
              <a:rPr lang="en-US" sz="3200" dirty="0"/>
              <a:t>, and prosper: for the </a:t>
            </a:r>
            <a:r>
              <a:rPr lang="en-US" sz="3200" cap="small" dirty="0"/>
              <a:t>Lord</a:t>
            </a:r>
            <a:r>
              <a:rPr lang="en-US" sz="3200" dirty="0"/>
              <a:t> shall deliver it into the hand of the </a:t>
            </a:r>
            <a:r>
              <a:rPr lang="en-US" sz="3200" dirty="0" smtClean="0"/>
              <a:t>king.  </a:t>
            </a:r>
            <a:endParaRPr lang="en-US" sz="3200" dirty="0"/>
          </a:p>
        </p:txBody>
      </p:sp>
      <p:pic>
        <p:nvPicPr>
          <p:cNvPr id="4" name="Picture 2" descr="‘Go,’ they answered, ‘for the Lord will give it into the king’s hand.’ Their leader, Zedekiah, who had made iron horns, declared, ‘The Lord says you will gore the Arameans until they are destroyed.’ Jehoshaphat was not convinced and asked, ‘Is there no longer a prophet of the Lord we can ask?’ – Slid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718" y="1856626"/>
            <a:ext cx="5181598"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03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18:12-34</a:t>
            </a:r>
            <a:endParaRPr lang="en-US" dirty="0"/>
          </a:p>
        </p:txBody>
      </p:sp>
      <p:sp>
        <p:nvSpPr>
          <p:cNvPr id="14" name="Content Placeholder 13"/>
          <p:cNvSpPr>
            <a:spLocks noGrp="1"/>
          </p:cNvSpPr>
          <p:nvPr>
            <p:ph idx="1"/>
          </p:nvPr>
        </p:nvSpPr>
        <p:spPr>
          <a:xfrm>
            <a:off x="455612" y="1752600"/>
            <a:ext cx="6096000" cy="4724400"/>
          </a:xfrm>
        </p:spPr>
        <p:txBody>
          <a:bodyPr>
            <a:noAutofit/>
          </a:bodyPr>
          <a:lstStyle/>
          <a:p>
            <a:r>
              <a:rPr lang="en-US" sz="3200" b="1" baseline="30000" dirty="0"/>
              <a:t>12 </a:t>
            </a:r>
            <a:r>
              <a:rPr lang="en-US" sz="3200" dirty="0"/>
              <a:t>And the messenger that went to call Micaiah </a:t>
            </a:r>
            <a:r>
              <a:rPr lang="en-US" sz="3200" dirty="0" err="1"/>
              <a:t>spake</a:t>
            </a:r>
            <a:r>
              <a:rPr lang="en-US" sz="3200" dirty="0"/>
              <a:t> to him, saying, Behold, the words of the prophets declare good to the king with one assent; let thy word therefore, I pray thee, be like one of </a:t>
            </a:r>
            <a:r>
              <a:rPr lang="en-US" sz="3200" dirty="0" err="1"/>
              <a:t>their's</a:t>
            </a:r>
            <a:r>
              <a:rPr lang="en-US" sz="3200" dirty="0"/>
              <a:t>, and speak thou good.</a:t>
            </a:r>
          </a:p>
        </p:txBody>
      </p:sp>
      <p:pic>
        <p:nvPicPr>
          <p:cNvPr id="2050" name="Picture 2" descr="A messenger was sent to fetch Micaiah. – Slid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2612" y="190500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98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18:13-34</a:t>
            </a:r>
            <a:endParaRPr lang="en-US" dirty="0"/>
          </a:p>
        </p:txBody>
      </p:sp>
      <p:sp>
        <p:nvSpPr>
          <p:cNvPr id="14" name="Content Placeholder 13"/>
          <p:cNvSpPr>
            <a:spLocks noGrp="1"/>
          </p:cNvSpPr>
          <p:nvPr>
            <p:ph idx="1"/>
          </p:nvPr>
        </p:nvSpPr>
        <p:spPr>
          <a:xfrm>
            <a:off x="6932612" y="1295400"/>
            <a:ext cx="4038600" cy="5008652"/>
          </a:xfrm>
        </p:spPr>
        <p:txBody>
          <a:bodyPr>
            <a:noAutofit/>
          </a:bodyPr>
          <a:lstStyle/>
          <a:p>
            <a:r>
              <a:rPr lang="en-US" sz="4400" b="1" baseline="30000" dirty="0"/>
              <a:t>13 </a:t>
            </a:r>
            <a:r>
              <a:rPr lang="en-US" sz="4400" dirty="0"/>
              <a:t>And Micaiah said, As the </a:t>
            </a:r>
            <a:r>
              <a:rPr lang="en-US" sz="4400" cap="small" dirty="0"/>
              <a:t>Lord</a:t>
            </a:r>
            <a:r>
              <a:rPr lang="en-US" sz="4400" dirty="0"/>
              <a:t> </a:t>
            </a:r>
            <a:r>
              <a:rPr lang="en-US" sz="4400" dirty="0" err="1"/>
              <a:t>liveth</a:t>
            </a:r>
            <a:r>
              <a:rPr lang="en-US" sz="4400" dirty="0"/>
              <a:t>, even what my God </a:t>
            </a:r>
            <a:r>
              <a:rPr lang="en-US" sz="4400" dirty="0" err="1"/>
              <a:t>saith</a:t>
            </a:r>
            <a:r>
              <a:rPr lang="en-US" sz="4400" dirty="0"/>
              <a:t>, that will I speak.</a:t>
            </a:r>
          </a:p>
        </p:txBody>
      </p:sp>
      <p:pic>
        <p:nvPicPr>
          <p:cNvPr id="4098" name="Picture 2" descr="But Micaiah said, ‘As surely as the Lord lives, I can tell him only what the Lord tells me.’ – Slid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3" y="1219200"/>
            <a:ext cx="6071045" cy="4553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88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18:14-34</a:t>
            </a:r>
            <a:endParaRPr lang="en-US" dirty="0"/>
          </a:p>
        </p:txBody>
      </p:sp>
      <p:sp>
        <p:nvSpPr>
          <p:cNvPr id="14" name="Content Placeholder 13"/>
          <p:cNvSpPr>
            <a:spLocks noGrp="1"/>
          </p:cNvSpPr>
          <p:nvPr>
            <p:ph idx="1"/>
          </p:nvPr>
        </p:nvSpPr>
        <p:spPr>
          <a:xfrm>
            <a:off x="455612" y="1371600"/>
            <a:ext cx="6096000" cy="5105400"/>
          </a:xfrm>
        </p:spPr>
        <p:txBody>
          <a:bodyPr>
            <a:noAutofit/>
          </a:bodyPr>
          <a:lstStyle/>
          <a:p>
            <a:r>
              <a:rPr lang="en-US" sz="3200" b="1" baseline="30000" dirty="0"/>
              <a:t>14 </a:t>
            </a:r>
            <a:r>
              <a:rPr lang="en-US" sz="3200" dirty="0"/>
              <a:t>And when he was come to the king, the king said unto him, Micaiah, shall we go to </a:t>
            </a:r>
            <a:r>
              <a:rPr lang="en-US" sz="3200" dirty="0" err="1"/>
              <a:t>Ramothgilead</a:t>
            </a:r>
            <a:r>
              <a:rPr lang="en-US" sz="3200" dirty="0"/>
              <a:t> to battle, or shall I forbear? And he said, Go ye up, and prosper, and they shall be delivered into your hand.</a:t>
            </a:r>
          </a:p>
        </p:txBody>
      </p:sp>
      <p:pic>
        <p:nvPicPr>
          <p:cNvPr id="5122" name="Picture 2" descr="When the prophet of the Lord arrived, King Ahab asked him, ‘Micaiah, shall we go to war against Ramoth Gilead, or not?’ – Slid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1612" y="1371600"/>
            <a:ext cx="4572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912812" y="5181600"/>
            <a:ext cx="10363200" cy="1384995"/>
          </a:xfrm>
          <a:prstGeom prst="rect">
            <a:avLst/>
          </a:prstGeom>
          <a:noFill/>
        </p:spPr>
        <p:txBody>
          <a:bodyPr wrap="square" rtlCol="0">
            <a:spAutoFit/>
          </a:bodyPr>
          <a:lstStyle/>
          <a:p>
            <a:r>
              <a:rPr lang="en-US" sz="2400" dirty="0" smtClean="0">
                <a:solidFill>
                  <a:schemeClr val="accent1">
                    <a:lumMod val="75000"/>
                  </a:schemeClr>
                </a:solidFill>
              </a:rPr>
              <a:t>M</a:t>
            </a:r>
            <a:r>
              <a:rPr lang="en-US" sz="2800" dirty="0" smtClean="0">
                <a:solidFill>
                  <a:schemeClr val="accent1">
                    <a:lumMod val="75000"/>
                  </a:schemeClr>
                </a:solidFill>
              </a:rPr>
              <a:t>icaiah seems here to be speaking in dramatic irony, simply repeating the false message of the false prophets.  Evidently, his tone made that clear, as is shown by Ahab’s response.  </a:t>
            </a:r>
            <a:endParaRPr lang="en-US" sz="2400" dirty="0">
              <a:solidFill>
                <a:schemeClr val="accent1">
                  <a:lumMod val="75000"/>
                </a:schemeClr>
              </a:solidFill>
            </a:endParaRPr>
          </a:p>
        </p:txBody>
      </p:sp>
    </p:spTree>
    <p:extLst>
      <p:ext uri="{BB962C8B-B14F-4D97-AF65-F5344CB8AC3E}">
        <p14:creationId xmlns:p14="http://schemas.microsoft.com/office/powerpoint/2010/main" val="66873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18:15-34</a:t>
            </a:r>
            <a:endParaRPr lang="en-US" dirty="0"/>
          </a:p>
        </p:txBody>
      </p:sp>
      <p:sp>
        <p:nvSpPr>
          <p:cNvPr id="14" name="Content Placeholder 13"/>
          <p:cNvSpPr>
            <a:spLocks noGrp="1"/>
          </p:cNvSpPr>
          <p:nvPr>
            <p:ph idx="1"/>
          </p:nvPr>
        </p:nvSpPr>
        <p:spPr>
          <a:xfrm>
            <a:off x="5332412" y="1143000"/>
            <a:ext cx="6096000" cy="5008652"/>
          </a:xfrm>
        </p:spPr>
        <p:txBody>
          <a:bodyPr>
            <a:noAutofit/>
          </a:bodyPr>
          <a:lstStyle/>
          <a:p>
            <a:r>
              <a:rPr lang="en-US" sz="3200" b="1" baseline="30000" dirty="0"/>
              <a:t>15 </a:t>
            </a:r>
            <a:r>
              <a:rPr lang="en-US" sz="3200" dirty="0"/>
              <a:t>And the king said to him, How many times shall I adjure thee that thou say nothing but the truth to me in the name of the </a:t>
            </a:r>
            <a:r>
              <a:rPr lang="en-US" sz="3200" cap="small" dirty="0"/>
              <a:t>Lord</a:t>
            </a:r>
            <a:r>
              <a:rPr lang="en-US" sz="3200" dirty="0"/>
              <a:t>?</a:t>
            </a:r>
          </a:p>
          <a:p>
            <a:r>
              <a:rPr lang="en-US" sz="3200" b="1" baseline="30000" dirty="0"/>
              <a:t>16 </a:t>
            </a:r>
            <a:r>
              <a:rPr lang="en-US" sz="3200" dirty="0"/>
              <a:t>Then he said, I did see all Israel scattered upon the mountains, as sheep that have no shepherd: and the </a:t>
            </a:r>
            <a:r>
              <a:rPr lang="en-US" sz="3200" cap="small" dirty="0"/>
              <a:t>Lord</a:t>
            </a:r>
            <a:r>
              <a:rPr lang="en-US" sz="3200" dirty="0"/>
              <a:t> said, These have no master; let them return therefore every man to his house in peace.</a:t>
            </a:r>
          </a:p>
        </p:txBody>
      </p:sp>
      <p:pic>
        <p:nvPicPr>
          <p:cNvPr id="6146" name="Picture 2" descr="‘I saw all Israel scattered on the hills like sheep without a shepherd. I heard the Lord saying, “These people have no master. Let each one go home in peace.’” Ahab said to Jehoshaphat, ‘Didn’t I tell you that he never prophesies anything good about me, but only bad?’ – Slid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1" y="1752600"/>
            <a:ext cx="4978399"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719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18:17-34</a:t>
            </a:r>
            <a:endParaRPr lang="en-US" dirty="0"/>
          </a:p>
        </p:txBody>
      </p:sp>
      <p:sp>
        <p:nvSpPr>
          <p:cNvPr id="14" name="Content Placeholder 13"/>
          <p:cNvSpPr>
            <a:spLocks noGrp="1"/>
          </p:cNvSpPr>
          <p:nvPr>
            <p:ph idx="1"/>
          </p:nvPr>
        </p:nvSpPr>
        <p:spPr>
          <a:xfrm>
            <a:off x="455612" y="1371600"/>
            <a:ext cx="5715000" cy="5105400"/>
          </a:xfrm>
        </p:spPr>
        <p:txBody>
          <a:bodyPr>
            <a:noAutofit/>
          </a:bodyPr>
          <a:lstStyle/>
          <a:p>
            <a:r>
              <a:rPr lang="en-US" sz="3200" b="1" baseline="30000" dirty="0"/>
              <a:t>17 </a:t>
            </a:r>
            <a:r>
              <a:rPr lang="en-US" sz="3200" dirty="0"/>
              <a:t>And the king of Israel said to Jehoshaphat, Did I not tell thee that he would not prophesy good unto me, but evil?</a:t>
            </a:r>
          </a:p>
          <a:p>
            <a:r>
              <a:rPr lang="en-US" sz="3200" b="1" baseline="30000" dirty="0"/>
              <a:t>18 </a:t>
            </a:r>
            <a:r>
              <a:rPr lang="en-US" sz="3200" dirty="0"/>
              <a:t>Again he said, Therefore hear the word of the </a:t>
            </a:r>
            <a:r>
              <a:rPr lang="en-US" sz="3200" cap="small" dirty="0"/>
              <a:t>Lord</a:t>
            </a:r>
            <a:r>
              <a:rPr lang="en-US" sz="3200" dirty="0"/>
              <a:t>; I saw the </a:t>
            </a:r>
            <a:r>
              <a:rPr lang="en-US" sz="3200" cap="small" dirty="0"/>
              <a:t>Lord</a:t>
            </a:r>
            <a:r>
              <a:rPr lang="en-US" sz="3200" dirty="0"/>
              <a:t> sitting upon his throne, and all the host of heaven standing on his right hand and on his left.</a:t>
            </a:r>
          </a:p>
        </p:txBody>
      </p:sp>
      <p:pic>
        <p:nvPicPr>
          <p:cNvPr id="7170" name="Picture 2" descr="Micaiah continued. ‘I saw the Lord sitting on His throne among the multitudes of heaven and someone asked, ‘Who will entice Ahab into attacking Ramoth Gilead and going to his death there?’ Finally a spirit offered to entice the king by deceiving all his prophets. The Lord has decreed disaster for you King Ahab.’ – Slid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8212" y="1676400"/>
            <a:ext cx="5384798"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62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18:19-34</a:t>
            </a:r>
            <a:endParaRPr lang="en-US" dirty="0"/>
          </a:p>
        </p:txBody>
      </p:sp>
      <p:sp>
        <p:nvSpPr>
          <p:cNvPr id="14" name="Content Placeholder 13"/>
          <p:cNvSpPr>
            <a:spLocks noGrp="1"/>
          </p:cNvSpPr>
          <p:nvPr>
            <p:ph idx="1"/>
          </p:nvPr>
        </p:nvSpPr>
        <p:spPr>
          <a:xfrm>
            <a:off x="5332412" y="1143000"/>
            <a:ext cx="6096000" cy="5008652"/>
          </a:xfrm>
        </p:spPr>
        <p:txBody>
          <a:bodyPr>
            <a:noAutofit/>
          </a:bodyPr>
          <a:lstStyle/>
          <a:p>
            <a:r>
              <a:rPr lang="en-US" sz="3200" b="1" baseline="30000" dirty="0"/>
              <a:t>19 </a:t>
            </a:r>
            <a:r>
              <a:rPr lang="en-US" sz="3200" dirty="0"/>
              <a:t>And the </a:t>
            </a:r>
            <a:r>
              <a:rPr lang="en-US" sz="3200" cap="small" dirty="0"/>
              <a:t>Lord</a:t>
            </a:r>
            <a:r>
              <a:rPr lang="en-US" sz="3200" dirty="0"/>
              <a:t> said, Who shall entice Ahab king of Israel, that he may go up and fall at </a:t>
            </a:r>
            <a:r>
              <a:rPr lang="en-US" sz="3200" dirty="0" err="1"/>
              <a:t>Ramothgilead</a:t>
            </a:r>
            <a:r>
              <a:rPr lang="en-US" sz="3200" dirty="0"/>
              <a:t>? And one </a:t>
            </a:r>
            <a:r>
              <a:rPr lang="en-US" sz="3200" dirty="0" err="1"/>
              <a:t>spake</a:t>
            </a:r>
            <a:r>
              <a:rPr lang="en-US" sz="3200" dirty="0"/>
              <a:t> saying after this manner, and another saying after that manner.</a:t>
            </a:r>
          </a:p>
          <a:p>
            <a:r>
              <a:rPr lang="en-US" sz="3200" b="1" baseline="30000" dirty="0"/>
              <a:t>20 </a:t>
            </a:r>
            <a:r>
              <a:rPr lang="en-US" sz="3200" dirty="0"/>
              <a:t>Then there came out a spirit, and stood before the </a:t>
            </a:r>
            <a:r>
              <a:rPr lang="en-US" sz="3200" cap="small" dirty="0"/>
              <a:t>Lord</a:t>
            </a:r>
            <a:r>
              <a:rPr lang="en-US" sz="3200" dirty="0"/>
              <a:t>, and said, I will entice him. And the </a:t>
            </a:r>
            <a:r>
              <a:rPr lang="en-US" sz="3200" cap="small" dirty="0"/>
              <a:t>Lord</a:t>
            </a:r>
            <a:r>
              <a:rPr lang="en-US" sz="3200" dirty="0"/>
              <a:t> said unto him, Wherewith?</a:t>
            </a:r>
          </a:p>
        </p:txBody>
      </p:sp>
      <p:pic>
        <p:nvPicPr>
          <p:cNvPr id="8194" name="Picture 2" descr="The king said to him, ‘How many times must I make you swear to tell me nothing but the truth in the name of the Lord?’ Micaiah then gave him the real message from the Lord. – Slid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1742326"/>
            <a:ext cx="5079999"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90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18:21-34</a:t>
            </a:r>
            <a:endParaRPr lang="en-US" dirty="0"/>
          </a:p>
        </p:txBody>
      </p:sp>
      <p:sp>
        <p:nvSpPr>
          <p:cNvPr id="14" name="Content Placeholder 13"/>
          <p:cNvSpPr>
            <a:spLocks noGrp="1"/>
          </p:cNvSpPr>
          <p:nvPr>
            <p:ph idx="1"/>
          </p:nvPr>
        </p:nvSpPr>
        <p:spPr>
          <a:xfrm>
            <a:off x="455612" y="1371600"/>
            <a:ext cx="5715000" cy="5105400"/>
          </a:xfrm>
        </p:spPr>
        <p:txBody>
          <a:bodyPr>
            <a:noAutofit/>
          </a:bodyPr>
          <a:lstStyle/>
          <a:p>
            <a:r>
              <a:rPr lang="en-US" sz="3200" b="1" baseline="30000" dirty="0"/>
              <a:t>21 </a:t>
            </a:r>
            <a:r>
              <a:rPr lang="en-US" sz="3200" dirty="0"/>
              <a:t>And he said, I will go out, and be a lying spirit in the mouth of all his prophets. And the Lord said, Thou shalt entice him, and thou shalt also prevail: go out, and do even so.</a:t>
            </a:r>
          </a:p>
          <a:p>
            <a:r>
              <a:rPr lang="en-US" sz="3200" b="1" baseline="30000" dirty="0"/>
              <a:t>22 </a:t>
            </a:r>
            <a:r>
              <a:rPr lang="en-US" sz="3200" dirty="0"/>
              <a:t>Now therefore, behold, the </a:t>
            </a:r>
            <a:r>
              <a:rPr lang="en-US" sz="3200" cap="small" dirty="0"/>
              <a:t>Lord</a:t>
            </a:r>
            <a:r>
              <a:rPr lang="en-US" sz="3200" dirty="0"/>
              <a:t> hath put a lying spirit in the mouth of these thy prophets, and the </a:t>
            </a:r>
            <a:r>
              <a:rPr lang="en-US" sz="3200" cap="small" dirty="0"/>
              <a:t>Lord</a:t>
            </a:r>
            <a:r>
              <a:rPr lang="en-US" sz="3200" dirty="0"/>
              <a:t> hath spoken evil against thee.</a:t>
            </a:r>
          </a:p>
        </p:txBody>
      </p:sp>
      <p:pic>
        <p:nvPicPr>
          <p:cNvPr id="9218" name="Picture 2" descr="The prophet spoke mockingly, ‘Attack and be victorious, for the Lord will give it into the king’s hand.’ – Slid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9212" y="1828800"/>
            <a:ext cx="4978399"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251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17623" y="381000"/>
            <a:ext cx="11191789" cy="742811"/>
          </a:xfrm>
        </p:spPr>
        <p:txBody>
          <a:bodyPr>
            <a:normAutofit/>
          </a:bodyPr>
          <a:lstStyle/>
          <a:p>
            <a:r>
              <a:rPr lang="en-US" dirty="0" smtClean="0"/>
              <a:t>Jehoshaphat: An Example of Faith and Struggle</a:t>
            </a:r>
            <a:endParaRPr lang="en-US" dirty="0"/>
          </a:p>
        </p:txBody>
      </p:sp>
      <p:sp>
        <p:nvSpPr>
          <p:cNvPr id="14" name="Content Placeholder 13"/>
          <p:cNvSpPr>
            <a:spLocks noGrp="1"/>
          </p:cNvSpPr>
          <p:nvPr>
            <p:ph idx="1"/>
          </p:nvPr>
        </p:nvSpPr>
        <p:spPr>
          <a:xfrm>
            <a:off x="5484812" y="1371599"/>
            <a:ext cx="6172200" cy="4648201"/>
          </a:xfrm>
        </p:spPr>
        <p:txBody>
          <a:bodyPr>
            <a:noAutofit/>
          </a:bodyPr>
          <a:lstStyle/>
          <a:p>
            <a:pPr marL="0" indent="0">
              <a:buNone/>
            </a:pPr>
            <a:r>
              <a:rPr lang="en-US" sz="3200" dirty="0"/>
              <a:t>Jehoshaphat </a:t>
            </a:r>
            <a:r>
              <a:rPr lang="en-US" sz="3200" dirty="0" smtClean="0"/>
              <a:t>( </a:t>
            </a:r>
            <a:r>
              <a:rPr lang="en-US" sz="3200" dirty="0"/>
              <a:t>"Yahweh has judged</a:t>
            </a:r>
            <a:r>
              <a:rPr lang="en-US" sz="3200" dirty="0" smtClean="0"/>
              <a:t>"), </a:t>
            </a:r>
            <a:r>
              <a:rPr lang="en-US" sz="3200" dirty="0"/>
              <a:t>according to 1 Kings 22:41, was the son of Asa, and the fourth king of the Kingdom of Judah, in succession to his father. The Jerusalem Bible states that "the Chronicler sees Asa as a type of the peaceful, Jehoshaphat of the strong </a:t>
            </a:r>
            <a:r>
              <a:rPr lang="en-US" sz="3200" dirty="0" smtClean="0"/>
              <a:t>king."</a:t>
            </a:r>
            <a:endParaRPr lang="en-US" sz="3200" dirty="0"/>
          </a:p>
        </p:txBody>
      </p:sp>
      <p:pic>
        <p:nvPicPr>
          <p:cNvPr id="1026" name="Picture 2" descr="https://upload.wikimedia.org/wikipedia/commons/thumb/1/1b/WLM14ES_-_CS_06072007_%5E165233_%5E17537_-_.jpg/220px-WLM14ES_-_CS_06072007_%5E165233_%5E17537_-_.jpg"/>
          <p:cNvPicPr>
            <a:picLocks noChangeAspect="1" noChangeArrowheads="1"/>
          </p:cNvPicPr>
          <p:nvPr/>
        </p:nvPicPr>
        <p:blipFill rotWithShape="1">
          <a:blip r:embed="rId2">
            <a:extLst>
              <a:ext uri="{28A0092B-C50C-407E-A947-70E740481C1C}">
                <a14:useLocalDpi xmlns:a14="http://schemas.microsoft.com/office/drawing/2010/main" val="0"/>
              </a:ext>
            </a:extLst>
          </a:blip>
          <a:srcRect t="9290" b="10303"/>
          <a:stretch/>
        </p:blipFill>
        <p:spPr bwMode="auto">
          <a:xfrm>
            <a:off x="617623" y="1088708"/>
            <a:ext cx="4571999" cy="48959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1812" y="5932470"/>
            <a:ext cx="4571999" cy="646331"/>
          </a:xfrm>
          <a:prstGeom prst="rect">
            <a:avLst/>
          </a:prstGeom>
          <a:noFill/>
        </p:spPr>
        <p:txBody>
          <a:bodyPr wrap="square" rtlCol="0">
            <a:spAutoFit/>
          </a:bodyPr>
          <a:lstStyle/>
          <a:p>
            <a:r>
              <a:rPr lang="en-US" dirty="0"/>
              <a:t>Statues of Kings Jehoshaphat and Hezekiah at </a:t>
            </a:r>
            <a:r>
              <a:rPr lang="en-US" dirty="0">
                <a:hlinkClick r:id="rId3" tooltip="El Escorial"/>
              </a:rPr>
              <a:t>El Escorial</a:t>
            </a:r>
            <a:r>
              <a:rPr lang="en-US" dirty="0"/>
              <a:t>, Spain</a:t>
            </a:r>
          </a:p>
        </p:txBody>
      </p:sp>
    </p:spTree>
    <p:extLst>
      <p:ext uri="{BB962C8B-B14F-4D97-AF65-F5344CB8AC3E}">
        <p14:creationId xmlns:p14="http://schemas.microsoft.com/office/powerpoint/2010/main" val="213913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18:23-34</a:t>
            </a:r>
            <a:endParaRPr lang="en-US" dirty="0"/>
          </a:p>
        </p:txBody>
      </p:sp>
      <p:sp>
        <p:nvSpPr>
          <p:cNvPr id="14" name="Content Placeholder 13"/>
          <p:cNvSpPr>
            <a:spLocks noGrp="1"/>
          </p:cNvSpPr>
          <p:nvPr>
            <p:ph idx="1"/>
          </p:nvPr>
        </p:nvSpPr>
        <p:spPr>
          <a:xfrm>
            <a:off x="6856412" y="1295400"/>
            <a:ext cx="4572000" cy="5008652"/>
          </a:xfrm>
        </p:spPr>
        <p:txBody>
          <a:bodyPr>
            <a:noAutofit/>
          </a:bodyPr>
          <a:lstStyle/>
          <a:p>
            <a:r>
              <a:rPr lang="en-US" sz="3200" b="1" baseline="30000" dirty="0"/>
              <a:t>23 </a:t>
            </a:r>
            <a:r>
              <a:rPr lang="en-US" sz="3200" dirty="0"/>
              <a:t>Then Zedekiah the son of </a:t>
            </a:r>
            <a:r>
              <a:rPr lang="en-US" sz="3200" dirty="0" err="1"/>
              <a:t>Chenaanah</a:t>
            </a:r>
            <a:r>
              <a:rPr lang="en-US" sz="3200" dirty="0"/>
              <a:t> came near, and smote Micaiah upon the cheek, and said, Which way went the Spirit of the </a:t>
            </a:r>
            <a:r>
              <a:rPr lang="en-US" sz="3200" cap="small" dirty="0"/>
              <a:t>Lord</a:t>
            </a:r>
            <a:r>
              <a:rPr lang="en-US" sz="3200" dirty="0"/>
              <a:t> from me to speak unto thee</a:t>
            </a:r>
            <a:r>
              <a:rPr lang="en-US" sz="3200" dirty="0" smtClean="0"/>
              <a:t>?</a:t>
            </a:r>
            <a:endParaRPr lang="en-US" sz="3200" dirty="0"/>
          </a:p>
        </p:txBody>
      </p:sp>
      <p:pic>
        <p:nvPicPr>
          <p:cNvPr id="10242" name="Picture 2" descr="Zedekiah, the leader of Ahab’s false prophets, went and slapped Micaiah in the face. – Slid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3" y="1219200"/>
            <a:ext cx="6299198"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4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18:24-34</a:t>
            </a:r>
            <a:endParaRPr lang="en-US" dirty="0"/>
          </a:p>
        </p:txBody>
      </p:sp>
      <p:sp>
        <p:nvSpPr>
          <p:cNvPr id="14" name="Content Placeholder 13"/>
          <p:cNvSpPr>
            <a:spLocks noGrp="1"/>
          </p:cNvSpPr>
          <p:nvPr>
            <p:ph idx="1"/>
          </p:nvPr>
        </p:nvSpPr>
        <p:spPr>
          <a:xfrm>
            <a:off x="473075" y="1219200"/>
            <a:ext cx="3581400" cy="5105400"/>
          </a:xfrm>
        </p:spPr>
        <p:txBody>
          <a:bodyPr>
            <a:noAutofit/>
          </a:bodyPr>
          <a:lstStyle/>
          <a:p>
            <a:r>
              <a:rPr lang="en-US" sz="3200" b="1" baseline="30000" dirty="0"/>
              <a:t>24 </a:t>
            </a:r>
            <a:r>
              <a:rPr lang="en-US" sz="3200" dirty="0"/>
              <a:t>And Micaiah said, Behold, thou shalt see on that day when thou shalt go into an inner chamber to hide thyself.</a:t>
            </a:r>
          </a:p>
        </p:txBody>
      </p:sp>
      <p:pic>
        <p:nvPicPr>
          <p:cNvPr id="11266" name="Picture 2" descr="Ahab ordered that Micaiah be put in prison and fed only on bread and water until he returned safely from the battle. Micaiah declared, ‘If you return safely, then the Lord has not spoken through me.’ Then he added, ‘Mark my words, all you people!’ – Slid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8012" y="1181098"/>
            <a:ext cx="6858000" cy="5143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16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18:25-34</a:t>
            </a:r>
            <a:endParaRPr lang="en-US" dirty="0"/>
          </a:p>
        </p:txBody>
      </p:sp>
      <p:sp>
        <p:nvSpPr>
          <p:cNvPr id="14" name="Content Placeholder 13"/>
          <p:cNvSpPr>
            <a:spLocks noGrp="1"/>
          </p:cNvSpPr>
          <p:nvPr>
            <p:ph idx="1"/>
          </p:nvPr>
        </p:nvSpPr>
        <p:spPr>
          <a:xfrm>
            <a:off x="455613" y="1295400"/>
            <a:ext cx="10972799" cy="5008652"/>
          </a:xfrm>
        </p:spPr>
        <p:txBody>
          <a:bodyPr>
            <a:noAutofit/>
          </a:bodyPr>
          <a:lstStyle/>
          <a:p>
            <a:r>
              <a:rPr lang="en-US" sz="3200" b="1" baseline="30000" dirty="0"/>
              <a:t>25 </a:t>
            </a:r>
            <a:r>
              <a:rPr lang="en-US" sz="3200" dirty="0"/>
              <a:t>Then the king of Israel said, Take ye Micaiah, and carry him back to Amon the governor of the city, and to </a:t>
            </a:r>
            <a:r>
              <a:rPr lang="en-US" sz="3200" dirty="0" err="1"/>
              <a:t>Joash</a:t>
            </a:r>
            <a:r>
              <a:rPr lang="en-US" sz="3200" dirty="0"/>
              <a:t> the king's son;</a:t>
            </a:r>
          </a:p>
          <a:p>
            <a:r>
              <a:rPr lang="en-US" sz="3200" b="1" baseline="30000" dirty="0"/>
              <a:t>26 </a:t>
            </a:r>
            <a:r>
              <a:rPr lang="en-US" sz="3200" dirty="0"/>
              <a:t>And say, Thus </a:t>
            </a:r>
            <a:r>
              <a:rPr lang="en-US" sz="3200" dirty="0" err="1"/>
              <a:t>saith</a:t>
            </a:r>
            <a:r>
              <a:rPr lang="en-US" sz="3200" dirty="0"/>
              <a:t> the king, Put this fellow in the prison, and feed him with bread of affliction and with water of affliction, until I return in peace</a:t>
            </a:r>
            <a:r>
              <a:rPr lang="en-US" sz="3200" dirty="0" smtClean="0"/>
              <a:t>.</a:t>
            </a:r>
          </a:p>
          <a:p>
            <a:r>
              <a:rPr lang="en-US" sz="3200" b="1" baseline="30000" dirty="0"/>
              <a:t>27 </a:t>
            </a:r>
            <a:r>
              <a:rPr lang="en-US" sz="3200" dirty="0"/>
              <a:t>And Micaiah said, If thou certainly return in peace, then hath not the </a:t>
            </a:r>
            <a:r>
              <a:rPr lang="en-US" sz="3200" cap="small" dirty="0"/>
              <a:t>Lord</a:t>
            </a:r>
            <a:r>
              <a:rPr lang="en-US" sz="3200" dirty="0"/>
              <a:t> spoken by me. And he said, Hearken, all ye people.</a:t>
            </a:r>
          </a:p>
        </p:txBody>
      </p:sp>
    </p:spTree>
    <p:extLst>
      <p:ext uri="{BB962C8B-B14F-4D97-AF65-F5344CB8AC3E}">
        <p14:creationId xmlns:p14="http://schemas.microsoft.com/office/powerpoint/2010/main" val="3299012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18:28-34</a:t>
            </a:r>
            <a:endParaRPr lang="en-US" dirty="0"/>
          </a:p>
        </p:txBody>
      </p:sp>
      <p:sp>
        <p:nvSpPr>
          <p:cNvPr id="14" name="Content Placeholder 13"/>
          <p:cNvSpPr>
            <a:spLocks noGrp="1"/>
          </p:cNvSpPr>
          <p:nvPr>
            <p:ph idx="1"/>
          </p:nvPr>
        </p:nvSpPr>
        <p:spPr>
          <a:xfrm>
            <a:off x="6018212" y="1295400"/>
            <a:ext cx="5410200" cy="5008652"/>
          </a:xfrm>
        </p:spPr>
        <p:txBody>
          <a:bodyPr>
            <a:noAutofit/>
          </a:bodyPr>
          <a:lstStyle/>
          <a:p>
            <a:r>
              <a:rPr lang="en-US" sz="3200" b="1" baseline="30000" dirty="0"/>
              <a:t>28 </a:t>
            </a:r>
            <a:r>
              <a:rPr lang="en-US" sz="3200" dirty="0"/>
              <a:t>So the king of Israel and Jehoshaphat the king of Judah went up to </a:t>
            </a:r>
            <a:r>
              <a:rPr lang="en-US" sz="3200" dirty="0" err="1"/>
              <a:t>Ramothgilead</a:t>
            </a:r>
            <a:r>
              <a:rPr lang="en-US" sz="3200" dirty="0"/>
              <a:t>.</a:t>
            </a:r>
          </a:p>
          <a:p>
            <a:r>
              <a:rPr lang="en-US" sz="3200" b="1" baseline="30000" dirty="0"/>
              <a:t>29 </a:t>
            </a:r>
            <a:r>
              <a:rPr lang="en-US" sz="3200" dirty="0"/>
              <a:t>And the king of Israel said unto Jehoshaphat, I will disguise myself, and I will go to the battle; but put thou on thy robes. So the king of Israel disguised himself; and they went to the battle.</a:t>
            </a:r>
          </a:p>
        </p:txBody>
      </p:sp>
      <p:pic>
        <p:nvPicPr>
          <p:cNvPr id="12290" name="Picture 2" descr="Foolishly, Jehoshaphat ignored God’s warning through Micaiah. He joined forces with King Ahab and set off to attack Ramoth-Gilead. He even went along with Ahab’s plan that he would go to war in royal robes but Ahab would disguise himself.’ – Slid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2" y="1600200"/>
            <a:ext cx="5486398"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265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18:30-34</a:t>
            </a:r>
            <a:endParaRPr lang="en-US" dirty="0"/>
          </a:p>
        </p:txBody>
      </p:sp>
      <p:sp>
        <p:nvSpPr>
          <p:cNvPr id="14" name="Content Placeholder 13"/>
          <p:cNvSpPr>
            <a:spLocks noGrp="1"/>
          </p:cNvSpPr>
          <p:nvPr>
            <p:ph idx="1"/>
          </p:nvPr>
        </p:nvSpPr>
        <p:spPr>
          <a:xfrm>
            <a:off x="473074" y="1219200"/>
            <a:ext cx="6764338" cy="5105400"/>
          </a:xfrm>
        </p:spPr>
        <p:txBody>
          <a:bodyPr>
            <a:noAutofit/>
          </a:bodyPr>
          <a:lstStyle/>
          <a:p>
            <a:r>
              <a:rPr lang="en-US" sz="3000" b="1" baseline="30000" dirty="0"/>
              <a:t>30 </a:t>
            </a:r>
            <a:r>
              <a:rPr lang="en-US" sz="3000" dirty="0"/>
              <a:t>Now the king of Syria had commanded the captains of the chariots that were with him, saying, Fight ye not with small or great, save only with the king of Israel.</a:t>
            </a:r>
          </a:p>
          <a:p>
            <a:r>
              <a:rPr lang="en-US" sz="3000" b="1" baseline="30000" dirty="0"/>
              <a:t>31 </a:t>
            </a:r>
            <a:r>
              <a:rPr lang="en-US" sz="3000" dirty="0"/>
              <a:t>And it came to pass, when the captains of the chariots saw Jehoshaphat, that they said, It is the king of Israel. Therefore they compassed about him to fight: but Jehoshaphat cried out, and the </a:t>
            </a:r>
            <a:r>
              <a:rPr lang="en-US" sz="3000" cap="small" dirty="0"/>
              <a:t>Lord</a:t>
            </a:r>
            <a:r>
              <a:rPr lang="en-US" sz="3000" dirty="0"/>
              <a:t> helped him; and God moved them to depart from him.</a:t>
            </a:r>
          </a:p>
        </p:txBody>
      </p:sp>
      <p:pic>
        <p:nvPicPr>
          <p:cNvPr id="14338" name="Picture 2" descr="The king of Aram had ordered his thirty-two chariot commanders, ‘Do not fight with anyone, small or great, except the king of Israel.’ When the commanders saw Jehoshaphat in his royal robes they turned to attack him, thinking he was Ahab.’ – Slid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2212" y="3429000"/>
            <a:ext cx="4063999"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65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18:32-34</a:t>
            </a:r>
            <a:endParaRPr lang="en-US" dirty="0"/>
          </a:p>
        </p:txBody>
      </p:sp>
      <p:sp>
        <p:nvSpPr>
          <p:cNvPr id="14" name="Content Placeholder 13"/>
          <p:cNvSpPr>
            <a:spLocks noGrp="1"/>
          </p:cNvSpPr>
          <p:nvPr>
            <p:ph idx="1"/>
          </p:nvPr>
        </p:nvSpPr>
        <p:spPr>
          <a:xfrm>
            <a:off x="6348410" y="1295400"/>
            <a:ext cx="5080001" cy="5008652"/>
          </a:xfrm>
        </p:spPr>
        <p:txBody>
          <a:bodyPr>
            <a:noAutofit/>
          </a:bodyPr>
          <a:lstStyle/>
          <a:p>
            <a:r>
              <a:rPr lang="en-US" sz="3200" b="1" baseline="30000" dirty="0"/>
              <a:t>32 </a:t>
            </a:r>
            <a:r>
              <a:rPr lang="en-US" sz="3200" dirty="0"/>
              <a:t>For it came to pass, that, when the captains of the chariots perceived that it was not the king of Israel, they turned back again from pursuing him</a:t>
            </a:r>
            <a:r>
              <a:rPr lang="en-US" sz="3200" dirty="0" smtClean="0"/>
              <a:t>.</a:t>
            </a:r>
            <a:endParaRPr lang="en-US" sz="3200" dirty="0"/>
          </a:p>
        </p:txBody>
      </p:sp>
      <p:pic>
        <p:nvPicPr>
          <p:cNvPr id="15362" name="Picture 2" descr="But when Jehoshaphat cried out and they realised it was not Ahab, they stopped pursuing him. – Slid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3" y="1295400"/>
            <a:ext cx="5892798"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184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18:33-34</a:t>
            </a:r>
            <a:endParaRPr lang="en-US" dirty="0"/>
          </a:p>
        </p:txBody>
      </p:sp>
      <p:sp>
        <p:nvSpPr>
          <p:cNvPr id="14" name="Content Placeholder 13"/>
          <p:cNvSpPr>
            <a:spLocks noGrp="1"/>
          </p:cNvSpPr>
          <p:nvPr>
            <p:ph idx="1"/>
          </p:nvPr>
        </p:nvSpPr>
        <p:spPr>
          <a:xfrm>
            <a:off x="455613" y="1143000"/>
            <a:ext cx="6764338" cy="5105400"/>
          </a:xfrm>
        </p:spPr>
        <p:txBody>
          <a:bodyPr>
            <a:noAutofit/>
          </a:bodyPr>
          <a:lstStyle/>
          <a:p>
            <a:r>
              <a:rPr lang="en-US" sz="3200" b="1" baseline="30000" dirty="0"/>
              <a:t>33 </a:t>
            </a:r>
            <a:r>
              <a:rPr lang="en-US" sz="3200" dirty="0"/>
              <a:t>And a certain man drew a bow at a venture, and smote the king of Israel between the joints of the harness: therefore he said to his chariot man, Turn thine hand, that thou </a:t>
            </a:r>
            <a:r>
              <a:rPr lang="en-US" sz="3200" dirty="0" err="1"/>
              <a:t>mayest</a:t>
            </a:r>
            <a:r>
              <a:rPr lang="en-US" sz="3200" dirty="0"/>
              <a:t> carry me out of the host; for I am wounded.</a:t>
            </a:r>
          </a:p>
          <a:p>
            <a:r>
              <a:rPr lang="en-US" sz="3200" b="1" baseline="30000" dirty="0"/>
              <a:t>34 </a:t>
            </a:r>
            <a:r>
              <a:rPr lang="en-US" sz="3200" dirty="0"/>
              <a:t>And the battle increased that day: howbeit the king of Israel stayed himself up in his chariot against the Syrians until the even: and about the time of the sun going down he died.</a:t>
            </a:r>
          </a:p>
        </p:txBody>
      </p:sp>
      <p:pic>
        <p:nvPicPr>
          <p:cNvPr id="16386" name="Picture 2" descr="Ahab, in his disguise, thought he was safe, but an arrow shot at random hit him between the sections of his armour. All day long the battle raged, and the king was propped up in his chariot. The blood from his wound ran onto the floor of the chariot, and that evening he died. Ahab was taken back to Samaria. (His chariot was washed at a pool and dogs gathered to lick his blood, just as the prophet Elijah had prophesied when Ahab had earlier murdered Naboth and stole his vineyard - 1 Kings 21:24). – Slid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812" y="1905000"/>
            <a:ext cx="5079999"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49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19:1-3</a:t>
            </a:r>
            <a:endParaRPr lang="en-US" dirty="0"/>
          </a:p>
        </p:txBody>
      </p:sp>
      <p:sp>
        <p:nvSpPr>
          <p:cNvPr id="14" name="Content Placeholder 13"/>
          <p:cNvSpPr>
            <a:spLocks noGrp="1"/>
          </p:cNvSpPr>
          <p:nvPr>
            <p:ph idx="1"/>
          </p:nvPr>
        </p:nvSpPr>
        <p:spPr>
          <a:xfrm>
            <a:off x="7392034" y="990600"/>
            <a:ext cx="2743200" cy="5008652"/>
          </a:xfrm>
        </p:spPr>
        <p:txBody>
          <a:bodyPr>
            <a:noAutofit/>
          </a:bodyPr>
          <a:lstStyle/>
          <a:p>
            <a:r>
              <a:rPr lang="en-US" sz="3200" b="1" dirty="0"/>
              <a:t>19 </a:t>
            </a:r>
            <a:r>
              <a:rPr lang="en-US" sz="3200" dirty="0"/>
              <a:t>And Jehoshaphat the king of Judah returned to his house in peace to Jerusalem.</a:t>
            </a:r>
          </a:p>
        </p:txBody>
      </p:sp>
      <p:pic>
        <p:nvPicPr>
          <p:cNvPr id="17410" name="Picture 2" descr="The battle was lost but Jehoshaphat returned safely to his palace in Jerusalem. – Slid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014" y="990600"/>
            <a:ext cx="6400798"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508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19:2-3</a:t>
            </a:r>
            <a:endParaRPr lang="en-US" dirty="0"/>
          </a:p>
        </p:txBody>
      </p:sp>
      <p:sp>
        <p:nvSpPr>
          <p:cNvPr id="14" name="Content Placeholder 13"/>
          <p:cNvSpPr>
            <a:spLocks noGrp="1"/>
          </p:cNvSpPr>
          <p:nvPr>
            <p:ph idx="1"/>
          </p:nvPr>
        </p:nvSpPr>
        <p:spPr>
          <a:xfrm>
            <a:off x="455613" y="1143000"/>
            <a:ext cx="5638799" cy="5105400"/>
          </a:xfrm>
        </p:spPr>
        <p:txBody>
          <a:bodyPr>
            <a:noAutofit/>
          </a:bodyPr>
          <a:lstStyle/>
          <a:p>
            <a:r>
              <a:rPr lang="en-US" sz="3000" b="1" baseline="30000" dirty="0"/>
              <a:t>2 </a:t>
            </a:r>
            <a:r>
              <a:rPr lang="en-US" sz="3000" dirty="0"/>
              <a:t>And Jehu the son of </a:t>
            </a:r>
            <a:r>
              <a:rPr lang="en-US" sz="3000" dirty="0" err="1"/>
              <a:t>Hanani</a:t>
            </a:r>
            <a:r>
              <a:rPr lang="en-US" sz="3000" dirty="0"/>
              <a:t> the seer went out to meet him, and said to king Jehoshaphat, </a:t>
            </a:r>
            <a:r>
              <a:rPr lang="en-US" sz="3000" dirty="0" err="1"/>
              <a:t>Shouldest</a:t>
            </a:r>
            <a:r>
              <a:rPr lang="en-US" sz="3000" dirty="0"/>
              <a:t> thou help the ungodly, and love them that hate the </a:t>
            </a:r>
            <a:r>
              <a:rPr lang="en-US" sz="3000" cap="small" dirty="0"/>
              <a:t>Lord</a:t>
            </a:r>
            <a:r>
              <a:rPr lang="en-US" sz="3000" dirty="0"/>
              <a:t>? therefore is wrath upon thee from before the </a:t>
            </a:r>
            <a:r>
              <a:rPr lang="en-US" sz="3000" cap="small" dirty="0"/>
              <a:t>Lord</a:t>
            </a:r>
            <a:r>
              <a:rPr lang="en-US" sz="3000" dirty="0"/>
              <a:t>.</a:t>
            </a:r>
          </a:p>
          <a:p>
            <a:r>
              <a:rPr lang="en-US" sz="3000" b="1" baseline="30000" dirty="0"/>
              <a:t>3 </a:t>
            </a:r>
            <a:r>
              <a:rPr lang="en-US" sz="3000" dirty="0"/>
              <a:t>Nevertheless there are good things found in thee, in that thou hast taken away the groves out of the land, and hast prepared thine heart to seek God.</a:t>
            </a:r>
          </a:p>
        </p:txBody>
      </p:sp>
      <p:pic>
        <p:nvPicPr>
          <p:cNvPr id="18434" name="Picture 2" descr="A prophet called Jehu went out to meet him. ‘Should you help the wicked and love those who hate the Lord?’ he asked. ‘Because of this, the wrath of the Lord is on you. However, there is some good in you, for you have rid the land of the Asherah poles and have set your heart on seeking God.’ – Slide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412" y="1552574"/>
            <a:ext cx="5715000" cy="4286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45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304800"/>
            <a:ext cx="8692399" cy="990600"/>
          </a:xfrm>
        </p:spPr>
        <p:txBody>
          <a:bodyPr/>
          <a:lstStyle/>
          <a:p>
            <a:r>
              <a:rPr lang="en-US" dirty="0" smtClean="0"/>
              <a:t>Some Context:    </a:t>
            </a:r>
            <a:endParaRPr lang="en-US" dirty="0"/>
          </a:p>
        </p:txBody>
      </p:sp>
      <p:sp>
        <p:nvSpPr>
          <p:cNvPr id="4" name="Content Placeholder 13"/>
          <p:cNvSpPr txBox="1">
            <a:spLocks/>
          </p:cNvSpPr>
          <p:nvPr/>
        </p:nvSpPr>
        <p:spPr>
          <a:xfrm>
            <a:off x="336726" y="1321085"/>
            <a:ext cx="11167885" cy="487680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r>
              <a:rPr lang="en-US" sz="3200" cap="none" dirty="0" err="1" smtClean="0"/>
              <a:t>Hanani</a:t>
            </a:r>
            <a:r>
              <a:rPr lang="en-US" sz="3200" cap="none" dirty="0" smtClean="0"/>
              <a:t> was the name of the prophet who had rebuked Jehoshaphat’s father for relying on the king of Syria rather than on the Lord, and who had been thrown into prison for his rebuke (2 Ch. 16:7-10).  </a:t>
            </a:r>
          </a:p>
          <a:p>
            <a:pPr marL="457200" indent="-457200">
              <a:buFont typeface="Arial" panose="020B0604020202020204" pitchFamily="34" charset="0"/>
              <a:buChar char="•"/>
            </a:pPr>
            <a:r>
              <a:rPr lang="en-US" sz="3200" cap="none" dirty="0" smtClean="0"/>
              <a:t>Jehu was also the historian of Jehoshaphat’s reign (2 Ch. 20:34).  </a:t>
            </a:r>
          </a:p>
          <a:p>
            <a:pPr marL="457200" indent="-457200">
              <a:buFont typeface="Arial" panose="020B0604020202020204" pitchFamily="34" charset="0"/>
              <a:buChar char="•"/>
            </a:pPr>
            <a:r>
              <a:rPr lang="en-US" sz="3200" cap="none" dirty="0" smtClean="0"/>
              <a:t>The record implies that the Syrians had successfully repulsed the attack, but had made no attempt to follow up their success.  Jehoshaphat returned to Jerusalem sound and unhurt, a sadder but wiser man.  </a:t>
            </a:r>
            <a:endParaRPr lang="en-US" sz="3200" cap="none" dirty="0"/>
          </a:p>
        </p:txBody>
      </p:sp>
    </p:spTree>
    <p:extLst>
      <p:ext uri="{BB962C8B-B14F-4D97-AF65-F5344CB8AC3E}">
        <p14:creationId xmlns:p14="http://schemas.microsoft.com/office/powerpoint/2010/main" val="1518169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Jehoshaphat:  2 Chronicles 17:1-19</a:t>
            </a:r>
            <a:endParaRPr lang="en-US" dirty="0"/>
          </a:p>
        </p:txBody>
      </p:sp>
      <p:sp>
        <p:nvSpPr>
          <p:cNvPr id="14" name="Content Placeholder 13"/>
          <p:cNvSpPr>
            <a:spLocks noGrp="1"/>
          </p:cNvSpPr>
          <p:nvPr>
            <p:ph idx="1"/>
          </p:nvPr>
        </p:nvSpPr>
        <p:spPr>
          <a:xfrm>
            <a:off x="1522413" y="1904999"/>
            <a:ext cx="5791199" cy="4114801"/>
          </a:xfrm>
        </p:spPr>
        <p:txBody>
          <a:bodyPr>
            <a:noAutofit/>
          </a:bodyPr>
          <a:lstStyle/>
          <a:p>
            <a:r>
              <a:rPr lang="en-US" sz="3200" b="1" dirty="0"/>
              <a:t>17 </a:t>
            </a:r>
            <a:r>
              <a:rPr lang="en-US" sz="3200" dirty="0"/>
              <a:t>And Jehoshaphat his son reigned in his stead, and strengthened himself against Israel.</a:t>
            </a:r>
          </a:p>
          <a:p>
            <a:r>
              <a:rPr lang="en-US" sz="3200" b="1" baseline="30000" dirty="0"/>
              <a:t>2 </a:t>
            </a:r>
            <a:r>
              <a:rPr lang="en-US" sz="3200" dirty="0"/>
              <a:t>And he placed forces in all the fenced cities of Judah, and set garrisons in the land of Judah, and in the cities of Ephraim, which Asa his father had taken.</a:t>
            </a:r>
          </a:p>
        </p:txBody>
      </p:sp>
      <p:pic>
        <p:nvPicPr>
          <p:cNvPr id="2050" name="Picture 2" descr="Josaphat re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411" y="2057400"/>
            <a:ext cx="3944469"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33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304800"/>
            <a:ext cx="8692399" cy="990600"/>
          </a:xfrm>
        </p:spPr>
        <p:txBody>
          <a:bodyPr/>
          <a:lstStyle/>
          <a:p>
            <a:r>
              <a:rPr lang="en-US" dirty="0" smtClean="0"/>
              <a:t>SDABC V.3 pg. 260</a:t>
            </a:r>
            <a:endParaRPr lang="en-US" dirty="0"/>
          </a:p>
        </p:txBody>
      </p:sp>
      <p:sp>
        <p:nvSpPr>
          <p:cNvPr id="4" name="Content Placeholder 13"/>
          <p:cNvSpPr txBox="1">
            <a:spLocks/>
          </p:cNvSpPr>
          <p:nvPr/>
        </p:nvSpPr>
        <p:spPr>
          <a:xfrm>
            <a:off x="336726" y="1321085"/>
            <a:ext cx="11167885" cy="487680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r>
              <a:rPr lang="en-US" sz="3200" cap="none" dirty="0" smtClean="0"/>
              <a:t>From a human standpoint, the conduct of Jehoshaphat in joining with Ahab in an attack on Syria might have appeared wise.  Syria was growing in power, a menace to both Judah and Israel.  The Hebrews had a right to recover the cities across the Jordan that Syria had taken from them.  Probably Jehoshaphat had carefully appraised the situation and may have felt that his undertaking against Syria was sound.  But the venture did not have divine sanction and in carrying it out Jehoshaphat was associated with a man whom the Lord could not bless.  </a:t>
            </a:r>
            <a:endParaRPr lang="en-US" sz="3200" cap="none" dirty="0"/>
          </a:p>
        </p:txBody>
      </p:sp>
    </p:spTree>
    <p:extLst>
      <p:ext uri="{BB962C8B-B14F-4D97-AF65-F5344CB8AC3E}">
        <p14:creationId xmlns:p14="http://schemas.microsoft.com/office/powerpoint/2010/main" val="50476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304800"/>
            <a:ext cx="8692399" cy="990600"/>
          </a:xfrm>
        </p:spPr>
        <p:txBody>
          <a:bodyPr/>
          <a:lstStyle/>
          <a:p>
            <a:r>
              <a:rPr lang="en-US" dirty="0" smtClean="0"/>
              <a:t>SDABC V.3 pg. 260</a:t>
            </a:r>
            <a:endParaRPr lang="en-US" dirty="0"/>
          </a:p>
        </p:txBody>
      </p:sp>
      <p:sp>
        <p:nvSpPr>
          <p:cNvPr id="4" name="Content Placeholder 13"/>
          <p:cNvSpPr txBox="1">
            <a:spLocks/>
          </p:cNvSpPr>
          <p:nvPr/>
        </p:nvSpPr>
        <p:spPr>
          <a:xfrm>
            <a:off x="336726" y="1321085"/>
            <a:ext cx="11167885" cy="487680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r>
              <a:rPr lang="en-US" sz="3200" cap="none" dirty="0" smtClean="0"/>
              <a:t>Ahab was a base idolater, while Jehoshaphat had been endeavoring to wipe out idolatry.  There was little in common between the two, and Jehoshaphat had no right to join himself to so base a man.  He would have been much better off and would have been surer of success if he had gone against Syria alone.  With God’s help and blessing he could have succeeded, even without the assistance of the forces of Ahab.  Human help can prove to be more of a curse than a blessing, if it does not have the benediction of Heaven.  </a:t>
            </a:r>
            <a:endParaRPr lang="en-US" sz="3200" cap="none" dirty="0"/>
          </a:p>
        </p:txBody>
      </p:sp>
    </p:spTree>
    <p:extLst>
      <p:ext uri="{BB962C8B-B14F-4D97-AF65-F5344CB8AC3E}">
        <p14:creationId xmlns:p14="http://schemas.microsoft.com/office/powerpoint/2010/main" val="339336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406" y="533400"/>
            <a:ext cx="10753808" cy="990600"/>
          </a:xfrm>
        </p:spPr>
        <p:txBody>
          <a:bodyPr/>
          <a:lstStyle/>
          <a:p>
            <a:r>
              <a:rPr lang="en-US" sz="4400" dirty="0"/>
              <a:t>Jehoshaphat:  2 Chronicles </a:t>
            </a:r>
            <a:r>
              <a:rPr lang="en-US" sz="4400" dirty="0" smtClean="0"/>
              <a:t>19:1-3</a:t>
            </a:r>
            <a:br>
              <a:rPr lang="en-US" sz="4400" dirty="0" smtClean="0"/>
            </a:br>
            <a:r>
              <a:rPr lang="en-US" sz="3200" dirty="0" smtClean="0">
                <a:solidFill>
                  <a:schemeClr val="bg2">
                    <a:lumMod val="25000"/>
                    <a:lumOff val="75000"/>
                  </a:schemeClr>
                </a:solidFill>
              </a:rPr>
              <a:t>Prophets and Kings, pg. 197-198</a:t>
            </a:r>
            <a:endParaRPr lang="en-US" sz="3200" dirty="0">
              <a:solidFill>
                <a:schemeClr val="bg2">
                  <a:lumMod val="25000"/>
                  <a:lumOff val="75000"/>
                </a:schemeClr>
              </a:solidFill>
            </a:endParaRPr>
          </a:p>
        </p:txBody>
      </p:sp>
      <p:sp>
        <p:nvSpPr>
          <p:cNvPr id="3" name="Content Placeholder 2"/>
          <p:cNvSpPr>
            <a:spLocks noGrp="1"/>
          </p:cNvSpPr>
          <p:nvPr>
            <p:ph idx="1"/>
          </p:nvPr>
        </p:nvSpPr>
        <p:spPr>
          <a:xfrm>
            <a:off x="598406" y="1752600"/>
            <a:ext cx="10830006" cy="4267200"/>
          </a:xfrm>
        </p:spPr>
        <p:txBody>
          <a:bodyPr>
            <a:noAutofit/>
          </a:bodyPr>
          <a:lstStyle/>
          <a:p>
            <a:pPr marL="0" indent="0">
              <a:buNone/>
            </a:pPr>
            <a:r>
              <a:rPr lang="en-US" sz="3200" dirty="0">
                <a:solidFill>
                  <a:schemeClr val="bg2">
                    <a:lumMod val="25000"/>
                    <a:lumOff val="75000"/>
                  </a:schemeClr>
                </a:solidFill>
              </a:rPr>
              <a:t>From this disastrous battle Jehoshaphat returned to Jerusalem. As he approached the city, the prophet Jehu met him with the reproof: “</a:t>
            </a:r>
            <a:r>
              <a:rPr lang="en-US" sz="3200" dirty="0" err="1">
                <a:solidFill>
                  <a:schemeClr val="bg2">
                    <a:lumMod val="25000"/>
                    <a:lumOff val="75000"/>
                  </a:schemeClr>
                </a:solidFill>
              </a:rPr>
              <a:t>Shouldest</a:t>
            </a:r>
            <a:r>
              <a:rPr lang="en-US" sz="3200" dirty="0">
                <a:solidFill>
                  <a:schemeClr val="bg2">
                    <a:lumMod val="25000"/>
                    <a:lumOff val="75000"/>
                  </a:schemeClr>
                </a:solidFill>
              </a:rPr>
              <a:t> thou help the ungodly, and love them that hate the Lord? therefore is wrath upon thee from before the Lord. Nevertheless there are good things found in thee, in that thou hast taken away the groves out of the land, and hast prepared thine heart to seek God.” </a:t>
            </a:r>
            <a:r>
              <a:rPr lang="en-US" sz="3200" dirty="0">
                <a:solidFill>
                  <a:schemeClr val="bg2">
                    <a:lumMod val="25000"/>
                    <a:lumOff val="75000"/>
                  </a:schemeClr>
                </a:solidFill>
                <a:hlinkClick r:id="rId2"/>
              </a:rPr>
              <a:t>2 Chronicles 19:2, 3</a:t>
            </a:r>
            <a:r>
              <a:rPr lang="en-US" sz="3200" dirty="0">
                <a:solidFill>
                  <a:schemeClr val="bg2">
                    <a:lumMod val="25000"/>
                    <a:lumOff val="75000"/>
                  </a:schemeClr>
                </a:solidFill>
              </a:rPr>
              <a:t>. </a:t>
            </a:r>
          </a:p>
        </p:txBody>
      </p:sp>
    </p:spTree>
    <p:extLst>
      <p:ext uri="{BB962C8B-B14F-4D97-AF65-F5344CB8AC3E}">
        <p14:creationId xmlns:p14="http://schemas.microsoft.com/office/powerpoint/2010/main" val="276513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406" y="533400"/>
            <a:ext cx="10753808" cy="990600"/>
          </a:xfrm>
        </p:spPr>
        <p:txBody>
          <a:bodyPr/>
          <a:lstStyle/>
          <a:p>
            <a:r>
              <a:rPr lang="en-US" sz="4400" dirty="0"/>
              <a:t>Jehoshaphat:  2 Chronicles </a:t>
            </a:r>
            <a:r>
              <a:rPr lang="en-US" sz="4400" dirty="0" smtClean="0"/>
              <a:t>19:1-3</a:t>
            </a:r>
            <a:br>
              <a:rPr lang="en-US" sz="4400" dirty="0" smtClean="0"/>
            </a:br>
            <a:r>
              <a:rPr lang="en-US" sz="3200" dirty="0" smtClean="0">
                <a:solidFill>
                  <a:schemeClr val="bg2">
                    <a:lumMod val="25000"/>
                    <a:lumOff val="75000"/>
                  </a:schemeClr>
                </a:solidFill>
              </a:rPr>
              <a:t>Prophets and Kings, pg. 197-198</a:t>
            </a:r>
            <a:endParaRPr lang="en-US" sz="3200" dirty="0">
              <a:solidFill>
                <a:schemeClr val="bg2">
                  <a:lumMod val="25000"/>
                  <a:lumOff val="75000"/>
                </a:schemeClr>
              </a:solidFill>
            </a:endParaRPr>
          </a:p>
        </p:txBody>
      </p:sp>
      <p:sp>
        <p:nvSpPr>
          <p:cNvPr id="3" name="Content Placeholder 2"/>
          <p:cNvSpPr>
            <a:spLocks noGrp="1"/>
          </p:cNvSpPr>
          <p:nvPr>
            <p:ph idx="1"/>
          </p:nvPr>
        </p:nvSpPr>
        <p:spPr>
          <a:xfrm>
            <a:off x="598406" y="1752600"/>
            <a:ext cx="10677606" cy="4267200"/>
          </a:xfrm>
        </p:spPr>
        <p:txBody>
          <a:bodyPr>
            <a:noAutofit/>
          </a:bodyPr>
          <a:lstStyle/>
          <a:p>
            <a:pPr marL="0" indent="0">
              <a:buNone/>
            </a:pPr>
            <a:r>
              <a:rPr lang="en-US" sz="3200" dirty="0">
                <a:solidFill>
                  <a:schemeClr val="bg2">
                    <a:lumMod val="25000"/>
                    <a:lumOff val="75000"/>
                  </a:schemeClr>
                </a:solidFill>
              </a:rPr>
              <a:t>The later years of Jehoshaphat's reign were largely spent in strengthening the national and spiritual defenses of Judah. He “went out again through the people from Beersheba to Mount Ephraim, and brought them back unto the Lord God of their fathers.” </a:t>
            </a:r>
            <a:r>
              <a:rPr lang="en-US" sz="3200" dirty="0">
                <a:solidFill>
                  <a:schemeClr val="bg2">
                    <a:lumMod val="25000"/>
                    <a:lumOff val="75000"/>
                  </a:schemeClr>
                </a:solidFill>
                <a:hlinkClick r:id="rId2"/>
              </a:rPr>
              <a:t>Verse 4</a:t>
            </a:r>
            <a:r>
              <a:rPr lang="en-US" sz="3200" dirty="0">
                <a:solidFill>
                  <a:schemeClr val="bg2">
                    <a:lumMod val="25000"/>
                    <a:lumOff val="75000"/>
                  </a:schemeClr>
                </a:solidFill>
              </a:rPr>
              <a:t>. </a:t>
            </a:r>
          </a:p>
        </p:txBody>
      </p:sp>
    </p:spTree>
    <p:extLst>
      <p:ext uri="{BB962C8B-B14F-4D97-AF65-F5344CB8AC3E}">
        <p14:creationId xmlns:p14="http://schemas.microsoft.com/office/powerpoint/2010/main" val="3399649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406" y="533400"/>
            <a:ext cx="10753808" cy="990600"/>
          </a:xfrm>
        </p:spPr>
        <p:txBody>
          <a:bodyPr/>
          <a:lstStyle/>
          <a:p>
            <a:r>
              <a:rPr lang="en-US" sz="4400" dirty="0"/>
              <a:t>Jehoshaphat:  2 Chronicles </a:t>
            </a:r>
            <a:r>
              <a:rPr lang="en-US" sz="4400" dirty="0" smtClean="0"/>
              <a:t>19:1-3</a:t>
            </a:r>
            <a:br>
              <a:rPr lang="en-US" sz="4400" dirty="0" smtClean="0"/>
            </a:br>
            <a:r>
              <a:rPr lang="en-US" sz="3200" dirty="0" smtClean="0">
                <a:solidFill>
                  <a:schemeClr val="bg2">
                    <a:lumMod val="25000"/>
                    <a:lumOff val="75000"/>
                  </a:schemeClr>
                </a:solidFill>
              </a:rPr>
              <a:t>Prophets and Kings, pg. 197-198</a:t>
            </a:r>
            <a:endParaRPr lang="en-US" sz="3200" dirty="0">
              <a:solidFill>
                <a:schemeClr val="bg2">
                  <a:lumMod val="25000"/>
                  <a:lumOff val="75000"/>
                </a:schemeClr>
              </a:solidFill>
            </a:endParaRPr>
          </a:p>
        </p:txBody>
      </p:sp>
      <p:sp>
        <p:nvSpPr>
          <p:cNvPr id="3" name="Content Placeholder 2"/>
          <p:cNvSpPr>
            <a:spLocks noGrp="1"/>
          </p:cNvSpPr>
          <p:nvPr>
            <p:ph idx="1"/>
          </p:nvPr>
        </p:nvSpPr>
        <p:spPr>
          <a:xfrm>
            <a:off x="598406" y="1752600"/>
            <a:ext cx="10296606" cy="4267200"/>
          </a:xfrm>
        </p:spPr>
        <p:txBody>
          <a:bodyPr>
            <a:noAutofit/>
          </a:bodyPr>
          <a:lstStyle/>
          <a:p>
            <a:pPr marL="0" indent="0">
              <a:buNone/>
            </a:pPr>
            <a:r>
              <a:rPr lang="en-US" sz="3200" dirty="0" smtClean="0">
                <a:solidFill>
                  <a:schemeClr val="bg2">
                    <a:lumMod val="25000"/>
                    <a:lumOff val="75000"/>
                  </a:schemeClr>
                </a:solidFill>
              </a:rPr>
              <a:t>One </a:t>
            </a:r>
            <a:r>
              <a:rPr lang="en-US" sz="3200" dirty="0">
                <a:solidFill>
                  <a:schemeClr val="bg2">
                    <a:lumMod val="25000"/>
                    <a:lumOff val="75000"/>
                  </a:schemeClr>
                </a:solidFill>
              </a:rPr>
              <a:t>of the important steps taken by the king was the establishment and maintenance of efficient courts of justice. He “set judges in the land throughout all the fenced cities of Judah, city by city;” and in the charge given them he urged: “Take heed what ye do: for ye judge not for man, but for the Lord, who is with you in the judgment. Wherefore now let the fear of the Lord be upon you; take heed and do it: for there is no iniquity with the Lord our God, nor respect of persons, nor taking of gifts.” </a:t>
            </a:r>
            <a:r>
              <a:rPr lang="en-US" sz="3200" dirty="0">
                <a:solidFill>
                  <a:schemeClr val="bg2">
                    <a:lumMod val="25000"/>
                    <a:lumOff val="75000"/>
                  </a:schemeClr>
                </a:solidFill>
                <a:hlinkClick r:id="rId2"/>
              </a:rPr>
              <a:t>Verses 5-7</a:t>
            </a:r>
            <a:r>
              <a:rPr lang="en-US" sz="3200" dirty="0">
                <a:solidFill>
                  <a:schemeClr val="bg2">
                    <a:lumMod val="25000"/>
                    <a:lumOff val="75000"/>
                  </a:schemeClr>
                </a:solidFill>
              </a:rPr>
              <a:t>. </a:t>
            </a:r>
          </a:p>
        </p:txBody>
      </p:sp>
    </p:spTree>
    <p:extLst>
      <p:ext uri="{BB962C8B-B14F-4D97-AF65-F5344CB8AC3E}">
        <p14:creationId xmlns:p14="http://schemas.microsoft.com/office/powerpoint/2010/main" val="1622420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406" y="533400"/>
            <a:ext cx="10753808" cy="990600"/>
          </a:xfrm>
        </p:spPr>
        <p:txBody>
          <a:bodyPr/>
          <a:lstStyle/>
          <a:p>
            <a:r>
              <a:rPr lang="en-US" sz="4400" dirty="0"/>
              <a:t>Jehoshaphat:  2 Chronicles </a:t>
            </a:r>
            <a:r>
              <a:rPr lang="en-US" sz="4400" dirty="0" smtClean="0"/>
              <a:t>19:1-3</a:t>
            </a:r>
            <a:br>
              <a:rPr lang="en-US" sz="4400" dirty="0" smtClean="0"/>
            </a:br>
            <a:r>
              <a:rPr lang="en-US" sz="3200" dirty="0" smtClean="0">
                <a:solidFill>
                  <a:schemeClr val="bg2">
                    <a:lumMod val="25000"/>
                    <a:lumOff val="75000"/>
                  </a:schemeClr>
                </a:solidFill>
              </a:rPr>
              <a:t>Prophets and Kings, pg. 197-198</a:t>
            </a:r>
            <a:endParaRPr lang="en-US" sz="3200" dirty="0">
              <a:solidFill>
                <a:schemeClr val="bg2">
                  <a:lumMod val="25000"/>
                  <a:lumOff val="75000"/>
                </a:schemeClr>
              </a:solidFill>
            </a:endParaRPr>
          </a:p>
        </p:txBody>
      </p:sp>
      <p:sp>
        <p:nvSpPr>
          <p:cNvPr id="3" name="Content Placeholder 2"/>
          <p:cNvSpPr>
            <a:spLocks noGrp="1"/>
          </p:cNvSpPr>
          <p:nvPr>
            <p:ph idx="1"/>
          </p:nvPr>
        </p:nvSpPr>
        <p:spPr>
          <a:xfrm>
            <a:off x="598406" y="1752600"/>
            <a:ext cx="10601406" cy="4267200"/>
          </a:xfrm>
        </p:spPr>
        <p:txBody>
          <a:bodyPr>
            <a:noAutofit/>
          </a:bodyPr>
          <a:lstStyle/>
          <a:p>
            <a:pPr marL="0" indent="0">
              <a:buNone/>
            </a:pPr>
            <a:r>
              <a:rPr lang="en-US" sz="3200" dirty="0">
                <a:solidFill>
                  <a:schemeClr val="bg2">
                    <a:lumMod val="25000"/>
                    <a:lumOff val="75000"/>
                  </a:schemeClr>
                </a:solidFill>
              </a:rPr>
              <a:t>The judicial system was perfected by the founding of a court of appeal at Jerusalem, where Jehoshaphat “set of the Levites, and of the priests, and of the chief of the fathers of Israel, for the judgment of the Lord, and for controversies.” </a:t>
            </a:r>
            <a:r>
              <a:rPr lang="en-US" sz="3200" dirty="0">
                <a:solidFill>
                  <a:schemeClr val="bg2">
                    <a:lumMod val="25000"/>
                    <a:lumOff val="75000"/>
                  </a:schemeClr>
                </a:solidFill>
                <a:hlinkClick r:id="rId2"/>
              </a:rPr>
              <a:t>Verse 8</a:t>
            </a:r>
            <a:r>
              <a:rPr lang="en-US" sz="3200" dirty="0">
                <a:solidFill>
                  <a:schemeClr val="bg2">
                    <a:lumMod val="25000"/>
                    <a:lumOff val="75000"/>
                  </a:schemeClr>
                </a:solidFill>
              </a:rPr>
              <a:t>. </a:t>
            </a:r>
          </a:p>
        </p:txBody>
      </p:sp>
    </p:spTree>
    <p:extLst>
      <p:ext uri="{BB962C8B-B14F-4D97-AF65-F5344CB8AC3E}">
        <p14:creationId xmlns:p14="http://schemas.microsoft.com/office/powerpoint/2010/main" val="111834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406" y="533400"/>
            <a:ext cx="10753808" cy="990600"/>
          </a:xfrm>
        </p:spPr>
        <p:txBody>
          <a:bodyPr/>
          <a:lstStyle/>
          <a:p>
            <a:r>
              <a:rPr lang="en-US" sz="4400" dirty="0"/>
              <a:t>Jehoshaphat:  2 Chronicles </a:t>
            </a:r>
            <a:r>
              <a:rPr lang="en-US" sz="4400" dirty="0" smtClean="0"/>
              <a:t>19:1-3</a:t>
            </a:r>
            <a:br>
              <a:rPr lang="en-US" sz="4400" dirty="0" smtClean="0"/>
            </a:br>
            <a:r>
              <a:rPr lang="en-US" sz="3200" dirty="0" smtClean="0">
                <a:solidFill>
                  <a:schemeClr val="bg2">
                    <a:lumMod val="25000"/>
                    <a:lumOff val="75000"/>
                  </a:schemeClr>
                </a:solidFill>
              </a:rPr>
              <a:t>Prophets and Kings, pg. 197-198</a:t>
            </a:r>
            <a:endParaRPr lang="en-US" sz="3200" dirty="0">
              <a:solidFill>
                <a:schemeClr val="bg2">
                  <a:lumMod val="25000"/>
                  <a:lumOff val="75000"/>
                </a:schemeClr>
              </a:solidFill>
            </a:endParaRPr>
          </a:p>
        </p:txBody>
      </p:sp>
      <p:sp>
        <p:nvSpPr>
          <p:cNvPr id="3" name="Content Placeholder 2"/>
          <p:cNvSpPr>
            <a:spLocks noGrp="1"/>
          </p:cNvSpPr>
          <p:nvPr>
            <p:ph idx="1"/>
          </p:nvPr>
        </p:nvSpPr>
        <p:spPr>
          <a:xfrm>
            <a:off x="598406" y="1752600"/>
            <a:ext cx="10601406" cy="4267200"/>
          </a:xfrm>
        </p:spPr>
        <p:txBody>
          <a:bodyPr>
            <a:noAutofit/>
          </a:bodyPr>
          <a:lstStyle/>
          <a:p>
            <a:pPr marL="0" indent="0">
              <a:buNone/>
            </a:pPr>
            <a:r>
              <a:rPr lang="en-US" sz="3200" dirty="0" smtClean="0">
                <a:solidFill>
                  <a:schemeClr val="bg2">
                    <a:lumMod val="25000"/>
                    <a:lumOff val="75000"/>
                  </a:schemeClr>
                </a:solidFill>
              </a:rPr>
              <a:t>The </a:t>
            </a:r>
            <a:r>
              <a:rPr lang="en-US" sz="3200" dirty="0">
                <a:solidFill>
                  <a:schemeClr val="bg2">
                    <a:lumMod val="25000"/>
                    <a:lumOff val="75000"/>
                  </a:schemeClr>
                </a:solidFill>
              </a:rPr>
              <a:t>king exhorted these judges to be faithful. “Thus shall ye do in the fear of the Lord, faithfully, and with a perfect heart,” he charged them. “And what cause </a:t>
            </a:r>
            <a:r>
              <a:rPr lang="en-US" sz="3200" dirty="0" err="1">
                <a:solidFill>
                  <a:schemeClr val="bg2">
                    <a:lumMod val="25000"/>
                    <a:lumOff val="75000"/>
                  </a:schemeClr>
                </a:solidFill>
              </a:rPr>
              <a:t>soever</a:t>
            </a:r>
            <a:r>
              <a:rPr lang="en-US" sz="3200" dirty="0">
                <a:solidFill>
                  <a:schemeClr val="bg2">
                    <a:lumMod val="25000"/>
                    <a:lumOff val="75000"/>
                  </a:schemeClr>
                </a:solidFill>
              </a:rPr>
              <a:t> shall come to you of your brethren that dwell in their cities, between blood and blood, between law and commandment, statutes and judgments, ye shall even warn them that they trespass not against the Lord, and so wrath come upon you, and upon your brethren: this do, and ye shall not trespass. </a:t>
            </a:r>
          </a:p>
        </p:txBody>
      </p:sp>
    </p:spTree>
    <p:extLst>
      <p:ext uri="{BB962C8B-B14F-4D97-AF65-F5344CB8AC3E}">
        <p14:creationId xmlns:p14="http://schemas.microsoft.com/office/powerpoint/2010/main" val="3880379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406" y="533400"/>
            <a:ext cx="10753808" cy="990600"/>
          </a:xfrm>
        </p:spPr>
        <p:txBody>
          <a:bodyPr/>
          <a:lstStyle/>
          <a:p>
            <a:r>
              <a:rPr lang="en-US" sz="4400" dirty="0"/>
              <a:t>Jehoshaphat:  2 Chronicles </a:t>
            </a:r>
            <a:r>
              <a:rPr lang="en-US" sz="4400" dirty="0" smtClean="0"/>
              <a:t>19:1-3</a:t>
            </a:r>
            <a:br>
              <a:rPr lang="en-US" sz="4400" dirty="0" smtClean="0"/>
            </a:br>
            <a:r>
              <a:rPr lang="en-US" sz="3200" dirty="0" smtClean="0">
                <a:solidFill>
                  <a:schemeClr val="bg2">
                    <a:lumMod val="25000"/>
                    <a:lumOff val="75000"/>
                  </a:schemeClr>
                </a:solidFill>
              </a:rPr>
              <a:t>Prophets and Kings, pg. 197-198</a:t>
            </a:r>
            <a:endParaRPr lang="en-US" sz="3200" dirty="0">
              <a:solidFill>
                <a:schemeClr val="bg2">
                  <a:lumMod val="25000"/>
                  <a:lumOff val="75000"/>
                </a:schemeClr>
              </a:solidFill>
            </a:endParaRPr>
          </a:p>
        </p:txBody>
      </p:sp>
      <p:sp>
        <p:nvSpPr>
          <p:cNvPr id="3" name="Content Placeholder 2"/>
          <p:cNvSpPr>
            <a:spLocks noGrp="1"/>
          </p:cNvSpPr>
          <p:nvPr>
            <p:ph idx="1"/>
          </p:nvPr>
        </p:nvSpPr>
        <p:spPr>
          <a:xfrm>
            <a:off x="598406" y="1752600"/>
            <a:ext cx="10601406" cy="4267200"/>
          </a:xfrm>
        </p:spPr>
        <p:txBody>
          <a:bodyPr>
            <a:noAutofit/>
          </a:bodyPr>
          <a:lstStyle/>
          <a:p>
            <a:pPr marL="0" indent="0">
              <a:buNone/>
            </a:pPr>
            <a:r>
              <a:rPr lang="en-US" sz="3200" dirty="0">
                <a:solidFill>
                  <a:schemeClr val="bg2">
                    <a:lumMod val="25000"/>
                    <a:lumOff val="75000"/>
                  </a:schemeClr>
                </a:solidFill>
              </a:rPr>
              <a:t>“And, behold, </a:t>
            </a:r>
            <a:r>
              <a:rPr lang="en-US" sz="3200" dirty="0" err="1">
                <a:solidFill>
                  <a:schemeClr val="bg2">
                    <a:lumMod val="25000"/>
                    <a:lumOff val="75000"/>
                  </a:schemeClr>
                </a:solidFill>
              </a:rPr>
              <a:t>Amariah</a:t>
            </a:r>
            <a:r>
              <a:rPr lang="en-US" sz="3200" dirty="0">
                <a:solidFill>
                  <a:schemeClr val="bg2">
                    <a:lumMod val="25000"/>
                    <a:lumOff val="75000"/>
                  </a:schemeClr>
                </a:solidFill>
              </a:rPr>
              <a:t> the chief priest is over you in all matters of the Lord; and Zebadiah the son of Ishmael, the ruler of the house of Judah, for all the king's matters: also the Levites shall be officers before you. PK 197.4</a:t>
            </a:r>
          </a:p>
          <a:p>
            <a:pPr marL="0" indent="0">
              <a:buNone/>
            </a:pPr>
            <a:r>
              <a:rPr lang="en-US" sz="3200" dirty="0">
                <a:solidFill>
                  <a:schemeClr val="bg2">
                    <a:lumMod val="25000"/>
                    <a:lumOff val="75000"/>
                  </a:schemeClr>
                </a:solidFill>
              </a:rPr>
              <a:t>“Deal courageously, and the Lord shall be with the good.” </a:t>
            </a:r>
            <a:r>
              <a:rPr lang="en-US" sz="3200" dirty="0">
                <a:solidFill>
                  <a:schemeClr val="bg2">
                    <a:lumMod val="25000"/>
                    <a:lumOff val="75000"/>
                  </a:schemeClr>
                </a:solidFill>
                <a:hlinkClick r:id="rId2"/>
              </a:rPr>
              <a:t>Verses 9-11</a:t>
            </a:r>
            <a:r>
              <a:rPr lang="en-US" sz="3200" dirty="0">
                <a:solidFill>
                  <a:schemeClr val="bg2">
                    <a:lumMod val="25000"/>
                    <a:lumOff val="75000"/>
                  </a:schemeClr>
                </a:solidFill>
              </a:rPr>
              <a:t>. </a:t>
            </a:r>
          </a:p>
        </p:txBody>
      </p:sp>
    </p:spTree>
    <p:extLst>
      <p:ext uri="{BB962C8B-B14F-4D97-AF65-F5344CB8AC3E}">
        <p14:creationId xmlns:p14="http://schemas.microsoft.com/office/powerpoint/2010/main" val="26129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406" y="533400"/>
            <a:ext cx="10753808" cy="990600"/>
          </a:xfrm>
        </p:spPr>
        <p:txBody>
          <a:bodyPr/>
          <a:lstStyle/>
          <a:p>
            <a:r>
              <a:rPr lang="en-US" sz="4400" dirty="0"/>
              <a:t>Jehoshaphat:  2 Chronicles </a:t>
            </a:r>
            <a:r>
              <a:rPr lang="en-US" sz="4400" dirty="0" smtClean="0"/>
              <a:t>19:1-3</a:t>
            </a:r>
            <a:br>
              <a:rPr lang="en-US" sz="4400" dirty="0" smtClean="0"/>
            </a:br>
            <a:r>
              <a:rPr lang="en-US" sz="3200" dirty="0" smtClean="0">
                <a:solidFill>
                  <a:schemeClr val="bg2">
                    <a:lumMod val="25000"/>
                    <a:lumOff val="75000"/>
                  </a:schemeClr>
                </a:solidFill>
              </a:rPr>
              <a:t>Prophets and Kings, pg. 197-198</a:t>
            </a:r>
            <a:endParaRPr lang="en-US" sz="3200" dirty="0">
              <a:solidFill>
                <a:schemeClr val="bg2">
                  <a:lumMod val="25000"/>
                  <a:lumOff val="75000"/>
                </a:schemeClr>
              </a:solidFill>
            </a:endParaRPr>
          </a:p>
        </p:txBody>
      </p:sp>
      <p:sp>
        <p:nvSpPr>
          <p:cNvPr id="3" name="Content Placeholder 2"/>
          <p:cNvSpPr>
            <a:spLocks noGrp="1"/>
          </p:cNvSpPr>
          <p:nvPr>
            <p:ph idx="1"/>
          </p:nvPr>
        </p:nvSpPr>
        <p:spPr>
          <a:xfrm>
            <a:off x="593008" y="1752600"/>
            <a:ext cx="10149604" cy="4267200"/>
          </a:xfrm>
        </p:spPr>
        <p:txBody>
          <a:bodyPr>
            <a:noAutofit/>
          </a:bodyPr>
          <a:lstStyle/>
          <a:p>
            <a:pPr marL="0" indent="0">
              <a:buNone/>
            </a:pPr>
            <a:r>
              <a:rPr lang="en-US" sz="3200" dirty="0">
                <a:solidFill>
                  <a:schemeClr val="bg2">
                    <a:lumMod val="25000"/>
                    <a:lumOff val="75000"/>
                  </a:schemeClr>
                </a:solidFill>
              </a:rPr>
              <a:t>In his careful safeguarding of the rights and liberties of his subjects, Jehoshaphat emphasized the consideration that every member of the human family receives from the God of justice, who rules over all. “God </a:t>
            </a:r>
            <a:r>
              <a:rPr lang="en-US" sz="3200" dirty="0" err="1">
                <a:solidFill>
                  <a:schemeClr val="bg2">
                    <a:lumMod val="25000"/>
                    <a:lumOff val="75000"/>
                  </a:schemeClr>
                </a:solidFill>
              </a:rPr>
              <a:t>standeth</a:t>
            </a:r>
            <a:r>
              <a:rPr lang="en-US" sz="3200" dirty="0">
                <a:solidFill>
                  <a:schemeClr val="bg2">
                    <a:lumMod val="25000"/>
                    <a:lumOff val="75000"/>
                  </a:schemeClr>
                </a:solidFill>
              </a:rPr>
              <a:t> in the congregation of the mighty; He </a:t>
            </a:r>
            <a:r>
              <a:rPr lang="en-US" sz="3200" dirty="0" err="1">
                <a:solidFill>
                  <a:schemeClr val="bg2">
                    <a:lumMod val="25000"/>
                    <a:lumOff val="75000"/>
                  </a:schemeClr>
                </a:solidFill>
              </a:rPr>
              <a:t>judgeth</a:t>
            </a:r>
            <a:r>
              <a:rPr lang="en-US" sz="3200" dirty="0">
                <a:solidFill>
                  <a:schemeClr val="bg2">
                    <a:lumMod val="25000"/>
                    <a:lumOff val="75000"/>
                  </a:schemeClr>
                </a:solidFill>
              </a:rPr>
              <a:t> among the gods.” And those who are appointed to act as judges under Him, are to “defend the poor and fatherless;” they are to “do justice to the afflicted and needy,” and “rid them out of the hand of the wicked.” </a:t>
            </a:r>
            <a:r>
              <a:rPr lang="en-US" sz="3200" dirty="0">
                <a:solidFill>
                  <a:schemeClr val="bg2">
                    <a:lumMod val="25000"/>
                    <a:lumOff val="75000"/>
                  </a:schemeClr>
                </a:solidFill>
                <a:hlinkClick r:id="rId2"/>
              </a:rPr>
              <a:t>Psalm 82:1, 3, 4</a:t>
            </a:r>
            <a:r>
              <a:rPr lang="en-US" sz="3200" dirty="0">
                <a:solidFill>
                  <a:schemeClr val="bg2">
                    <a:lumMod val="25000"/>
                    <a:lumOff val="75000"/>
                  </a:schemeClr>
                </a:solidFill>
              </a:rPr>
              <a:t>. </a:t>
            </a:r>
          </a:p>
        </p:txBody>
      </p:sp>
    </p:spTree>
    <p:extLst>
      <p:ext uri="{BB962C8B-B14F-4D97-AF65-F5344CB8AC3E}">
        <p14:creationId xmlns:p14="http://schemas.microsoft.com/office/powerpoint/2010/main" val="514335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20:1-30</a:t>
            </a:r>
            <a:endParaRPr lang="en-US" dirty="0"/>
          </a:p>
        </p:txBody>
      </p:sp>
      <p:sp>
        <p:nvSpPr>
          <p:cNvPr id="14" name="Content Placeholder 13"/>
          <p:cNvSpPr>
            <a:spLocks noGrp="1"/>
          </p:cNvSpPr>
          <p:nvPr>
            <p:ph idx="1"/>
          </p:nvPr>
        </p:nvSpPr>
        <p:spPr>
          <a:xfrm>
            <a:off x="5713412" y="1295400"/>
            <a:ext cx="6096000" cy="5008652"/>
          </a:xfrm>
        </p:spPr>
        <p:txBody>
          <a:bodyPr>
            <a:noAutofit/>
          </a:bodyPr>
          <a:lstStyle/>
          <a:p>
            <a:r>
              <a:rPr lang="en-US" sz="3000" b="1" dirty="0"/>
              <a:t>20 </a:t>
            </a:r>
            <a:r>
              <a:rPr lang="en-US" sz="3000" dirty="0"/>
              <a:t>It came to pass after this also, that the children of Moab, and the children of Ammon, and with them other beside the Ammonites, came against Jehoshaphat to battle.</a:t>
            </a:r>
          </a:p>
          <a:p>
            <a:r>
              <a:rPr lang="en-US" sz="3000" b="1" baseline="30000" dirty="0"/>
              <a:t>2 </a:t>
            </a:r>
            <a:r>
              <a:rPr lang="en-US" sz="3000" dirty="0"/>
              <a:t>Then there came some that told Jehoshaphat, saying, There cometh a great multitude against thee from beyond the sea on this side Syria; and, behold, they be in </a:t>
            </a:r>
            <a:r>
              <a:rPr lang="en-US" sz="3000" dirty="0" err="1"/>
              <a:t>Hazazontamar</a:t>
            </a:r>
            <a:r>
              <a:rPr lang="en-US" sz="3000" dirty="0"/>
              <a:t>, which is </a:t>
            </a:r>
            <a:r>
              <a:rPr lang="en-US" sz="3000" dirty="0" err="1"/>
              <a:t>Engedi</a:t>
            </a:r>
            <a:r>
              <a:rPr lang="en-US" sz="3000" dirty="0"/>
              <a:t>.</a:t>
            </a:r>
          </a:p>
        </p:txBody>
      </p:sp>
      <p:pic>
        <p:nvPicPr>
          <p:cNvPr id="19458" name="Picture 2" descr="Messengers came to King Jehoshaphat to warn him that a large enemy army was marching towards Judea from the other side of the Dead Sea. – Sli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4" y="1742326"/>
            <a:ext cx="5486398"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391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Jehoshaphat:  2 Chronicles 17:3-19</a:t>
            </a:r>
            <a:endParaRPr lang="en-US" dirty="0"/>
          </a:p>
        </p:txBody>
      </p:sp>
      <p:sp>
        <p:nvSpPr>
          <p:cNvPr id="14" name="Content Placeholder 13"/>
          <p:cNvSpPr>
            <a:spLocks noGrp="1"/>
          </p:cNvSpPr>
          <p:nvPr>
            <p:ph idx="1"/>
          </p:nvPr>
        </p:nvSpPr>
        <p:spPr>
          <a:xfrm>
            <a:off x="5942012" y="1981200"/>
            <a:ext cx="5791199" cy="4419600"/>
          </a:xfrm>
        </p:spPr>
        <p:txBody>
          <a:bodyPr>
            <a:noAutofit/>
          </a:bodyPr>
          <a:lstStyle/>
          <a:p>
            <a:r>
              <a:rPr lang="en-US" sz="3200" b="1" baseline="30000" dirty="0"/>
              <a:t>3 </a:t>
            </a:r>
            <a:r>
              <a:rPr lang="en-US" sz="3200" dirty="0"/>
              <a:t>And the </a:t>
            </a:r>
            <a:r>
              <a:rPr lang="en-US" sz="3200" cap="small" dirty="0"/>
              <a:t>Lord</a:t>
            </a:r>
            <a:r>
              <a:rPr lang="en-US" sz="3200" dirty="0"/>
              <a:t> was with Jehoshaphat, because he walked in the first ways of his father David, and sought not unto </a:t>
            </a:r>
            <a:r>
              <a:rPr lang="en-US" sz="3200" dirty="0" err="1"/>
              <a:t>Baalim</a:t>
            </a:r>
            <a:r>
              <a:rPr lang="en-US" sz="3200" dirty="0"/>
              <a:t>;</a:t>
            </a:r>
          </a:p>
          <a:p>
            <a:r>
              <a:rPr lang="en-US" sz="3200" b="1" baseline="30000" dirty="0"/>
              <a:t>4 </a:t>
            </a:r>
            <a:r>
              <a:rPr lang="en-US" sz="3200" dirty="0"/>
              <a:t>But sought to the Lord God of his father, and walked in his commandments, and not after the doings of Israel.</a:t>
            </a:r>
          </a:p>
        </p:txBody>
      </p:sp>
      <p:pic>
        <p:nvPicPr>
          <p:cNvPr id="3074" name="Picture 2" descr="When King Asa died, his son Jehoshaphat became king of the southern Kingdom of Judah. He was 35 years old. King Ahab was ruler of the northern kingdom. – Sli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134" y="2057400"/>
            <a:ext cx="5689598"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17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20:1-30</a:t>
            </a:r>
            <a:endParaRPr lang="en-US" dirty="0"/>
          </a:p>
        </p:txBody>
      </p:sp>
      <p:pic>
        <p:nvPicPr>
          <p:cNvPr id="21506" name="Picture 2" descr="The Ammonites, Moabites and Edomites had joined forces and were already at En Gedi south of Jerusalem. – Slid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3012" y="990600"/>
            <a:ext cx="7319965" cy="5489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50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20:3-30</a:t>
            </a:r>
            <a:endParaRPr lang="en-US" dirty="0"/>
          </a:p>
        </p:txBody>
      </p:sp>
      <p:sp>
        <p:nvSpPr>
          <p:cNvPr id="14" name="Content Placeholder 13"/>
          <p:cNvSpPr>
            <a:spLocks noGrp="1"/>
          </p:cNvSpPr>
          <p:nvPr>
            <p:ph idx="1"/>
          </p:nvPr>
        </p:nvSpPr>
        <p:spPr>
          <a:xfrm>
            <a:off x="481015" y="1447800"/>
            <a:ext cx="5257800" cy="4343400"/>
          </a:xfrm>
        </p:spPr>
        <p:txBody>
          <a:bodyPr>
            <a:noAutofit/>
          </a:bodyPr>
          <a:lstStyle/>
          <a:p>
            <a:r>
              <a:rPr lang="en-US" sz="3200" b="1" baseline="30000" dirty="0"/>
              <a:t>3 </a:t>
            </a:r>
            <a:r>
              <a:rPr lang="en-US" sz="3200" dirty="0"/>
              <a:t>And Jehoshaphat feared, and set himself to seek the </a:t>
            </a:r>
            <a:r>
              <a:rPr lang="en-US" sz="3200" cap="small" dirty="0"/>
              <a:t>Lord</a:t>
            </a:r>
            <a:r>
              <a:rPr lang="en-US" sz="3200" dirty="0"/>
              <a:t>, and proclaimed a fast throughout all Judah.</a:t>
            </a:r>
          </a:p>
          <a:p>
            <a:r>
              <a:rPr lang="en-US" sz="3200" b="1" baseline="30000" dirty="0"/>
              <a:t>4 </a:t>
            </a:r>
            <a:r>
              <a:rPr lang="en-US" sz="3200" dirty="0"/>
              <a:t>And Judah gathered themselves together, to ask help of the </a:t>
            </a:r>
            <a:r>
              <a:rPr lang="en-US" sz="3200" cap="small" dirty="0"/>
              <a:t>Lord</a:t>
            </a:r>
            <a:r>
              <a:rPr lang="en-US" sz="3200" dirty="0"/>
              <a:t>: even out of all the cities of Judah they came to seek the </a:t>
            </a:r>
            <a:r>
              <a:rPr lang="en-US" sz="3200" cap="small" dirty="0"/>
              <a:t>Lord</a:t>
            </a:r>
            <a:r>
              <a:rPr lang="en-US" sz="3200" dirty="0" smtClean="0"/>
              <a:t>.</a:t>
            </a:r>
          </a:p>
        </p:txBody>
      </p:sp>
      <p:pic>
        <p:nvPicPr>
          <p:cNvPr id="20482" name="Picture 2" descr="People from every town in the land came together to pray to God for help.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2012" y="1550542"/>
            <a:ext cx="5689599"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797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20:5-30</a:t>
            </a:r>
            <a:endParaRPr lang="en-US" dirty="0"/>
          </a:p>
        </p:txBody>
      </p:sp>
      <p:sp>
        <p:nvSpPr>
          <p:cNvPr id="14" name="Content Placeholder 13"/>
          <p:cNvSpPr>
            <a:spLocks noGrp="1"/>
          </p:cNvSpPr>
          <p:nvPr>
            <p:ph idx="1"/>
          </p:nvPr>
        </p:nvSpPr>
        <p:spPr>
          <a:xfrm>
            <a:off x="5713412" y="1295400"/>
            <a:ext cx="6096000" cy="5008652"/>
          </a:xfrm>
        </p:spPr>
        <p:txBody>
          <a:bodyPr>
            <a:noAutofit/>
          </a:bodyPr>
          <a:lstStyle/>
          <a:p>
            <a:r>
              <a:rPr lang="en-US" sz="3200" b="1" baseline="30000" dirty="0"/>
              <a:t>5 </a:t>
            </a:r>
            <a:r>
              <a:rPr lang="en-US" sz="3200" dirty="0"/>
              <a:t>And Jehoshaphat stood in the congregation of Judah and Jerusalem, in the house of the </a:t>
            </a:r>
            <a:r>
              <a:rPr lang="en-US" sz="3200" cap="small" dirty="0"/>
              <a:t>Lord</a:t>
            </a:r>
            <a:r>
              <a:rPr lang="en-US" sz="3200" dirty="0"/>
              <a:t>, before the new court,</a:t>
            </a:r>
          </a:p>
          <a:p>
            <a:r>
              <a:rPr lang="en-US" sz="3200" b="1" baseline="30000" dirty="0"/>
              <a:t>6 </a:t>
            </a:r>
            <a:r>
              <a:rPr lang="en-US" sz="3200" dirty="0"/>
              <a:t>And said, O </a:t>
            </a:r>
            <a:r>
              <a:rPr lang="en-US" sz="3200" cap="small" dirty="0"/>
              <a:t>Lord</a:t>
            </a:r>
            <a:r>
              <a:rPr lang="en-US" sz="3200" dirty="0"/>
              <a:t> God of our fathers, art not thou God in heaven? and </a:t>
            </a:r>
            <a:r>
              <a:rPr lang="en-US" sz="3200" dirty="0" err="1"/>
              <a:t>rulest</a:t>
            </a:r>
            <a:r>
              <a:rPr lang="en-US" sz="3200" dirty="0"/>
              <a:t> not thou over all the kingdoms of the heathen? and in thine hand is there not power and might, so that none is able to withstand thee</a:t>
            </a:r>
            <a:r>
              <a:rPr lang="en-US" sz="3200" dirty="0" smtClean="0"/>
              <a:t>?</a:t>
            </a:r>
            <a:endParaRPr lang="en-US" sz="3200" dirty="0"/>
          </a:p>
        </p:txBody>
      </p:sp>
      <p:pic>
        <p:nvPicPr>
          <p:cNvPr id="1026" name="Picture 2" descr="King Jehoshaphat stood up in the Temple courtyard and prayed, ‘Lord, you are so powerful, so mighty. Who can stand against you? We believe that in a time of calamity such as war, disease, or famine, we can cry out to you to save us. We believe you will hear us and rescue us.’ – Slid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657" y="1905000"/>
            <a:ext cx="5302605" cy="3976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35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20:7-30</a:t>
            </a:r>
            <a:endParaRPr lang="en-US" dirty="0"/>
          </a:p>
        </p:txBody>
      </p:sp>
      <p:sp>
        <p:nvSpPr>
          <p:cNvPr id="14" name="Content Placeholder 13"/>
          <p:cNvSpPr>
            <a:spLocks noGrp="1"/>
          </p:cNvSpPr>
          <p:nvPr>
            <p:ph idx="1"/>
          </p:nvPr>
        </p:nvSpPr>
        <p:spPr>
          <a:xfrm>
            <a:off x="481014" y="1447800"/>
            <a:ext cx="11023597" cy="4724400"/>
          </a:xfrm>
        </p:spPr>
        <p:txBody>
          <a:bodyPr>
            <a:noAutofit/>
          </a:bodyPr>
          <a:lstStyle/>
          <a:p>
            <a:r>
              <a:rPr lang="en-US" sz="3200" b="1" baseline="30000" dirty="0"/>
              <a:t>7 </a:t>
            </a:r>
            <a:r>
              <a:rPr lang="en-US" sz="3200" dirty="0"/>
              <a:t>Art not thou our God, who didst drive out the inhabitants of this land before thy people Israel, and </a:t>
            </a:r>
            <a:r>
              <a:rPr lang="en-US" sz="3200" dirty="0" err="1"/>
              <a:t>gavest</a:t>
            </a:r>
            <a:r>
              <a:rPr lang="en-US" sz="3200" dirty="0"/>
              <a:t> it to the seed of Abraham thy friend for ever?</a:t>
            </a:r>
          </a:p>
          <a:p>
            <a:r>
              <a:rPr lang="en-US" sz="3200" b="1" baseline="30000" dirty="0"/>
              <a:t>8 </a:t>
            </a:r>
            <a:r>
              <a:rPr lang="en-US" sz="3200" dirty="0"/>
              <a:t>And they dwelt therein, and have built thee a sanctuary therein for thy name, saying</a:t>
            </a:r>
            <a:r>
              <a:rPr lang="en-US" sz="3200" dirty="0" smtClean="0"/>
              <a:t>,</a:t>
            </a:r>
          </a:p>
          <a:p>
            <a:r>
              <a:rPr lang="en-US" sz="3200" b="1" baseline="30000" dirty="0"/>
              <a:t>9 </a:t>
            </a:r>
            <a:r>
              <a:rPr lang="en-US" sz="3200" dirty="0"/>
              <a:t>If, when evil cometh upon us, as the sword, judgment, or pestilence, or famine, we stand before this house, and in thy presence, (for thy name is in this house,) and cry unto thee in our affliction, then thou wilt hear and help</a:t>
            </a:r>
            <a:r>
              <a:rPr lang="en-US" sz="3200" dirty="0" smtClean="0"/>
              <a:t>.</a:t>
            </a:r>
            <a:endParaRPr lang="en-US" sz="3200" dirty="0"/>
          </a:p>
        </p:txBody>
      </p:sp>
    </p:spTree>
    <p:extLst>
      <p:ext uri="{BB962C8B-B14F-4D97-AF65-F5344CB8AC3E}">
        <p14:creationId xmlns:p14="http://schemas.microsoft.com/office/powerpoint/2010/main" val="67644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a:t>
            </a:r>
            <a:r>
              <a:rPr lang="en-US" dirty="0" smtClean="0"/>
              <a:t>:10-30</a:t>
            </a:r>
            <a:endParaRPr lang="en-US" dirty="0"/>
          </a:p>
        </p:txBody>
      </p:sp>
      <p:sp>
        <p:nvSpPr>
          <p:cNvPr id="14" name="Content Placeholder 13"/>
          <p:cNvSpPr>
            <a:spLocks noGrp="1"/>
          </p:cNvSpPr>
          <p:nvPr>
            <p:ph idx="1"/>
          </p:nvPr>
        </p:nvSpPr>
        <p:spPr>
          <a:xfrm>
            <a:off x="481014" y="1447800"/>
            <a:ext cx="11023597" cy="4724400"/>
          </a:xfrm>
        </p:spPr>
        <p:txBody>
          <a:bodyPr>
            <a:noAutofit/>
          </a:bodyPr>
          <a:lstStyle/>
          <a:p>
            <a:r>
              <a:rPr lang="en-US" sz="3200" b="1" baseline="30000" dirty="0" smtClean="0"/>
              <a:t>10</a:t>
            </a:r>
            <a:r>
              <a:rPr lang="en-US" sz="3200" b="1" baseline="30000" dirty="0"/>
              <a:t> </a:t>
            </a:r>
            <a:r>
              <a:rPr lang="en-US" sz="3200" dirty="0"/>
              <a:t>And now, behold, the children of Ammon and Moab and mount </a:t>
            </a:r>
            <a:r>
              <a:rPr lang="en-US" sz="3200" dirty="0" err="1"/>
              <a:t>Seir</a:t>
            </a:r>
            <a:r>
              <a:rPr lang="en-US" sz="3200" dirty="0"/>
              <a:t>, whom thou </a:t>
            </a:r>
            <a:r>
              <a:rPr lang="en-US" sz="3200" dirty="0" err="1"/>
              <a:t>wouldest</a:t>
            </a:r>
            <a:r>
              <a:rPr lang="en-US" sz="3200" dirty="0"/>
              <a:t> not let Israel invade, when they came out of the land of Egypt, but they turned from them, and destroyed them not;</a:t>
            </a:r>
          </a:p>
          <a:p>
            <a:r>
              <a:rPr lang="en-US" sz="3200" b="1" baseline="30000" dirty="0"/>
              <a:t>11 </a:t>
            </a:r>
            <a:r>
              <a:rPr lang="en-US" sz="3200" dirty="0"/>
              <a:t>Behold, I say, how they reward us, to come to cast us out of thy possession, which thou hast given us to inherit.</a:t>
            </a:r>
          </a:p>
          <a:p>
            <a:r>
              <a:rPr lang="en-US" sz="3200" b="1" baseline="30000" dirty="0"/>
              <a:t>12 </a:t>
            </a:r>
            <a:r>
              <a:rPr lang="en-US" sz="3200" dirty="0"/>
              <a:t>O our God, wilt thou not judge them? for we have no might against this great company that cometh against us; neither know we what to do: but our eyes are upon thee</a:t>
            </a:r>
            <a:r>
              <a:rPr lang="en-US" sz="3200" dirty="0" smtClean="0"/>
              <a:t>.</a:t>
            </a:r>
            <a:endParaRPr lang="en-US" sz="3200" dirty="0"/>
          </a:p>
        </p:txBody>
      </p:sp>
    </p:spTree>
    <p:extLst>
      <p:ext uri="{BB962C8B-B14F-4D97-AF65-F5344CB8AC3E}">
        <p14:creationId xmlns:p14="http://schemas.microsoft.com/office/powerpoint/2010/main" val="392642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a:t>
            </a:r>
            <a:r>
              <a:rPr lang="en-US" dirty="0" smtClean="0"/>
              <a:t>:13-30</a:t>
            </a:r>
            <a:endParaRPr lang="en-US" dirty="0"/>
          </a:p>
        </p:txBody>
      </p:sp>
      <p:sp>
        <p:nvSpPr>
          <p:cNvPr id="14" name="Content Placeholder 13"/>
          <p:cNvSpPr>
            <a:spLocks noGrp="1"/>
          </p:cNvSpPr>
          <p:nvPr>
            <p:ph idx="1"/>
          </p:nvPr>
        </p:nvSpPr>
        <p:spPr>
          <a:xfrm>
            <a:off x="481014" y="1447800"/>
            <a:ext cx="11023597" cy="4724400"/>
          </a:xfrm>
        </p:spPr>
        <p:txBody>
          <a:bodyPr>
            <a:noAutofit/>
          </a:bodyPr>
          <a:lstStyle/>
          <a:p>
            <a:r>
              <a:rPr lang="en-US" sz="3200" b="1" baseline="30000" dirty="0"/>
              <a:t>13 </a:t>
            </a:r>
            <a:r>
              <a:rPr lang="en-US" sz="3200" dirty="0"/>
              <a:t>And all Judah stood before the </a:t>
            </a:r>
            <a:r>
              <a:rPr lang="en-US" sz="3200" cap="small" dirty="0"/>
              <a:t>Lord</a:t>
            </a:r>
            <a:r>
              <a:rPr lang="en-US" sz="3200" dirty="0"/>
              <a:t>, with their little ones, their wives, and their children.</a:t>
            </a:r>
          </a:p>
          <a:p>
            <a:r>
              <a:rPr lang="en-US" sz="3200" b="1" baseline="30000" dirty="0"/>
              <a:t>14 </a:t>
            </a:r>
            <a:r>
              <a:rPr lang="en-US" sz="3200" dirty="0"/>
              <a:t>Then upon </a:t>
            </a:r>
            <a:r>
              <a:rPr lang="en-US" sz="3200" dirty="0" err="1"/>
              <a:t>Jahaziel</a:t>
            </a:r>
            <a:r>
              <a:rPr lang="en-US" sz="3200" dirty="0"/>
              <a:t> the son of Zechariah, the son of </a:t>
            </a:r>
            <a:r>
              <a:rPr lang="en-US" sz="3200" dirty="0" err="1"/>
              <a:t>Benaiah</a:t>
            </a:r>
            <a:r>
              <a:rPr lang="en-US" sz="3200" dirty="0"/>
              <a:t>, the son of </a:t>
            </a:r>
            <a:r>
              <a:rPr lang="en-US" sz="3200" dirty="0" err="1"/>
              <a:t>Jeiel</a:t>
            </a:r>
            <a:r>
              <a:rPr lang="en-US" sz="3200" dirty="0"/>
              <a:t>, the son of </a:t>
            </a:r>
            <a:r>
              <a:rPr lang="en-US" sz="3200" dirty="0" err="1"/>
              <a:t>Mattaniah</a:t>
            </a:r>
            <a:r>
              <a:rPr lang="en-US" sz="3200" dirty="0"/>
              <a:t>, a Levite of the sons of Asaph, came the Spirit of the </a:t>
            </a:r>
            <a:r>
              <a:rPr lang="en-US" sz="3200" cap="small" dirty="0"/>
              <a:t>Lord</a:t>
            </a:r>
            <a:r>
              <a:rPr lang="en-US" sz="3200" dirty="0"/>
              <a:t> in the midst of the congregation;</a:t>
            </a:r>
          </a:p>
          <a:p>
            <a:r>
              <a:rPr lang="en-US" sz="3200" b="1" baseline="30000" dirty="0"/>
              <a:t>15 </a:t>
            </a:r>
            <a:r>
              <a:rPr lang="en-US" sz="3200" dirty="0"/>
              <a:t>And he said, Hearken ye, all Judah, and ye inhabitants of Jerusalem, and thou king Jehoshaphat, Thus </a:t>
            </a:r>
            <a:r>
              <a:rPr lang="en-US" sz="3200" dirty="0" err="1"/>
              <a:t>saith</a:t>
            </a:r>
            <a:r>
              <a:rPr lang="en-US" sz="3200" dirty="0"/>
              <a:t> the </a:t>
            </a:r>
            <a:r>
              <a:rPr lang="en-US" sz="3200" cap="small" dirty="0"/>
              <a:t>Lord</a:t>
            </a:r>
            <a:r>
              <a:rPr lang="en-US" sz="3200" dirty="0"/>
              <a:t> unto you, Be not afraid nor dismayed by reason of this great multitude; for the battle is not yours, but God's.</a:t>
            </a:r>
          </a:p>
        </p:txBody>
      </p:sp>
    </p:spTree>
    <p:extLst>
      <p:ext uri="{BB962C8B-B14F-4D97-AF65-F5344CB8AC3E}">
        <p14:creationId xmlns:p14="http://schemas.microsoft.com/office/powerpoint/2010/main" val="1652250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20:16-30</a:t>
            </a:r>
            <a:endParaRPr lang="en-US" dirty="0"/>
          </a:p>
        </p:txBody>
      </p:sp>
      <p:sp>
        <p:nvSpPr>
          <p:cNvPr id="14" name="Content Placeholder 13"/>
          <p:cNvSpPr>
            <a:spLocks noGrp="1"/>
          </p:cNvSpPr>
          <p:nvPr>
            <p:ph idx="1"/>
          </p:nvPr>
        </p:nvSpPr>
        <p:spPr>
          <a:xfrm>
            <a:off x="912811" y="1447800"/>
            <a:ext cx="4648201" cy="4343400"/>
          </a:xfrm>
        </p:spPr>
        <p:txBody>
          <a:bodyPr>
            <a:noAutofit/>
          </a:bodyPr>
          <a:lstStyle/>
          <a:p>
            <a:r>
              <a:rPr lang="en-US" sz="3200" b="1" baseline="30000" dirty="0"/>
              <a:t>16 </a:t>
            </a:r>
            <a:r>
              <a:rPr lang="en-US" sz="3200" dirty="0"/>
              <a:t>To morrow go ye down against them: behold, they come up by the cliff of </a:t>
            </a:r>
            <a:r>
              <a:rPr lang="en-US" sz="3200" dirty="0" err="1"/>
              <a:t>Ziz</a:t>
            </a:r>
            <a:r>
              <a:rPr lang="en-US" sz="3200" dirty="0"/>
              <a:t>; and ye shall find them at the end of the brook, before the wilderness of </a:t>
            </a:r>
            <a:r>
              <a:rPr lang="en-US" sz="3200" dirty="0" err="1"/>
              <a:t>Jeruel</a:t>
            </a:r>
            <a:r>
              <a:rPr lang="en-US" sz="3200" dirty="0" smtClean="0"/>
              <a:t>.</a:t>
            </a:r>
            <a:endParaRPr lang="en-US" sz="3200" dirty="0"/>
          </a:p>
        </p:txBody>
      </p:sp>
      <p:pic>
        <p:nvPicPr>
          <p:cNvPr id="3074" name="Picture 2" descr="Then the Spirit of the Lord came upon a Levite called Jahaziel. ‘Listen everyone,’ he announced, ‘this is what the Lord says … – Slid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5812" y="1447800"/>
            <a:ext cx="5384798"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21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20:16-30</a:t>
            </a:r>
            <a:endParaRPr lang="en-US" dirty="0"/>
          </a:p>
        </p:txBody>
      </p:sp>
      <p:pic>
        <p:nvPicPr>
          <p:cNvPr id="7170" name="Picture 2" descr="“Tomorrow march down against them and you will find them at the end of the gorge in the Wilderness of Jeruel. You will not have to fight this battle. Take up your positions, stand firm and see how God will deliver you.”’ – Slid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6812" y="1143000"/>
            <a:ext cx="7391400" cy="5543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85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20:17-30</a:t>
            </a:r>
            <a:endParaRPr lang="en-US" dirty="0"/>
          </a:p>
        </p:txBody>
      </p:sp>
      <p:sp>
        <p:nvSpPr>
          <p:cNvPr id="14" name="Content Placeholder 13"/>
          <p:cNvSpPr>
            <a:spLocks noGrp="1"/>
          </p:cNvSpPr>
          <p:nvPr>
            <p:ph idx="1"/>
          </p:nvPr>
        </p:nvSpPr>
        <p:spPr>
          <a:xfrm>
            <a:off x="6704012" y="1447800"/>
            <a:ext cx="4648200" cy="5008652"/>
          </a:xfrm>
        </p:spPr>
        <p:txBody>
          <a:bodyPr>
            <a:noAutofit/>
          </a:bodyPr>
          <a:lstStyle/>
          <a:p>
            <a:r>
              <a:rPr lang="en-US" sz="3200" b="1" baseline="30000" dirty="0"/>
              <a:t>17 </a:t>
            </a:r>
            <a:r>
              <a:rPr lang="en-US" sz="3200" dirty="0"/>
              <a:t>Ye shall not need to fight in this battle: set yourselves, stand ye still, and see the salvation of the </a:t>
            </a:r>
            <a:r>
              <a:rPr lang="en-US" sz="3200" cap="small" dirty="0"/>
              <a:t>Lord</a:t>
            </a:r>
            <a:r>
              <a:rPr lang="en-US" sz="3200" dirty="0"/>
              <a:t> with you, O Judah and Jerusalem: fear not, nor be dismayed; to morrow go out against them: for the </a:t>
            </a:r>
            <a:r>
              <a:rPr lang="en-US" sz="3200" cap="small" dirty="0"/>
              <a:t>Lord</a:t>
            </a:r>
            <a:r>
              <a:rPr lang="en-US" sz="3200" dirty="0"/>
              <a:t> will be with you.</a:t>
            </a:r>
          </a:p>
        </p:txBody>
      </p:sp>
      <p:pic>
        <p:nvPicPr>
          <p:cNvPr id="6146" name="Picture 2" descr="“Do not be afraid or discouraged because of this vast army. For the battle is not yours, but God’s. – Slid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2" y="1600200"/>
            <a:ext cx="5892798"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664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20:18-30</a:t>
            </a:r>
            <a:endParaRPr lang="en-US" dirty="0"/>
          </a:p>
        </p:txBody>
      </p:sp>
      <p:sp>
        <p:nvSpPr>
          <p:cNvPr id="14" name="Content Placeholder 13"/>
          <p:cNvSpPr>
            <a:spLocks noGrp="1"/>
          </p:cNvSpPr>
          <p:nvPr>
            <p:ph idx="1"/>
          </p:nvPr>
        </p:nvSpPr>
        <p:spPr>
          <a:xfrm>
            <a:off x="912811" y="1447800"/>
            <a:ext cx="10591801" cy="4876800"/>
          </a:xfrm>
        </p:spPr>
        <p:txBody>
          <a:bodyPr>
            <a:noAutofit/>
          </a:bodyPr>
          <a:lstStyle/>
          <a:p>
            <a:r>
              <a:rPr lang="en-US" sz="3000" b="1" baseline="30000" dirty="0"/>
              <a:t>18 </a:t>
            </a:r>
            <a:r>
              <a:rPr lang="en-US" sz="3000" dirty="0"/>
              <a:t>And Jehoshaphat bowed his head with his face to the ground: and all Judah and the inhabitants of Jerusalem fell before the </a:t>
            </a:r>
            <a:r>
              <a:rPr lang="en-US" sz="3000" cap="small" dirty="0"/>
              <a:t>Lord</a:t>
            </a:r>
            <a:r>
              <a:rPr lang="en-US" sz="3000" dirty="0"/>
              <a:t>, worshipping the </a:t>
            </a:r>
            <a:r>
              <a:rPr lang="en-US" sz="3000" cap="small" dirty="0"/>
              <a:t>Lord</a:t>
            </a:r>
            <a:r>
              <a:rPr lang="en-US" sz="3000" dirty="0"/>
              <a:t>.</a:t>
            </a:r>
          </a:p>
          <a:p>
            <a:r>
              <a:rPr lang="en-US" sz="3000" b="1" baseline="30000" dirty="0"/>
              <a:t>19 </a:t>
            </a:r>
            <a:r>
              <a:rPr lang="en-US" sz="3000" dirty="0"/>
              <a:t>And the Levites, of the children of the </a:t>
            </a:r>
            <a:r>
              <a:rPr lang="en-US" sz="3000" dirty="0" err="1"/>
              <a:t>Kohathites</a:t>
            </a:r>
            <a:r>
              <a:rPr lang="en-US" sz="3000" dirty="0"/>
              <a:t>, and of the children of the </a:t>
            </a:r>
            <a:r>
              <a:rPr lang="en-US" sz="3000" dirty="0" err="1"/>
              <a:t>Korhites</a:t>
            </a:r>
            <a:r>
              <a:rPr lang="en-US" sz="3000" dirty="0"/>
              <a:t>, stood up to praise the </a:t>
            </a:r>
            <a:r>
              <a:rPr lang="en-US" sz="3000" cap="small" dirty="0"/>
              <a:t>Lord</a:t>
            </a:r>
            <a:r>
              <a:rPr lang="en-US" sz="3000" dirty="0"/>
              <a:t> God of Israel with a loud voice on high</a:t>
            </a:r>
            <a:r>
              <a:rPr lang="en-US" sz="3000" dirty="0" smtClean="0"/>
              <a:t>.</a:t>
            </a:r>
          </a:p>
          <a:p>
            <a:r>
              <a:rPr lang="en-US" sz="3200" b="1" baseline="30000" dirty="0"/>
              <a:t>20 </a:t>
            </a:r>
            <a:r>
              <a:rPr lang="en-US" sz="3200" dirty="0"/>
              <a:t>And they rose early in the morning, and went forth into the wilderness of </a:t>
            </a:r>
            <a:r>
              <a:rPr lang="en-US" sz="3200" dirty="0" err="1"/>
              <a:t>Tekoa</a:t>
            </a:r>
            <a:r>
              <a:rPr lang="en-US" sz="3200" dirty="0"/>
              <a:t>: and as they went forth, Jehoshaphat stood and said, Hear me, O Judah, and ye inhabitants of Jerusalem; Believe in the </a:t>
            </a:r>
            <a:r>
              <a:rPr lang="en-US" sz="3200" cap="small" dirty="0"/>
              <a:t>Lord</a:t>
            </a:r>
            <a:r>
              <a:rPr lang="en-US" sz="3200" dirty="0"/>
              <a:t> your God, so shall ye be established; believe his prophets, so shall ye prosper.</a:t>
            </a:r>
            <a:endParaRPr lang="en-US" sz="3000" dirty="0"/>
          </a:p>
        </p:txBody>
      </p:sp>
    </p:spTree>
    <p:extLst>
      <p:ext uri="{BB962C8B-B14F-4D97-AF65-F5344CB8AC3E}">
        <p14:creationId xmlns:p14="http://schemas.microsoft.com/office/powerpoint/2010/main" val="1647666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Jehoshaphat:  2 Chronicles 17:5-19</a:t>
            </a:r>
            <a:endParaRPr lang="en-US" dirty="0"/>
          </a:p>
        </p:txBody>
      </p:sp>
      <p:sp>
        <p:nvSpPr>
          <p:cNvPr id="14" name="Content Placeholder 13"/>
          <p:cNvSpPr>
            <a:spLocks noGrp="1"/>
          </p:cNvSpPr>
          <p:nvPr>
            <p:ph idx="1"/>
          </p:nvPr>
        </p:nvSpPr>
        <p:spPr>
          <a:xfrm>
            <a:off x="989012" y="1904999"/>
            <a:ext cx="5105400" cy="4114801"/>
          </a:xfrm>
        </p:spPr>
        <p:txBody>
          <a:bodyPr>
            <a:noAutofit/>
          </a:bodyPr>
          <a:lstStyle/>
          <a:p>
            <a:r>
              <a:rPr lang="en-US" sz="3200" b="1" baseline="30000" dirty="0"/>
              <a:t>5 </a:t>
            </a:r>
            <a:r>
              <a:rPr lang="en-US" sz="3200" dirty="0"/>
              <a:t>Therefore the </a:t>
            </a:r>
            <a:r>
              <a:rPr lang="en-US" sz="3200" cap="small" dirty="0"/>
              <a:t>Lord</a:t>
            </a:r>
            <a:r>
              <a:rPr lang="en-US" sz="3200" dirty="0"/>
              <a:t> stablished the kingdom in his hand; and all Judah brought to Jehoshaphat presents; and he had riches and </a:t>
            </a:r>
            <a:r>
              <a:rPr lang="en-US" sz="3200" dirty="0" err="1"/>
              <a:t>honour</a:t>
            </a:r>
            <a:r>
              <a:rPr lang="en-US" sz="3200" dirty="0"/>
              <a:t> in abundance</a:t>
            </a:r>
            <a:r>
              <a:rPr lang="en-US" sz="3200" dirty="0" smtClean="0"/>
              <a:t>.</a:t>
            </a:r>
            <a:endParaRPr lang="en-US" sz="3200" dirty="0"/>
          </a:p>
        </p:txBody>
      </p:sp>
      <p:pic>
        <p:nvPicPr>
          <p:cNvPr id="4098" name="Picture 2" descr="When Jehoshaphat became king, the people of Judah brought him gifts and he became a wealthy man. He decided to follow God’s ways and obey His laws rather than worship idols. – Slid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812" y="1904999"/>
            <a:ext cx="4978400" cy="373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99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20:18-30</a:t>
            </a:r>
            <a:endParaRPr lang="en-US" dirty="0"/>
          </a:p>
        </p:txBody>
      </p:sp>
      <p:pic>
        <p:nvPicPr>
          <p:cNvPr id="9218" name="Picture 2" descr="Early in the morning they left for the Desert of Tekoa. As they set out, Jehoshaphat stood and said, ‘Believe in the Lord your God and you will have success! Believe his prophets and everything will be all right!’ – Slide 1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3011" y="1295400"/>
            <a:ext cx="7213599"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94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20:21-30</a:t>
            </a:r>
            <a:endParaRPr lang="en-US" dirty="0"/>
          </a:p>
        </p:txBody>
      </p:sp>
      <p:sp>
        <p:nvSpPr>
          <p:cNvPr id="14" name="Content Placeholder 13"/>
          <p:cNvSpPr>
            <a:spLocks noGrp="1"/>
          </p:cNvSpPr>
          <p:nvPr>
            <p:ph idx="1"/>
          </p:nvPr>
        </p:nvSpPr>
        <p:spPr>
          <a:xfrm>
            <a:off x="912811" y="1447800"/>
            <a:ext cx="4648201" cy="4343400"/>
          </a:xfrm>
        </p:spPr>
        <p:txBody>
          <a:bodyPr>
            <a:noAutofit/>
          </a:bodyPr>
          <a:lstStyle/>
          <a:p>
            <a:r>
              <a:rPr lang="en-US" sz="3200" b="1" baseline="30000" dirty="0"/>
              <a:t>21 </a:t>
            </a:r>
            <a:r>
              <a:rPr lang="en-US" sz="3200" dirty="0"/>
              <a:t>And when he had consulted with the people, he appointed singers unto the </a:t>
            </a:r>
            <a:r>
              <a:rPr lang="en-US" sz="3200" cap="small" dirty="0"/>
              <a:t>Lord</a:t>
            </a:r>
            <a:r>
              <a:rPr lang="en-US" sz="3200" dirty="0"/>
              <a:t>, and that should praise the beauty of holiness, as they went out before the army, and to say, Praise the </a:t>
            </a:r>
            <a:r>
              <a:rPr lang="en-US" sz="3200" cap="small" dirty="0"/>
              <a:t>Lord</a:t>
            </a:r>
            <a:r>
              <a:rPr lang="en-US" sz="3200" dirty="0"/>
              <a:t>; for his mercy </a:t>
            </a:r>
            <a:r>
              <a:rPr lang="en-US" sz="3200" dirty="0" err="1"/>
              <a:t>endureth</a:t>
            </a:r>
            <a:r>
              <a:rPr lang="en-US" sz="3200" dirty="0"/>
              <a:t> for ever</a:t>
            </a:r>
            <a:r>
              <a:rPr lang="en-US" sz="3200" dirty="0" smtClean="0"/>
              <a:t>.</a:t>
            </a:r>
            <a:endParaRPr lang="en-US" sz="3200" dirty="0"/>
          </a:p>
        </p:txBody>
      </p:sp>
      <p:pic>
        <p:nvPicPr>
          <p:cNvPr id="10242" name="Picture 2" descr="After consultation with the leaders, Jehoshaphat determined that there should be a choir leading the army. They led the way singing ‘God’s Loving-Kindness Is Forever’ as they walked along praising and thanking the Lord! – Slid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2774" y="1447800"/>
            <a:ext cx="5892798"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83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20:22-30</a:t>
            </a:r>
            <a:endParaRPr lang="en-US" dirty="0"/>
          </a:p>
        </p:txBody>
      </p:sp>
      <p:sp>
        <p:nvSpPr>
          <p:cNvPr id="14" name="Content Placeholder 13"/>
          <p:cNvSpPr>
            <a:spLocks noGrp="1"/>
          </p:cNvSpPr>
          <p:nvPr>
            <p:ph idx="1"/>
          </p:nvPr>
        </p:nvSpPr>
        <p:spPr>
          <a:xfrm>
            <a:off x="4951412" y="1447800"/>
            <a:ext cx="6705600" cy="4559968"/>
          </a:xfrm>
        </p:spPr>
        <p:txBody>
          <a:bodyPr>
            <a:noAutofit/>
          </a:bodyPr>
          <a:lstStyle/>
          <a:p>
            <a:r>
              <a:rPr lang="en-US" sz="3000" b="1" baseline="30000" dirty="0"/>
              <a:t>22 </a:t>
            </a:r>
            <a:r>
              <a:rPr lang="en-US" sz="3000" dirty="0"/>
              <a:t>And when they began to sing and to praise, the </a:t>
            </a:r>
            <a:r>
              <a:rPr lang="en-US" sz="3000" cap="small" dirty="0"/>
              <a:t>Lord</a:t>
            </a:r>
            <a:r>
              <a:rPr lang="en-US" sz="3000" dirty="0"/>
              <a:t> set </a:t>
            </a:r>
            <a:r>
              <a:rPr lang="en-US" sz="3000" dirty="0" err="1"/>
              <a:t>ambushments</a:t>
            </a:r>
            <a:r>
              <a:rPr lang="en-US" sz="3000" dirty="0"/>
              <a:t> against the children of Ammon, Moab, and mount </a:t>
            </a:r>
            <a:r>
              <a:rPr lang="en-US" sz="3000" dirty="0" err="1"/>
              <a:t>Seir</a:t>
            </a:r>
            <a:r>
              <a:rPr lang="en-US" sz="3000" dirty="0"/>
              <a:t>, which were come against Judah; and they were smitten</a:t>
            </a:r>
            <a:r>
              <a:rPr lang="en-US" sz="3000" dirty="0" smtClean="0"/>
              <a:t>.</a:t>
            </a:r>
          </a:p>
          <a:p>
            <a:r>
              <a:rPr lang="en-US" sz="3000" b="1" baseline="30000" dirty="0"/>
              <a:t>23 </a:t>
            </a:r>
            <a:r>
              <a:rPr lang="en-US" sz="3000" dirty="0"/>
              <a:t>For the children of Ammon and Moab stood up against the inhabitants of mount </a:t>
            </a:r>
            <a:r>
              <a:rPr lang="en-US" sz="3000" dirty="0" err="1"/>
              <a:t>Seir</a:t>
            </a:r>
            <a:r>
              <a:rPr lang="en-US" sz="3000" dirty="0"/>
              <a:t>, utterly to slay and destroy them: and when they had made an end of the inhabitants of </a:t>
            </a:r>
            <a:r>
              <a:rPr lang="en-US" sz="3000" dirty="0" err="1"/>
              <a:t>Seir</a:t>
            </a:r>
            <a:r>
              <a:rPr lang="en-US" sz="3000" dirty="0"/>
              <a:t>, every one helped to destroy another.</a:t>
            </a:r>
          </a:p>
        </p:txBody>
      </p:sp>
      <p:pic>
        <p:nvPicPr>
          <p:cNvPr id="11266" name="Picture 2" descr="As they started singing, the Lord caused the enemy army to fight among themselves. The Ammonites and Moabites attacked the Edomites and killed them. Then the Ammonites and Moabites turned on each other. The battle was fierce and they destroyed each other. – Slid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2" y="2057400"/>
            <a:ext cx="4165599"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95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20:24-30</a:t>
            </a:r>
            <a:endParaRPr lang="en-US" dirty="0"/>
          </a:p>
        </p:txBody>
      </p:sp>
      <p:sp>
        <p:nvSpPr>
          <p:cNvPr id="14" name="Content Placeholder 13"/>
          <p:cNvSpPr>
            <a:spLocks noGrp="1"/>
          </p:cNvSpPr>
          <p:nvPr>
            <p:ph idx="1"/>
          </p:nvPr>
        </p:nvSpPr>
        <p:spPr>
          <a:xfrm>
            <a:off x="474078" y="1447800"/>
            <a:ext cx="4648201" cy="4343400"/>
          </a:xfrm>
        </p:spPr>
        <p:txBody>
          <a:bodyPr>
            <a:noAutofit/>
          </a:bodyPr>
          <a:lstStyle/>
          <a:p>
            <a:r>
              <a:rPr lang="en-US" sz="3200" b="1" baseline="30000" dirty="0"/>
              <a:t>24 </a:t>
            </a:r>
            <a:r>
              <a:rPr lang="en-US" sz="3200" dirty="0"/>
              <a:t>And when Judah came toward the watch tower in the wilderness, they looked unto the multitude, and, behold, they were dead bodies fallen to the earth, and none escaped.</a:t>
            </a:r>
          </a:p>
        </p:txBody>
      </p:sp>
      <p:pic>
        <p:nvPicPr>
          <p:cNvPr id="12292" name="Picture 4" descr="Just as God had promised this was the Lord’s battle and they would not need to fight. – Slid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9612" y="1439779"/>
            <a:ext cx="5664451" cy="4248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878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20:25-30</a:t>
            </a:r>
            <a:endParaRPr lang="en-US" dirty="0"/>
          </a:p>
        </p:txBody>
      </p:sp>
      <p:sp>
        <p:nvSpPr>
          <p:cNvPr id="14" name="Content Placeholder 13"/>
          <p:cNvSpPr>
            <a:spLocks noGrp="1"/>
          </p:cNvSpPr>
          <p:nvPr>
            <p:ph idx="1"/>
          </p:nvPr>
        </p:nvSpPr>
        <p:spPr>
          <a:xfrm>
            <a:off x="6094412" y="1447800"/>
            <a:ext cx="5562600" cy="4559968"/>
          </a:xfrm>
        </p:spPr>
        <p:txBody>
          <a:bodyPr>
            <a:noAutofit/>
          </a:bodyPr>
          <a:lstStyle/>
          <a:p>
            <a:r>
              <a:rPr lang="en-US" sz="3200" b="1" baseline="30000" dirty="0"/>
              <a:t>25 </a:t>
            </a:r>
            <a:r>
              <a:rPr lang="en-US" sz="3200" dirty="0"/>
              <a:t>And when Jehoshaphat and his people came to take away the spoil of them, they found among them in abundance both riches with the dead bodies, and precious jewels, which they stripped off for themselves, more than they could carry away: and they were three days in gathering of the spoil, it was so much.</a:t>
            </a:r>
            <a:endParaRPr lang="en-US" sz="3000" dirty="0"/>
          </a:p>
        </p:txBody>
      </p:sp>
      <p:pic>
        <p:nvPicPr>
          <p:cNvPr id="13314" name="Picture 2" descr="There was so much plunder it took them three days to gather it and cart it away. – Slid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4" y="1668379"/>
            <a:ext cx="5791198"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114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20:26-30</a:t>
            </a:r>
            <a:endParaRPr lang="en-US" dirty="0"/>
          </a:p>
        </p:txBody>
      </p:sp>
      <p:sp>
        <p:nvSpPr>
          <p:cNvPr id="14" name="Content Placeholder 13"/>
          <p:cNvSpPr>
            <a:spLocks noGrp="1"/>
          </p:cNvSpPr>
          <p:nvPr>
            <p:ph idx="1"/>
          </p:nvPr>
        </p:nvSpPr>
        <p:spPr>
          <a:xfrm>
            <a:off x="474078" y="1143000"/>
            <a:ext cx="5925134" cy="4648200"/>
          </a:xfrm>
        </p:spPr>
        <p:txBody>
          <a:bodyPr>
            <a:noAutofit/>
          </a:bodyPr>
          <a:lstStyle/>
          <a:p>
            <a:r>
              <a:rPr lang="en-US" sz="3000" b="1" baseline="30000" dirty="0"/>
              <a:t>26 </a:t>
            </a:r>
            <a:r>
              <a:rPr lang="en-US" sz="3000" dirty="0"/>
              <a:t>And on the fourth day they assembled themselves in the valley of </a:t>
            </a:r>
            <a:r>
              <a:rPr lang="en-US" sz="3000" dirty="0" err="1"/>
              <a:t>Berachah</a:t>
            </a:r>
            <a:r>
              <a:rPr lang="en-US" sz="3000" dirty="0"/>
              <a:t>; for there they blessed the </a:t>
            </a:r>
            <a:r>
              <a:rPr lang="en-US" sz="3000" cap="small" dirty="0"/>
              <a:t>Lord</a:t>
            </a:r>
            <a:r>
              <a:rPr lang="en-US" sz="3000" dirty="0"/>
              <a:t>: therefore the name of the same place was called, The valley of </a:t>
            </a:r>
            <a:r>
              <a:rPr lang="en-US" sz="3000" dirty="0" err="1"/>
              <a:t>Berachah</a:t>
            </a:r>
            <a:r>
              <a:rPr lang="en-US" sz="3000" dirty="0"/>
              <a:t>, unto this day.</a:t>
            </a:r>
          </a:p>
          <a:p>
            <a:r>
              <a:rPr lang="en-US" sz="3000" b="1" baseline="30000" dirty="0"/>
              <a:t>27 </a:t>
            </a:r>
            <a:r>
              <a:rPr lang="en-US" sz="3000" dirty="0"/>
              <a:t>Then they returned, every man of Judah and Jerusalem, and Jehoshaphat in the forefront of them, to go again to Jerusalem with joy; for the </a:t>
            </a:r>
            <a:r>
              <a:rPr lang="en-US" sz="3000" cap="small" dirty="0"/>
              <a:t>Lord</a:t>
            </a:r>
            <a:r>
              <a:rPr lang="en-US" sz="3000" dirty="0"/>
              <a:t> had made them to rejoice over their enemies.</a:t>
            </a:r>
          </a:p>
        </p:txBody>
      </p:sp>
      <p:pic>
        <p:nvPicPr>
          <p:cNvPr id="14338" name="Picture 2" descr="On the fourth day they gathered in the Valley of Blessing, as it is called today, to give thanks and praise to God. – Slid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2612" y="190500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42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lstStyle/>
          <a:p>
            <a:r>
              <a:rPr lang="en-US" dirty="0" smtClean="0"/>
              <a:t>Jehoshaphat:  2 Chronicles </a:t>
            </a:r>
            <a:r>
              <a:rPr lang="en-US" dirty="0" smtClean="0"/>
              <a:t>20:28-30</a:t>
            </a:r>
            <a:endParaRPr lang="en-US" dirty="0"/>
          </a:p>
        </p:txBody>
      </p:sp>
      <p:sp>
        <p:nvSpPr>
          <p:cNvPr id="14" name="Content Placeholder 13"/>
          <p:cNvSpPr>
            <a:spLocks noGrp="1"/>
          </p:cNvSpPr>
          <p:nvPr>
            <p:ph idx="1"/>
          </p:nvPr>
        </p:nvSpPr>
        <p:spPr>
          <a:xfrm>
            <a:off x="5318791" y="990600"/>
            <a:ext cx="6643021" cy="5715000"/>
          </a:xfrm>
        </p:spPr>
        <p:txBody>
          <a:bodyPr>
            <a:noAutofit/>
          </a:bodyPr>
          <a:lstStyle/>
          <a:p>
            <a:r>
              <a:rPr lang="en-US" sz="3200" b="1" baseline="30000" dirty="0"/>
              <a:t>28 </a:t>
            </a:r>
            <a:r>
              <a:rPr lang="en-US" sz="3200" dirty="0"/>
              <a:t>And they came to Jerusalem with psalteries and harps and trumpets unto the house of the </a:t>
            </a:r>
            <a:r>
              <a:rPr lang="en-US" sz="3200" cap="small" dirty="0"/>
              <a:t>Lord</a:t>
            </a:r>
            <a:r>
              <a:rPr lang="en-US" sz="3200" dirty="0"/>
              <a:t>.</a:t>
            </a:r>
          </a:p>
          <a:p>
            <a:r>
              <a:rPr lang="en-US" sz="3200" b="1" baseline="30000" dirty="0"/>
              <a:t>29 </a:t>
            </a:r>
            <a:r>
              <a:rPr lang="en-US" sz="3200" dirty="0"/>
              <a:t>And the fear of God was on all the kingdoms of those countries, when they had heard that the </a:t>
            </a:r>
            <a:r>
              <a:rPr lang="en-US" sz="3200" cap="small" dirty="0"/>
              <a:t>Lord</a:t>
            </a:r>
            <a:r>
              <a:rPr lang="en-US" sz="3200" dirty="0"/>
              <a:t> fought against the enemies of Israel.</a:t>
            </a:r>
          </a:p>
          <a:p>
            <a:r>
              <a:rPr lang="en-US" sz="3200" b="1" baseline="30000" dirty="0"/>
              <a:t>30 </a:t>
            </a:r>
            <a:r>
              <a:rPr lang="en-US" sz="3200" dirty="0"/>
              <a:t>So the realm of Jehoshaphat was quiet: for his God gave him rest round about.</a:t>
            </a:r>
          </a:p>
        </p:txBody>
      </p:sp>
      <p:pic>
        <p:nvPicPr>
          <p:cNvPr id="15362" name="Picture 2" descr="They returned to Jerusalem full of joy, with Jehoshaphat leading them. They marched into Jerusalem accompanied by a band of harps, lyres, and trumpets. They then proceeded to the Temple to give thanks to God. – Slid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93" y="1676400"/>
            <a:ext cx="4876798"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001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400" b="1" dirty="0" smtClean="0"/>
              <a:t>A Poor Example:  1 Chronicles 21:1-18</a:t>
            </a:r>
            <a:endParaRPr lang="en-US" sz="4400" b="1" dirty="0"/>
          </a:p>
        </p:txBody>
      </p:sp>
      <p:sp>
        <p:nvSpPr>
          <p:cNvPr id="2" name="Content Placeholder 1"/>
          <p:cNvSpPr>
            <a:spLocks noGrp="1"/>
          </p:cNvSpPr>
          <p:nvPr>
            <p:ph idx="1"/>
          </p:nvPr>
        </p:nvSpPr>
        <p:spPr>
          <a:xfrm>
            <a:off x="455613" y="1524000"/>
            <a:ext cx="11277599" cy="4495800"/>
          </a:xfrm>
        </p:spPr>
        <p:txBody>
          <a:bodyPr>
            <a:noAutofit/>
          </a:bodyPr>
          <a:lstStyle/>
          <a:p>
            <a:r>
              <a:rPr lang="en-US" sz="3200" dirty="0"/>
              <a:t>21 And Satan stood up against Israel, and provoked David to number Israel.</a:t>
            </a:r>
          </a:p>
          <a:p>
            <a:r>
              <a:rPr lang="en-US" sz="3200" baseline="30000" dirty="0"/>
              <a:t>2 </a:t>
            </a:r>
            <a:r>
              <a:rPr lang="en-US" sz="3200" dirty="0"/>
              <a:t>And David said to Joab and to the rulers of the people, Go, number Israel from Beersheba even to Dan; and bring the number of them to me, that I may know it.</a:t>
            </a:r>
          </a:p>
          <a:p>
            <a:r>
              <a:rPr lang="en-US" sz="3200" baseline="30000" dirty="0"/>
              <a:t>3 </a:t>
            </a:r>
            <a:r>
              <a:rPr lang="en-US" sz="3200" dirty="0"/>
              <a:t>And Joab answered, The </a:t>
            </a:r>
            <a:r>
              <a:rPr lang="en-US" sz="3200" cap="small" dirty="0"/>
              <a:t>Lord</a:t>
            </a:r>
            <a:r>
              <a:rPr lang="en-US" sz="3200" dirty="0"/>
              <a:t> make his people an hundred times so many more as they be: but, my lord the king, are they not all my lord's servants? why then doth my lord require this thing? why will he be a cause of trespass to Israel</a:t>
            </a:r>
            <a:r>
              <a:rPr lang="en-US" sz="3200" dirty="0" smtClean="0"/>
              <a:t>?</a:t>
            </a:r>
            <a:endParaRPr lang="en-US" sz="3200" dirty="0"/>
          </a:p>
        </p:txBody>
      </p:sp>
    </p:spTree>
    <p:extLst>
      <p:ext uri="{BB962C8B-B14F-4D97-AF65-F5344CB8AC3E}">
        <p14:creationId xmlns:p14="http://schemas.microsoft.com/office/powerpoint/2010/main" val="32615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304800"/>
            <a:ext cx="8692399" cy="990600"/>
          </a:xfrm>
        </p:spPr>
        <p:txBody>
          <a:bodyPr/>
          <a:lstStyle/>
          <a:p>
            <a:r>
              <a:rPr lang="en-US" dirty="0" smtClean="0"/>
              <a:t>SDABC V.3 pg. </a:t>
            </a:r>
            <a:r>
              <a:rPr lang="en-US" dirty="0" smtClean="0"/>
              <a:t>184</a:t>
            </a:r>
            <a:endParaRPr lang="en-US" dirty="0"/>
          </a:p>
        </p:txBody>
      </p:sp>
      <p:sp>
        <p:nvSpPr>
          <p:cNvPr id="4" name="Content Placeholder 13"/>
          <p:cNvSpPr txBox="1">
            <a:spLocks/>
          </p:cNvSpPr>
          <p:nvPr/>
        </p:nvSpPr>
        <p:spPr>
          <a:xfrm>
            <a:off x="336726" y="1321085"/>
            <a:ext cx="11167885" cy="487680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r>
              <a:rPr lang="en-US" sz="3200" cap="none" dirty="0" smtClean="0"/>
              <a:t>The census to be taken of Israel was for military purposes, a form of registration for military service.  The number sought was not the whole population, but the fighting strength of the nation.  By increasing his military might David thought to increase still further the power and prestige of Israel.  By doing this, howeve</a:t>
            </a:r>
            <a:r>
              <a:rPr lang="en-US" sz="3200" cap="none" dirty="0" smtClean="0"/>
              <a:t>r, he was causing the nations round about to think that Israel’s strength lay in its powerful army and not in God.  </a:t>
            </a:r>
            <a:endParaRPr lang="en-US" sz="3200" cap="none" dirty="0"/>
          </a:p>
        </p:txBody>
      </p:sp>
    </p:spTree>
    <p:extLst>
      <p:ext uri="{BB962C8B-B14F-4D97-AF65-F5344CB8AC3E}">
        <p14:creationId xmlns:p14="http://schemas.microsoft.com/office/powerpoint/2010/main" val="735053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400" b="1" dirty="0" smtClean="0"/>
              <a:t>A Poor Example:  1 Chronicles 21:4-18</a:t>
            </a:r>
            <a:endParaRPr lang="en-US" sz="4400" b="1" dirty="0"/>
          </a:p>
        </p:txBody>
      </p:sp>
      <p:sp>
        <p:nvSpPr>
          <p:cNvPr id="2" name="Content Placeholder 1"/>
          <p:cNvSpPr>
            <a:spLocks noGrp="1"/>
          </p:cNvSpPr>
          <p:nvPr>
            <p:ph idx="1"/>
          </p:nvPr>
        </p:nvSpPr>
        <p:spPr>
          <a:xfrm>
            <a:off x="455613" y="1524000"/>
            <a:ext cx="11277599" cy="4495800"/>
          </a:xfrm>
        </p:spPr>
        <p:txBody>
          <a:bodyPr>
            <a:noAutofit/>
          </a:bodyPr>
          <a:lstStyle/>
          <a:p>
            <a:r>
              <a:rPr lang="en-US" sz="3200" b="1" baseline="30000" dirty="0"/>
              <a:t>4 </a:t>
            </a:r>
            <a:r>
              <a:rPr lang="en-US" sz="3200" dirty="0"/>
              <a:t>Nevertheless the king's word prevailed against Joab. Wherefore Joab departed, and went throughout all Israel, and came to Jerusalem.</a:t>
            </a:r>
          </a:p>
          <a:p>
            <a:r>
              <a:rPr lang="en-US" sz="3200" b="1" baseline="30000" dirty="0"/>
              <a:t>5 </a:t>
            </a:r>
            <a:r>
              <a:rPr lang="en-US" sz="3200" dirty="0"/>
              <a:t>And Joab gave the sum of the number of the people unto David. And all they of Israel were a thousand </a:t>
            </a:r>
            <a:r>
              <a:rPr lang="en-US" sz="3200" dirty="0" err="1"/>
              <a:t>thousand</a:t>
            </a:r>
            <a:r>
              <a:rPr lang="en-US" sz="3200" dirty="0"/>
              <a:t> and an hundred thousand men that drew sword: and Judah was four hundred threescore and ten thousand men that drew sword.</a:t>
            </a:r>
          </a:p>
          <a:p>
            <a:r>
              <a:rPr lang="en-US" sz="3200" b="1" baseline="30000" dirty="0"/>
              <a:t>6 </a:t>
            </a:r>
            <a:r>
              <a:rPr lang="en-US" sz="3200" dirty="0"/>
              <a:t>But Levi and Benjamin counted he not among them: for the king's word was abominable to Joab.</a:t>
            </a:r>
          </a:p>
        </p:txBody>
      </p:sp>
    </p:spTree>
    <p:extLst>
      <p:ext uri="{BB962C8B-B14F-4D97-AF65-F5344CB8AC3E}">
        <p14:creationId xmlns:p14="http://schemas.microsoft.com/office/powerpoint/2010/main" val="287031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457200"/>
          </a:xfrm>
        </p:spPr>
        <p:txBody>
          <a:bodyPr>
            <a:normAutofit fontScale="90000"/>
          </a:bodyPr>
          <a:lstStyle/>
          <a:p>
            <a:r>
              <a:rPr lang="en-US" dirty="0" smtClean="0"/>
              <a:t>Jehoshaphat:  2 Chronicles 17:6-19</a:t>
            </a:r>
            <a:endParaRPr lang="en-US" dirty="0"/>
          </a:p>
        </p:txBody>
      </p:sp>
      <p:sp>
        <p:nvSpPr>
          <p:cNvPr id="14" name="Content Placeholder 13"/>
          <p:cNvSpPr>
            <a:spLocks noGrp="1"/>
          </p:cNvSpPr>
          <p:nvPr>
            <p:ph idx="1"/>
          </p:nvPr>
        </p:nvSpPr>
        <p:spPr>
          <a:xfrm>
            <a:off x="8685213" y="1143000"/>
            <a:ext cx="2514600" cy="5334000"/>
          </a:xfrm>
        </p:spPr>
        <p:txBody>
          <a:bodyPr>
            <a:noAutofit/>
          </a:bodyPr>
          <a:lstStyle/>
          <a:p>
            <a:r>
              <a:rPr lang="en-US" sz="3200" b="1" baseline="30000" dirty="0" smtClean="0"/>
              <a:t>6</a:t>
            </a:r>
            <a:r>
              <a:rPr lang="en-US" sz="3200" b="1" baseline="30000" dirty="0"/>
              <a:t> </a:t>
            </a:r>
            <a:r>
              <a:rPr lang="en-US" sz="3200" dirty="0"/>
              <a:t>And his heart was lifted up in the ways of the </a:t>
            </a:r>
            <a:r>
              <a:rPr lang="en-US" sz="3200" cap="small" dirty="0"/>
              <a:t>Lord</a:t>
            </a:r>
            <a:r>
              <a:rPr lang="en-US" sz="3200" dirty="0"/>
              <a:t>: moreover he took away the high places and groves out of Judah.</a:t>
            </a:r>
          </a:p>
        </p:txBody>
      </p:sp>
      <p:pic>
        <p:nvPicPr>
          <p:cNvPr id="7170" name="Picture 2" descr="The high places, where people worshipped false gods and set up poles to the goddess Asherah, were destroyed. – Slid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3" y="1143000"/>
            <a:ext cx="6934200" cy="5200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211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400" b="1" dirty="0" smtClean="0"/>
              <a:t>A Poor Example:  1 Chronicles 21:7-18</a:t>
            </a:r>
            <a:endParaRPr lang="en-US" sz="4400" b="1" dirty="0"/>
          </a:p>
        </p:txBody>
      </p:sp>
      <p:sp>
        <p:nvSpPr>
          <p:cNvPr id="2" name="Content Placeholder 1"/>
          <p:cNvSpPr>
            <a:spLocks noGrp="1"/>
          </p:cNvSpPr>
          <p:nvPr>
            <p:ph idx="1"/>
          </p:nvPr>
        </p:nvSpPr>
        <p:spPr>
          <a:xfrm>
            <a:off x="455613" y="1524000"/>
            <a:ext cx="11277599" cy="4495800"/>
          </a:xfrm>
        </p:spPr>
        <p:txBody>
          <a:bodyPr>
            <a:noAutofit/>
          </a:bodyPr>
          <a:lstStyle/>
          <a:p>
            <a:r>
              <a:rPr lang="en-US" sz="3200" b="1" baseline="30000" dirty="0"/>
              <a:t>7 </a:t>
            </a:r>
            <a:r>
              <a:rPr lang="en-US" sz="3200" dirty="0"/>
              <a:t>And God was displeased with this thing; therefore he smote Israel.</a:t>
            </a:r>
          </a:p>
          <a:p>
            <a:r>
              <a:rPr lang="en-US" sz="3200" b="1" baseline="30000" dirty="0"/>
              <a:t>8 </a:t>
            </a:r>
            <a:r>
              <a:rPr lang="en-US" sz="3200" dirty="0"/>
              <a:t>And David said unto God, I have sinned greatly, because I have done this thing: but now, I beseech thee, do away the iniquity of thy servant; for I have done very foolishly.</a:t>
            </a:r>
          </a:p>
          <a:p>
            <a:r>
              <a:rPr lang="en-US" sz="3200" b="1" baseline="30000" dirty="0"/>
              <a:t>9 </a:t>
            </a:r>
            <a:r>
              <a:rPr lang="en-US" sz="3200" dirty="0"/>
              <a:t>And the </a:t>
            </a:r>
            <a:r>
              <a:rPr lang="en-US" sz="3200" cap="small" dirty="0"/>
              <a:t>Lord</a:t>
            </a:r>
            <a:r>
              <a:rPr lang="en-US" sz="3200" dirty="0"/>
              <a:t> </a:t>
            </a:r>
            <a:r>
              <a:rPr lang="en-US" sz="3200" dirty="0" err="1"/>
              <a:t>spake</a:t>
            </a:r>
            <a:r>
              <a:rPr lang="en-US" sz="3200" dirty="0"/>
              <a:t> unto Gad, David's seer, saying</a:t>
            </a:r>
            <a:r>
              <a:rPr lang="en-US" sz="3200" dirty="0" smtClean="0"/>
              <a:t>,</a:t>
            </a:r>
          </a:p>
          <a:p>
            <a:r>
              <a:rPr lang="en-US" sz="3200" b="1" baseline="30000" dirty="0"/>
              <a:t>10 </a:t>
            </a:r>
            <a:r>
              <a:rPr lang="en-US" sz="3200" dirty="0"/>
              <a:t>Go and tell David, saying, Thus </a:t>
            </a:r>
            <a:r>
              <a:rPr lang="en-US" sz="3200" dirty="0" err="1"/>
              <a:t>saith</a:t>
            </a:r>
            <a:r>
              <a:rPr lang="en-US" sz="3200" dirty="0"/>
              <a:t> the </a:t>
            </a:r>
            <a:r>
              <a:rPr lang="en-US" sz="3200" cap="small" dirty="0"/>
              <a:t>Lord</a:t>
            </a:r>
            <a:r>
              <a:rPr lang="en-US" sz="3200" dirty="0"/>
              <a:t>, I offer thee three things: choose thee one of them, that I may do it unto thee.</a:t>
            </a:r>
          </a:p>
        </p:txBody>
      </p:sp>
    </p:spTree>
    <p:extLst>
      <p:ext uri="{BB962C8B-B14F-4D97-AF65-F5344CB8AC3E}">
        <p14:creationId xmlns:p14="http://schemas.microsoft.com/office/powerpoint/2010/main" val="392616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400" b="1" dirty="0" smtClean="0"/>
              <a:t>A Poor Example:  1 Chronicles 21:11-18</a:t>
            </a:r>
            <a:endParaRPr lang="en-US" sz="4400" b="1" dirty="0"/>
          </a:p>
        </p:txBody>
      </p:sp>
      <p:sp>
        <p:nvSpPr>
          <p:cNvPr id="2" name="Content Placeholder 1"/>
          <p:cNvSpPr>
            <a:spLocks noGrp="1"/>
          </p:cNvSpPr>
          <p:nvPr>
            <p:ph idx="1"/>
          </p:nvPr>
        </p:nvSpPr>
        <p:spPr>
          <a:xfrm>
            <a:off x="455613" y="1143000"/>
            <a:ext cx="11277599" cy="5410200"/>
          </a:xfrm>
        </p:spPr>
        <p:txBody>
          <a:bodyPr>
            <a:noAutofit/>
          </a:bodyPr>
          <a:lstStyle/>
          <a:p>
            <a:r>
              <a:rPr lang="en-US" sz="3200" b="1" baseline="30000" dirty="0"/>
              <a:t>11 </a:t>
            </a:r>
            <a:r>
              <a:rPr lang="en-US" sz="3200" dirty="0"/>
              <a:t>So Gad came to David, and said unto him, Thus </a:t>
            </a:r>
            <a:r>
              <a:rPr lang="en-US" sz="3200" dirty="0" err="1"/>
              <a:t>saith</a:t>
            </a:r>
            <a:r>
              <a:rPr lang="en-US" sz="3200" dirty="0"/>
              <a:t> the </a:t>
            </a:r>
            <a:r>
              <a:rPr lang="en-US" sz="3200" cap="small" dirty="0"/>
              <a:t>Lord</a:t>
            </a:r>
            <a:r>
              <a:rPr lang="en-US" sz="3200" dirty="0"/>
              <a:t>, Choose thee</a:t>
            </a:r>
          </a:p>
          <a:p>
            <a:r>
              <a:rPr lang="en-US" sz="3200" b="1" baseline="30000" dirty="0"/>
              <a:t>12 </a:t>
            </a:r>
            <a:r>
              <a:rPr lang="en-US" sz="3200" dirty="0"/>
              <a:t>Either three years' famine; or three months to be destroyed before thy foes, while that the sword of thine enemies </a:t>
            </a:r>
            <a:r>
              <a:rPr lang="en-US" sz="3200" dirty="0" err="1"/>
              <a:t>overtaketh</a:t>
            </a:r>
            <a:r>
              <a:rPr lang="en-US" sz="3200" dirty="0"/>
              <a:t> thee; or else three days the sword of the </a:t>
            </a:r>
            <a:r>
              <a:rPr lang="en-US" sz="3200" cap="small" dirty="0"/>
              <a:t>Lord</a:t>
            </a:r>
            <a:r>
              <a:rPr lang="en-US" sz="3200" dirty="0"/>
              <a:t>, even the pestilence, in the land, and the angel of the </a:t>
            </a:r>
            <a:r>
              <a:rPr lang="en-US" sz="3200" cap="small" dirty="0"/>
              <a:t>Lord</a:t>
            </a:r>
            <a:r>
              <a:rPr lang="en-US" sz="3200" dirty="0"/>
              <a:t> destroying throughout all the coasts of Israel. Now therefore advise thyself what word I shall bring again to him that sent me.</a:t>
            </a:r>
          </a:p>
          <a:p>
            <a:r>
              <a:rPr lang="en-US" sz="3200" b="1" baseline="30000" dirty="0"/>
              <a:t>13 </a:t>
            </a:r>
            <a:r>
              <a:rPr lang="en-US" sz="3200" dirty="0"/>
              <a:t>And David said unto Gad, I am in a great strait: let me fall now into the hand of the </a:t>
            </a:r>
            <a:r>
              <a:rPr lang="en-US" sz="3200" cap="small" dirty="0"/>
              <a:t>Lord</a:t>
            </a:r>
            <a:r>
              <a:rPr lang="en-US" sz="3200" dirty="0"/>
              <a:t>; for very great are his mercies: but let me not fall into the hand of man.</a:t>
            </a:r>
          </a:p>
        </p:txBody>
      </p:sp>
    </p:spTree>
    <p:extLst>
      <p:ext uri="{BB962C8B-B14F-4D97-AF65-F5344CB8AC3E}">
        <p14:creationId xmlns:p14="http://schemas.microsoft.com/office/powerpoint/2010/main" val="221875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400" b="1" dirty="0" smtClean="0"/>
              <a:t>A Poor Example:  1 Chronicles 21:14-18</a:t>
            </a:r>
            <a:endParaRPr lang="en-US" sz="4400" b="1" dirty="0"/>
          </a:p>
        </p:txBody>
      </p:sp>
      <p:sp>
        <p:nvSpPr>
          <p:cNvPr id="2" name="Content Placeholder 1"/>
          <p:cNvSpPr>
            <a:spLocks noGrp="1"/>
          </p:cNvSpPr>
          <p:nvPr>
            <p:ph idx="1"/>
          </p:nvPr>
        </p:nvSpPr>
        <p:spPr>
          <a:xfrm>
            <a:off x="455613" y="990600"/>
            <a:ext cx="11277599" cy="5029200"/>
          </a:xfrm>
        </p:spPr>
        <p:txBody>
          <a:bodyPr>
            <a:noAutofit/>
          </a:bodyPr>
          <a:lstStyle/>
          <a:p>
            <a:r>
              <a:rPr lang="en-US" sz="3200" b="1" baseline="30000" dirty="0"/>
              <a:t>14 </a:t>
            </a:r>
            <a:r>
              <a:rPr lang="en-US" sz="3200" dirty="0"/>
              <a:t>So the </a:t>
            </a:r>
            <a:r>
              <a:rPr lang="en-US" sz="3200" cap="small" dirty="0"/>
              <a:t>Lord</a:t>
            </a:r>
            <a:r>
              <a:rPr lang="en-US" sz="3200" dirty="0"/>
              <a:t> sent pestilence upon Israel: and there fell of Israel seventy thousand men.</a:t>
            </a:r>
          </a:p>
          <a:p>
            <a:r>
              <a:rPr lang="en-US" sz="3200" b="1" baseline="30000" dirty="0"/>
              <a:t>15 </a:t>
            </a:r>
            <a:r>
              <a:rPr lang="en-US" sz="3200" dirty="0"/>
              <a:t>And God sent an angel unto Jerusalem to destroy it: and as he was destroying, the </a:t>
            </a:r>
            <a:r>
              <a:rPr lang="en-US" sz="3200" cap="small" dirty="0"/>
              <a:t>Lord</a:t>
            </a:r>
            <a:r>
              <a:rPr lang="en-US" sz="3200" dirty="0"/>
              <a:t> beheld, and he repented him of the evil, and said to the angel that destroyed, It is enough, stay now thine hand. And the angel of the </a:t>
            </a:r>
            <a:r>
              <a:rPr lang="en-US" sz="3200" cap="small" dirty="0"/>
              <a:t>Lord</a:t>
            </a:r>
            <a:r>
              <a:rPr lang="en-US" sz="3200" dirty="0"/>
              <a:t> stood by the </a:t>
            </a:r>
            <a:r>
              <a:rPr lang="en-US" sz="3200" dirty="0" err="1"/>
              <a:t>threshingfloor</a:t>
            </a:r>
            <a:r>
              <a:rPr lang="en-US" sz="3200" dirty="0"/>
              <a:t> of </a:t>
            </a:r>
            <a:r>
              <a:rPr lang="en-US" sz="3200" dirty="0" err="1"/>
              <a:t>Ornan</a:t>
            </a:r>
            <a:r>
              <a:rPr lang="en-US" sz="3200" dirty="0"/>
              <a:t> the </a:t>
            </a:r>
            <a:r>
              <a:rPr lang="en-US" sz="3200" dirty="0" err="1"/>
              <a:t>Jebusite</a:t>
            </a:r>
            <a:r>
              <a:rPr lang="en-US" sz="3200" dirty="0"/>
              <a:t>.</a:t>
            </a:r>
          </a:p>
          <a:p>
            <a:r>
              <a:rPr lang="en-US" sz="3200" b="1" baseline="30000" dirty="0"/>
              <a:t>16 </a:t>
            </a:r>
            <a:r>
              <a:rPr lang="en-US" sz="3200" dirty="0"/>
              <a:t>And David lifted up his eyes, and saw the angel of the </a:t>
            </a:r>
            <a:r>
              <a:rPr lang="en-US" sz="3200" cap="small" dirty="0"/>
              <a:t>Lord</a:t>
            </a:r>
            <a:r>
              <a:rPr lang="en-US" sz="3200" dirty="0"/>
              <a:t> stand between the earth and the heaven, having a drawn sword in his hand stretched out over Jerusalem. Then David and the elders of Israel, who were clothed in sackcloth, fell upon their faces.</a:t>
            </a:r>
          </a:p>
        </p:txBody>
      </p:sp>
    </p:spTree>
    <p:extLst>
      <p:ext uri="{BB962C8B-B14F-4D97-AF65-F5344CB8AC3E}">
        <p14:creationId xmlns:p14="http://schemas.microsoft.com/office/powerpoint/2010/main" val="422336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400" b="1" dirty="0" smtClean="0"/>
              <a:t>A Poor Example:  1 Chronicles 21:17-18</a:t>
            </a:r>
            <a:endParaRPr lang="en-US" sz="4400" b="1" dirty="0"/>
          </a:p>
        </p:txBody>
      </p:sp>
      <p:sp>
        <p:nvSpPr>
          <p:cNvPr id="2" name="Content Placeholder 1"/>
          <p:cNvSpPr>
            <a:spLocks noGrp="1"/>
          </p:cNvSpPr>
          <p:nvPr>
            <p:ph idx="1"/>
          </p:nvPr>
        </p:nvSpPr>
        <p:spPr>
          <a:xfrm>
            <a:off x="455613" y="1524000"/>
            <a:ext cx="11277599" cy="4876800"/>
          </a:xfrm>
        </p:spPr>
        <p:txBody>
          <a:bodyPr>
            <a:noAutofit/>
          </a:bodyPr>
          <a:lstStyle/>
          <a:p>
            <a:r>
              <a:rPr lang="en-US" sz="3200" b="1" baseline="30000" dirty="0"/>
              <a:t>17 </a:t>
            </a:r>
            <a:r>
              <a:rPr lang="en-US" sz="3200" dirty="0"/>
              <a:t>And David said unto God, Is it not I that commanded the people to be numbered? even I it is that have sinned and done evil indeed; but as for these sheep, what have they done? let thine hand, I pray thee, O </a:t>
            </a:r>
            <a:r>
              <a:rPr lang="en-US" sz="3200" cap="small" dirty="0"/>
              <a:t>Lord</a:t>
            </a:r>
            <a:r>
              <a:rPr lang="en-US" sz="3200" dirty="0"/>
              <a:t> my God, be on me, and on my father's house; but not on thy people, that they should be plagued.</a:t>
            </a:r>
          </a:p>
          <a:p>
            <a:r>
              <a:rPr lang="en-US" sz="3200" b="1" baseline="30000" dirty="0"/>
              <a:t>18 </a:t>
            </a:r>
            <a:r>
              <a:rPr lang="en-US" sz="3200" dirty="0"/>
              <a:t>Then the angel of the </a:t>
            </a:r>
            <a:r>
              <a:rPr lang="en-US" sz="3200" cap="small" dirty="0"/>
              <a:t>Lord</a:t>
            </a:r>
            <a:r>
              <a:rPr lang="en-US" sz="3200" dirty="0"/>
              <a:t> commanded Gad to say to David, that David should go up, and set up an altar unto the </a:t>
            </a:r>
            <a:r>
              <a:rPr lang="en-US" sz="3200" cap="small" dirty="0"/>
              <a:t>Lord</a:t>
            </a:r>
            <a:r>
              <a:rPr lang="en-US" sz="3200" dirty="0"/>
              <a:t> in the </a:t>
            </a:r>
            <a:r>
              <a:rPr lang="en-US" sz="3200" dirty="0" err="1"/>
              <a:t>threshingfloor</a:t>
            </a:r>
            <a:r>
              <a:rPr lang="en-US" sz="3200" dirty="0"/>
              <a:t> of </a:t>
            </a:r>
            <a:r>
              <a:rPr lang="en-US" sz="3200" dirty="0" err="1"/>
              <a:t>Ornan</a:t>
            </a:r>
            <a:r>
              <a:rPr lang="en-US" sz="3200" dirty="0"/>
              <a:t> the </a:t>
            </a:r>
            <a:r>
              <a:rPr lang="en-US" sz="3200" dirty="0" err="1"/>
              <a:t>Jebusite</a:t>
            </a:r>
            <a:r>
              <a:rPr lang="en-US" sz="3200" dirty="0"/>
              <a:t>.</a:t>
            </a:r>
          </a:p>
        </p:txBody>
      </p:sp>
    </p:spTree>
    <p:extLst>
      <p:ext uri="{BB962C8B-B14F-4D97-AF65-F5344CB8AC3E}">
        <p14:creationId xmlns:p14="http://schemas.microsoft.com/office/powerpoint/2010/main" val="133390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400" b="1" dirty="0" smtClean="0">
                <a:solidFill>
                  <a:srgbClr val="6DAFEE"/>
                </a:solidFill>
              </a:rPr>
              <a:t>A Personal Example:  2 Kings 6:1-7</a:t>
            </a:r>
            <a:endParaRPr lang="en-US" sz="4400" b="1" dirty="0">
              <a:solidFill>
                <a:srgbClr val="6DAFEE"/>
              </a:solidFill>
            </a:endParaRPr>
          </a:p>
        </p:txBody>
      </p:sp>
      <p:sp>
        <p:nvSpPr>
          <p:cNvPr id="2" name="Content Placeholder 1"/>
          <p:cNvSpPr>
            <a:spLocks noGrp="1"/>
          </p:cNvSpPr>
          <p:nvPr>
            <p:ph idx="1"/>
          </p:nvPr>
        </p:nvSpPr>
        <p:spPr>
          <a:xfrm>
            <a:off x="455613" y="1524000"/>
            <a:ext cx="11277599" cy="4876800"/>
          </a:xfrm>
        </p:spPr>
        <p:txBody>
          <a:bodyPr>
            <a:noAutofit/>
          </a:bodyPr>
          <a:lstStyle/>
          <a:p>
            <a:r>
              <a:rPr lang="en-US" sz="3200" b="1" dirty="0"/>
              <a:t>6 </a:t>
            </a:r>
            <a:r>
              <a:rPr lang="en-US" sz="3200" dirty="0"/>
              <a:t>And the sons of the prophets said unto Elisha, Behold now, the place where we dwell with thee is too strait for us.</a:t>
            </a:r>
          </a:p>
          <a:p>
            <a:r>
              <a:rPr lang="en-US" sz="3200" b="1" baseline="30000" dirty="0"/>
              <a:t>2 </a:t>
            </a:r>
            <a:r>
              <a:rPr lang="en-US" sz="3200" dirty="0"/>
              <a:t>Let us go, we pray thee, unto Jordan, and take thence every man a beam, and let us make us a place there, where we may dwell. And he answered, Go ye.</a:t>
            </a:r>
          </a:p>
          <a:p>
            <a:r>
              <a:rPr lang="en-US" sz="3200" b="1" baseline="30000" dirty="0"/>
              <a:t>3 </a:t>
            </a:r>
            <a:r>
              <a:rPr lang="en-US" sz="3200" dirty="0"/>
              <a:t>And one said, Be content, I pray thee, and go with thy servants. And he answered, I will go.</a:t>
            </a:r>
          </a:p>
          <a:p>
            <a:r>
              <a:rPr lang="en-US" sz="3200" b="1" baseline="30000" dirty="0"/>
              <a:t>4 </a:t>
            </a:r>
            <a:r>
              <a:rPr lang="en-US" sz="3200" dirty="0"/>
              <a:t>So he went with them. And when they came to Jordan, they cut down wood.</a:t>
            </a:r>
          </a:p>
        </p:txBody>
      </p:sp>
    </p:spTree>
    <p:extLst>
      <p:ext uri="{BB962C8B-B14F-4D97-AF65-F5344CB8AC3E}">
        <p14:creationId xmlns:p14="http://schemas.microsoft.com/office/powerpoint/2010/main" val="967644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400" b="1" dirty="0" smtClean="0">
                <a:solidFill>
                  <a:srgbClr val="6DAFEE"/>
                </a:solidFill>
              </a:rPr>
              <a:t>A Personal Example:  2 Kings 6:5-7</a:t>
            </a:r>
            <a:endParaRPr lang="en-US" sz="4400" b="1" dirty="0">
              <a:solidFill>
                <a:srgbClr val="6DAFEE"/>
              </a:solidFill>
            </a:endParaRPr>
          </a:p>
        </p:txBody>
      </p:sp>
      <p:sp>
        <p:nvSpPr>
          <p:cNvPr id="2" name="Content Placeholder 1"/>
          <p:cNvSpPr>
            <a:spLocks noGrp="1"/>
          </p:cNvSpPr>
          <p:nvPr>
            <p:ph idx="1"/>
          </p:nvPr>
        </p:nvSpPr>
        <p:spPr>
          <a:xfrm>
            <a:off x="455613" y="1524000"/>
            <a:ext cx="4571999" cy="4876800"/>
          </a:xfrm>
        </p:spPr>
        <p:txBody>
          <a:bodyPr>
            <a:noAutofit/>
          </a:bodyPr>
          <a:lstStyle/>
          <a:p>
            <a:r>
              <a:rPr lang="en-US" sz="3200" b="1" baseline="30000" dirty="0"/>
              <a:t>5 </a:t>
            </a:r>
            <a:r>
              <a:rPr lang="en-US" sz="3200" dirty="0"/>
              <a:t>But as one was felling a beam, the axe head fell into the water: and he cried, and said, Alas, master! for it was borrowed.</a:t>
            </a:r>
          </a:p>
        </p:txBody>
      </p:sp>
      <p:pic>
        <p:nvPicPr>
          <p:cNvPr id="17410" name="Picture 2" descr="Living a Life Dedicated to our Lord and Savior Jesus Christ - soldier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8612" y="1579081"/>
            <a:ext cx="6248400" cy="4766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904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400" b="1" dirty="0" smtClean="0">
                <a:solidFill>
                  <a:srgbClr val="6DAFEE"/>
                </a:solidFill>
              </a:rPr>
              <a:t>A Personal Example:  2 Kings 6:6-7</a:t>
            </a:r>
            <a:endParaRPr lang="en-US" sz="4400" b="1" dirty="0">
              <a:solidFill>
                <a:srgbClr val="6DAFEE"/>
              </a:solidFill>
            </a:endParaRPr>
          </a:p>
        </p:txBody>
      </p:sp>
      <p:sp>
        <p:nvSpPr>
          <p:cNvPr id="2" name="Content Placeholder 1"/>
          <p:cNvSpPr>
            <a:spLocks noGrp="1"/>
          </p:cNvSpPr>
          <p:nvPr>
            <p:ph idx="1"/>
          </p:nvPr>
        </p:nvSpPr>
        <p:spPr>
          <a:xfrm>
            <a:off x="6932612" y="1371600"/>
            <a:ext cx="4571999" cy="4876800"/>
          </a:xfrm>
        </p:spPr>
        <p:txBody>
          <a:bodyPr>
            <a:noAutofit/>
          </a:bodyPr>
          <a:lstStyle/>
          <a:p>
            <a:r>
              <a:rPr lang="en-US" sz="3200" b="1" baseline="30000" dirty="0"/>
              <a:t>6 </a:t>
            </a:r>
            <a:r>
              <a:rPr lang="en-US" sz="3200" dirty="0"/>
              <a:t>And the man of God said, Where fell it? And he shewed him the place. And he cut down a stick, and cast it in thither; and the iron did swim.</a:t>
            </a:r>
          </a:p>
          <a:p>
            <a:r>
              <a:rPr lang="en-US" sz="3200" b="1" baseline="30000" dirty="0"/>
              <a:t>7 </a:t>
            </a:r>
            <a:r>
              <a:rPr lang="en-US" sz="3200" dirty="0"/>
              <a:t>Therefore said he, Take it up to thee. And he put out his hand, and took it.</a:t>
            </a:r>
          </a:p>
        </p:txBody>
      </p:sp>
      <p:pic>
        <p:nvPicPr>
          <p:cNvPr id="24578" name="Picture 2" descr="Elisha and the Axe Head - aSacredReb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2" y="1981200"/>
            <a:ext cx="6222245"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982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304800"/>
            <a:ext cx="8692399" cy="990600"/>
          </a:xfrm>
        </p:spPr>
        <p:txBody>
          <a:bodyPr/>
          <a:lstStyle/>
          <a:p>
            <a:r>
              <a:rPr lang="en-US" dirty="0" smtClean="0"/>
              <a:t>SDABC </a:t>
            </a:r>
            <a:r>
              <a:rPr lang="en-US" dirty="0" smtClean="0"/>
              <a:t>V.2 </a:t>
            </a:r>
            <a:r>
              <a:rPr lang="en-US" dirty="0" smtClean="0"/>
              <a:t>pg. </a:t>
            </a:r>
            <a:r>
              <a:rPr lang="en-US" dirty="0" smtClean="0"/>
              <a:t>883</a:t>
            </a:r>
            <a:endParaRPr lang="en-US" dirty="0"/>
          </a:p>
        </p:txBody>
      </p:sp>
      <p:sp>
        <p:nvSpPr>
          <p:cNvPr id="4" name="Content Placeholder 13"/>
          <p:cNvSpPr txBox="1">
            <a:spLocks/>
          </p:cNvSpPr>
          <p:nvPr/>
        </p:nvSpPr>
        <p:spPr>
          <a:xfrm>
            <a:off x="336726" y="1321085"/>
            <a:ext cx="11167885" cy="487680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r>
              <a:rPr lang="en-US" sz="3200" cap="none" dirty="0" smtClean="0"/>
              <a:t>Man, in the narrowness of his vision, is likely to reas0on that it is only in great things that divine intervention should be looked for.  But there is not a grief or a heartache on the part of any of God’s children on earth but the Father’s great heart of sympathy goes out to the one in need.  God’s heart still responds to the needs of the children of men, and Heaven still acts in their behalf.  Not a day passes but the Lord intervenes in the interests of those who call upon Him, supplying their needs.  The day of miracles is not yet over.  There may not be an Elisha present, but in His own way God works in behalf of His children who have faith in Him.  </a:t>
            </a:r>
            <a:endParaRPr lang="en-US" sz="3200" cap="none" dirty="0"/>
          </a:p>
        </p:txBody>
      </p:sp>
    </p:spTree>
    <p:extLst>
      <p:ext uri="{BB962C8B-B14F-4D97-AF65-F5344CB8AC3E}">
        <p14:creationId xmlns:p14="http://schemas.microsoft.com/office/powerpoint/2010/main" val="388860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200" b="1" dirty="0" smtClean="0">
                <a:solidFill>
                  <a:srgbClr val="6DAFEE"/>
                </a:solidFill>
              </a:rPr>
              <a:t>Managing in Tough Times:  2 Kings 6:8-23</a:t>
            </a:r>
            <a:endParaRPr lang="en-US" sz="4200" b="1" dirty="0">
              <a:solidFill>
                <a:srgbClr val="6DAFEE"/>
              </a:solidFill>
            </a:endParaRPr>
          </a:p>
        </p:txBody>
      </p:sp>
      <p:sp>
        <p:nvSpPr>
          <p:cNvPr id="2" name="Content Placeholder 1"/>
          <p:cNvSpPr>
            <a:spLocks noGrp="1"/>
          </p:cNvSpPr>
          <p:nvPr>
            <p:ph idx="1"/>
          </p:nvPr>
        </p:nvSpPr>
        <p:spPr>
          <a:xfrm>
            <a:off x="455613" y="1295400"/>
            <a:ext cx="4571999" cy="5105400"/>
          </a:xfrm>
        </p:spPr>
        <p:txBody>
          <a:bodyPr>
            <a:noAutofit/>
          </a:bodyPr>
          <a:lstStyle/>
          <a:p>
            <a:r>
              <a:rPr lang="en-US" sz="3000" b="1" baseline="30000" dirty="0"/>
              <a:t>8 </a:t>
            </a:r>
            <a:r>
              <a:rPr lang="en-US" sz="3000" dirty="0"/>
              <a:t>Then the king of Syria warred against Israel, and took counsel with his servants, saying, In such and such a place shall be my camp.</a:t>
            </a:r>
          </a:p>
          <a:p>
            <a:r>
              <a:rPr lang="en-US" sz="3000" b="1" baseline="30000" dirty="0"/>
              <a:t>9 </a:t>
            </a:r>
            <a:r>
              <a:rPr lang="en-US" sz="3000" dirty="0"/>
              <a:t>And the man of God sent unto the king of Israel, saying, Beware that thou pass not such a place; for thither the Syrians are come down.</a:t>
            </a:r>
          </a:p>
        </p:txBody>
      </p:sp>
      <p:pic>
        <p:nvPicPr>
          <p:cNvPr id="25602" name="Picture 2" descr="He called the captains of his army together and they carefully planned where they would camp and how they would trap the unsuspecting Israelite army. – Slid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6212" y="1485900"/>
            <a:ext cx="6299198"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287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6:10-23</a:t>
            </a:r>
            <a:endParaRPr lang="en-US" sz="4100" b="1" dirty="0">
              <a:solidFill>
                <a:srgbClr val="6DAFEE"/>
              </a:solidFill>
            </a:endParaRPr>
          </a:p>
        </p:txBody>
      </p:sp>
      <p:sp>
        <p:nvSpPr>
          <p:cNvPr id="3" name="Content Placeholder 2"/>
          <p:cNvSpPr>
            <a:spLocks noGrp="1"/>
          </p:cNvSpPr>
          <p:nvPr>
            <p:ph idx="1"/>
          </p:nvPr>
        </p:nvSpPr>
        <p:spPr>
          <a:xfrm>
            <a:off x="760413" y="1219200"/>
            <a:ext cx="2666999" cy="5181600"/>
          </a:xfrm>
        </p:spPr>
        <p:txBody>
          <a:bodyPr>
            <a:normAutofit lnSpcReduction="10000"/>
          </a:bodyPr>
          <a:lstStyle/>
          <a:p>
            <a:r>
              <a:rPr lang="en-US" sz="3200" b="1" baseline="30000" dirty="0"/>
              <a:t>10 </a:t>
            </a:r>
            <a:r>
              <a:rPr lang="en-US" sz="3200" dirty="0"/>
              <a:t>And the king of Israel sent to the place which the man of God told him and warned him of, and saved himself there, not once nor twice.</a:t>
            </a:r>
            <a:endParaRPr lang="en-US" sz="3200" dirty="0"/>
          </a:p>
        </p:txBody>
      </p:sp>
      <p:pic>
        <p:nvPicPr>
          <p:cNvPr id="26630" name="Picture 6" descr="Now he planned a surprise attack which he hoped would crush them once and for all.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9812" y="1143000"/>
            <a:ext cx="4572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He was allowed to see the king as soon as he arrived, because the king knew Elisha was a true prophet of God. And when the servant told him about the Syrian plot, the king sent orders to the captains of his army. – Slid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6010" y="327660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507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Jehoshaphat:  2 Chronicles 17:7-19</a:t>
            </a:r>
            <a:endParaRPr lang="en-US" dirty="0"/>
          </a:p>
        </p:txBody>
      </p:sp>
      <p:sp>
        <p:nvSpPr>
          <p:cNvPr id="14" name="Content Placeholder 13"/>
          <p:cNvSpPr>
            <a:spLocks noGrp="1"/>
          </p:cNvSpPr>
          <p:nvPr>
            <p:ph idx="1"/>
          </p:nvPr>
        </p:nvSpPr>
        <p:spPr>
          <a:xfrm>
            <a:off x="5713413" y="1981200"/>
            <a:ext cx="4953002" cy="4419600"/>
          </a:xfrm>
        </p:spPr>
        <p:txBody>
          <a:bodyPr>
            <a:noAutofit/>
          </a:bodyPr>
          <a:lstStyle/>
          <a:p>
            <a:r>
              <a:rPr lang="en-US" sz="3200" b="1" baseline="30000" dirty="0"/>
              <a:t>7 </a:t>
            </a:r>
            <a:r>
              <a:rPr lang="en-US" sz="3200" dirty="0"/>
              <a:t>Also in the third year of his reign he sent to his princes, even to </a:t>
            </a:r>
            <a:r>
              <a:rPr lang="en-US" sz="3200" dirty="0" err="1"/>
              <a:t>Benhail</a:t>
            </a:r>
            <a:r>
              <a:rPr lang="en-US" sz="3200" dirty="0"/>
              <a:t>, and to Obadiah, and to Zechariah, and to </a:t>
            </a:r>
            <a:r>
              <a:rPr lang="en-US" sz="3200" dirty="0" err="1"/>
              <a:t>Nethaneel</a:t>
            </a:r>
            <a:r>
              <a:rPr lang="en-US" sz="3200" dirty="0"/>
              <a:t>, and to </a:t>
            </a:r>
            <a:r>
              <a:rPr lang="en-US" sz="3200" dirty="0" err="1"/>
              <a:t>Michaiah</a:t>
            </a:r>
            <a:r>
              <a:rPr lang="en-US" sz="3200" dirty="0"/>
              <a:t>, to teach in the cities of Judah</a:t>
            </a:r>
            <a:r>
              <a:rPr lang="en-US" sz="3200" dirty="0" smtClean="0"/>
              <a:t>.</a:t>
            </a:r>
            <a:endParaRPr lang="en-US" sz="3200" dirty="0"/>
          </a:p>
        </p:txBody>
      </p:sp>
      <p:pic>
        <p:nvPicPr>
          <p:cNvPr id="6146" name="Picture 2" descr="In the third year of his reign he chose officials, priests and Levites to go out and teach God’s ways to everyone in the nation. They took the Book of God’s Laws with them.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12" y="198120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24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6:11-23</a:t>
            </a:r>
            <a:endParaRPr lang="en-US" sz="4100" b="1" dirty="0">
              <a:solidFill>
                <a:srgbClr val="6DAFEE"/>
              </a:solidFill>
            </a:endParaRPr>
          </a:p>
        </p:txBody>
      </p:sp>
      <p:sp>
        <p:nvSpPr>
          <p:cNvPr id="2" name="Content Placeholder 1"/>
          <p:cNvSpPr>
            <a:spLocks noGrp="1"/>
          </p:cNvSpPr>
          <p:nvPr>
            <p:ph idx="1"/>
          </p:nvPr>
        </p:nvSpPr>
        <p:spPr>
          <a:xfrm>
            <a:off x="7618412" y="1143000"/>
            <a:ext cx="3962399" cy="5105400"/>
          </a:xfrm>
        </p:spPr>
        <p:txBody>
          <a:bodyPr>
            <a:noAutofit/>
          </a:bodyPr>
          <a:lstStyle/>
          <a:p>
            <a:r>
              <a:rPr lang="en-US" sz="3200" b="1" baseline="30000" dirty="0"/>
              <a:t>11 </a:t>
            </a:r>
            <a:r>
              <a:rPr lang="en-US" sz="3200" dirty="0"/>
              <a:t>Therefore the heart of the king of Syria was sore troubled for this thing; and he called his servants, and said unto them, Will ye not shew me which of us is for the king of Israel</a:t>
            </a:r>
            <a:r>
              <a:rPr lang="en-US" sz="3200" dirty="0" smtClean="0"/>
              <a:t>?</a:t>
            </a:r>
            <a:endParaRPr lang="en-US" sz="3200" dirty="0"/>
          </a:p>
        </p:txBody>
      </p:sp>
      <p:pic>
        <p:nvPicPr>
          <p:cNvPr id="27650" name="Picture 2" descr="The king was furious when their plans failed again and again. ‘There is a traitor in the camp! Which of you is giving our secrets to Israel?’ The captains cowered in fear, but then one of the soldiers remembered about Elisha and his power to work miracles. – Slid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056" y="1163053"/>
            <a:ext cx="6847555" cy="513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26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6:12-23</a:t>
            </a:r>
            <a:endParaRPr lang="en-US" sz="4100" b="1" dirty="0">
              <a:solidFill>
                <a:srgbClr val="6DAFEE"/>
              </a:solidFill>
            </a:endParaRPr>
          </a:p>
        </p:txBody>
      </p:sp>
      <p:sp>
        <p:nvSpPr>
          <p:cNvPr id="2" name="Content Placeholder 1"/>
          <p:cNvSpPr>
            <a:spLocks noGrp="1"/>
          </p:cNvSpPr>
          <p:nvPr>
            <p:ph idx="1"/>
          </p:nvPr>
        </p:nvSpPr>
        <p:spPr>
          <a:xfrm>
            <a:off x="455613" y="1295400"/>
            <a:ext cx="3962399" cy="5105400"/>
          </a:xfrm>
        </p:spPr>
        <p:txBody>
          <a:bodyPr>
            <a:noAutofit/>
          </a:bodyPr>
          <a:lstStyle/>
          <a:p>
            <a:r>
              <a:rPr lang="en-US" sz="3200" b="1" baseline="30000" dirty="0"/>
              <a:t>12 </a:t>
            </a:r>
            <a:r>
              <a:rPr lang="en-US" sz="3200" dirty="0"/>
              <a:t>And one of his servants said, None, my lord, O king: but Elisha, the prophet that is in Israel, </a:t>
            </a:r>
            <a:r>
              <a:rPr lang="en-US" sz="3200" dirty="0" err="1"/>
              <a:t>telleth</a:t>
            </a:r>
            <a:r>
              <a:rPr lang="en-US" sz="3200" dirty="0"/>
              <a:t> the king of Israel the words that thou </a:t>
            </a:r>
            <a:r>
              <a:rPr lang="en-US" sz="3200" dirty="0" err="1"/>
              <a:t>speakest</a:t>
            </a:r>
            <a:r>
              <a:rPr lang="en-US" sz="3200" dirty="0"/>
              <a:t> in thy bedchamber</a:t>
            </a:r>
            <a:r>
              <a:rPr lang="en-US" sz="3200" dirty="0" smtClean="0"/>
              <a:t>.</a:t>
            </a:r>
            <a:endParaRPr lang="en-US" sz="3200" dirty="0"/>
          </a:p>
        </p:txBody>
      </p:sp>
      <p:pic>
        <p:nvPicPr>
          <p:cNvPr id="28674" name="Picture 2" descr="‘There is a prophet in Israel named Elisha. Nothing is hid from him. Why, he knows everything that’s going on, even before it happens!’ – Slid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9012" y="1524000"/>
            <a:ext cx="6197598"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31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6:13-23</a:t>
            </a:r>
            <a:endParaRPr lang="en-US" sz="4100" b="1" dirty="0">
              <a:solidFill>
                <a:srgbClr val="6DAFEE"/>
              </a:solidFill>
            </a:endParaRPr>
          </a:p>
        </p:txBody>
      </p:sp>
      <p:sp>
        <p:nvSpPr>
          <p:cNvPr id="2" name="Content Placeholder 1"/>
          <p:cNvSpPr>
            <a:spLocks noGrp="1"/>
          </p:cNvSpPr>
          <p:nvPr>
            <p:ph idx="1"/>
          </p:nvPr>
        </p:nvSpPr>
        <p:spPr>
          <a:xfrm>
            <a:off x="7618412" y="1143000"/>
            <a:ext cx="3962399" cy="5105400"/>
          </a:xfrm>
        </p:spPr>
        <p:txBody>
          <a:bodyPr>
            <a:noAutofit/>
          </a:bodyPr>
          <a:lstStyle/>
          <a:p>
            <a:r>
              <a:rPr lang="en-US" sz="3200" b="1" baseline="30000" dirty="0"/>
              <a:t>13 </a:t>
            </a:r>
            <a:r>
              <a:rPr lang="en-US" sz="3200" dirty="0"/>
              <a:t>And he said, Go and spy where he is, that I may send and fetch him. And it was told him, saying, Behold, he is in Dothan.</a:t>
            </a:r>
          </a:p>
        </p:txBody>
      </p:sp>
      <p:pic>
        <p:nvPicPr>
          <p:cNvPr id="29700" name="Picture 4" descr="But Ben-Hadad ordered his soldiers with chariots and horses to move under the cover of darkness and capture Elisha. – Slid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2" y="1295400"/>
            <a:ext cx="7010400" cy="5257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866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6:14-23</a:t>
            </a:r>
            <a:endParaRPr lang="en-US" sz="4100" b="1" dirty="0">
              <a:solidFill>
                <a:srgbClr val="6DAFEE"/>
              </a:solidFill>
            </a:endParaRPr>
          </a:p>
        </p:txBody>
      </p:sp>
      <p:sp>
        <p:nvSpPr>
          <p:cNvPr id="2" name="Content Placeholder 1"/>
          <p:cNvSpPr>
            <a:spLocks noGrp="1"/>
          </p:cNvSpPr>
          <p:nvPr>
            <p:ph idx="1"/>
          </p:nvPr>
        </p:nvSpPr>
        <p:spPr>
          <a:xfrm>
            <a:off x="455613" y="1295400"/>
            <a:ext cx="2895599" cy="5105400"/>
          </a:xfrm>
        </p:spPr>
        <p:txBody>
          <a:bodyPr>
            <a:noAutofit/>
          </a:bodyPr>
          <a:lstStyle/>
          <a:p>
            <a:r>
              <a:rPr lang="en-US" sz="3200" b="1" baseline="30000" dirty="0"/>
              <a:t>14 </a:t>
            </a:r>
            <a:r>
              <a:rPr lang="en-US" sz="3200" dirty="0"/>
              <a:t>Therefore sent he thither horses, and chariots, and a great host: and they came by night, and compassed the city about.</a:t>
            </a:r>
          </a:p>
        </p:txBody>
      </p:sp>
      <p:pic>
        <p:nvPicPr>
          <p:cNvPr id="30722" name="Picture 2" descr="A great army surrounded the city. The morning sun shone on an array of shields and spears. There were chariots and horses as far as he could see! – Slid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0412" y="1200146"/>
            <a:ext cx="6934203" cy="5200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72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6:15-23</a:t>
            </a:r>
            <a:endParaRPr lang="en-US" sz="4100" b="1" dirty="0">
              <a:solidFill>
                <a:srgbClr val="6DAFEE"/>
              </a:solidFill>
            </a:endParaRPr>
          </a:p>
        </p:txBody>
      </p:sp>
      <p:sp>
        <p:nvSpPr>
          <p:cNvPr id="2" name="Content Placeholder 1"/>
          <p:cNvSpPr>
            <a:spLocks noGrp="1"/>
          </p:cNvSpPr>
          <p:nvPr>
            <p:ph idx="1"/>
          </p:nvPr>
        </p:nvSpPr>
        <p:spPr>
          <a:xfrm>
            <a:off x="7618412" y="1143000"/>
            <a:ext cx="3962399" cy="5105400"/>
          </a:xfrm>
        </p:spPr>
        <p:txBody>
          <a:bodyPr>
            <a:noAutofit/>
          </a:bodyPr>
          <a:lstStyle/>
          <a:p>
            <a:r>
              <a:rPr lang="en-US" sz="3200" b="1" baseline="30000" dirty="0"/>
              <a:t>15 </a:t>
            </a:r>
            <a:r>
              <a:rPr lang="en-US" sz="3200" dirty="0"/>
              <a:t>And when the servant of the man of God was risen early, and gone forth, behold, an host compassed the city both with horses and chariots. And his servant said unto him, Alas, my master! how shall we do?</a:t>
            </a:r>
          </a:p>
        </p:txBody>
      </p:sp>
      <p:pic>
        <p:nvPicPr>
          <p:cNvPr id="31746" name="Picture 2" descr="‘Help, master, what can we do?’ the young man cried. There wasn’t a chance of escape. The Syrians surrounded them, every road and gate was blocked. – Slid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2" y="1171074"/>
            <a:ext cx="7086599" cy="5314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784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6:16-23</a:t>
            </a:r>
            <a:endParaRPr lang="en-US" sz="4100" b="1" dirty="0">
              <a:solidFill>
                <a:srgbClr val="6DAFEE"/>
              </a:solidFill>
            </a:endParaRPr>
          </a:p>
        </p:txBody>
      </p:sp>
      <p:sp>
        <p:nvSpPr>
          <p:cNvPr id="2" name="Content Placeholder 1"/>
          <p:cNvSpPr>
            <a:spLocks noGrp="1"/>
          </p:cNvSpPr>
          <p:nvPr>
            <p:ph idx="1"/>
          </p:nvPr>
        </p:nvSpPr>
        <p:spPr>
          <a:xfrm>
            <a:off x="760412" y="1188114"/>
            <a:ext cx="2895599" cy="5105400"/>
          </a:xfrm>
        </p:spPr>
        <p:txBody>
          <a:bodyPr>
            <a:noAutofit/>
          </a:bodyPr>
          <a:lstStyle/>
          <a:p>
            <a:r>
              <a:rPr lang="en-US" sz="3200" b="1" baseline="30000" dirty="0"/>
              <a:t>16 </a:t>
            </a:r>
            <a:r>
              <a:rPr lang="en-US" sz="3200" dirty="0"/>
              <a:t>And he answered, Fear not: for they that be with us are more than they that be with them</a:t>
            </a:r>
            <a:r>
              <a:rPr lang="en-US" sz="3200" dirty="0" smtClean="0"/>
              <a:t>.</a:t>
            </a:r>
            <a:endParaRPr lang="en-US" sz="3200" dirty="0"/>
          </a:p>
        </p:txBody>
      </p:sp>
      <p:pic>
        <p:nvPicPr>
          <p:cNvPr id="32770" name="Picture 2" descr="But Elisha didn’t even look worried. He said, ‘Fear not. They that are with us are more than they have with them.’ – Slid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2082" y="1447800"/>
            <a:ext cx="5892798"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90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6:17-23</a:t>
            </a:r>
            <a:endParaRPr lang="en-US" sz="4100" b="1" dirty="0">
              <a:solidFill>
                <a:srgbClr val="6DAFEE"/>
              </a:solidFill>
            </a:endParaRPr>
          </a:p>
        </p:txBody>
      </p:sp>
      <p:sp>
        <p:nvSpPr>
          <p:cNvPr id="2" name="Content Placeholder 1"/>
          <p:cNvSpPr>
            <a:spLocks noGrp="1"/>
          </p:cNvSpPr>
          <p:nvPr>
            <p:ph idx="1"/>
          </p:nvPr>
        </p:nvSpPr>
        <p:spPr>
          <a:xfrm>
            <a:off x="7618412" y="1143000"/>
            <a:ext cx="3962399" cy="5715000"/>
          </a:xfrm>
        </p:spPr>
        <p:txBody>
          <a:bodyPr>
            <a:noAutofit/>
          </a:bodyPr>
          <a:lstStyle/>
          <a:p>
            <a:r>
              <a:rPr lang="en-US" sz="3200" b="1" baseline="30000" dirty="0"/>
              <a:t>17 </a:t>
            </a:r>
            <a:r>
              <a:rPr lang="en-US" sz="3200" dirty="0"/>
              <a:t>And Elisha prayed, and said, </a:t>
            </a:r>
            <a:r>
              <a:rPr lang="en-US" sz="3200" cap="small" dirty="0"/>
              <a:t>Lord</a:t>
            </a:r>
            <a:r>
              <a:rPr lang="en-US" sz="3200" dirty="0"/>
              <a:t>, I pray thee, open his eyes, that he may see. And the </a:t>
            </a:r>
            <a:r>
              <a:rPr lang="en-US" sz="3200" cap="small" dirty="0"/>
              <a:t>Lord</a:t>
            </a:r>
            <a:r>
              <a:rPr lang="en-US" sz="3200" dirty="0"/>
              <a:t> opened the eyes of the young man; and he saw: and, behold, the mountain was full of horses and chariots of fire round about Elisha.</a:t>
            </a:r>
          </a:p>
        </p:txBody>
      </p:sp>
      <p:pic>
        <p:nvPicPr>
          <p:cNvPr id="33794" name="Picture 2" descr="The enemy was still there, but now he saw horses and chariots of fire standing ready to defend Elisha. – Slid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036" y="1143000"/>
            <a:ext cx="7160376" cy="5370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94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6:18-23</a:t>
            </a:r>
            <a:endParaRPr lang="en-US" sz="4100" b="1" dirty="0">
              <a:solidFill>
                <a:srgbClr val="6DAFEE"/>
              </a:solidFill>
            </a:endParaRPr>
          </a:p>
        </p:txBody>
      </p:sp>
      <p:sp>
        <p:nvSpPr>
          <p:cNvPr id="2" name="Content Placeholder 1"/>
          <p:cNvSpPr>
            <a:spLocks noGrp="1"/>
          </p:cNvSpPr>
          <p:nvPr>
            <p:ph idx="1"/>
          </p:nvPr>
        </p:nvSpPr>
        <p:spPr>
          <a:xfrm>
            <a:off x="303212" y="1188114"/>
            <a:ext cx="5791200" cy="5105400"/>
          </a:xfrm>
        </p:spPr>
        <p:txBody>
          <a:bodyPr>
            <a:noAutofit/>
          </a:bodyPr>
          <a:lstStyle/>
          <a:p>
            <a:r>
              <a:rPr lang="en-US" sz="3000" b="1" baseline="30000" dirty="0"/>
              <a:t>18 </a:t>
            </a:r>
            <a:r>
              <a:rPr lang="en-US" sz="3000" dirty="0"/>
              <a:t>And when they came down to him, Elisha prayed unto the </a:t>
            </a:r>
            <a:r>
              <a:rPr lang="en-US" sz="3000" cap="small" dirty="0"/>
              <a:t>Lord</a:t>
            </a:r>
            <a:r>
              <a:rPr lang="en-US" sz="3000" dirty="0"/>
              <a:t>, and said, Smite this people, I pray thee, with blindness. And he smote them with blindness according to the word of Elisha.</a:t>
            </a:r>
          </a:p>
          <a:p>
            <a:r>
              <a:rPr lang="en-US" sz="3000" b="1" baseline="30000" dirty="0"/>
              <a:t>19 </a:t>
            </a:r>
            <a:r>
              <a:rPr lang="en-US" sz="3000" dirty="0"/>
              <a:t>And Elisha said unto them, This is not the way, neither is this the city: follow me, and I will bring you to the man whom ye seek. But he led them to Samaria.</a:t>
            </a:r>
          </a:p>
        </p:txBody>
      </p:sp>
      <p:pic>
        <p:nvPicPr>
          <p:cNvPr id="34818" name="Picture 2" descr="Then, fearlessly, Elisha walked into the midst of the whole Syrian army. ‘Smite them with blindness!’ he prayed. Suddenly a terrifying darkness fell upon the soldiers. They didn’t know where they were and could not see. – Slide 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2012" y="1432257"/>
            <a:ext cx="6156150" cy="4617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34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6:20-23</a:t>
            </a:r>
            <a:endParaRPr lang="en-US" sz="4100" b="1" dirty="0">
              <a:solidFill>
                <a:srgbClr val="6DAFEE"/>
              </a:solidFill>
            </a:endParaRPr>
          </a:p>
        </p:txBody>
      </p:sp>
      <p:sp>
        <p:nvSpPr>
          <p:cNvPr id="2" name="Content Placeholder 1"/>
          <p:cNvSpPr>
            <a:spLocks noGrp="1"/>
          </p:cNvSpPr>
          <p:nvPr>
            <p:ph idx="1"/>
          </p:nvPr>
        </p:nvSpPr>
        <p:spPr>
          <a:xfrm>
            <a:off x="7466012" y="1143000"/>
            <a:ext cx="4114799" cy="5715000"/>
          </a:xfrm>
        </p:spPr>
        <p:txBody>
          <a:bodyPr>
            <a:noAutofit/>
          </a:bodyPr>
          <a:lstStyle/>
          <a:p>
            <a:r>
              <a:rPr lang="en-US" sz="3200" b="1" baseline="30000" dirty="0"/>
              <a:t>20 </a:t>
            </a:r>
            <a:r>
              <a:rPr lang="en-US" sz="3200" dirty="0"/>
              <a:t>And it came to pass, when they were come into Samaria, that Elisha said, </a:t>
            </a:r>
            <a:r>
              <a:rPr lang="en-US" sz="3200" cap="small" dirty="0"/>
              <a:t>Lord</a:t>
            </a:r>
            <a:r>
              <a:rPr lang="en-US" sz="3200" dirty="0"/>
              <a:t>, open the eyes of these men, that they may see. And the </a:t>
            </a:r>
            <a:r>
              <a:rPr lang="en-US" sz="3200" cap="small" dirty="0"/>
              <a:t>Lord</a:t>
            </a:r>
            <a:r>
              <a:rPr lang="en-US" sz="3200" dirty="0"/>
              <a:t> opened their eyes, and they saw; and, behold, they were in the midst of Samaria.</a:t>
            </a:r>
          </a:p>
        </p:txBody>
      </p:sp>
      <p:pic>
        <p:nvPicPr>
          <p:cNvPr id="35842" name="Picture 2" descr="He led them right into the city of Samaria and then he prayed that their sight might be restored. The Syrians looked around in fear and terror. They were surrounded by the menacing spears of the Israelite army! – Slide 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2" y="1295400"/>
            <a:ext cx="6629400" cy="4972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742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6:21-23</a:t>
            </a:r>
            <a:endParaRPr lang="en-US" sz="4100" b="1" dirty="0">
              <a:solidFill>
                <a:srgbClr val="6DAFEE"/>
              </a:solidFill>
            </a:endParaRPr>
          </a:p>
        </p:txBody>
      </p:sp>
      <p:sp>
        <p:nvSpPr>
          <p:cNvPr id="2" name="Content Placeholder 1"/>
          <p:cNvSpPr>
            <a:spLocks noGrp="1"/>
          </p:cNvSpPr>
          <p:nvPr>
            <p:ph idx="1"/>
          </p:nvPr>
        </p:nvSpPr>
        <p:spPr>
          <a:xfrm>
            <a:off x="303212" y="1188114"/>
            <a:ext cx="6172200" cy="5105400"/>
          </a:xfrm>
        </p:spPr>
        <p:txBody>
          <a:bodyPr>
            <a:noAutofit/>
          </a:bodyPr>
          <a:lstStyle/>
          <a:p>
            <a:r>
              <a:rPr lang="en-US" sz="3200" b="1" baseline="30000" dirty="0"/>
              <a:t>21 </a:t>
            </a:r>
            <a:r>
              <a:rPr lang="en-US" sz="3200" dirty="0"/>
              <a:t>And the king of Israel said unto Elisha, when he saw them, My father, shall I smite them? shall I smite them?</a:t>
            </a:r>
          </a:p>
          <a:p>
            <a:r>
              <a:rPr lang="en-US" sz="3200" b="1" baseline="30000" dirty="0"/>
              <a:t>22 </a:t>
            </a:r>
            <a:r>
              <a:rPr lang="en-US" sz="3200" dirty="0"/>
              <a:t>And he answered, Thou shalt not smite them: </a:t>
            </a:r>
            <a:r>
              <a:rPr lang="en-US" sz="3200" dirty="0" err="1"/>
              <a:t>wouldest</a:t>
            </a:r>
            <a:r>
              <a:rPr lang="en-US" sz="3200" dirty="0"/>
              <a:t> thou smite those whom thou hast taken captive with thy sword and with thy bow? set bread and water before them, that they may eat and drink, and go to their master.</a:t>
            </a:r>
          </a:p>
        </p:txBody>
      </p:sp>
      <p:pic>
        <p:nvPicPr>
          <p:cNvPr id="36866" name="Picture 2" descr="‘Shall we kill them?’ he asked. But Elisha would not permit the Syrian prisoners to be killed. – Slide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1612" y="1759614"/>
            <a:ext cx="5283198"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1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Jehoshaphat:  2 Chronicles 17:8-19</a:t>
            </a:r>
            <a:endParaRPr lang="en-US" dirty="0"/>
          </a:p>
        </p:txBody>
      </p:sp>
      <p:sp>
        <p:nvSpPr>
          <p:cNvPr id="14" name="Content Placeholder 13"/>
          <p:cNvSpPr>
            <a:spLocks noGrp="1"/>
          </p:cNvSpPr>
          <p:nvPr>
            <p:ph idx="1"/>
          </p:nvPr>
        </p:nvSpPr>
        <p:spPr>
          <a:xfrm>
            <a:off x="836612" y="1905000"/>
            <a:ext cx="5181600" cy="4419600"/>
          </a:xfrm>
        </p:spPr>
        <p:txBody>
          <a:bodyPr>
            <a:noAutofit/>
          </a:bodyPr>
          <a:lstStyle/>
          <a:p>
            <a:r>
              <a:rPr lang="en-US" sz="3200" b="1" baseline="30000" dirty="0"/>
              <a:t>8 </a:t>
            </a:r>
            <a:r>
              <a:rPr lang="en-US" sz="3200" dirty="0"/>
              <a:t>And with them he sent Levites, even Shemaiah, and </a:t>
            </a:r>
            <a:r>
              <a:rPr lang="en-US" sz="3200" dirty="0" err="1"/>
              <a:t>Nethaniah</a:t>
            </a:r>
            <a:r>
              <a:rPr lang="en-US" sz="3200" dirty="0"/>
              <a:t>, and Zebadiah, and Asahel, and </a:t>
            </a:r>
            <a:r>
              <a:rPr lang="en-US" sz="3200" dirty="0" err="1"/>
              <a:t>Shemiramoth</a:t>
            </a:r>
            <a:r>
              <a:rPr lang="en-US" sz="3200" dirty="0"/>
              <a:t>, and </a:t>
            </a:r>
            <a:r>
              <a:rPr lang="en-US" sz="3200" dirty="0" err="1"/>
              <a:t>Jehonathan</a:t>
            </a:r>
            <a:r>
              <a:rPr lang="en-US" sz="3200" dirty="0"/>
              <a:t>, and </a:t>
            </a:r>
            <a:r>
              <a:rPr lang="en-US" sz="3200" dirty="0" err="1"/>
              <a:t>Adonijah</a:t>
            </a:r>
            <a:r>
              <a:rPr lang="en-US" sz="3200" dirty="0"/>
              <a:t>, and </a:t>
            </a:r>
            <a:r>
              <a:rPr lang="en-US" sz="3200" dirty="0" err="1"/>
              <a:t>Tobijah</a:t>
            </a:r>
            <a:r>
              <a:rPr lang="en-US" sz="3200" dirty="0"/>
              <a:t>, and </a:t>
            </a:r>
            <a:r>
              <a:rPr lang="en-US" sz="3200" dirty="0" err="1"/>
              <a:t>Tobadonijah</a:t>
            </a:r>
            <a:r>
              <a:rPr lang="en-US" sz="3200" dirty="0"/>
              <a:t>, Levites; and with them </a:t>
            </a:r>
            <a:r>
              <a:rPr lang="en-US" sz="3200" dirty="0" err="1"/>
              <a:t>Elishama</a:t>
            </a:r>
            <a:r>
              <a:rPr lang="en-US" sz="3200" dirty="0"/>
              <a:t> and </a:t>
            </a:r>
            <a:r>
              <a:rPr lang="en-US" sz="3200" dirty="0" err="1"/>
              <a:t>Jehoram</a:t>
            </a:r>
            <a:r>
              <a:rPr lang="en-US" sz="3200" dirty="0"/>
              <a:t>, priests</a:t>
            </a:r>
            <a:r>
              <a:rPr lang="en-US" sz="3200" dirty="0" smtClean="0"/>
              <a:t>.</a:t>
            </a:r>
          </a:p>
        </p:txBody>
      </p:sp>
      <p:pic>
        <p:nvPicPr>
          <p:cNvPr id="5124" name="Picture 4" descr="They travelled throughout Judea, visiting every town explaining how God wanted people to live. – Slid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6812" y="2095500"/>
            <a:ext cx="5384798"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66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5613" y="381000"/>
            <a:ext cx="10210802" cy="609600"/>
          </a:xfrm>
        </p:spPr>
        <p:txBody>
          <a:bodyPr>
            <a:noAutofit/>
          </a:bodyPr>
          <a:lstStyle/>
          <a:p>
            <a:r>
              <a:rPr lang="en-US" sz="4100" b="1" dirty="0" smtClean="0">
                <a:solidFill>
                  <a:srgbClr val="6DAFEE"/>
                </a:solidFill>
              </a:rPr>
              <a:t>Managing in Tough Times:  2 Kings 6:23</a:t>
            </a:r>
            <a:endParaRPr lang="en-US" sz="4100" b="1" dirty="0">
              <a:solidFill>
                <a:srgbClr val="6DAFEE"/>
              </a:solidFill>
            </a:endParaRPr>
          </a:p>
        </p:txBody>
      </p:sp>
      <p:sp>
        <p:nvSpPr>
          <p:cNvPr id="2" name="Content Placeholder 1"/>
          <p:cNvSpPr>
            <a:spLocks noGrp="1"/>
          </p:cNvSpPr>
          <p:nvPr>
            <p:ph idx="1"/>
          </p:nvPr>
        </p:nvSpPr>
        <p:spPr>
          <a:xfrm>
            <a:off x="7466012" y="1143000"/>
            <a:ext cx="4114799" cy="5715000"/>
          </a:xfrm>
        </p:spPr>
        <p:txBody>
          <a:bodyPr>
            <a:noAutofit/>
          </a:bodyPr>
          <a:lstStyle/>
          <a:p>
            <a:r>
              <a:rPr lang="en-US" sz="3200" b="1" baseline="30000" dirty="0"/>
              <a:t>23 </a:t>
            </a:r>
            <a:r>
              <a:rPr lang="en-US" sz="3200" dirty="0"/>
              <a:t>And he prepared great provision for them: and when they had eaten and drunk, he sent them away, and they went to their master. So the bands of Syria came no more into the land of Israel.</a:t>
            </a:r>
          </a:p>
        </p:txBody>
      </p:sp>
      <p:pic>
        <p:nvPicPr>
          <p:cNvPr id="37890" name="Picture 2" descr="Instead, he told King Joram to feed the enemy soldiers, and a great feast was set before them. And when they were refreshed ... – Slide 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2" y="1143000"/>
            <a:ext cx="7010399" cy="5257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01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2362200"/>
            <a:ext cx="10210802" cy="609600"/>
          </a:xfrm>
        </p:spPr>
        <p:txBody>
          <a:bodyPr>
            <a:noAutofit/>
          </a:bodyPr>
          <a:lstStyle/>
          <a:p>
            <a:r>
              <a:rPr lang="en-US" sz="6600" b="1" dirty="0" smtClean="0">
                <a:solidFill>
                  <a:srgbClr val="6DAFEE"/>
                </a:solidFill>
              </a:rPr>
              <a:t>Managing in Tough Times</a:t>
            </a:r>
            <a:endParaRPr lang="en-US" sz="6600" b="1" dirty="0">
              <a:solidFill>
                <a:srgbClr val="6DAFEE"/>
              </a:solidFill>
            </a:endParaRPr>
          </a:p>
        </p:txBody>
      </p:sp>
      <mc:AlternateContent xmlns:mc="http://schemas.openxmlformats.org/markup-compatibility/2006">
        <mc:Choice xmlns:p14="http://schemas.microsoft.com/office/powerpoint/2010/main" Requires="p14">
          <p:contentPart p14:bwMode="auto" r:id="rId2">
            <p14:nvContentPartPr>
              <p14:cNvPr id="28" name="Ink 27"/>
              <p14:cNvContentPartPr/>
              <p14:nvPr/>
            </p14:nvContentPartPr>
            <p14:xfrm>
              <a:off x="0" y="0"/>
              <a:ext cx="0" cy="0"/>
            </p14:xfrm>
          </p:contentPart>
        </mc:Choice>
        <mc:Fallback>
          <p:pic>
            <p:nvPicPr>
              <p:cNvPr id="28" name="Ink 27"/>
              <p:cNvPicPr/>
              <p:nvPr/>
            </p:nvPicPr>
            <p:blipFill>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3">
            <p14:nvContentPartPr>
              <p14:cNvPr id="30" name="Ink 29"/>
              <p14:cNvContentPartPr/>
              <p14:nvPr/>
            </p14:nvContentPartPr>
            <p14:xfrm>
              <a:off x="583636" y="2392314"/>
              <a:ext cx="4197960" cy="156240"/>
            </p14:xfrm>
          </p:contentPart>
        </mc:Choice>
        <mc:Fallback>
          <p:pic>
            <p:nvPicPr>
              <p:cNvPr id="30" name="Ink 29"/>
              <p:cNvPicPr/>
              <p:nvPr/>
            </p:nvPicPr>
            <p:blipFill>
              <a:blip r:embed="rId4"/>
              <a:stretch>
                <a:fillRect/>
              </a:stretch>
            </p:blipFill>
            <p:spPr>
              <a:xfrm>
                <a:off x="570676" y="2372874"/>
                <a:ext cx="423432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9" name="Ink 38"/>
              <p14:cNvContentPartPr/>
              <p14:nvPr/>
            </p14:nvContentPartPr>
            <p14:xfrm>
              <a:off x="691636" y="2152554"/>
              <a:ext cx="3966120" cy="678600"/>
            </p14:xfrm>
          </p:contentPart>
        </mc:Choice>
        <mc:Fallback>
          <p:pic>
            <p:nvPicPr>
              <p:cNvPr id="39" name="Ink 38"/>
              <p:cNvPicPr/>
              <p:nvPr/>
            </p:nvPicPr>
            <p:blipFill>
              <a:blip r:embed="rId6"/>
              <a:stretch>
                <a:fillRect/>
              </a:stretch>
            </p:blipFill>
            <p:spPr>
              <a:xfrm>
                <a:off x="686956" y="2147874"/>
                <a:ext cx="3993120" cy="6879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40" name="Ink 39"/>
              <p14:cNvContentPartPr/>
              <p14:nvPr/>
            </p14:nvContentPartPr>
            <p14:xfrm>
              <a:off x="803596" y="2005674"/>
              <a:ext cx="4016520" cy="943200"/>
            </p14:xfrm>
          </p:contentPart>
        </mc:Choice>
        <mc:Fallback>
          <p:pic>
            <p:nvPicPr>
              <p:cNvPr id="40" name="Ink 39"/>
              <p:cNvPicPr/>
              <p:nvPr/>
            </p:nvPicPr>
            <p:blipFill>
              <a:blip r:embed="rId8"/>
              <a:stretch>
                <a:fillRect/>
              </a:stretch>
            </p:blipFill>
            <p:spPr>
              <a:xfrm>
                <a:off x="786316" y="1988394"/>
                <a:ext cx="4055400" cy="98388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50" name="Ink 49"/>
              <p14:cNvContentPartPr/>
              <p14:nvPr/>
            </p14:nvContentPartPr>
            <p14:xfrm>
              <a:off x="924916" y="1134474"/>
              <a:ext cx="3712320" cy="1135800"/>
            </p14:xfrm>
          </p:contentPart>
        </mc:Choice>
        <mc:Fallback>
          <p:pic>
            <p:nvPicPr>
              <p:cNvPr id="50" name="Ink 49"/>
              <p:cNvPicPr/>
              <p:nvPr/>
            </p:nvPicPr>
            <p:blipFill>
              <a:blip r:embed="rId10"/>
              <a:stretch>
                <a:fillRect/>
              </a:stretch>
            </p:blipFill>
            <p:spPr>
              <a:xfrm>
                <a:off x="905836" y="1117194"/>
                <a:ext cx="3756960" cy="1179360"/>
              </a:xfrm>
              <a:prstGeom prst="rect">
                <a:avLst/>
              </a:prstGeom>
            </p:spPr>
          </p:pic>
        </mc:Fallback>
      </mc:AlternateContent>
    </p:spTree>
    <p:extLst>
      <p:ext uri="{BB962C8B-B14F-4D97-AF65-F5344CB8AC3E}">
        <p14:creationId xmlns:p14="http://schemas.microsoft.com/office/powerpoint/2010/main" val="46019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r>
              <a:rPr lang="en-US" sz="4400" dirty="0" smtClean="0"/>
              <a:t>And Happy Sabbath!!</a:t>
            </a:r>
            <a:endParaRPr lang="en-US" sz="4400" dirty="0"/>
          </a:p>
        </p:txBody>
      </p:sp>
    </p:spTree>
    <p:extLst>
      <p:ext uri="{BB962C8B-B14F-4D97-AF65-F5344CB8AC3E}">
        <p14:creationId xmlns:p14="http://schemas.microsoft.com/office/powerpoint/2010/main" val="3644237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digital blue tunnel presentation (widescreen)</Template>
  <TotalTime>227</TotalTime>
  <Words>1802</Words>
  <Application>Microsoft Office PowerPoint</Application>
  <PresentationFormat>Custom</PresentationFormat>
  <Paragraphs>244</Paragraphs>
  <Slides>92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92</vt:i4>
      </vt:variant>
    </vt:vector>
  </HeadingPairs>
  <TitlesOfParts>
    <vt:vector size="95" baseType="lpstr">
      <vt:lpstr>Arial</vt:lpstr>
      <vt:lpstr>Corbel</vt:lpstr>
      <vt:lpstr>Digital Blue Tunnel 16x9</vt:lpstr>
      <vt:lpstr>Managing in Tough Times</vt:lpstr>
      <vt:lpstr>Memory Text: Psalm 50:14-15</vt:lpstr>
      <vt:lpstr>Jehoshaphat: An Example of Faith and Struggle</vt:lpstr>
      <vt:lpstr>Jehoshaphat:  2 Chronicles 17:1-19</vt:lpstr>
      <vt:lpstr>Jehoshaphat:  2 Chronicles 17:3-19</vt:lpstr>
      <vt:lpstr>Jehoshaphat:  2 Chronicles 17:5-19</vt:lpstr>
      <vt:lpstr>Jehoshaphat:  2 Chronicles 17:6-19</vt:lpstr>
      <vt:lpstr>Jehoshaphat:  2 Chronicles 17:7-19</vt:lpstr>
      <vt:lpstr>Jehoshaphat:  2 Chronicles 17:8-19</vt:lpstr>
      <vt:lpstr>Jehoshaphat:  2 Chronicles 17:9-19</vt:lpstr>
      <vt:lpstr>Jehoshaphat:  2 Chronicles 17:11-19</vt:lpstr>
      <vt:lpstr>Jehoshaphat:  2 Chronicles 17:13-19</vt:lpstr>
      <vt:lpstr>Jehoshaphat:  2 Chronicles 17:16-19</vt:lpstr>
      <vt:lpstr>Jehoshaphat:  2 Chronicles 17:19</vt:lpstr>
      <vt:lpstr>PowerPoint Presentation</vt:lpstr>
      <vt:lpstr>Jehoshaphat:  2 Chronicles 18:1-34</vt:lpstr>
      <vt:lpstr>Some Context:    </vt:lpstr>
      <vt:lpstr>Jehoshaphat:  2 Chronicles 18:3-34</vt:lpstr>
      <vt:lpstr>Jehoshaphat:  2 Chronicles 18:5-34</vt:lpstr>
      <vt:lpstr>Jehoshaphat:  2 Chronicles 18:7-34</vt:lpstr>
      <vt:lpstr>Jehoshaphat:  2 Chronicles 18:8-34</vt:lpstr>
      <vt:lpstr>Jehoshaphat:  2 Chronicles 18:7-34</vt:lpstr>
      <vt:lpstr>Jehoshaphat:  2 Chronicles 18:12-34</vt:lpstr>
      <vt:lpstr>Jehoshaphat:  2 Chronicles 18:13-34</vt:lpstr>
      <vt:lpstr>Jehoshaphat:  2 Chronicles 18:14-34</vt:lpstr>
      <vt:lpstr>Jehoshaphat:  2 Chronicles 18:15-34</vt:lpstr>
      <vt:lpstr>Jehoshaphat:  2 Chronicles 18:17-34</vt:lpstr>
      <vt:lpstr>Jehoshaphat:  2 Chronicles 18:19-34</vt:lpstr>
      <vt:lpstr>Jehoshaphat:  2 Chronicles 18:21-34</vt:lpstr>
      <vt:lpstr>Jehoshaphat:  2 Chronicles 18:23-34</vt:lpstr>
      <vt:lpstr>Jehoshaphat:  2 Chronicles 18:24-34</vt:lpstr>
      <vt:lpstr>Jehoshaphat:  2 Chronicles 18:25-34</vt:lpstr>
      <vt:lpstr>Jehoshaphat:  2 Chronicles 18:28-34</vt:lpstr>
      <vt:lpstr>Jehoshaphat:  2 Chronicles 18:30-34</vt:lpstr>
      <vt:lpstr>Jehoshaphat:  2 Chronicles 18:32-34</vt:lpstr>
      <vt:lpstr>Jehoshaphat:  2 Chronicles 18:33-34</vt:lpstr>
      <vt:lpstr>Jehoshaphat:  2 Chronicles 19:1-3</vt:lpstr>
      <vt:lpstr>Jehoshaphat:  2 Chronicles 19:2-3</vt:lpstr>
      <vt:lpstr>Some Context:    </vt:lpstr>
      <vt:lpstr>SDABC V.3 pg. 260</vt:lpstr>
      <vt:lpstr>SDABC V.3 pg. 260</vt:lpstr>
      <vt:lpstr>Jehoshaphat:  2 Chronicles 19:1-3 Prophets and Kings, pg. 197-198</vt:lpstr>
      <vt:lpstr>Jehoshaphat:  2 Chronicles 19:1-3 Prophets and Kings, pg. 197-198</vt:lpstr>
      <vt:lpstr>Jehoshaphat:  2 Chronicles 19:1-3 Prophets and Kings, pg. 197-198</vt:lpstr>
      <vt:lpstr>Jehoshaphat:  2 Chronicles 19:1-3 Prophets and Kings, pg. 197-198</vt:lpstr>
      <vt:lpstr>Jehoshaphat:  2 Chronicles 19:1-3 Prophets and Kings, pg. 197-198</vt:lpstr>
      <vt:lpstr>Jehoshaphat:  2 Chronicles 19:1-3 Prophets and Kings, pg. 197-198</vt:lpstr>
      <vt:lpstr>Jehoshaphat:  2 Chronicles 19:1-3 Prophets and Kings, pg. 197-198</vt:lpstr>
      <vt:lpstr>Jehoshaphat:  2 Chronicles 20:1-30</vt:lpstr>
      <vt:lpstr>Jehoshaphat:  2 Chronicles 20:1-30</vt:lpstr>
      <vt:lpstr>Jehoshaphat:  2 Chronicles 20:3-30</vt:lpstr>
      <vt:lpstr>Jehoshaphat:  2 Chronicles 20:5-30</vt:lpstr>
      <vt:lpstr>Jehoshaphat:  2 Chronicles 20:7-30</vt:lpstr>
      <vt:lpstr>Jehoshaphat:  2 Chronicles 20:10-30</vt:lpstr>
      <vt:lpstr>Jehoshaphat:  2 Chronicles 20:13-30</vt:lpstr>
      <vt:lpstr>Jehoshaphat:  2 Chronicles 20:16-30</vt:lpstr>
      <vt:lpstr>Jehoshaphat:  2 Chronicles 20:16-30</vt:lpstr>
      <vt:lpstr>Jehoshaphat:  2 Chronicles 20:17-30</vt:lpstr>
      <vt:lpstr>Jehoshaphat:  2 Chronicles 20:18-30</vt:lpstr>
      <vt:lpstr>Jehoshaphat:  2 Chronicles 20:18-30</vt:lpstr>
      <vt:lpstr>Jehoshaphat:  2 Chronicles 20:21-30</vt:lpstr>
      <vt:lpstr>Jehoshaphat:  2 Chronicles 20:22-30</vt:lpstr>
      <vt:lpstr>Jehoshaphat:  2 Chronicles 20:24-30</vt:lpstr>
      <vt:lpstr>Jehoshaphat:  2 Chronicles 20:25-30</vt:lpstr>
      <vt:lpstr>Jehoshaphat:  2 Chronicles 20:26-30</vt:lpstr>
      <vt:lpstr>Jehoshaphat:  2 Chronicles 20:28-30</vt:lpstr>
      <vt:lpstr>A Poor Example:  1 Chronicles 21:1-18</vt:lpstr>
      <vt:lpstr>SDABC V.3 pg. 184</vt:lpstr>
      <vt:lpstr>A Poor Example:  1 Chronicles 21:4-18</vt:lpstr>
      <vt:lpstr>A Poor Example:  1 Chronicles 21:7-18</vt:lpstr>
      <vt:lpstr>A Poor Example:  1 Chronicles 21:11-18</vt:lpstr>
      <vt:lpstr>A Poor Example:  1 Chronicles 21:14-18</vt:lpstr>
      <vt:lpstr>A Poor Example:  1 Chronicles 21:17-18</vt:lpstr>
      <vt:lpstr>A Personal Example:  2 Kings 6:1-7</vt:lpstr>
      <vt:lpstr>A Personal Example:  2 Kings 6:5-7</vt:lpstr>
      <vt:lpstr>A Personal Example:  2 Kings 6:6-7</vt:lpstr>
      <vt:lpstr>SDABC V.2 pg. 883</vt:lpstr>
      <vt:lpstr>Managing in Tough Times:  2 Kings 6:8-23</vt:lpstr>
      <vt:lpstr>Managing in Tough Times:  2 Kings 6:10-23</vt:lpstr>
      <vt:lpstr>Managing in Tough Times:  2 Kings 6:11-23</vt:lpstr>
      <vt:lpstr>Managing in Tough Times:  2 Kings 6:12-23</vt:lpstr>
      <vt:lpstr>Managing in Tough Times:  2 Kings 6:13-23</vt:lpstr>
      <vt:lpstr>Managing in Tough Times:  2 Kings 6:14-23</vt:lpstr>
      <vt:lpstr>Managing in Tough Times:  2 Kings 6:15-23</vt:lpstr>
      <vt:lpstr>Managing in Tough Times:  2 Kings 6:16-23</vt:lpstr>
      <vt:lpstr>Managing in Tough Times:  2 Kings 6:17-23</vt:lpstr>
      <vt:lpstr>Managing in Tough Times:  2 Kings 6:18-23</vt:lpstr>
      <vt:lpstr>Managing in Tough Times:  2 Kings 6:20-23</vt:lpstr>
      <vt:lpstr>Managing in Tough Times:  2 Kings 6:21-23</vt:lpstr>
      <vt:lpstr>Managing in Tough Times:  2 Kings 6:23</vt:lpstr>
      <vt:lpstr>Managing in Tough Times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24</cp:revision>
  <dcterms:created xsi:type="dcterms:W3CDTF">2023-03-18T02:43:06Z</dcterms:created>
  <dcterms:modified xsi:type="dcterms:W3CDTF">2023-03-18T06:31:07Z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