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1"/>
  </p:notesMasterIdLst>
  <p:handoutMasterIdLst>
    <p:handoutMasterId r:id="rId112"/>
  </p:handoutMasterIdLst>
  <p:sldIdLst>
    <p:sldId id="257" r:id="rId5"/>
    <p:sldId id="258" r:id="rId6"/>
    <p:sldId id="272" r:id="rId7"/>
    <p:sldId id="277" r:id="rId8"/>
    <p:sldId id="278" r:id="rId9"/>
    <p:sldId id="280" r:id="rId10"/>
    <p:sldId id="279" r:id="rId11"/>
    <p:sldId id="281" r:id="rId12"/>
    <p:sldId id="282" r:id="rId13"/>
    <p:sldId id="283" r:id="rId14"/>
    <p:sldId id="284" r:id="rId15"/>
    <p:sldId id="285" r:id="rId16"/>
    <p:sldId id="286" r:id="rId17"/>
    <p:sldId id="288" r:id="rId18"/>
    <p:sldId id="289" r:id="rId19"/>
    <p:sldId id="290" r:id="rId20"/>
    <p:sldId id="299" r:id="rId21"/>
    <p:sldId id="291" r:id="rId22"/>
    <p:sldId id="300" r:id="rId23"/>
    <p:sldId id="292" r:id="rId24"/>
    <p:sldId id="293" r:id="rId25"/>
    <p:sldId id="294" r:id="rId26"/>
    <p:sldId id="295" r:id="rId27"/>
    <p:sldId id="296" r:id="rId28"/>
    <p:sldId id="301" r:id="rId29"/>
    <p:sldId id="297" r:id="rId30"/>
    <p:sldId id="302" r:id="rId31"/>
    <p:sldId id="303" r:id="rId32"/>
    <p:sldId id="304" r:id="rId33"/>
    <p:sldId id="305" r:id="rId34"/>
    <p:sldId id="306" r:id="rId35"/>
    <p:sldId id="307" r:id="rId36"/>
    <p:sldId id="298" r:id="rId37"/>
    <p:sldId id="308" r:id="rId38"/>
    <p:sldId id="309" r:id="rId39"/>
    <p:sldId id="310" r:id="rId40"/>
    <p:sldId id="311" r:id="rId41"/>
    <p:sldId id="312" r:id="rId42"/>
    <p:sldId id="313" r:id="rId43"/>
    <p:sldId id="314" r:id="rId44"/>
    <p:sldId id="315" r:id="rId45"/>
    <p:sldId id="316" r:id="rId46"/>
    <p:sldId id="317" r:id="rId47"/>
    <p:sldId id="318" r:id="rId48"/>
    <p:sldId id="319" r:id="rId49"/>
    <p:sldId id="320" r:id="rId50"/>
    <p:sldId id="321" r:id="rId51"/>
    <p:sldId id="322" r:id="rId52"/>
    <p:sldId id="323" r:id="rId53"/>
    <p:sldId id="324" r:id="rId54"/>
    <p:sldId id="325" r:id="rId55"/>
    <p:sldId id="326" r:id="rId56"/>
    <p:sldId id="327" r:id="rId57"/>
    <p:sldId id="328" r:id="rId58"/>
    <p:sldId id="329" r:id="rId59"/>
    <p:sldId id="330" r:id="rId60"/>
    <p:sldId id="331" r:id="rId61"/>
    <p:sldId id="332" r:id="rId62"/>
    <p:sldId id="333" r:id="rId63"/>
    <p:sldId id="334" r:id="rId64"/>
    <p:sldId id="335" r:id="rId65"/>
    <p:sldId id="336" r:id="rId66"/>
    <p:sldId id="337" r:id="rId67"/>
    <p:sldId id="338" r:id="rId68"/>
    <p:sldId id="339" r:id="rId69"/>
    <p:sldId id="340" r:id="rId70"/>
    <p:sldId id="341" r:id="rId71"/>
    <p:sldId id="342" r:id="rId72"/>
    <p:sldId id="343" r:id="rId73"/>
    <p:sldId id="344" r:id="rId74"/>
    <p:sldId id="345" r:id="rId75"/>
    <p:sldId id="346" r:id="rId76"/>
    <p:sldId id="347" r:id="rId77"/>
    <p:sldId id="348" r:id="rId78"/>
    <p:sldId id="349" r:id="rId79"/>
    <p:sldId id="350" r:id="rId80"/>
    <p:sldId id="351" r:id="rId81"/>
    <p:sldId id="353" r:id="rId82"/>
    <p:sldId id="354" r:id="rId83"/>
    <p:sldId id="355" r:id="rId84"/>
    <p:sldId id="356" r:id="rId85"/>
    <p:sldId id="357" r:id="rId86"/>
    <p:sldId id="358" r:id="rId87"/>
    <p:sldId id="359" r:id="rId88"/>
    <p:sldId id="360" r:id="rId89"/>
    <p:sldId id="361" r:id="rId90"/>
    <p:sldId id="362" r:id="rId91"/>
    <p:sldId id="363" r:id="rId92"/>
    <p:sldId id="364" r:id="rId93"/>
    <p:sldId id="365" r:id="rId94"/>
    <p:sldId id="366" r:id="rId95"/>
    <p:sldId id="367" r:id="rId96"/>
    <p:sldId id="368" r:id="rId97"/>
    <p:sldId id="369" r:id="rId98"/>
    <p:sldId id="370" r:id="rId99"/>
    <p:sldId id="371" r:id="rId100"/>
    <p:sldId id="372" r:id="rId101"/>
    <p:sldId id="373" r:id="rId102"/>
    <p:sldId id="374" r:id="rId103"/>
    <p:sldId id="380" r:id="rId104"/>
    <p:sldId id="375" r:id="rId105"/>
    <p:sldId id="376" r:id="rId106"/>
    <p:sldId id="377" r:id="rId107"/>
    <p:sldId id="379" r:id="rId108"/>
    <p:sldId id="378" r:id="rId109"/>
    <p:sldId id="381" r:id="rId110"/>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280" autoAdjust="0"/>
  </p:normalViewPr>
  <p:slideViewPr>
    <p:cSldViewPr>
      <p:cViewPr>
        <p:scale>
          <a:sx n="53" d="100"/>
          <a:sy n="53" d="100"/>
        </p:scale>
        <p:origin x="1176" y="244"/>
      </p:cViewPr>
      <p:guideLst>
        <p:guide pos="3839"/>
        <p:guide orient="horz" pos="2160"/>
      </p:guideLst>
    </p:cSldViewPr>
  </p:slideViewPr>
  <p:notesTextViewPr>
    <p:cViewPr>
      <p:scale>
        <a:sx n="1" d="1"/>
        <a:sy n="1" d="1"/>
      </p:scale>
      <p:origin x="0" y="0"/>
    </p:cViewPr>
  </p:notesTextViewPr>
  <p:notesViewPr>
    <p:cSldViewPr>
      <p:cViewPr varScale="1">
        <p:scale>
          <a:sx n="63" d="100"/>
          <a:sy n="63" d="100"/>
        </p:scale>
        <p:origin x="1986"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handoutMaster" Target="handoutMasters/handoutMaster1.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presProps" Target="pres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A5A207F-0F91-42F2-96D0-049C6003623B}" type="datetimeFigureOut">
              <a:rPr lang="en-US"/>
              <a:t>3/24/2023</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C567D4A-04CB-4EDF-8FB1-342A02FC8EC5}" type="slidenum">
              <a:rPr/>
              <a:t>‹#›</a:t>
            </a:fld>
            <a:endParaRPr/>
          </a:p>
        </p:txBody>
      </p:sp>
    </p:spTree>
    <p:extLst>
      <p:ext uri="{BB962C8B-B14F-4D97-AF65-F5344CB8AC3E}">
        <p14:creationId xmlns:p14="http://schemas.microsoft.com/office/powerpoint/2010/main" val="1580125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CC13F5-F2B1-464B-BE8F-27ABFBD2FBDE}" type="datetimeFigureOut">
              <a:rPr lang="en-US"/>
              <a:t>3/24/2023</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61351F-DBB1-4664-ADA9-83BC7CB8848D}" type="slidenum">
              <a:rPr/>
              <a:t>‹#›</a:t>
            </a:fld>
            <a:endParaRPr/>
          </a:p>
        </p:txBody>
      </p:sp>
    </p:spTree>
    <p:extLst>
      <p:ext uri="{BB962C8B-B14F-4D97-AF65-F5344CB8AC3E}">
        <p14:creationId xmlns:p14="http://schemas.microsoft.com/office/powerpoint/2010/main" val="364236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93814" y="990600"/>
            <a:ext cx="8458200" cy="3200400"/>
          </a:xfrm>
        </p:spPr>
        <p:txBody>
          <a:bodyPr>
            <a:normAutofit/>
          </a:bodyPr>
          <a:lstStyle>
            <a:lvl1pPr>
              <a:defRPr sz="6000"/>
            </a:lvl1pPr>
          </a:lstStyle>
          <a:p>
            <a:r>
              <a:rPr lang="en-US" smtClean="0"/>
              <a:t>Click to edit Master title style</a:t>
            </a:r>
            <a:endParaRPr/>
          </a:p>
        </p:txBody>
      </p:sp>
      <p:sp>
        <p:nvSpPr>
          <p:cNvPr id="3" name="Subtitle 2"/>
          <p:cNvSpPr>
            <a:spLocks noGrp="1"/>
          </p:cNvSpPr>
          <p:nvPr>
            <p:ph type="subTitle" idx="1"/>
          </p:nvPr>
        </p:nvSpPr>
        <p:spPr>
          <a:xfrm>
            <a:off x="1293813" y="4267200"/>
            <a:ext cx="8458200" cy="1371600"/>
          </a:xfrm>
        </p:spPr>
        <p:txBody>
          <a:bodyPr>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3/24/2023</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241353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1600200">
              <a:defRPr/>
            </a:lvl6pPr>
            <a:lvl7pPr marL="1874520">
              <a:defRPr/>
            </a:lvl7pPr>
            <a:lvl8pPr marL="2148840">
              <a:defRPr/>
            </a:lvl8pPr>
            <a:lvl9pPr marL="2423160">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3/24/2023</a:t>
            </a:fld>
            <a:endParaRPr lang="en-US"/>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2857575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52014" y="381000"/>
            <a:ext cx="1904998" cy="57912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93814" y="381000"/>
            <a:ext cx="8305800" cy="5791200"/>
          </a:xfrm>
        </p:spPr>
        <p:txBody>
          <a:bodyPr vert="eaVert"/>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3/24/2023</a:t>
            </a:fld>
            <a:endParaRPr lang="en-US"/>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2132264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3/24/2023</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159476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3813" y="2057400"/>
            <a:ext cx="8458201" cy="2666999"/>
          </a:xfrm>
        </p:spPr>
        <p:txBody>
          <a:bodyPr anchor="b">
            <a:normAutofit/>
          </a:bodyPr>
          <a:lstStyle>
            <a:lvl1pPr algn="l">
              <a:defRPr sz="4800" b="0" i="0" cap="none" baseline="0"/>
            </a:lvl1pPr>
          </a:lstStyle>
          <a:p>
            <a:r>
              <a:rPr lang="en-US" smtClean="0"/>
              <a:t>Click to edit Master title style</a:t>
            </a:r>
            <a:endParaRPr/>
          </a:p>
        </p:txBody>
      </p:sp>
      <p:sp>
        <p:nvSpPr>
          <p:cNvPr id="3" name="Text Placeholder 2"/>
          <p:cNvSpPr>
            <a:spLocks noGrp="1"/>
          </p:cNvSpPr>
          <p:nvPr>
            <p:ph type="body" idx="1"/>
          </p:nvPr>
        </p:nvSpPr>
        <p:spPr>
          <a:xfrm>
            <a:off x="1293813" y="4876800"/>
            <a:ext cx="8458201" cy="1143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3/24/2023</a:t>
            </a:fld>
            <a:endParaRPr lang="en-US"/>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37862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93812" y="1676400"/>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02035" y="1676401"/>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lvl1pPr>
              <a:defRPr sz="1100"/>
            </a:lvl1pPr>
          </a:lstStyle>
          <a:p>
            <a:fld id="{3CD9712D-992A-4AB1-A5C2-575F75921AA2}" type="datetimeFigureOut">
              <a:rPr lang="en-US" smtClean="0"/>
              <a:pPr/>
              <a:t>3/24/2023</a:t>
            </a:fld>
            <a:endParaRPr lang="en-US" dirty="0"/>
          </a:p>
        </p:txBody>
      </p:sp>
      <p:sp>
        <p:nvSpPr>
          <p:cNvPr id="6" name="Footer Placeholder 5"/>
          <p:cNvSpPr>
            <a:spLocks noGrp="1"/>
          </p:cNvSpPr>
          <p:nvPr>
            <p:ph type="ftr" sz="quarter" idx="11"/>
          </p:nvPr>
        </p:nvSpPr>
        <p:spPr/>
        <p:txBody>
          <a:bodyPr/>
          <a:lstStyle>
            <a:lvl1pPr>
              <a:defRPr sz="1100"/>
            </a:lvl1pPr>
          </a:lstStyle>
          <a:p>
            <a:endParaRPr lang="en-US"/>
          </a:p>
        </p:txBody>
      </p:sp>
      <p:sp>
        <p:nvSpPr>
          <p:cNvPr id="7" name="Slide Number Placeholder 6"/>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107462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93813" y="1676399"/>
            <a:ext cx="4701142"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3813" y="2516457"/>
            <a:ext cx="4701142"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191754" y="1676399"/>
            <a:ext cx="4703259"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4" y="2516457"/>
            <a:ext cx="4703259"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lvl1pPr>
              <a:defRPr sz="1100"/>
            </a:lvl1pPr>
          </a:lstStyle>
          <a:p>
            <a:fld id="{3CD9712D-992A-4AB1-A5C2-575F75921AA2}" type="datetimeFigureOut">
              <a:rPr lang="en-US" smtClean="0"/>
              <a:pPr/>
              <a:t>3/24/2023</a:t>
            </a:fld>
            <a:endParaRPr lang="en-US" dirty="0"/>
          </a:p>
        </p:txBody>
      </p:sp>
      <p:sp>
        <p:nvSpPr>
          <p:cNvPr id="8" name="Footer Placeholder 7"/>
          <p:cNvSpPr>
            <a:spLocks noGrp="1"/>
          </p:cNvSpPr>
          <p:nvPr>
            <p:ph type="ftr" sz="quarter" idx="11"/>
          </p:nvPr>
        </p:nvSpPr>
        <p:spPr/>
        <p:txBody>
          <a:bodyPr/>
          <a:lstStyle>
            <a:lvl1pPr>
              <a:defRPr sz="1100"/>
            </a:lvl1pPr>
          </a:lstStyle>
          <a:p>
            <a:endParaRPr lang="en-US"/>
          </a:p>
        </p:txBody>
      </p:sp>
      <p:sp>
        <p:nvSpPr>
          <p:cNvPr id="9" name="Slide Number Placeholder 8"/>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168855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lvl1pPr>
              <a:defRPr sz="1100"/>
            </a:lvl1pPr>
          </a:lstStyle>
          <a:p>
            <a:fld id="{3CD9712D-992A-4AB1-A5C2-575F75921AA2}" type="datetimeFigureOut">
              <a:rPr lang="en-US" smtClean="0"/>
              <a:pPr/>
              <a:t>3/24/2023</a:t>
            </a:fld>
            <a:endParaRPr lang="en-US" dirty="0"/>
          </a:p>
        </p:txBody>
      </p:sp>
      <p:sp>
        <p:nvSpPr>
          <p:cNvPr id="4" name="Footer Placeholder 3"/>
          <p:cNvSpPr>
            <a:spLocks noGrp="1"/>
          </p:cNvSpPr>
          <p:nvPr>
            <p:ph type="ftr" sz="quarter" idx="11"/>
          </p:nvPr>
        </p:nvSpPr>
        <p:spPr/>
        <p:txBody>
          <a:bodyPr/>
          <a:lstStyle>
            <a:lvl1pPr>
              <a:defRPr sz="1100"/>
            </a:lvl1pPr>
          </a:lstStyle>
          <a:p>
            <a:endParaRPr lang="en-US"/>
          </a:p>
        </p:txBody>
      </p:sp>
      <p:sp>
        <p:nvSpPr>
          <p:cNvPr id="5" name="Slide Number Placeholder 4"/>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261595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z="1100"/>
            </a:lvl1pPr>
          </a:lstStyle>
          <a:p>
            <a:fld id="{3CD9712D-992A-4AB1-A5C2-575F75921AA2}" type="datetimeFigureOut">
              <a:rPr lang="en-US" smtClean="0"/>
              <a:pPr/>
              <a:t>3/24/2023</a:t>
            </a:fld>
            <a:endParaRPr lang="en-US" dirty="0"/>
          </a:p>
        </p:txBody>
      </p:sp>
      <p:sp>
        <p:nvSpPr>
          <p:cNvPr id="3" name="Footer Placeholder 2"/>
          <p:cNvSpPr>
            <a:spLocks noGrp="1"/>
          </p:cNvSpPr>
          <p:nvPr>
            <p:ph type="ftr" sz="quarter" idx="11"/>
          </p:nvPr>
        </p:nvSpPr>
        <p:spPr/>
        <p:txBody>
          <a:bodyPr/>
          <a:lstStyle>
            <a:lvl1pPr>
              <a:defRPr sz="1100"/>
            </a:lvl1pPr>
          </a:lstStyle>
          <a:p>
            <a:endParaRPr lang="en-US"/>
          </a:p>
        </p:txBody>
      </p:sp>
      <p:sp>
        <p:nvSpPr>
          <p:cNvPr id="4" name="Slide Number Placeholder 3"/>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743399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1" y="1676400"/>
            <a:ext cx="3810000" cy="2438400"/>
          </a:xfrm>
        </p:spPr>
        <p:txBody>
          <a:bodyPr anchor="b">
            <a:normAutofit/>
          </a:bodyPr>
          <a:lstStyle>
            <a:lvl1pPr algn="l">
              <a:defRPr sz="3200" b="0"/>
            </a:lvl1pPr>
          </a:lstStyle>
          <a:p>
            <a:r>
              <a:rPr lang="en-US" smtClean="0"/>
              <a:t>Click to edit Master title style</a:t>
            </a:r>
            <a:endParaRPr dirty="0"/>
          </a:p>
        </p:txBody>
      </p:sp>
      <p:sp>
        <p:nvSpPr>
          <p:cNvPr id="3" name="Content Placeholder 2"/>
          <p:cNvSpPr>
            <a:spLocks noGrp="1"/>
          </p:cNvSpPr>
          <p:nvPr>
            <p:ph idx="1"/>
          </p:nvPr>
        </p:nvSpPr>
        <p:spPr>
          <a:xfrm>
            <a:off x="1293813" y="685800"/>
            <a:ext cx="61722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7770811" y="4191000"/>
            <a:ext cx="3810000" cy="1524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sz="1100"/>
            </a:lvl1pPr>
          </a:lstStyle>
          <a:p>
            <a:fld id="{3CD9712D-992A-4AB1-A5C2-575F75921AA2}" type="datetimeFigureOut">
              <a:rPr lang="en-US" smtClean="0"/>
              <a:pPr/>
              <a:t>3/24/2023</a:t>
            </a:fld>
            <a:endParaRPr lang="en-US"/>
          </a:p>
        </p:txBody>
      </p:sp>
      <p:sp>
        <p:nvSpPr>
          <p:cNvPr id="6" name="Footer Placeholder 5"/>
          <p:cNvSpPr>
            <a:spLocks noGrp="1"/>
          </p:cNvSpPr>
          <p:nvPr>
            <p:ph type="ftr" sz="quarter" idx="11"/>
          </p:nvPr>
        </p:nvSpPr>
        <p:spPr/>
        <p:txBody>
          <a:bodyPr/>
          <a:lstStyle>
            <a:lvl1pPr>
              <a:defRPr sz="1100"/>
            </a:lvl1pPr>
          </a:lstStyle>
          <a:p>
            <a:endParaRPr lang="en-US"/>
          </a:p>
        </p:txBody>
      </p:sp>
      <p:sp>
        <p:nvSpPr>
          <p:cNvPr id="7" name="Slide Number Placeholder 6"/>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828858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2" y="1676400"/>
            <a:ext cx="3810000" cy="2438400"/>
          </a:xfrm>
        </p:spPr>
        <p:txBody>
          <a:bodyPr anchor="b">
            <a:noAutofit/>
          </a:bodyPr>
          <a:lstStyle>
            <a:lvl1pPr algn="l">
              <a:defRPr sz="32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522412" y="0"/>
            <a:ext cx="5943601" cy="6858000"/>
          </a:xfrm>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7770812" y="4191000"/>
            <a:ext cx="3810000" cy="1524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83949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836614" y="0"/>
            <a:ext cx="11352212" cy="6858000"/>
          </a:xfrm>
          <a:prstGeom prst="rect">
            <a:avLst/>
          </a:prstGeom>
          <a:gradFill>
            <a:gsLst>
              <a:gs pos="0">
                <a:schemeClr val="bg1">
                  <a:alpha val="60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1293813" y="381000"/>
            <a:ext cx="9601200" cy="1143000"/>
          </a:xfrm>
          <a:prstGeom prst="rect">
            <a:avLst/>
          </a:prstGeom>
        </p:spPr>
        <p:txBody>
          <a:bodyPr vert="horz" lIns="91440" tIns="45720" rIns="91440" bIns="45720" rtlCol="0" anchor="b">
            <a:normAutofit/>
          </a:bodyPr>
          <a:lstStyle/>
          <a:p>
            <a:r>
              <a:rPr lang="en-US" smtClean="0"/>
              <a:t>Click to edit Master title style</a:t>
            </a:r>
            <a:endParaRPr dirty="0"/>
          </a:p>
        </p:txBody>
      </p:sp>
      <p:sp>
        <p:nvSpPr>
          <p:cNvPr id="3" name="Text Placeholder 2"/>
          <p:cNvSpPr>
            <a:spLocks noGrp="1"/>
          </p:cNvSpPr>
          <p:nvPr>
            <p:ph type="body" idx="1"/>
          </p:nvPr>
        </p:nvSpPr>
        <p:spPr>
          <a:xfrm>
            <a:off x="1293813" y="1676400"/>
            <a:ext cx="9601200" cy="44958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1271781" y="6356351"/>
            <a:ext cx="2844059" cy="365125"/>
          </a:xfrm>
          <a:prstGeom prst="rect">
            <a:avLst/>
          </a:prstGeom>
        </p:spPr>
        <p:txBody>
          <a:bodyPr vert="horz" lIns="91440" tIns="45720" rIns="91440" bIns="45720" rtlCol="0" anchor="ctr"/>
          <a:lstStyle>
            <a:lvl1pPr algn="l">
              <a:defRPr sz="1100">
                <a:solidFill>
                  <a:schemeClr val="tx1">
                    <a:lumMod val="90000"/>
                    <a:lumOff val="10000"/>
                  </a:schemeClr>
                </a:solidFill>
              </a:defRPr>
            </a:lvl1pPr>
          </a:lstStyle>
          <a:p>
            <a:fld id="{3CD9712D-992A-4AB1-A5C2-575F75921AA2}" type="datetimeFigureOut">
              <a:rPr lang="en-US" smtClean="0"/>
              <a:pPr/>
              <a:t>3/24/2023</a:t>
            </a:fld>
            <a:endParaRPr lang="en-US" dirty="0"/>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100">
                <a:solidFill>
                  <a:schemeClr val="tx1">
                    <a:lumMod val="90000"/>
                    <a:lumOff val="10000"/>
                  </a:schemeClr>
                </a:solidFill>
              </a:defRPr>
            </a:lvl1pPr>
          </a:lstStyle>
          <a:p>
            <a:endParaRPr lang="en-US"/>
          </a:p>
        </p:txBody>
      </p:sp>
      <p:sp>
        <p:nvSpPr>
          <p:cNvPr id="6" name="Slide Number Placeholder 5"/>
          <p:cNvSpPr>
            <a:spLocks noGrp="1"/>
          </p:cNvSpPr>
          <p:nvPr>
            <p:ph type="sldNum" sz="quarter" idx="4"/>
          </p:nvPr>
        </p:nvSpPr>
        <p:spPr>
          <a:xfrm>
            <a:off x="8051225" y="6356351"/>
            <a:ext cx="2844059" cy="365125"/>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528721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8600" algn="l" defTabSz="914400" rtl="0" eaLnBrk="1" latinLnBrk="0" hangingPunct="1">
        <a:lnSpc>
          <a:spcPct val="90000"/>
        </a:lnSpc>
        <a:spcBef>
          <a:spcPts val="1600"/>
        </a:spcBef>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00.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Rewards of Faithfulness</a:t>
            </a:r>
            <a:endParaRPr lang="en-US" dirty="0"/>
          </a:p>
        </p:txBody>
      </p:sp>
      <p:sp>
        <p:nvSpPr>
          <p:cNvPr id="3" name="Subtitle 2"/>
          <p:cNvSpPr>
            <a:spLocks noGrp="1"/>
          </p:cNvSpPr>
          <p:nvPr>
            <p:ph type="subTitle" idx="1"/>
          </p:nvPr>
        </p:nvSpPr>
        <p:spPr/>
        <p:txBody>
          <a:bodyPr/>
          <a:lstStyle/>
          <a:p>
            <a:r>
              <a:rPr lang="en-US" dirty="0" smtClean="0"/>
              <a:t>Isaiah 58, 59, 60 &amp; 62, Romans 7-8, Revelation 21</a:t>
            </a:r>
            <a:endParaRPr lang="en-US" dirty="0"/>
          </a:p>
        </p:txBody>
      </p:sp>
      <p:sp>
        <p:nvSpPr>
          <p:cNvPr id="4" name="TextBox 3"/>
          <p:cNvSpPr txBox="1"/>
          <p:nvPr/>
        </p:nvSpPr>
        <p:spPr>
          <a:xfrm>
            <a:off x="8913812" y="6400800"/>
            <a:ext cx="3047999" cy="341632"/>
          </a:xfrm>
          <a:prstGeom prst="rect">
            <a:avLst/>
          </a:prstGeom>
          <a:noFill/>
        </p:spPr>
        <p:txBody>
          <a:bodyPr wrap="square" rtlCol="0">
            <a:spAutoFit/>
          </a:bodyPr>
          <a:lstStyle/>
          <a:p>
            <a:pPr>
              <a:lnSpc>
                <a:spcPct val="90000"/>
              </a:lnSpc>
            </a:pPr>
            <a:r>
              <a:rPr lang="en-US" dirty="0" smtClean="0"/>
              <a:t>Lesson 12, 1</a:t>
            </a:r>
            <a:r>
              <a:rPr lang="en-US" baseline="30000" dirty="0" smtClean="0"/>
              <a:t>st</a:t>
            </a:r>
            <a:r>
              <a:rPr lang="en-US" dirty="0" smtClean="0"/>
              <a:t> Quarter 2023</a:t>
            </a:r>
            <a:endParaRPr lang="en-US" dirty="0"/>
          </a:p>
        </p:txBody>
      </p:sp>
    </p:spTree>
    <p:extLst>
      <p:ext uri="{BB962C8B-B14F-4D97-AF65-F5344CB8AC3E}">
        <p14:creationId xmlns:p14="http://schemas.microsoft.com/office/powerpoint/2010/main" val="3198176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1264314" y="1356712"/>
            <a:ext cx="4114799" cy="5029200"/>
          </a:xfrm>
        </p:spPr>
        <p:txBody>
          <a:bodyPr>
            <a:noAutofit/>
          </a:bodyPr>
          <a:lstStyle/>
          <a:p>
            <a:r>
              <a:rPr lang="en-US" sz="4400" b="1" baseline="30000" dirty="0"/>
              <a:t>21 </a:t>
            </a:r>
            <a:r>
              <a:rPr lang="en-US" sz="4400" dirty="0"/>
              <a:t>There is no peace, </a:t>
            </a:r>
            <a:r>
              <a:rPr lang="en-US" sz="4400" dirty="0" err="1"/>
              <a:t>saith</a:t>
            </a:r>
            <a:r>
              <a:rPr lang="en-US" sz="4400" dirty="0"/>
              <a:t> my God, to the wicked.</a:t>
            </a:r>
          </a:p>
        </p:txBody>
      </p:sp>
      <p:pic>
        <p:nvPicPr>
          <p:cNvPr id="7180" name="Picture 12" descr="Your Doctor's Wife: June 20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5437" y="226888"/>
            <a:ext cx="6556254" cy="6556254"/>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Woman Making Peace Sign stock photo. Image of happiness - 203844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9614" y="3304793"/>
            <a:ext cx="2509900" cy="3764851"/>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Peacesharing Forum - Global Peace Founda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262189">
            <a:off x="508927" y="4585250"/>
            <a:ext cx="4514850" cy="1981201"/>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Greetings In Peac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437098">
            <a:off x="7781764" y="-774235"/>
            <a:ext cx="4910745" cy="491074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2" name="Picture 4" descr="Values Statement - The Peace Allianc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612324">
            <a:off x="5480062" y="3334266"/>
            <a:ext cx="6149184" cy="1491892"/>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2"/>
          <p:cNvSpPr>
            <a:spLocks noGrp="1"/>
          </p:cNvSpPr>
          <p:nvPr>
            <p:ph type="title"/>
          </p:nvPr>
        </p:nvSpPr>
        <p:spPr>
          <a:xfrm>
            <a:off x="1239419" y="672683"/>
            <a:ext cx="9601200" cy="685800"/>
          </a:xfrm>
        </p:spPr>
        <p:txBody>
          <a:bodyPr>
            <a:noAutofit/>
          </a:bodyPr>
          <a:lstStyle/>
          <a:p>
            <a:r>
              <a:rPr lang="en-US" sz="4400" b="1" dirty="0" smtClean="0"/>
              <a:t>Truth &amp; Consequences:  </a:t>
            </a:r>
            <a:br>
              <a:rPr lang="en-US" sz="4400" b="1" dirty="0" smtClean="0"/>
            </a:br>
            <a:r>
              <a:rPr lang="en-US" sz="4400" b="1" dirty="0" smtClean="0"/>
              <a:t>Isaiah 57:21</a:t>
            </a:r>
            <a:endParaRPr lang="en-US" sz="4400" b="1" dirty="0"/>
          </a:p>
        </p:txBody>
      </p:sp>
    </p:spTree>
    <p:extLst>
      <p:ext uri="{BB962C8B-B14F-4D97-AF65-F5344CB8AC3E}">
        <p14:creationId xmlns:p14="http://schemas.microsoft.com/office/powerpoint/2010/main" val="292974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2" y="381000"/>
            <a:ext cx="10439399" cy="838200"/>
          </a:xfrm>
        </p:spPr>
        <p:txBody>
          <a:bodyPr>
            <a:normAutofit/>
          </a:bodyPr>
          <a:lstStyle/>
          <a:p>
            <a:r>
              <a:rPr lang="en-US" sz="3400" b="1" dirty="0" smtClean="0"/>
              <a:t>The Future:  Isaiah 62:6-12</a:t>
            </a:r>
            <a:endParaRPr lang="en-US" sz="3400" b="1" dirty="0"/>
          </a:p>
        </p:txBody>
      </p:sp>
      <p:sp>
        <p:nvSpPr>
          <p:cNvPr id="14" name="Content Placeholder 13"/>
          <p:cNvSpPr>
            <a:spLocks noGrp="1"/>
          </p:cNvSpPr>
          <p:nvPr>
            <p:ph idx="1"/>
          </p:nvPr>
        </p:nvSpPr>
        <p:spPr>
          <a:xfrm>
            <a:off x="1293812" y="1520867"/>
            <a:ext cx="5486400" cy="5029200"/>
          </a:xfrm>
        </p:spPr>
        <p:txBody>
          <a:bodyPr>
            <a:noAutofit/>
          </a:bodyPr>
          <a:lstStyle/>
          <a:p>
            <a:r>
              <a:rPr lang="en-US" sz="3200" b="1" baseline="30000" dirty="0" smtClean="0"/>
              <a:t>6</a:t>
            </a:r>
            <a:r>
              <a:rPr lang="en-US" sz="3200" b="1" baseline="30000" dirty="0"/>
              <a:t> </a:t>
            </a:r>
            <a:r>
              <a:rPr lang="en-US" sz="3200" dirty="0"/>
              <a:t>I have set watchmen upon thy walls, O Jerusalem, which shall never hold their peace day nor night: ye that make mention of the </a:t>
            </a:r>
            <a:r>
              <a:rPr lang="en-US" sz="3200" cap="small" dirty="0"/>
              <a:t>Lord</a:t>
            </a:r>
            <a:r>
              <a:rPr lang="en-US" sz="3200" dirty="0"/>
              <a:t>, keep not silence</a:t>
            </a:r>
            <a:r>
              <a:rPr lang="en-US" sz="3200" dirty="0" smtClean="0"/>
              <a:t>,</a:t>
            </a:r>
          </a:p>
          <a:p>
            <a:r>
              <a:rPr lang="en-US" sz="3200" b="1" baseline="30000" dirty="0"/>
              <a:t>7 </a:t>
            </a:r>
            <a:r>
              <a:rPr lang="en-US" sz="3200" dirty="0"/>
              <a:t>And give him no rest, till he establish, and till he make Jerusalem a praise in the earth.</a:t>
            </a:r>
          </a:p>
          <a:p>
            <a:endParaRPr lang="en-US" sz="3200" dirty="0"/>
          </a:p>
        </p:txBody>
      </p:sp>
      <p:pic>
        <p:nvPicPr>
          <p:cNvPr id="99330" name="Picture 2" descr="Watchmen on the Wall — David Hernandez Ministries"/>
          <p:cNvPicPr>
            <a:picLocks noChangeAspect="1" noChangeArrowheads="1"/>
          </p:cNvPicPr>
          <p:nvPr/>
        </p:nvPicPr>
        <p:blipFill rotWithShape="1">
          <a:blip r:embed="rId2">
            <a:extLst>
              <a:ext uri="{28A0092B-C50C-407E-A947-70E740481C1C}">
                <a14:useLocalDpi xmlns:a14="http://schemas.microsoft.com/office/drawing/2010/main" val="0"/>
              </a:ext>
            </a:extLst>
          </a:blip>
          <a:srcRect l="27990" r="15801"/>
          <a:stretch/>
        </p:blipFill>
        <p:spPr bwMode="auto">
          <a:xfrm>
            <a:off x="7515496" y="1520867"/>
            <a:ext cx="4196074"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9185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2" y="381000"/>
            <a:ext cx="10439399" cy="838200"/>
          </a:xfrm>
        </p:spPr>
        <p:txBody>
          <a:bodyPr>
            <a:normAutofit/>
          </a:bodyPr>
          <a:lstStyle/>
          <a:p>
            <a:r>
              <a:rPr lang="en-US" sz="3400" b="1" dirty="0" smtClean="0"/>
              <a:t>The Future:  Isaiah 62:8-12</a:t>
            </a:r>
            <a:endParaRPr lang="en-US" sz="3400" b="1" dirty="0"/>
          </a:p>
        </p:txBody>
      </p:sp>
      <p:sp>
        <p:nvSpPr>
          <p:cNvPr id="14" name="Content Placeholder 13"/>
          <p:cNvSpPr>
            <a:spLocks noGrp="1"/>
          </p:cNvSpPr>
          <p:nvPr>
            <p:ph idx="1"/>
          </p:nvPr>
        </p:nvSpPr>
        <p:spPr>
          <a:xfrm>
            <a:off x="1293812" y="1520867"/>
            <a:ext cx="4572000" cy="5029200"/>
          </a:xfrm>
        </p:spPr>
        <p:txBody>
          <a:bodyPr>
            <a:noAutofit/>
          </a:bodyPr>
          <a:lstStyle/>
          <a:p>
            <a:r>
              <a:rPr lang="en-US" sz="3200" b="1" baseline="30000" dirty="0" smtClean="0"/>
              <a:t>8</a:t>
            </a:r>
            <a:r>
              <a:rPr lang="en-US" sz="3200" b="1" baseline="30000" dirty="0"/>
              <a:t> </a:t>
            </a:r>
            <a:r>
              <a:rPr lang="en-US" sz="3200" dirty="0"/>
              <a:t>The </a:t>
            </a:r>
            <a:r>
              <a:rPr lang="en-US" sz="3200" cap="small" dirty="0"/>
              <a:t>Lord</a:t>
            </a:r>
            <a:r>
              <a:rPr lang="en-US" sz="3200" dirty="0"/>
              <a:t> hath sworn by his right hand, and by the arm of his strength, Surely I will no more give thy corn to be meat for thine enemies; and the sons of the stranger shall not drink thy wine, for the which thou hast </a:t>
            </a:r>
            <a:r>
              <a:rPr lang="en-US" sz="3200" dirty="0" err="1"/>
              <a:t>laboured</a:t>
            </a:r>
            <a:r>
              <a:rPr lang="en-US" sz="3200" dirty="0"/>
              <a:t>:</a:t>
            </a:r>
          </a:p>
        </p:txBody>
      </p:sp>
      <p:pic>
        <p:nvPicPr>
          <p:cNvPr id="95238" name="Picture 6" descr="New Jerusal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9997" y="1482767"/>
            <a:ext cx="5105399"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4054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2" y="381000"/>
            <a:ext cx="10439399" cy="838200"/>
          </a:xfrm>
        </p:spPr>
        <p:txBody>
          <a:bodyPr>
            <a:normAutofit/>
          </a:bodyPr>
          <a:lstStyle/>
          <a:p>
            <a:r>
              <a:rPr lang="en-US" sz="3400" b="1" dirty="0" smtClean="0"/>
              <a:t>The Future:  Isaiah 62:9-12</a:t>
            </a:r>
            <a:endParaRPr lang="en-US" sz="3400" b="1" dirty="0"/>
          </a:p>
        </p:txBody>
      </p:sp>
      <p:sp>
        <p:nvSpPr>
          <p:cNvPr id="14" name="Content Placeholder 13"/>
          <p:cNvSpPr>
            <a:spLocks noGrp="1"/>
          </p:cNvSpPr>
          <p:nvPr>
            <p:ph idx="1"/>
          </p:nvPr>
        </p:nvSpPr>
        <p:spPr>
          <a:xfrm>
            <a:off x="1293812" y="1520867"/>
            <a:ext cx="3352800" cy="5029200"/>
          </a:xfrm>
        </p:spPr>
        <p:txBody>
          <a:bodyPr>
            <a:noAutofit/>
          </a:bodyPr>
          <a:lstStyle/>
          <a:p>
            <a:r>
              <a:rPr lang="en-US" sz="3200" b="1" baseline="30000" dirty="0"/>
              <a:t>9 </a:t>
            </a:r>
            <a:r>
              <a:rPr lang="en-US" sz="3200" dirty="0"/>
              <a:t>But they that have gathered it shall eat it, and praise the </a:t>
            </a:r>
            <a:r>
              <a:rPr lang="en-US" sz="3200" cap="small" dirty="0"/>
              <a:t>Lord</a:t>
            </a:r>
            <a:r>
              <a:rPr lang="en-US" sz="3200" dirty="0"/>
              <a:t>; and they that have brought it together shall drink it in the courts of my holiness</a:t>
            </a:r>
            <a:r>
              <a:rPr lang="en-US" sz="3200" dirty="0" smtClean="0"/>
              <a:t>.</a:t>
            </a:r>
            <a:endParaRPr lang="en-US" sz="3200" dirty="0"/>
          </a:p>
        </p:txBody>
      </p:sp>
      <p:pic>
        <p:nvPicPr>
          <p:cNvPr id="97282" name="Picture 2" descr="New Jerusalem Descending From Heaven | Prophecy | Before It's News"/>
          <p:cNvPicPr>
            <a:picLocks noChangeAspect="1" noChangeArrowheads="1"/>
          </p:cNvPicPr>
          <p:nvPr/>
        </p:nvPicPr>
        <p:blipFill rotWithShape="1">
          <a:blip r:embed="rId2">
            <a:extLst>
              <a:ext uri="{28A0092B-C50C-407E-A947-70E740481C1C}">
                <a14:useLocalDpi xmlns:a14="http://schemas.microsoft.com/office/drawing/2010/main" val="0"/>
              </a:ext>
            </a:extLst>
          </a:blip>
          <a:srcRect l="6621" t="2452" r="19448" b="38741"/>
          <a:stretch/>
        </p:blipFill>
        <p:spPr bwMode="auto">
          <a:xfrm>
            <a:off x="5103812" y="1676400"/>
            <a:ext cx="6248400" cy="4476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15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2" y="381000"/>
            <a:ext cx="10439399" cy="838200"/>
          </a:xfrm>
        </p:spPr>
        <p:txBody>
          <a:bodyPr>
            <a:normAutofit/>
          </a:bodyPr>
          <a:lstStyle/>
          <a:p>
            <a:r>
              <a:rPr lang="en-US" sz="3400" b="1" dirty="0" smtClean="0"/>
              <a:t>The Future:  Isaiah 62:10-12</a:t>
            </a:r>
            <a:endParaRPr lang="en-US" sz="3400" b="1" dirty="0"/>
          </a:p>
        </p:txBody>
      </p:sp>
      <p:sp>
        <p:nvSpPr>
          <p:cNvPr id="14" name="Content Placeholder 13"/>
          <p:cNvSpPr>
            <a:spLocks noGrp="1"/>
          </p:cNvSpPr>
          <p:nvPr>
            <p:ph idx="1"/>
          </p:nvPr>
        </p:nvSpPr>
        <p:spPr>
          <a:xfrm>
            <a:off x="1293812" y="1520867"/>
            <a:ext cx="4038600" cy="5029200"/>
          </a:xfrm>
        </p:spPr>
        <p:txBody>
          <a:bodyPr>
            <a:noAutofit/>
          </a:bodyPr>
          <a:lstStyle/>
          <a:p>
            <a:r>
              <a:rPr lang="en-US" sz="3200" b="1" baseline="30000" dirty="0" smtClean="0"/>
              <a:t>10</a:t>
            </a:r>
            <a:r>
              <a:rPr lang="en-US" sz="3200" b="1" baseline="30000" dirty="0"/>
              <a:t> </a:t>
            </a:r>
            <a:r>
              <a:rPr lang="en-US" sz="3200" dirty="0"/>
              <a:t>Go through, go through the gates; prepare ye the way of the people; cast up, cast up the highway; gather out the stones; lift up a standard for the people.</a:t>
            </a:r>
          </a:p>
        </p:txBody>
      </p:sp>
      <p:pic>
        <p:nvPicPr>
          <p:cNvPr id="96260" name="Picture 4" descr="ZOMI ADVENTIS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1012" y="1187115"/>
            <a:ext cx="6343650" cy="6276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178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762000"/>
            <a:ext cx="9829801" cy="1066800"/>
          </a:xfrm>
        </p:spPr>
        <p:txBody>
          <a:bodyPr>
            <a:normAutofit/>
          </a:bodyPr>
          <a:lstStyle/>
          <a:p>
            <a:r>
              <a:rPr lang="en-US" b="1" dirty="0" smtClean="0"/>
              <a:t>SDABC V4 p. 321</a:t>
            </a:r>
            <a:endParaRPr lang="en-US" b="1" dirty="0"/>
          </a:p>
        </p:txBody>
      </p:sp>
      <p:sp>
        <p:nvSpPr>
          <p:cNvPr id="3" name="Text Placeholder 2"/>
          <p:cNvSpPr>
            <a:spLocks noGrp="1"/>
          </p:cNvSpPr>
          <p:nvPr>
            <p:ph type="body" idx="1"/>
          </p:nvPr>
        </p:nvSpPr>
        <p:spPr>
          <a:xfrm>
            <a:off x="836612" y="1905000"/>
            <a:ext cx="10363200" cy="3810000"/>
          </a:xfrm>
          <a:solidFill>
            <a:schemeClr val="accent6">
              <a:lumMod val="40000"/>
              <a:lumOff val="60000"/>
            </a:schemeClr>
          </a:solidFill>
          <a:ln>
            <a:solidFill>
              <a:srgbClr val="002060"/>
            </a:solidFill>
          </a:ln>
        </p:spPr>
        <p:txBody>
          <a:bodyPr>
            <a:noAutofit/>
          </a:bodyPr>
          <a:lstStyle/>
          <a:p>
            <a:r>
              <a:rPr lang="en-US" sz="3200" dirty="0" smtClean="0"/>
              <a:t>The “standard” spoken of here may also be translated “flag” or “ensign.”  A flag stands for authority and challenges men to be loyal to that authority.  God’s law is a spiritual ensign.  Similarly, the Scriptures as a whole bear the stamp of Heaven and call for loyal obedience.  It is the solemn duty of God’s spiritual watchmen to lift high the standard of truth that God has entrusted to them.  </a:t>
            </a:r>
            <a:endParaRPr lang="en-US" sz="3200" dirty="0"/>
          </a:p>
        </p:txBody>
      </p:sp>
    </p:spTree>
    <p:extLst>
      <p:ext uri="{BB962C8B-B14F-4D97-AF65-F5344CB8AC3E}">
        <p14:creationId xmlns:p14="http://schemas.microsoft.com/office/powerpoint/2010/main" val="2921627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2" y="381000"/>
            <a:ext cx="10439399" cy="838200"/>
          </a:xfrm>
        </p:spPr>
        <p:txBody>
          <a:bodyPr>
            <a:normAutofit/>
          </a:bodyPr>
          <a:lstStyle/>
          <a:p>
            <a:r>
              <a:rPr lang="en-US" sz="3400" b="1" dirty="0" smtClean="0"/>
              <a:t>The Future:  Isaiah 62:11-12</a:t>
            </a:r>
            <a:endParaRPr lang="en-US" sz="3400" b="1" dirty="0"/>
          </a:p>
        </p:txBody>
      </p:sp>
      <p:sp>
        <p:nvSpPr>
          <p:cNvPr id="14" name="Content Placeholder 13"/>
          <p:cNvSpPr>
            <a:spLocks noGrp="1"/>
          </p:cNvSpPr>
          <p:nvPr>
            <p:ph idx="1"/>
          </p:nvPr>
        </p:nvSpPr>
        <p:spPr>
          <a:xfrm>
            <a:off x="1293812" y="1520867"/>
            <a:ext cx="6629400" cy="5029200"/>
          </a:xfrm>
        </p:spPr>
        <p:txBody>
          <a:bodyPr>
            <a:noAutofit/>
          </a:bodyPr>
          <a:lstStyle/>
          <a:p>
            <a:r>
              <a:rPr lang="en-US" sz="3200" b="1" baseline="30000" dirty="0"/>
              <a:t>11 </a:t>
            </a:r>
            <a:r>
              <a:rPr lang="en-US" sz="3200" dirty="0"/>
              <a:t>Behold, the </a:t>
            </a:r>
            <a:r>
              <a:rPr lang="en-US" sz="3200" cap="small" dirty="0"/>
              <a:t>Lord</a:t>
            </a:r>
            <a:r>
              <a:rPr lang="en-US" sz="3200" dirty="0"/>
              <a:t> hath proclaimed unto the end of the world, Say ye to the daughter of Zion, Behold, thy salvation cometh; behold, his reward is with him, and his work before him.</a:t>
            </a:r>
          </a:p>
          <a:p>
            <a:r>
              <a:rPr lang="en-US" sz="3200" b="1" baseline="30000" dirty="0"/>
              <a:t>12 </a:t>
            </a:r>
            <a:r>
              <a:rPr lang="en-US" sz="3200" dirty="0"/>
              <a:t>And they shall call them, The holy people, The redeemed of the </a:t>
            </a:r>
            <a:r>
              <a:rPr lang="en-US" sz="3200" cap="small" dirty="0"/>
              <a:t>Lord</a:t>
            </a:r>
            <a:r>
              <a:rPr lang="en-US" sz="3200" dirty="0"/>
              <a:t>: and thou shalt be called, Sought out, A city not forsaken.</a:t>
            </a:r>
          </a:p>
        </p:txBody>
      </p:sp>
      <p:pic>
        <p:nvPicPr>
          <p:cNvPr id="98306" name="Picture 2" descr="New Jerusalem | God's Word for Women"/>
          <p:cNvPicPr>
            <a:picLocks noChangeAspect="1" noChangeArrowheads="1"/>
          </p:cNvPicPr>
          <p:nvPr/>
        </p:nvPicPr>
        <p:blipFill rotWithShape="1">
          <a:blip r:embed="rId2">
            <a:extLst>
              <a:ext uri="{28A0092B-C50C-407E-A947-70E740481C1C}">
                <a14:useLocalDpi xmlns:a14="http://schemas.microsoft.com/office/drawing/2010/main" val="0"/>
              </a:ext>
            </a:extLst>
          </a:blip>
          <a:srcRect l="24801" r="18246"/>
          <a:stretch/>
        </p:blipFill>
        <p:spPr bwMode="auto">
          <a:xfrm>
            <a:off x="7847012" y="1255295"/>
            <a:ext cx="4038600" cy="5310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5189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  </a:t>
            </a:r>
            <a:endParaRPr lang="en-US" dirty="0"/>
          </a:p>
        </p:txBody>
      </p:sp>
      <p:sp>
        <p:nvSpPr>
          <p:cNvPr id="3" name="Subtitle 2"/>
          <p:cNvSpPr>
            <a:spLocks noGrp="1"/>
          </p:cNvSpPr>
          <p:nvPr>
            <p:ph type="subTitle" idx="1"/>
          </p:nvPr>
        </p:nvSpPr>
        <p:spPr/>
        <p:txBody>
          <a:bodyPr>
            <a:normAutofit/>
          </a:bodyPr>
          <a:lstStyle/>
          <a:p>
            <a:pPr algn="r"/>
            <a:r>
              <a:rPr lang="en-US" sz="6600" dirty="0" smtClean="0"/>
              <a:t>And Happy Sabbath!</a:t>
            </a:r>
            <a:endParaRPr lang="en-US" sz="6600" dirty="0"/>
          </a:p>
        </p:txBody>
      </p:sp>
    </p:spTree>
    <p:extLst>
      <p:ext uri="{BB962C8B-B14F-4D97-AF65-F5344CB8AC3E}">
        <p14:creationId xmlns:p14="http://schemas.microsoft.com/office/powerpoint/2010/main" val="1899181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lstStyle/>
          <a:p>
            <a:r>
              <a:rPr lang="en-US" b="1" dirty="0" smtClean="0"/>
              <a:t>Truth &amp; Hypocrisy:  </a:t>
            </a:r>
            <a:r>
              <a:rPr lang="en-US" b="1" dirty="0" smtClean="0"/>
              <a:t>Isaiah 58:1-14</a:t>
            </a:r>
            <a:endParaRPr lang="en-US" b="1" dirty="0"/>
          </a:p>
        </p:txBody>
      </p:sp>
      <p:sp>
        <p:nvSpPr>
          <p:cNvPr id="14" name="Content Placeholder 13"/>
          <p:cNvSpPr>
            <a:spLocks noGrp="1"/>
          </p:cNvSpPr>
          <p:nvPr>
            <p:ph idx="1"/>
          </p:nvPr>
        </p:nvSpPr>
        <p:spPr>
          <a:xfrm>
            <a:off x="1293813" y="1371600"/>
            <a:ext cx="4724399" cy="5029200"/>
          </a:xfrm>
        </p:spPr>
        <p:txBody>
          <a:bodyPr>
            <a:noAutofit/>
          </a:bodyPr>
          <a:lstStyle/>
          <a:p>
            <a:r>
              <a:rPr lang="en-US" sz="3200" b="1" dirty="0"/>
              <a:t>58 </a:t>
            </a:r>
            <a:r>
              <a:rPr lang="en-US" sz="3200" dirty="0"/>
              <a:t>Cry aloud, spare not, lift up thy voice like a trumpet, and shew my people their transgression, and the house of Jacob their sins.</a:t>
            </a:r>
          </a:p>
        </p:txBody>
      </p:sp>
      <p:pic>
        <p:nvPicPr>
          <p:cNvPr id="8194" name="Picture 2" descr="Psalm 2:8; Psalm 22:27; Psalm 110:1; Isaiah 2:2-4 | Postmillennial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2315" y="1371600"/>
            <a:ext cx="5044964"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0662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lstStyle/>
          <a:p>
            <a:r>
              <a:rPr lang="en-US" b="1" dirty="0"/>
              <a:t>Truth &amp; Hypocrisy: Isaiah </a:t>
            </a:r>
            <a:r>
              <a:rPr lang="en-US" b="1" dirty="0" smtClean="0"/>
              <a:t>58:2-14</a:t>
            </a:r>
            <a:endParaRPr lang="en-US" b="1" dirty="0"/>
          </a:p>
        </p:txBody>
      </p:sp>
      <p:sp>
        <p:nvSpPr>
          <p:cNvPr id="14" name="Content Placeholder 13"/>
          <p:cNvSpPr>
            <a:spLocks noGrp="1"/>
          </p:cNvSpPr>
          <p:nvPr>
            <p:ph idx="1"/>
          </p:nvPr>
        </p:nvSpPr>
        <p:spPr>
          <a:xfrm>
            <a:off x="1293813" y="1371600"/>
            <a:ext cx="5257799" cy="5029200"/>
          </a:xfrm>
        </p:spPr>
        <p:txBody>
          <a:bodyPr>
            <a:noAutofit/>
          </a:bodyPr>
          <a:lstStyle/>
          <a:p>
            <a:r>
              <a:rPr lang="en-US" sz="3200" b="1" baseline="30000" dirty="0"/>
              <a:t>2 </a:t>
            </a:r>
            <a:r>
              <a:rPr lang="en-US" sz="3200" dirty="0"/>
              <a:t>Yet they seek me daily, and delight to know my ways, as a nation that did righteousness, and forsook not the ordinance of their God: they ask of me the ordinances of justice; they take delight in approaching to God</a:t>
            </a:r>
            <a:r>
              <a:rPr lang="en-US" sz="3200" dirty="0" smtClean="0"/>
              <a:t>.</a:t>
            </a:r>
            <a:endParaRPr lang="en-US" sz="3200" dirty="0"/>
          </a:p>
        </p:txBody>
      </p:sp>
      <p:pic>
        <p:nvPicPr>
          <p:cNvPr id="10244" name="Picture 4" descr="Jewish Priests Relearning Temple Worship - End Times Tru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8812" y="1238249"/>
            <a:ext cx="4238625" cy="561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914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lstStyle/>
          <a:p>
            <a:r>
              <a:rPr lang="en-US" b="1" dirty="0"/>
              <a:t>Truth &amp; Hypocrisy: Isaiah </a:t>
            </a:r>
            <a:r>
              <a:rPr lang="en-US" b="1" dirty="0" smtClean="0"/>
              <a:t>58:3-14</a:t>
            </a:r>
            <a:endParaRPr lang="en-US" b="1" dirty="0"/>
          </a:p>
        </p:txBody>
      </p:sp>
      <p:sp>
        <p:nvSpPr>
          <p:cNvPr id="14" name="Content Placeholder 13"/>
          <p:cNvSpPr>
            <a:spLocks noGrp="1"/>
          </p:cNvSpPr>
          <p:nvPr>
            <p:ph idx="1"/>
          </p:nvPr>
        </p:nvSpPr>
        <p:spPr>
          <a:xfrm>
            <a:off x="1293813" y="1371600"/>
            <a:ext cx="4724399" cy="5029200"/>
          </a:xfrm>
        </p:spPr>
        <p:txBody>
          <a:bodyPr>
            <a:noAutofit/>
          </a:bodyPr>
          <a:lstStyle/>
          <a:p>
            <a:r>
              <a:rPr lang="en-US" sz="3200" b="1" baseline="30000" dirty="0" smtClean="0"/>
              <a:t>3</a:t>
            </a:r>
            <a:r>
              <a:rPr lang="en-US" sz="3200" b="1" baseline="30000" dirty="0"/>
              <a:t> </a:t>
            </a:r>
            <a:r>
              <a:rPr lang="en-US" sz="3200" dirty="0"/>
              <a:t>Wherefore have we fasted, say they, and thou </a:t>
            </a:r>
            <a:r>
              <a:rPr lang="en-US" sz="3200" dirty="0" err="1"/>
              <a:t>seest</a:t>
            </a:r>
            <a:r>
              <a:rPr lang="en-US" sz="3200" dirty="0"/>
              <a:t> not? wherefore have we afflicted our soul, and thou </a:t>
            </a:r>
            <a:r>
              <a:rPr lang="en-US" sz="3200" dirty="0" err="1"/>
              <a:t>takest</a:t>
            </a:r>
            <a:r>
              <a:rPr lang="en-US" sz="3200" dirty="0"/>
              <a:t> no knowledge? Behold, in the day of your fast ye find pleasure, and exact all your </a:t>
            </a:r>
            <a:r>
              <a:rPr lang="en-US" sz="3200" dirty="0" err="1"/>
              <a:t>labours</a:t>
            </a:r>
            <a:r>
              <a:rPr lang="en-US" sz="3200" dirty="0"/>
              <a:t>.</a:t>
            </a:r>
          </a:p>
        </p:txBody>
      </p:sp>
      <p:pic>
        <p:nvPicPr>
          <p:cNvPr id="9218" name="Picture 2" descr="Bible Quotes About Hypocrites. Quotes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1648" y="1364673"/>
            <a:ext cx="4980564" cy="4980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7088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lstStyle/>
          <a:p>
            <a:r>
              <a:rPr lang="en-US" b="1" dirty="0"/>
              <a:t>Truth &amp; Hypocrisy: Isaiah </a:t>
            </a:r>
            <a:r>
              <a:rPr lang="en-US" b="1" dirty="0" smtClean="0"/>
              <a:t>58:4-14</a:t>
            </a:r>
            <a:endParaRPr lang="en-US" b="1" dirty="0"/>
          </a:p>
        </p:txBody>
      </p:sp>
      <p:sp>
        <p:nvSpPr>
          <p:cNvPr id="14" name="Content Placeholder 13"/>
          <p:cNvSpPr>
            <a:spLocks noGrp="1"/>
          </p:cNvSpPr>
          <p:nvPr>
            <p:ph idx="1"/>
          </p:nvPr>
        </p:nvSpPr>
        <p:spPr>
          <a:xfrm>
            <a:off x="1293813" y="1371600"/>
            <a:ext cx="3657599" cy="5029200"/>
          </a:xfrm>
        </p:spPr>
        <p:txBody>
          <a:bodyPr>
            <a:noAutofit/>
          </a:bodyPr>
          <a:lstStyle/>
          <a:p>
            <a:r>
              <a:rPr lang="en-US" sz="3200" b="1" baseline="30000" dirty="0"/>
              <a:t>4 </a:t>
            </a:r>
            <a:r>
              <a:rPr lang="en-US" sz="3200" dirty="0"/>
              <a:t>Behold, ye fast for strife and debate, and to smite with the fist of wickedness: ye shall not fast as ye do this day, to make your voice to be heard on high</a:t>
            </a:r>
            <a:r>
              <a:rPr lang="en-US" sz="3200" dirty="0" smtClean="0"/>
              <a:t>.</a:t>
            </a:r>
            <a:endParaRPr lang="en-US" sz="3200" dirty="0"/>
          </a:p>
        </p:txBody>
      </p:sp>
      <p:pic>
        <p:nvPicPr>
          <p:cNvPr id="11268" name="Picture 4" descr="‘Two men went up to the temple to pray, one a Pharisee and the other a tax collector. – Slid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2412" y="1371600"/>
            <a:ext cx="6400800" cy="4800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2671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lstStyle/>
          <a:p>
            <a:r>
              <a:rPr lang="en-US" b="1" dirty="0"/>
              <a:t>Truth &amp; Hypocrisy: Isaiah </a:t>
            </a:r>
            <a:r>
              <a:rPr lang="en-US" b="1" dirty="0" smtClean="0"/>
              <a:t>58:5-14</a:t>
            </a:r>
            <a:endParaRPr lang="en-US" b="1" dirty="0"/>
          </a:p>
        </p:txBody>
      </p:sp>
      <p:sp>
        <p:nvSpPr>
          <p:cNvPr id="14" name="Content Placeholder 13"/>
          <p:cNvSpPr>
            <a:spLocks noGrp="1"/>
          </p:cNvSpPr>
          <p:nvPr>
            <p:ph idx="1"/>
          </p:nvPr>
        </p:nvSpPr>
        <p:spPr>
          <a:xfrm>
            <a:off x="1293813" y="1371600"/>
            <a:ext cx="4419599" cy="5029200"/>
          </a:xfrm>
        </p:spPr>
        <p:txBody>
          <a:bodyPr>
            <a:noAutofit/>
          </a:bodyPr>
          <a:lstStyle/>
          <a:p>
            <a:r>
              <a:rPr lang="en-US" sz="3200" b="1" baseline="30000" dirty="0" smtClean="0"/>
              <a:t>5</a:t>
            </a:r>
            <a:r>
              <a:rPr lang="en-US" sz="3200" b="1" baseline="30000" dirty="0"/>
              <a:t> </a:t>
            </a:r>
            <a:r>
              <a:rPr lang="en-US" sz="3200" dirty="0"/>
              <a:t>Is it such a fast that I have chosen? a day for a man to afflict his soul? is it to bow down his head as a bulrush, and to spread sackcloth and ashes under him? wilt thou call this a fast, and an acceptable day to the </a:t>
            </a:r>
            <a:r>
              <a:rPr lang="en-US" sz="3200" cap="small" dirty="0"/>
              <a:t>Lord</a:t>
            </a:r>
            <a:r>
              <a:rPr lang="en-US" sz="3200" dirty="0"/>
              <a:t>?</a:t>
            </a:r>
          </a:p>
        </p:txBody>
      </p:sp>
      <p:pic>
        <p:nvPicPr>
          <p:cNvPr id="12290" name="Picture 2" descr="‘The tax collector prayed,  “God, have mercy on me, a sinner.”’ – Slid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5812" y="1676400"/>
            <a:ext cx="5892798"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4810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lstStyle/>
          <a:p>
            <a:r>
              <a:rPr lang="en-US" b="1" dirty="0"/>
              <a:t>Truth &amp; Hypocrisy: Isaiah </a:t>
            </a:r>
            <a:r>
              <a:rPr lang="en-US" b="1" dirty="0" smtClean="0"/>
              <a:t>58:6-14</a:t>
            </a:r>
            <a:endParaRPr lang="en-US" b="1" dirty="0"/>
          </a:p>
        </p:txBody>
      </p:sp>
      <p:sp>
        <p:nvSpPr>
          <p:cNvPr id="14" name="Content Placeholder 13"/>
          <p:cNvSpPr>
            <a:spLocks noGrp="1"/>
          </p:cNvSpPr>
          <p:nvPr>
            <p:ph idx="1"/>
          </p:nvPr>
        </p:nvSpPr>
        <p:spPr>
          <a:xfrm>
            <a:off x="1293813" y="1371600"/>
            <a:ext cx="4419599" cy="5029200"/>
          </a:xfrm>
        </p:spPr>
        <p:txBody>
          <a:bodyPr>
            <a:noAutofit/>
          </a:bodyPr>
          <a:lstStyle/>
          <a:p>
            <a:r>
              <a:rPr lang="en-US" sz="3200" b="1" baseline="30000" dirty="0"/>
              <a:t>6 </a:t>
            </a:r>
            <a:r>
              <a:rPr lang="en-US" sz="3200" dirty="0"/>
              <a:t>Is not this the fast that I have chosen? to loose the bands of wickedness, to undo the heavy burdens, and to let the oppressed go free, and that ye break every yoke</a:t>
            </a:r>
            <a:r>
              <a:rPr lang="en-US" sz="3200" dirty="0" smtClean="0"/>
              <a:t>?</a:t>
            </a:r>
            <a:endParaRPr lang="en-US" sz="3200" dirty="0"/>
          </a:p>
        </p:txBody>
      </p:sp>
      <p:pic>
        <p:nvPicPr>
          <p:cNvPr id="13314" name="Picture 2" descr="Jesus healing the lame or crippled man - Birmingham Christian Family ..."/>
          <p:cNvPicPr>
            <a:picLocks noChangeAspect="1" noChangeArrowheads="1"/>
          </p:cNvPicPr>
          <p:nvPr/>
        </p:nvPicPr>
        <p:blipFill rotWithShape="1">
          <a:blip r:embed="rId2">
            <a:extLst>
              <a:ext uri="{28A0092B-C50C-407E-A947-70E740481C1C}">
                <a14:useLocalDpi xmlns:a14="http://schemas.microsoft.com/office/drawing/2010/main" val="0"/>
              </a:ext>
            </a:extLst>
          </a:blip>
          <a:srcRect l="7396" r="17408"/>
          <a:stretch/>
        </p:blipFill>
        <p:spPr bwMode="auto">
          <a:xfrm>
            <a:off x="5942012" y="1371600"/>
            <a:ext cx="5257800" cy="464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7400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762000"/>
            <a:ext cx="9829801" cy="1066800"/>
          </a:xfrm>
        </p:spPr>
        <p:txBody>
          <a:bodyPr>
            <a:normAutofit/>
          </a:bodyPr>
          <a:lstStyle/>
          <a:p>
            <a:r>
              <a:rPr lang="en-US" b="1" dirty="0" smtClean="0"/>
              <a:t>SDABC V4 p. 306</a:t>
            </a:r>
            <a:endParaRPr lang="en-US" b="1" dirty="0"/>
          </a:p>
        </p:txBody>
      </p:sp>
      <p:sp>
        <p:nvSpPr>
          <p:cNvPr id="3" name="Text Placeholder 2"/>
          <p:cNvSpPr>
            <a:spLocks noGrp="1"/>
          </p:cNvSpPr>
          <p:nvPr>
            <p:ph type="body" idx="1"/>
          </p:nvPr>
        </p:nvSpPr>
        <p:spPr>
          <a:xfrm>
            <a:off x="836612" y="1905000"/>
            <a:ext cx="10363200" cy="4495800"/>
          </a:xfrm>
          <a:solidFill>
            <a:schemeClr val="accent6">
              <a:lumMod val="40000"/>
              <a:lumOff val="60000"/>
            </a:schemeClr>
          </a:solidFill>
          <a:ln>
            <a:solidFill>
              <a:srgbClr val="002060"/>
            </a:solidFill>
          </a:ln>
        </p:spPr>
        <p:txBody>
          <a:bodyPr>
            <a:noAutofit/>
          </a:bodyPr>
          <a:lstStyle/>
          <a:p>
            <a:r>
              <a:rPr lang="en-US" sz="3200" dirty="0" smtClean="0"/>
              <a:t>True fasting was designed to purify the motives and reform the life.  But with the Jews the practices of religion had become a cloak for oppression of the weak, robbery of widows and orphans, and all forms of bribery, deceit, and injustice.  The true purpose of religion is to release men from their burdens of sin, to eliminate intolerance and oppression, and to promote justice, liberty, and peace.  God intended His people to be free, but the leaders of Israel were making slaves and paupers of them.  </a:t>
            </a:r>
            <a:endParaRPr lang="en-US" sz="3200" dirty="0"/>
          </a:p>
        </p:txBody>
      </p:sp>
    </p:spTree>
    <p:extLst>
      <p:ext uri="{BB962C8B-B14F-4D97-AF65-F5344CB8AC3E}">
        <p14:creationId xmlns:p14="http://schemas.microsoft.com/office/powerpoint/2010/main" val="1714538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lstStyle/>
          <a:p>
            <a:r>
              <a:rPr lang="en-US" b="1" dirty="0"/>
              <a:t>Truth &amp; Hypocrisy: Isaiah </a:t>
            </a:r>
            <a:r>
              <a:rPr lang="en-US" b="1" dirty="0" smtClean="0"/>
              <a:t>58:7-14</a:t>
            </a:r>
            <a:endParaRPr lang="en-US" b="1" dirty="0"/>
          </a:p>
        </p:txBody>
      </p:sp>
      <p:sp>
        <p:nvSpPr>
          <p:cNvPr id="14" name="Content Placeholder 13"/>
          <p:cNvSpPr>
            <a:spLocks noGrp="1"/>
          </p:cNvSpPr>
          <p:nvPr>
            <p:ph idx="1"/>
          </p:nvPr>
        </p:nvSpPr>
        <p:spPr>
          <a:xfrm>
            <a:off x="1293813" y="1371600"/>
            <a:ext cx="4419599" cy="5029200"/>
          </a:xfrm>
        </p:spPr>
        <p:txBody>
          <a:bodyPr>
            <a:noAutofit/>
          </a:bodyPr>
          <a:lstStyle/>
          <a:p>
            <a:r>
              <a:rPr lang="en-US" sz="3200" b="1" baseline="30000" dirty="0" smtClean="0"/>
              <a:t>7</a:t>
            </a:r>
            <a:r>
              <a:rPr lang="en-US" sz="3200" b="1" baseline="30000" dirty="0"/>
              <a:t> </a:t>
            </a:r>
            <a:r>
              <a:rPr lang="en-US" sz="3200" dirty="0"/>
              <a:t>Is it not to deal thy bread to the hungry, and that thou bring the poor that are cast out to thy house? when thou </a:t>
            </a:r>
            <a:r>
              <a:rPr lang="en-US" sz="3200" dirty="0" err="1"/>
              <a:t>seest</a:t>
            </a:r>
            <a:r>
              <a:rPr lang="en-US" sz="3200" dirty="0"/>
              <a:t> the naked, that thou cover him; and that thou hide not thyself from thine own flesh?</a:t>
            </a:r>
          </a:p>
        </p:txBody>
      </p:sp>
      <p:pic>
        <p:nvPicPr>
          <p:cNvPr id="14338" name="Picture 2" descr="Impressions of Jesus Backgrounds - ImageV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5812" y="1524000"/>
            <a:ext cx="5901100"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2171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762000"/>
            <a:ext cx="9829801" cy="1066800"/>
          </a:xfrm>
        </p:spPr>
        <p:txBody>
          <a:bodyPr>
            <a:normAutofit/>
          </a:bodyPr>
          <a:lstStyle/>
          <a:p>
            <a:r>
              <a:rPr lang="en-US" b="1" dirty="0" smtClean="0"/>
              <a:t>SDABC V4 p. 306</a:t>
            </a:r>
            <a:endParaRPr lang="en-US" b="1" dirty="0"/>
          </a:p>
        </p:txBody>
      </p:sp>
      <p:sp>
        <p:nvSpPr>
          <p:cNvPr id="3" name="Text Placeholder 2"/>
          <p:cNvSpPr>
            <a:spLocks noGrp="1"/>
          </p:cNvSpPr>
          <p:nvPr>
            <p:ph type="body" idx="1"/>
          </p:nvPr>
        </p:nvSpPr>
        <p:spPr>
          <a:xfrm>
            <a:off x="836612" y="1905000"/>
            <a:ext cx="10363200" cy="3429000"/>
          </a:xfrm>
          <a:solidFill>
            <a:schemeClr val="accent6">
              <a:lumMod val="40000"/>
              <a:lumOff val="60000"/>
            </a:schemeClr>
          </a:solidFill>
          <a:ln>
            <a:solidFill>
              <a:srgbClr val="002060"/>
            </a:solidFill>
          </a:ln>
        </p:spPr>
        <p:txBody>
          <a:bodyPr>
            <a:noAutofit/>
          </a:bodyPr>
          <a:lstStyle/>
          <a:p>
            <a:r>
              <a:rPr lang="en-US" sz="3200" dirty="0" smtClean="0"/>
              <a:t>True religion is practical.  To be sure, it includes the rites and ceremonies of the church, but it is in the life lived before one’s fellows that the presence or absence of true religion is manifest.  It is not so much a matter of abstaining from food as it is of sharing food with the hungry.  Practical godliness is the only kind of religion recognized at the judgement bar of God.  </a:t>
            </a:r>
            <a:endParaRPr lang="en-US" sz="3200" dirty="0"/>
          </a:p>
        </p:txBody>
      </p:sp>
    </p:spTree>
    <p:extLst>
      <p:ext uri="{BB962C8B-B14F-4D97-AF65-F5344CB8AC3E}">
        <p14:creationId xmlns:p14="http://schemas.microsoft.com/office/powerpoint/2010/main" val="3724189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762000"/>
            <a:ext cx="9829801" cy="1066800"/>
          </a:xfrm>
        </p:spPr>
        <p:txBody>
          <a:bodyPr>
            <a:normAutofit/>
          </a:bodyPr>
          <a:lstStyle/>
          <a:p>
            <a:r>
              <a:rPr lang="en-US" b="1" dirty="0" smtClean="0"/>
              <a:t>Memory Text:  Matthew 25:21</a:t>
            </a:r>
            <a:endParaRPr lang="en-US" b="1" dirty="0"/>
          </a:p>
        </p:txBody>
      </p:sp>
      <p:sp>
        <p:nvSpPr>
          <p:cNvPr id="3" name="Text Placeholder 2"/>
          <p:cNvSpPr>
            <a:spLocks noGrp="1"/>
          </p:cNvSpPr>
          <p:nvPr>
            <p:ph type="body" idx="1"/>
          </p:nvPr>
        </p:nvSpPr>
        <p:spPr>
          <a:xfrm>
            <a:off x="836612" y="2532528"/>
            <a:ext cx="10363200" cy="3182472"/>
          </a:xfrm>
        </p:spPr>
        <p:txBody>
          <a:bodyPr>
            <a:noAutofit/>
          </a:bodyPr>
          <a:lstStyle/>
          <a:p>
            <a:r>
              <a:rPr lang="en-US" sz="4400" b="1" baseline="30000" dirty="0"/>
              <a:t>21 </a:t>
            </a:r>
            <a:r>
              <a:rPr lang="en-US" sz="4400" dirty="0"/>
              <a:t>His lord said unto him, Well done, thou good and faithful servant: thou hast been faithful over a few things, I will make thee ruler over many things: enter thou into the joy of thy lord.</a:t>
            </a:r>
            <a:endParaRPr lang="en-US" sz="4400" dirty="0"/>
          </a:p>
        </p:txBody>
      </p:sp>
    </p:spTree>
    <p:extLst>
      <p:ext uri="{BB962C8B-B14F-4D97-AF65-F5344CB8AC3E}">
        <p14:creationId xmlns:p14="http://schemas.microsoft.com/office/powerpoint/2010/main" val="3731768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lstStyle/>
          <a:p>
            <a:r>
              <a:rPr lang="en-US" b="1" dirty="0"/>
              <a:t>Truth &amp; Hypocrisy: Isaiah </a:t>
            </a:r>
            <a:r>
              <a:rPr lang="en-US" b="1" dirty="0" smtClean="0"/>
              <a:t>58:8-14</a:t>
            </a:r>
            <a:endParaRPr lang="en-US" b="1" dirty="0"/>
          </a:p>
        </p:txBody>
      </p:sp>
      <p:sp>
        <p:nvSpPr>
          <p:cNvPr id="14" name="Content Placeholder 13"/>
          <p:cNvSpPr>
            <a:spLocks noGrp="1"/>
          </p:cNvSpPr>
          <p:nvPr>
            <p:ph idx="1"/>
          </p:nvPr>
        </p:nvSpPr>
        <p:spPr>
          <a:xfrm>
            <a:off x="1293813" y="1371600"/>
            <a:ext cx="4419599" cy="5029200"/>
          </a:xfrm>
        </p:spPr>
        <p:txBody>
          <a:bodyPr>
            <a:noAutofit/>
          </a:bodyPr>
          <a:lstStyle/>
          <a:p>
            <a:r>
              <a:rPr lang="en-US" sz="3200" b="1" baseline="30000" dirty="0"/>
              <a:t>8 </a:t>
            </a:r>
            <a:r>
              <a:rPr lang="en-US" sz="3200" dirty="0"/>
              <a:t>Then shall thy light break forth as the morning, and thine health shall spring forth speedily: and thy righteousness shall go before thee; the glory of the </a:t>
            </a:r>
            <a:r>
              <a:rPr lang="en-US" sz="3200" cap="small" dirty="0"/>
              <a:t>Lord</a:t>
            </a:r>
            <a:r>
              <a:rPr lang="en-US" sz="3200" dirty="0"/>
              <a:t> shall be thy reward.</a:t>
            </a:r>
          </a:p>
        </p:txBody>
      </p:sp>
      <p:pic>
        <p:nvPicPr>
          <p:cNvPr id="15362" name="Picture 2" descr="Light Will Break Forth - United Faith Chur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6812" y="1066800"/>
            <a:ext cx="5181601" cy="5155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7196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lstStyle/>
          <a:p>
            <a:r>
              <a:rPr lang="en-US" b="1" dirty="0"/>
              <a:t>Truth &amp; Hypocrisy: Isaiah </a:t>
            </a:r>
            <a:r>
              <a:rPr lang="en-US" b="1" dirty="0" smtClean="0"/>
              <a:t>58:9-14</a:t>
            </a:r>
            <a:endParaRPr lang="en-US" b="1" dirty="0"/>
          </a:p>
        </p:txBody>
      </p:sp>
      <p:sp>
        <p:nvSpPr>
          <p:cNvPr id="14" name="Content Placeholder 13"/>
          <p:cNvSpPr>
            <a:spLocks noGrp="1"/>
          </p:cNvSpPr>
          <p:nvPr>
            <p:ph idx="1"/>
          </p:nvPr>
        </p:nvSpPr>
        <p:spPr>
          <a:xfrm>
            <a:off x="1293813" y="1371600"/>
            <a:ext cx="4419599" cy="5029200"/>
          </a:xfrm>
        </p:spPr>
        <p:txBody>
          <a:bodyPr>
            <a:noAutofit/>
          </a:bodyPr>
          <a:lstStyle/>
          <a:p>
            <a:r>
              <a:rPr lang="en-US" sz="3200" b="1" baseline="30000" dirty="0"/>
              <a:t>9 </a:t>
            </a:r>
            <a:r>
              <a:rPr lang="en-US" sz="3200" dirty="0"/>
              <a:t>Then shalt thou call, and the </a:t>
            </a:r>
            <a:r>
              <a:rPr lang="en-US" sz="3200" cap="small" dirty="0"/>
              <a:t>Lord</a:t>
            </a:r>
            <a:r>
              <a:rPr lang="en-US" sz="3200" dirty="0"/>
              <a:t> shall answer; thou shalt cry, and he shall say, Here I am. If thou take away from the midst of thee the yoke, the putting forth of the finger, and speaking </a:t>
            </a:r>
            <a:r>
              <a:rPr lang="en-US" sz="3200" dirty="0" smtClean="0"/>
              <a:t>vanity;</a:t>
            </a:r>
            <a:endParaRPr lang="en-US" sz="3200" dirty="0"/>
          </a:p>
        </p:txBody>
      </p:sp>
      <p:pic>
        <p:nvPicPr>
          <p:cNvPr id="16386" name="Picture 2" descr="Sunrise Backgrounds Image - Wallpaper Ca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3411" y="1399309"/>
            <a:ext cx="6067589" cy="4544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4543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lstStyle/>
          <a:p>
            <a:r>
              <a:rPr lang="en-US" b="1" dirty="0"/>
              <a:t>Truth &amp; Hypocrisy: Isaiah </a:t>
            </a:r>
            <a:r>
              <a:rPr lang="en-US" b="1" dirty="0" smtClean="0"/>
              <a:t>58:10-14</a:t>
            </a:r>
            <a:endParaRPr lang="en-US" b="1" dirty="0"/>
          </a:p>
        </p:txBody>
      </p:sp>
      <p:sp>
        <p:nvSpPr>
          <p:cNvPr id="14" name="Content Placeholder 13"/>
          <p:cNvSpPr>
            <a:spLocks noGrp="1"/>
          </p:cNvSpPr>
          <p:nvPr>
            <p:ph idx="1"/>
          </p:nvPr>
        </p:nvSpPr>
        <p:spPr>
          <a:xfrm>
            <a:off x="1293813" y="1371600"/>
            <a:ext cx="4038599" cy="5029200"/>
          </a:xfrm>
        </p:spPr>
        <p:txBody>
          <a:bodyPr>
            <a:noAutofit/>
          </a:bodyPr>
          <a:lstStyle/>
          <a:p>
            <a:r>
              <a:rPr lang="en-US" sz="3200" b="1" baseline="30000" dirty="0"/>
              <a:t>10 </a:t>
            </a:r>
            <a:r>
              <a:rPr lang="en-US" sz="3200" dirty="0"/>
              <a:t>And if thou draw out thy soul to the hungry, and satisfy the afflicted soul; then shall thy light rise in obscurity, and thy darkness be as the noon day</a:t>
            </a:r>
            <a:r>
              <a:rPr lang="en-US" sz="3200" dirty="0" smtClean="0"/>
              <a:t>:</a:t>
            </a:r>
            <a:endParaRPr lang="en-US" sz="3200" dirty="0"/>
          </a:p>
        </p:txBody>
      </p:sp>
      <p:pic>
        <p:nvPicPr>
          <p:cNvPr id="18434" name="Picture 2" descr="Feeding Hungry Help Stock Photos - Download 4,640 Royalty Free Phot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9612" y="1399309"/>
            <a:ext cx="5389152"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7893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lstStyle/>
          <a:p>
            <a:r>
              <a:rPr lang="en-US" b="1" dirty="0" smtClean="0"/>
              <a:t>Restoration: </a:t>
            </a:r>
            <a:r>
              <a:rPr lang="en-US" b="1" dirty="0"/>
              <a:t>Isaiah </a:t>
            </a:r>
            <a:r>
              <a:rPr lang="en-US" b="1" dirty="0" smtClean="0"/>
              <a:t>58:11-14</a:t>
            </a:r>
            <a:endParaRPr lang="en-US" b="1" dirty="0"/>
          </a:p>
        </p:txBody>
      </p:sp>
      <p:sp>
        <p:nvSpPr>
          <p:cNvPr id="14" name="Content Placeholder 13"/>
          <p:cNvSpPr>
            <a:spLocks noGrp="1"/>
          </p:cNvSpPr>
          <p:nvPr>
            <p:ph idx="1"/>
          </p:nvPr>
        </p:nvSpPr>
        <p:spPr>
          <a:xfrm>
            <a:off x="1293813" y="1371600"/>
            <a:ext cx="4648199" cy="5029200"/>
          </a:xfrm>
        </p:spPr>
        <p:txBody>
          <a:bodyPr>
            <a:noAutofit/>
          </a:bodyPr>
          <a:lstStyle/>
          <a:p>
            <a:r>
              <a:rPr lang="en-US" sz="3200" b="1" baseline="30000" dirty="0" smtClean="0"/>
              <a:t>11</a:t>
            </a:r>
            <a:r>
              <a:rPr lang="en-US" sz="3200" b="1" baseline="30000" dirty="0"/>
              <a:t> </a:t>
            </a:r>
            <a:r>
              <a:rPr lang="en-US" sz="3200" dirty="0"/>
              <a:t>And the </a:t>
            </a:r>
            <a:r>
              <a:rPr lang="en-US" sz="3200" cap="small" dirty="0"/>
              <a:t>Lord</a:t>
            </a:r>
            <a:r>
              <a:rPr lang="en-US" sz="3200" dirty="0"/>
              <a:t> shall guide thee continually, and satisfy thy soul in drought, and make fat thy bones: and thou shalt be like a watered garden, and like a spring of water, whose waters fail not.</a:t>
            </a:r>
          </a:p>
        </p:txBody>
      </p:sp>
      <p:pic>
        <p:nvPicPr>
          <p:cNvPr id="17410" name="Picture 2" descr="Garden Water Features Services in Brisbane, Queensland, AU"/>
          <p:cNvPicPr>
            <a:picLocks noChangeAspect="1" noChangeArrowheads="1"/>
          </p:cNvPicPr>
          <p:nvPr/>
        </p:nvPicPr>
        <p:blipFill rotWithShape="1">
          <a:blip r:embed="rId2">
            <a:extLst>
              <a:ext uri="{28A0092B-C50C-407E-A947-70E740481C1C}">
                <a14:useLocalDpi xmlns:a14="http://schemas.microsoft.com/office/drawing/2010/main" val="0"/>
              </a:ext>
            </a:extLst>
          </a:blip>
          <a:srcRect l="13727" r="7340"/>
          <a:stretch/>
        </p:blipFill>
        <p:spPr bwMode="auto">
          <a:xfrm>
            <a:off x="6120534" y="1385455"/>
            <a:ext cx="5257801" cy="4412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72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lstStyle/>
          <a:p>
            <a:r>
              <a:rPr lang="en-US" b="1" dirty="0" smtClean="0"/>
              <a:t>Restoration: </a:t>
            </a:r>
            <a:r>
              <a:rPr lang="en-US" b="1" dirty="0"/>
              <a:t>Isaiah </a:t>
            </a:r>
            <a:r>
              <a:rPr lang="en-US" b="1" dirty="0" smtClean="0"/>
              <a:t>58:12-14</a:t>
            </a:r>
            <a:endParaRPr lang="en-US" b="1" dirty="0"/>
          </a:p>
        </p:txBody>
      </p:sp>
      <p:sp>
        <p:nvSpPr>
          <p:cNvPr id="14" name="Content Placeholder 13"/>
          <p:cNvSpPr>
            <a:spLocks noGrp="1"/>
          </p:cNvSpPr>
          <p:nvPr>
            <p:ph idx="1"/>
          </p:nvPr>
        </p:nvSpPr>
        <p:spPr>
          <a:xfrm>
            <a:off x="1293813" y="1371600"/>
            <a:ext cx="4648199" cy="5029200"/>
          </a:xfrm>
        </p:spPr>
        <p:txBody>
          <a:bodyPr>
            <a:noAutofit/>
          </a:bodyPr>
          <a:lstStyle/>
          <a:p>
            <a:r>
              <a:rPr lang="en-US" sz="3200" b="1" baseline="30000" dirty="0"/>
              <a:t>12 </a:t>
            </a:r>
            <a:r>
              <a:rPr lang="en-US" sz="3200" dirty="0"/>
              <a:t>And they that shall be of thee shall build the old waste places: thou shalt raise up the foundations of many generations; and thou shalt be called, The repairer of the breach, The restorer of paths to dwell in.</a:t>
            </a:r>
          </a:p>
        </p:txBody>
      </p:sp>
      <p:pic>
        <p:nvPicPr>
          <p:cNvPr id="19458" name="Picture 2" descr="How To Repair Brick Wall That Has Shifted? - Zero Defec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4012" y="1371600"/>
            <a:ext cx="45148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5268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762000"/>
            <a:ext cx="9829801" cy="1066800"/>
          </a:xfrm>
        </p:spPr>
        <p:txBody>
          <a:bodyPr>
            <a:normAutofit/>
          </a:bodyPr>
          <a:lstStyle/>
          <a:p>
            <a:r>
              <a:rPr lang="en-US" b="1" dirty="0" smtClean="0"/>
              <a:t>SDABC V4 p. 307</a:t>
            </a:r>
            <a:endParaRPr lang="en-US" b="1" dirty="0"/>
          </a:p>
        </p:txBody>
      </p:sp>
      <p:sp>
        <p:nvSpPr>
          <p:cNvPr id="3" name="Text Placeholder 2"/>
          <p:cNvSpPr>
            <a:spLocks noGrp="1"/>
          </p:cNvSpPr>
          <p:nvPr>
            <p:ph type="body" idx="1"/>
          </p:nvPr>
        </p:nvSpPr>
        <p:spPr>
          <a:xfrm>
            <a:off x="836612" y="1905000"/>
            <a:ext cx="10363200" cy="4267200"/>
          </a:xfrm>
          <a:solidFill>
            <a:schemeClr val="accent6">
              <a:lumMod val="40000"/>
              <a:lumOff val="60000"/>
            </a:schemeClr>
          </a:solidFill>
          <a:ln>
            <a:solidFill>
              <a:srgbClr val="002060"/>
            </a:solidFill>
          </a:ln>
        </p:spPr>
        <p:txBody>
          <a:bodyPr>
            <a:noAutofit/>
          </a:bodyPr>
          <a:lstStyle/>
          <a:p>
            <a:r>
              <a:rPr lang="en-US" sz="3100" dirty="0" smtClean="0"/>
              <a:t>When, eventually, the Jews should return from captivity they would find Jerusalem in ruins.  But the nation’s moral edifice also lay in ruins, and this must be rebuilt.  Here is pictured a great work of revival, reformation, and restoration.  A breach had been made in the wall, as it were, because of the failure to practice true religion.  Nevertheless, the foundations remained, and upon them a new structure was to be reared.  The manner of rebuilding the “old waste places” has been set forth in v. 6-10; it consists of a revival of practical religion.  </a:t>
            </a:r>
            <a:endParaRPr lang="en-US" sz="3100" dirty="0"/>
          </a:p>
        </p:txBody>
      </p:sp>
    </p:spTree>
    <p:extLst>
      <p:ext uri="{BB962C8B-B14F-4D97-AF65-F5344CB8AC3E}">
        <p14:creationId xmlns:p14="http://schemas.microsoft.com/office/powerpoint/2010/main" val="4224603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lstStyle/>
          <a:p>
            <a:r>
              <a:rPr lang="en-US" b="1" dirty="0" smtClean="0"/>
              <a:t>Restoration: </a:t>
            </a:r>
            <a:r>
              <a:rPr lang="en-US" b="1" dirty="0"/>
              <a:t>Isaiah </a:t>
            </a:r>
            <a:r>
              <a:rPr lang="en-US" b="1" dirty="0" smtClean="0"/>
              <a:t>58:13-14</a:t>
            </a:r>
            <a:endParaRPr lang="en-US" b="1" dirty="0"/>
          </a:p>
        </p:txBody>
      </p:sp>
      <p:sp>
        <p:nvSpPr>
          <p:cNvPr id="14" name="Content Placeholder 13"/>
          <p:cNvSpPr>
            <a:spLocks noGrp="1"/>
          </p:cNvSpPr>
          <p:nvPr>
            <p:ph idx="1"/>
          </p:nvPr>
        </p:nvSpPr>
        <p:spPr>
          <a:xfrm>
            <a:off x="1293813" y="1371600"/>
            <a:ext cx="5333999" cy="5029200"/>
          </a:xfrm>
        </p:spPr>
        <p:txBody>
          <a:bodyPr>
            <a:noAutofit/>
          </a:bodyPr>
          <a:lstStyle/>
          <a:p>
            <a:r>
              <a:rPr lang="en-US" sz="3200" b="1" baseline="30000" dirty="0"/>
              <a:t>13 </a:t>
            </a:r>
            <a:r>
              <a:rPr lang="en-US" sz="3200" dirty="0"/>
              <a:t>If thou turn away thy foot from the </a:t>
            </a:r>
            <a:r>
              <a:rPr lang="en-US" sz="3200" dirty="0" err="1"/>
              <a:t>sabbath</a:t>
            </a:r>
            <a:r>
              <a:rPr lang="en-US" sz="3200" dirty="0"/>
              <a:t>, from doing thy pleasure on my holy day; and call the </a:t>
            </a:r>
            <a:r>
              <a:rPr lang="en-US" sz="3200" dirty="0" err="1"/>
              <a:t>sabbath</a:t>
            </a:r>
            <a:r>
              <a:rPr lang="en-US" sz="3200" dirty="0"/>
              <a:t> a delight, the holy of the </a:t>
            </a:r>
            <a:r>
              <a:rPr lang="en-US" sz="3200" cap="small" dirty="0"/>
              <a:t>Lord</a:t>
            </a:r>
            <a:r>
              <a:rPr lang="en-US" sz="3200" dirty="0"/>
              <a:t>, </a:t>
            </a:r>
            <a:r>
              <a:rPr lang="en-US" sz="3200" dirty="0" err="1"/>
              <a:t>honourable</a:t>
            </a:r>
            <a:r>
              <a:rPr lang="en-US" sz="3200" dirty="0"/>
              <a:t>; and shalt </a:t>
            </a:r>
            <a:r>
              <a:rPr lang="en-US" sz="3200" dirty="0" err="1"/>
              <a:t>honour</a:t>
            </a:r>
            <a:r>
              <a:rPr lang="en-US" sz="3200" dirty="0"/>
              <a:t> him, not doing thine own ways, nor finding thine own pleasure, nor speaking thine own words:</a:t>
            </a:r>
          </a:p>
        </p:txBody>
      </p:sp>
      <p:pic>
        <p:nvPicPr>
          <p:cNvPr id="21506" name="Picture 2" descr="Quotes About Pictures Of The Sabbath. QuotesGra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6412" y="1219199"/>
            <a:ext cx="5029200" cy="5011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2026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762000"/>
            <a:ext cx="9829801" cy="1066800"/>
          </a:xfrm>
        </p:spPr>
        <p:txBody>
          <a:bodyPr>
            <a:normAutofit/>
          </a:bodyPr>
          <a:lstStyle/>
          <a:p>
            <a:r>
              <a:rPr lang="en-US" b="1" dirty="0" smtClean="0"/>
              <a:t>SDABC V4 p. 307</a:t>
            </a:r>
            <a:endParaRPr lang="en-US" b="1" dirty="0"/>
          </a:p>
        </p:txBody>
      </p:sp>
      <p:sp>
        <p:nvSpPr>
          <p:cNvPr id="3" name="Text Placeholder 2"/>
          <p:cNvSpPr>
            <a:spLocks noGrp="1"/>
          </p:cNvSpPr>
          <p:nvPr>
            <p:ph type="body" idx="1"/>
          </p:nvPr>
        </p:nvSpPr>
        <p:spPr>
          <a:xfrm>
            <a:off x="836612" y="1905000"/>
            <a:ext cx="10363200" cy="3581400"/>
          </a:xfrm>
          <a:solidFill>
            <a:schemeClr val="accent6">
              <a:lumMod val="40000"/>
              <a:lumOff val="60000"/>
            </a:schemeClr>
          </a:solidFill>
          <a:ln>
            <a:solidFill>
              <a:srgbClr val="002060"/>
            </a:solidFill>
          </a:ln>
        </p:spPr>
        <p:txBody>
          <a:bodyPr>
            <a:noAutofit/>
          </a:bodyPr>
          <a:lstStyle/>
          <a:p>
            <a:r>
              <a:rPr lang="en-US" sz="3100" dirty="0" smtClean="0"/>
              <a:t>The work of restoration is to begin with a revival of true Sabbath observance, the essence of which is communion with God and remembrance of His creative power, on the day He made holy.  The fate of Israel as a nation was determined by its attitude toward God’s holy day.  The Sabbath was never intended to be an end in itself, but rather a means by which man might become acquainted with the character and purposes of his Creator.  </a:t>
            </a:r>
            <a:endParaRPr lang="en-US" sz="3100" dirty="0"/>
          </a:p>
        </p:txBody>
      </p:sp>
    </p:spTree>
    <p:extLst>
      <p:ext uri="{BB962C8B-B14F-4D97-AF65-F5344CB8AC3E}">
        <p14:creationId xmlns:p14="http://schemas.microsoft.com/office/powerpoint/2010/main" val="2225979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b="1" dirty="0" smtClean="0"/>
              <a:t>Restoration:  Jeremiah 17:19-27</a:t>
            </a:r>
            <a:endParaRPr lang="en-US" b="1" dirty="0"/>
          </a:p>
        </p:txBody>
      </p:sp>
      <p:sp>
        <p:nvSpPr>
          <p:cNvPr id="14" name="Content Placeholder 13"/>
          <p:cNvSpPr>
            <a:spLocks noGrp="1"/>
          </p:cNvSpPr>
          <p:nvPr>
            <p:ph idx="1"/>
          </p:nvPr>
        </p:nvSpPr>
        <p:spPr>
          <a:xfrm>
            <a:off x="1293813" y="1676400"/>
            <a:ext cx="10286999" cy="4495800"/>
          </a:xfrm>
          <a:solidFill>
            <a:schemeClr val="accent1">
              <a:lumMod val="60000"/>
              <a:lumOff val="40000"/>
            </a:schemeClr>
          </a:solidFill>
        </p:spPr>
        <p:txBody>
          <a:bodyPr>
            <a:normAutofit/>
          </a:bodyPr>
          <a:lstStyle/>
          <a:p>
            <a:r>
              <a:rPr lang="en-US" sz="3200" b="1" baseline="30000" dirty="0"/>
              <a:t>19 </a:t>
            </a:r>
            <a:r>
              <a:rPr lang="en-US" sz="3200" dirty="0"/>
              <a:t>Thus said the </a:t>
            </a:r>
            <a:r>
              <a:rPr lang="en-US" sz="3200" cap="small" dirty="0"/>
              <a:t>Lord</a:t>
            </a:r>
            <a:r>
              <a:rPr lang="en-US" sz="3200" dirty="0"/>
              <a:t> unto me; Go and stand in the gate of the children of the people, whereby the kings of Judah come in, and by the which they go out, and in all the gates of Jerusalem;</a:t>
            </a:r>
          </a:p>
          <a:p>
            <a:r>
              <a:rPr lang="en-US" sz="3200" b="1" baseline="30000" dirty="0"/>
              <a:t>20 </a:t>
            </a:r>
            <a:r>
              <a:rPr lang="en-US" sz="3200" dirty="0"/>
              <a:t>And say unto them, Hear ye the word of the </a:t>
            </a:r>
            <a:r>
              <a:rPr lang="en-US" sz="3200" cap="small" dirty="0"/>
              <a:t>Lord</a:t>
            </a:r>
            <a:r>
              <a:rPr lang="en-US" sz="3200" dirty="0"/>
              <a:t>, ye kings of Judah, and all Judah, and all the inhabitants of Jerusalem, that enter in by these gates</a:t>
            </a:r>
            <a:r>
              <a:rPr lang="en-US" sz="3200" dirty="0" smtClean="0"/>
              <a:t>:</a:t>
            </a:r>
            <a:endParaRPr lang="en-US" sz="3200" dirty="0"/>
          </a:p>
        </p:txBody>
      </p:sp>
    </p:spTree>
    <p:extLst>
      <p:ext uri="{BB962C8B-B14F-4D97-AF65-F5344CB8AC3E}">
        <p14:creationId xmlns:p14="http://schemas.microsoft.com/office/powerpoint/2010/main" val="1288953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b="1" dirty="0" smtClean="0"/>
              <a:t>Restoration:  Jeremiah 17:21-27</a:t>
            </a:r>
            <a:endParaRPr lang="en-US" b="1" dirty="0"/>
          </a:p>
        </p:txBody>
      </p:sp>
      <p:sp>
        <p:nvSpPr>
          <p:cNvPr id="14" name="Content Placeholder 13"/>
          <p:cNvSpPr>
            <a:spLocks noGrp="1"/>
          </p:cNvSpPr>
          <p:nvPr>
            <p:ph idx="1"/>
          </p:nvPr>
        </p:nvSpPr>
        <p:spPr>
          <a:xfrm>
            <a:off x="1293813" y="1676400"/>
            <a:ext cx="10286999" cy="4495800"/>
          </a:xfrm>
          <a:solidFill>
            <a:schemeClr val="accent1">
              <a:lumMod val="60000"/>
              <a:lumOff val="40000"/>
            </a:schemeClr>
          </a:solidFill>
        </p:spPr>
        <p:txBody>
          <a:bodyPr>
            <a:normAutofit/>
          </a:bodyPr>
          <a:lstStyle/>
          <a:p>
            <a:r>
              <a:rPr lang="en-US" sz="3200" b="1" baseline="30000" dirty="0"/>
              <a:t>21 </a:t>
            </a:r>
            <a:r>
              <a:rPr lang="en-US" sz="3200" dirty="0"/>
              <a:t>Thus </a:t>
            </a:r>
            <a:r>
              <a:rPr lang="en-US" sz="3200" dirty="0" err="1"/>
              <a:t>saith</a:t>
            </a:r>
            <a:r>
              <a:rPr lang="en-US" sz="3200" dirty="0"/>
              <a:t> the </a:t>
            </a:r>
            <a:r>
              <a:rPr lang="en-US" sz="3200" cap="small" dirty="0"/>
              <a:t>Lord</a:t>
            </a:r>
            <a:r>
              <a:rPr lang="en-US" sz="3200" dirty="0"/>
              <a:t>; Take heed to yourselves, and bear no burden on the </a:t>
            </a:r>
            <a:r>
              <a:rPr lang="en-US" sz="3200" dirty="0" err="1"/>
              <a:t>sabbath</a:t>
            </a:r>
            <a:r>
              <a:rPr lang="en-US" sz="3200" dirty="0"/>
              <a:t> day, nor bring it in by the gates of Jerusalem;</a:t>
            </a:r>
          </a:p>
          <a:p>
            <a:r>
              <a:rPr lang="en-US" sz="3200" b="1" baseline="30000" dirty="0"/>
              <a:t>22 </a:t>
            </a:r>
            <a:r>
              <a:rPr lang="en-US" sz="3200" dirty="0"/>
              <a:t>Neither carry forth a burden out of your houses on the </a:t>
            </a:r>
            <a:r>
              <a:rPr lang="en-US" sz="3200" dirty="0" err="1"/>
              <a:t>sabbath</a:t>
            </a:r>
            <a:r>
              <a:rPr lang="en-US" sz="3200" dirty="0"/>
              <a:t> day, neither do ye any work, but hallow ye the </a:t>
            </a:r>
            <a:r>
              <a:rPr lang="en-US" sz="3200" dirty="0" err="1"/>
              <a:t>sabbath</a:t>
            </a:r>
            <a:r>
              <a:rPr lang="en-US" sz="3200" dirty="0"/>
              <a:t> day, as I commanded your fathers.</a:t>
            </a:r>
          </a:p>
          <a:p>
            <a:r>
              <a:rPr lang="en-US" sz="3200" b="1" baseline="30000" dirty="0"/>
              <a:t>23 </a:t>
            </a:r>
            <a:r>
              <a:rPr lang="en-US" sz="3200" dirty="0"/>
              <a:t>But they obeyed not, neither inclined their ear, but made their neck stiff, that they might not hear, nor receive instruction.</a:t>
            </a:r>
          </a:p>
        </p:txBody>
      </p:sp>
    </p:spTree>
    <p:extLst>
      <p:ext uri="{BB962C8B-B14F-4D97-AF65-F5344CB8AC3E}">
        <p14:creationId xmlns:p14="http://schemas.microsoft.com/office/powerpoint/2010/main" val="3960504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b="1" dirty="0" smtClean="0"/>
              <a:t>Isaiah 57:15-21</a:t>
            </a:r>
            <a:endParaRPr lang="en-US" b="1" dirty="0"/>
          </a:p>
        </p:txBody>
      </p:sp>
      <p:sp>
        <p:nvSpPr>
          <p:cNvPr id="14" name="Content Placeholder 13"/>
          <p:cNvSpPr>
            <a:spLocks noGrp="1"/>
          </p:cNvSpPr>
          <p:nvPr>
            <p:ph idx="1"/>
          </p:nvPr>
        </p:nvSpPr>
        <p:spPr>
          <a:xfrm>
            <a:off x="1293813" y="1676400"/>
            <a:ext cx="5181599" cy="4495800"/>
          </a:xfrm>
        </p:spPr>
        <p:txBody>
          <a:bodyPr>
            <a:normAutofit/>
          </a:bodyPr>
          <a:lstStyle/>
          <a:p>
            <a:r>
              <a:rPr lang="en-US" sz="3200" b="1" baseline="30000" dirty="0"/>
              <a:t>15 </a:t>
            </a:r>
            <a:r>
              <a:rPr lang="en-US" sz="3200" dirty="0"/>
              <a:t>For thus </a:t>
            </a:r>
            <a:r>
              <a:rPr lang="en-US" sz="3200" dirty="0" err="1"/>
              <a:t>saith</a:t>
            </a:r>
            <a:r>
              <a:rPr lang="en-US" sz="3200" dirty="0"/>
              <a:t> the high and lofty One that </a:t>
            </a:r>
            <a:r>
              <a:rPr lang="en-US" sz="3200" dirty="0" err="1"/>
              <a:t>inhabiteth</a:t>
            </a:r>
            <a:r>
              <a:rPr lang="en-US" sz="3200" dirty="0"/>
              <a:t> eternity, whose name is Holy; I dwell in the high and holy place, with him also that is of a contrite and humble spirit, to revive the spirit of the humble, and to revive the heart of the contrite ones</a:t>
            </a:r>
            <a:r>
              <a:rPr lang="en-US" sz="3200" dirty="0" smtClean="0"/>
              <a:t>.</a:t>
            </a:r>
            <a:endParaRPr lang="en-US" sz="3200" dirty="0"/>
          </a:p>
        </p:txBody>
      </p:sp>
      <p:pic>
        <p:nvPicPr>
          <p:cNvPr id="1028" name="Picture 4" descr="God's Throne Room Attendants, Part 1 | Rick Barbare's Bible Study"/>
          <p:cNvPicPr>
            <a:picLocks noChangeAspect="1" noChangeArrowheads="1"/>
          </p:cNvPicPr>
          <p:nvPr/>
        </p:nvPicPr>
        <p:blipFill rotWithShape="1">
          <a:blip r:embed="rId2">
            <a:extLst>
              <a:ext uri="{28A0092B-C50C-407E-A947-70E740481C1C}">
                <a14:useLocalDpi xmlns:a14="http://schemas.microsoft.com/office/drawing/2010/main" val="0"/>
              </a:ext>
            </a:extLst>
          </a:blip>
          <a:srcRect l="24111" r="18022"/>
          <a:stretch/>
        </p:blipFill>
        <p:spPr bwMode="auto">
          <a:xfrm>
            <a:off x="6551612" y="1677372"/>
            <a:ext cx="4815887" cy="4494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821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b="1" dirty="0" smtClean="0"/>
              <a:t>Restoration:  Jeremiah 17:24-27</a:t>
            </a:r>
            <a:endParaRPr lang="en-US" b="1" dirty="0"/>
          </a:p>
        </p:txBody>
      </p:sp>
      <p:sp>
        <p:nvSpPr>
          <p:cNvPr id="14" name="Content Placeholder 13"/>
          <p:cNvSpPr>
            <a:spLocks noGrp="1"/>
          </p:cNvSpPr>
          <p:nvPr>
            <p:ph idx="1"/>
          </p:nvPr>
        </p:nvSpPr>
        <p:spPr>
          <a:xfrm>
            <a:off x="1293813" y="1676400"/>
            <a:ext cx="10286999" cy="4495800"/>
          </a:xfrm>
          <a:solidFill>
            <a:schemeClr val="accent1">
              <a:lumMod val="60000"/>
              <a:lumOff val="40000"/>
            </a:schemeClr>
          </a:solidFill>
        </p:spPr>
        <p:txBody>
          <a:bodyPr>
            <a:normAutofit/>
          </a:bodyPr>
          <a:lstStyle/>
          <a:p>
            <a:r>
              <a:rPr lang="en-US" sz="3200" b="1" baseline="30000" dirty="0"/>
              <a:t>24 </a:t>
            </a:r>
            <a:r>
              <a:rPr lang="en-US" sz="3200" dirty="0"/>
              <a:t>And it shall come to pass, if ye diligently hearken unto me, </a:t>
            </a:r>
            <a:r>
              <a:rPr lang="en-US" sz="3200" dirty="0" err="1"/>
              <a:t>saith</a:t>
            </a:r>
            <a:r>
              <a:rPr lang="en-US" sz="3200" dirty="0"/>
              <a:t> the </a:t>
            </a:r>
            <a:r>
              <a:rPr lang="en-US" sz="3200" cap="small" dirty="0"/>
              <a:t>Lord</a:t>
            </a:r>
            <a:r>
              <a:rPr lang="en-US" sz="3200" dirty="0"/>
              <a:t>, to bring in no burden through the gates of this city on the </a:t>
            </a:r>
            <a:r>
              <a:rPr lang="en-US" sz="3200" dirty="0" err="1"/>
              <a:t>sabbath</a:t>
            </a:r>
            <a:r>
              <a:rPr lang="en-US" sz="3200" dirty="0"/>
              <a:t> day, but hallow the </a:t>
            </a:r>
            <a:r>
              <a:rPr lang="en-US" sz="3200" dirty="0" err="1"/>
              <a:t>sabbath</a:t>
            </a:r>
            <a:r>
              <a:rPr lang="en-US" sz="3200" dirty="0"/>
              <a:t> day, to do no work therein;</a:t>
            </a:r>
          </a:p>
          <a:p>
            <a:r>
              <a:rPr lang="en-US" sz="3200" b="1" baseline="30000" dirty="0"/>
              <a:t>25 </a:t>
            </a:r>
            <a:r>
              <a:rPr lang="en-US" sz="3200" dirty="0"/>
              <a:t>Then shall there enter into the gates of this city kings and princes sitting upon the throne of David, riding in chariots and on horses, they, and their princes, the men of Judah, and the inhabitants of Jerusalem: and this city shall remain for ever.</a:t>
            </a:r>
          </a:p>
        </p:txBody>
      </p:sp>
    </p:spTree>
    <p:extLst>
      <p:ext uri="{BB962C8B-B14F-4D97-AF65-F5344CB8AC3E}">
        <p14:creationId xmlns:p14="http://schemas.microsoft.com/office/powerpoint/2010/main" val="219319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b="1" dirty="0" smtClean="0"/>
              <a:t>Restoration:  Jeremiah 17:26-27</a:t>
            </a:r>
            <a:endParaRPr lang="en-US" b="1" dirty="0"/>
          </a:p>
        </p:txBody>
      </p:sp>
      <p:sp>
        <p:nvSpPr>
          <p:cNvPr id="14" name="Content Placeholder 13"/>
          <p:cNvSpPr>
            <a:spLocks noGrp="1"/>
          </p:cNvSpPr>
          <p:nvPr>
            <p:ph idx="1"/>
          </p:nvPr>
        </p:nvSpPr>
        <p:spPr>
          <a:xfrm>
            <a:off x="1293813" y="1676400"/>
            <a:ext cx="10286999" cy="4876800"/>
          </a:xfrm>
          <a:solidFill>
            <a:schemeClr val="accent1">
              <a:lumMod val="60000"/>
              <a:lumOff val="40000"/>
            </a:schemeClr>
          </a:solidFill>
        </p:spPr>
        <p:txBody>
          <a:bodyPr>
            <a:normAutofit fontScale="92500"/>
          </a:bodyPr>
          <a:lstStyle/>
          <a:p>
            <a:r>
              <a:rPr lang="en-US" sz="3200" b="1" baseline="30000" dirty="0"/>
              <a:t>26 </a:t>
            </a:r>
            <a:r>
              <a:rPr lang="en-US" sz="3200" dirty="0"/>
              <a:t>And they shall come from the cities of Judah, and from the places about Jerusalem, and from the land of Benjamin, and from the plain, and from the mountains, and from the south, bringing burnt offerings, and sacrifices, and meat offerings, and incense, and bringing sacrifices of praise, unto the house of the </a:t>
            </a:r>
            <a:r>
              <a:rPr lang="en-US" sz="3200" cap="small" dirty="0"/>
              <a:t>Lord</a:t>
            </a:r>
            <a:r>
              <a:rPr lang="en-US" sz="3200" dirty="0"/>
              <a:t>.</a:t>
            </a:r>
          </a:p>
          <a:p>
            <a:r>
              <a:rPr lang="en-US" sz="3200" b="1" baseline="30000" dirty="0"/>
              <a:t>27 </a:t>
            </a:r>
            <a:r>
              <a:rPr lang="en-US" sz="3200" dirty="0"/>
              <a:t>But if ye will not hearken unto me to hallow the </a:t>
            </a:r>
            <a:r>
              <a:rPr lang="en-US" sz="3200" dirty="0" err="1"/>
              <a:t>sabbath</a:t>
            </a:r>
            <a:r>
              <a:rPr lang="en-US" sz="3200" dirty="0"/>
              <a:t> day, and not to bear a burden, even entering in at the gates of Jerusalem on the </a:t>
            </a:r>
            <a:r>
              <a:rPr lang="en-US" sz="3200" dirty="0" err="1"/>
              <a:t>sabbath</a:t>
            </a:r>
            <a:r>
              <a:rPr lang="en-US" sz="3200" dirty="0"/>
              <a:t> day; then will I kindle a fire in the gates thereof, and it shall devour the palaces of Jerusalem, and it shall not be quenched.</a:t>
            </a:r>
          </a:p>
        </p:txBody>
      </p:sp>
    </p:spTree>
    <p:extLst>
      <p:ext uri="{BB962C8B-B14F-4D97-AF65-F5344CB8AC3E}">
        <p14:creationId xmlns:p14="http://schemas.microsoft.com/office/powerpoint/2010/main" val="2293093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lstStyle/>
          <a:p>
            <a:r>
              <a:rPr lang="en-US" b="1" dirty="0" smtClean="0"/>
              <a:t>Restoration: </a:t>
            </a:r>
            <a:r>
              <a:rPr lang="en-US" b="1" dirty="0"/>
              <a:t>Isaiah </a:t>
            </a:r>
            <a:r>
              <a:rPr lang="en-US" b="1" dirty="0" smtClean="0"/>
              <a:t>58:13-14</a:t>
            </a:r>
            <a:endParaRPr lang="en-US" b="1" dirty="0"/>
          </a:p>
        </p:txBody>
      </p:sp>
      <p:sp>
        <p:nvSpPr>
          <p:cNvPr id="14" name="Content Placeholder 13"/>
          <p:cNvSpPr>
            <a:spLocks noGrp="1"/>
          </p:cNvSpPr>
          <p:nvPr>
            <p:ph idx="1"/>
          </p:nvPr>
        </p:nvSpPr>
        <p:spPr>
          <a:xfrm>
            <a:off x="1293813" y="1371600"/>
            <a:ext cx="5333999" cy="5029200"/>
          </a:xfrm>
        </p:spPr>
        <p:txBody>
          <a:bodyPr>
            <a:noAutofit/>
          </a:bodyPr>
          <a:lstStyle/>
          <a:p>
            <a:r>
              <a:rPr lang="en-US" sz="3200" b="1" baseline="30000" dirty="0"/>
              <a:t>13 </a:t>
            </a:r>
            <a:r>
              <a:rPr lang="en-US" sz="3200" dirty="0"/>
              <a:t>If thou turn away thy foot from the </a:t>
            </a:r>
            <a:r>
              <a:rPr lang="en-US" sz="3200" dirty="0" err="1"/>
              <a:t>sabbath</a:t>
            </a:r>
            <a:r>
              <a:rPr lang="en-US" sz="3200" dirty="0"/>
              <a:t>, from doing thy pleasure on my holy day; and call the </a:t>
            </a:r>
            <a:r>
              <a:rPr lang="en-US" sz="3200" dirty="0" err="1"/>
              <a:t>sabbath</a:t>
            </a:r>
            <a:r>
              <a:rPr lang="en-US" sz="3200" dirty="0"/>
              <a:t> a delight, the holy of the </a:t>
            </a:r>
            <a:r>
              <a:rPr lang="en-US" sz="3200" cap="small" dirty="0"/>
              <a:t>Lord</a:t>
            </a:r>
            <a:r>
              <a:rPr lang="en-US" sz="3200" dirty="0"/>
              <a:t>, </a:t>
            </a:r>
            <a:r>
              <a:rPr lang="en-US" sz="3200" dirty="0" err="1"/>
              <a:t>honourable</a:t>
            </a:r>
            <a:r>
              <a:rPr lang="en-US" sz="3200" dirty="0"/>
              <a:t>; and shalt </a:t>
            </a:r>
            <a:r>
              <a:rPr lang="en-US" sz="3200" dirty="0" err="1"/>
              <a:t>honour</a:t>
            </a:r>
            <a:r>
              <a:rPr lang="en-US" sz="3200" dirty="0"/>
              <a:t> him, not doing thine own ways, nor finding thine own pleasure, nor speaking thine own words:</a:t>
            </a:r>
          </a:p>
        </p:txBody>
      </p:sp>
      <p:pic>
        <p:nvPicPr>
          <p:cNvPr id="22530" name="Picture 2" descr="[50+] Free Prayer Wallpaper on WallpaperSafari"/>
          <p:cNvPicPr>
            <a:picLocks noChangeAspect="1" noChangeArrowheads="1"/>
          </p:cNvPicPr>
          <p:nvPr/>
        </p:nvPicPr>
        <p:blipFill rotWithShape="1">
          <a:blip r:embed="rId2">
            <a:extLst>
              <a:ext uri="{28A0092B-C50C-407E-A947-70E740481C1C}">
                <a14:useLocalDpi xmlns:a14="http://schemas.microsoft.com/office/drawing/2010/main" val="0"/>
              </a:ext>
            </a:extLst>
          </a:blip>
          <a:srcRect l="26247" r="8661"/>
          <a:stretch/>
        </p:blipFill>
        <p:spPr bwMode="auto">
          <a:xfrm>
            <a:off x="6856412" y="1342768"/>
            <a:ext cx="4724400" cy="4532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759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b="1" dirty="0" smtClean="0"/>
              <a:t>Restoration: </a:t>
            </a:r>
            <a:r>
              <a:rPr lang="en-US" b="1" dirty="0"/>
              <a:t>Isaiah </a:t>
            </a:r>
            <a:r>
              <a:rPr lang="en-US" sz="4000" b="1" dirty="0" smtClean="0"/>
              <a:t>58:14                                                                                                                                                                                                                                                                                          </a:t>
            </a:r>
            <a:endParaRPr lang="en-US" b="1" dirty="0"/>
          </a:p>
        </p:txBody>
      </p:sp>
      <p:sp>
        <p:nvSpPr>
          <p:cNvPr id="14" name="Content Placeholder 13"/>
          <p:cNvSpPr>
            <a:spLocks noGrp="1"/>
          </p:cNvSpPr>
          <p:nvPr>
            <p:ph idx="1"/>
          </p:nvPr>
        </p:nvSpPr>
        <p:spPr>
          <a:xfrm>
            <a:off x="1293813" y="1371600"/>
            <a:ext cx="4724399" cy="5029200"/>
          </a:xfrm>
        </p:spPr>
        <p:txBody>
          <a:bodyPr>
            <a:noAutofit/>
          </a:bodyPr>
          <a:lstStyle/>
          <a:p>
            <a:r>
              <a:rPr lang="en-US" sz="3200" b="1" baseline="30000" dirty="0"/>
              <a:t>14 </a:t>
            </a:r>
            <a:r>
              <a:rPr lang="en-US" sz="3200" dirty="0"/>
              <a:t>Then shalt thou delight thyself in the </a:t>
            </a:r>
            <a:r>
              <a:rPr lang="en-US" sz="3200" cap="small" dirty="0"/>
              <a:t>Lord</a:t>
            </a:r>
            <a:r>
              <a:rPr lang="en-US" sz="3200" dirty="0"/>
              <a:t>; and I will cause thee to ride upon the high places of the earth, and feed thee with the heritage of Jacob thy father: for the mouth of the </a:t>
            </a:r>
            <a:r>
              <a:rPr lang="en-US" sz="3200" cap="small" dirty="0"/>
              <a:t>Lord</a:t>
            </a:r>
            <a:r>
              <a:rPr lang="en-US" sz="3200" dirty="0"/>
              <a:t> hath spoken it.</a:t>
            </a:r>
          </a:p>
        </p:txBody>
      </p:sp>
      <p:pic>
        <p:nvPicPr>
          <p:cNvPr id="20482" name="Picture 2" descr="15 Incredibly beautiful places on Earth you never knew existed | HD ..."/>
          <p:cNvPicPr>
            <a:picLocks noChangeAspect="1" noChangeArrowheads="1"/>
          </p:cNvPicPr>
          <p:nvPr/>
        </p:nvPicPr>
        <p:blipFill rotWithShape="1">
          <a:blip r:embed="rId2">
            <a:extLst>
              <a:ext uri="{28A0092B-C50C-407E-A947-70E740481C1C}">
                <a14:useLocalDpi xmlns:a14="http://schemas.microsoft.com/office/drawing/2010/main" val="0"/>
              </a:ext>
            </a:extLst>
          </a:blip>
          <a:srcRect l="29142"/>
          <a:stretch/>
        </p:blipFill>
        <p:spPr bwMode="auto">
          <a:xfrm>
            <a:off x="6323012" y="1371600"/>
            <a:ext cx="5187777"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2937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b="1" dirty="0" smtClean="0"/>
              <a:t>Current Affairs: </a:t>
            </a:r>
            <a:r>
              <a:rPr lang="en-US" b="1" dirty="0"/>
              <a:t>Isaiah </a:t>
            </a:r>
            <a:r>
              <a:rPr lang="en-US" sz="4000" b="1" dirty="0" smtClean="0"/>
              <a:t>59:1-21                                                                                                                                                                                                                                                                                          </a:t>
            </a:r>
            <a:endParaRPr lang="en-US" b="1" dirty="0"/>
          </a:p>
        </p:txBody>
      </p:sp>
      <p:sp>
        <p:nvSpPr>
          <p:cNvPr id="14" name="Content Placeholder 13"/>
          <p:cNvSpPr>
            <a:spLocks noGrp="1"/>
          </p:cNvSpPr>
          <p:nvPr>
            <p:ph idx="1"/>
          </p:nvPr>
        </p:nvSpPr>
        <p:spPr>
          <a:xfrm>
            <a:off x="1293813" y="1371600"/>
            <a:ext cx="5029199" cy="5029200"/>
          </a:xfrm>
        </p:spPr>
        <p:txBody>
          <a:bodyPr>
            <a:noAutofit/>
          </a:bodyPr>
          <a:lstStyle/>
          <a:p>
            <a:r>
              <a:rPr lang="en-US" sz="3200" b="1" dirty="0"/>
              <a:t>59 </a:t>
            </a:r>
            <a:r>
              <a:rPr lang="en-US" sz="3200" dirty="0"/>
              <a:t>Behold, the </a:t>
            </a:r>
            <a:r>
              <a:rPr lang="en-US" sz="3200" cap="small" dirty="0"/>
              <a:t>Lord</a:t>
            </a:r>
            <a:r>
              <a:rPr lang="en-US" sz="3200" dirty="0"/>
              <a:t>'s hand is not shortened, that it cannot save; neither his ear heavy, that it cannot hear:</a:t>
            </a:r>
          </a:p>
          <a:p>
            <a:r>
              <a:rPr lang="en-US" sz="3200" b="1" baseline="30000" dirty="0"/>
              <a:t>2 </a:t>
            </a:r>
            <a:r>
              <a:rPr lang="en-US" sz="3200" dirty="0"/>
              <a:t>But your iniquities have separated between you and your God, and your sins have hid his face from you, that he will not hear.</a:t>
            </a:r>
          </a:p>
        </p:txBody>
      </p:sp>
      <p:pic>
        <p:nvPicPr>
          <p:cNvPr id="27650" name="Picture 2" descr="Other Food: daily devos: Separati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99212" y="1676400"/>
            <a:ext cx="5551340"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995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b="1" dirty="0" smtClean="0"/>
              <a:t>Current Affairs: </a:t>
            </a:r>
            <a:r>
              <a:rPr lang="en-US" b="1" dirty="0"/>
              <a:t>Isaiah </a:t>
            </a:r>
            <a:r>
              <a:rPr lang="en-US" sz="4000" b="1" dirty="0" smtClean="0"/>
              <a:t>59:3-21                                                                                                                                                                                                                                                                                          </a:t>
            </a:r>
            <a:endParaRPr lang="en-US" b="1" dirty="0"/>
          </a:p>
        </p:txBody>
      </p:sp>
      <p:sp>
        <p:nvSpPr>
          <p:cNvPr id="14" name="Content Placeholder 13"/>
          <p:cNvSpPr>
            <a:spLocks noGrp="1"/>
          </p:cNvSpPr>
          <p:nvPr>
            <p:ph idx="1"/>
          </p:nvPr>
        </p:nvSpPr>
        <p:spPr>
          <a:xfrm>
            <a:off x="1293813" y="1371600"/>
            <a:ext cx="4495799" cy="5029200"/>
          </a:xfrm>
        </p:spPr>
        <p:txBody>
          <a:bodyPr>
            <a:noAutofit/>
          </a:bodyPr>
          <a:lstStyle/>
          <a:p>
            <a:r>
              <a:rPr lang="en-US" sz="3200" b="1" baseline="30000" dirty="0"/>
              <a:t>3 </a:t>
            </a:r>
            <a:r>
              <a:rPr lang="en-US" sz="3200" dirty="0"/>
              <a:t>For your hands are defiled with blood, and your fingers with iniquity; your lips have spoken lies, your tongue hath muttered perverseness</a:t>
            </a:r>
            <a:r>
              <a:rPr lang="en-US" sz="3200" dirty="0" smtClean="0"/>
              <a:t>.</a:t>
            </a:r>
            <a:endParaRPr lang="en-US" sz="3200" dirty="0"/>
          </a:p>
        </p:txBody>
      </p:sp>
      <p:pic>
        <p:nvPicPr>
          <p:cNvPr id="28676" name="Picture 4" descr="Crime News from Singapore &amp; World: Latest Headlines, Videos and Photos"/>
          <p:cNvPicPr>
            <a:picLocks noChangeAspect="1" noChangeArrowheads="1"/>
          </p:cNvPicPr>
          <p:nvPr/>
        </p:nvPicPr>
        <p:blipFill rotWithShape="1">
          <a:blip r:embed="rId2">
            <a:extLst>
              <a:ext uri="{28A0092B-C50C-407E-A947-70E740481C1C}">
                <a14:useLocalDpi xmlns:a14="http://schemas.microsoft.com/office/drawing/2010/main" val="0"/>
              </a:ext>
            </a:extLst>
          </a:blip>
          <a:srcRect l="38241"/>
          <a:stretch/>
        </p:blipFill>
        <p:spPr bwMode="auto">
          <a:xfrm>
            <a:off x="6246812" y="1392865"/>
            <a:ext cx="4562661" cy="4196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3416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b="1" dirty="0" smtClean="0"/>
              <a:t>Current Affairs: </a:t>
            </a:r>
            <a:r>
              <a:rPr lang="en-US" b="1" dirty="0"/>
              <a:t>Isaiah </a:t>
            </a:r>
            <a:r>
              <a:rPr lang="en-US" sz="4000" b="1" dirty="0" smtClean="0"/>
              <a:t>59:4-21                                                                                                                                                                                                                                                                                          </a:t>
            </a:r>
            <a:endParaRPr lang="en-US" b="1" dirty="0"/>
          </a:p>
        </p:txBody>
      </p:sp>
      <p:sp>
        <p:nvSpPr>
          <p:cNvPr id="14" name="Content Placeholder 13"/>
          <p:cNvSpPr>
            <a:spLocks noGrp="1"/>
          </p:cNvSpPr>
          <p:nvPr>
            <p:ph idx="1"/>
          </p:nvPr>
        </p:nvSpPr>
        <p:spPr>
          <a:xfrm>
            <a:off x="1293813" y="1371600"/>
            <a:ext cx="2895599" cy="5029200"/>
          </a:xfrm>
        </p:spPr>
        <p:txBody>
          <a:bodyPr>
            <a:noAutofit/>
          </a:bodyPr>
          <a:lstStyle/>
          <a:p>
            <a:r>
              <a:rPr lang="en-US" sz="3100" b="1" baseline="30000" dirty="0" smtClean="0"/>
              <a:t>4</a:t>
            </a:r>
            <a:r>
              <a:rPr lang="en-US" sz="3100" b="1" baseline="30000" dirty="0"/>
              <a:t> </a:t>
            </a:r>
            <a:r>
              <a:rPr lang="en-US" sz="3100" dirty="0"/>
              <a:t>None </a:t>
            </a:r>
            <a:r>
              <a:rPr lang="en-US" sz="3100" dirty="0" err="1"/>
              <a:t>calleth</a:t>
            </a:r>
            <a:r>
              <a:rPr lang="en-US" sz="3100" dirty="0"/>
              <a:t> for justice, nor any </a:t>
            </a:r>
            <a:r>
              <a:rPr lang="en-US" sz="3100" dirty="0" err="1"/>
              <a:t>pleadeth</a:t>
            </a:r>
            <a:r>
              <a:rPr lang="en-US" sz="3100" dirty="0"/>
              <a:t> for truth: they trust in vanity, and speak lies; they conceive mischief, and bring forth iniquity.</a:t>
            </a:r>
          </a:p>
        </p:txBody>
      </p:sp>
      <p:pic>
        <p:nvPicPr>
          <p:cNvPr id="28674" name="Picture 2" descr="10 Most Hated Personality Traits you Might Possess - 10 Most Tod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6612" y="1359195"/>
            <a:ext cx="6900712" cy="4600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167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b="1" dirty="0" smtClean="0"/>
              <a:t>Current Affairs: </a:t>
            </a:r>
            <a:r>
              <a:rPr lang="en-US" b="1" dirty="0"/>
              <a:t>Isaiah </a:t>
            </a:r>
            <a:r>
              <a:rPr lang="en-US" sz="4000" b="1" dirty="0" smtClean="0"/>
              <a:t>59:5-21                                                                                                                                                                                                                                                                                          </a:t>
            </a:r>
            <a:endParaRPr lang="en-US" b="1" dirty="0"/>
          </a:p>
        </p:txBody>
      </p:sp>
      <p:sp>
        <p:nvSpPr>
          <p:cNvPr id="14" name="Content Placeholder 13"/>
          <p:cNvSpPr>
            <a:spLocks noGrp="1"/>
          </p:cNvSpPr>
          <p:nvPr>
            <p:ph idx="1"/>
          </p:nvPr>
        </p:nvSpPr>
        <p:spPr>
          <a:xfrm>
            <a:off x="1293813" y="1371600"/>
            <a:ext cx="6095999" cy="5029200"/>
          </a:xfrm>
        </p:spPr>
        <p:txBody>
          <a:bodyPr>
            <a:noAutofit/>
          </a:bodyPr>
          <a:lstStyle/>
          <a:p>
            <a:r>
              <a:rPr lang="en-US" sz="3200" b="1" baseline="30000" dirty="0"/>
              <a:t>5 </a:t>
            </a:r>
            <a:r>
              <a:rPr lang="en-US" sz="3200" dirty="0"/>
              <a:t>They hatch cockatrice' eggs, and weave the spider's web: he that </a:t>
            </a:r>
            <a:r>
              <a:rPr lang="en-US" sz="3200" dirty="0" err="1"/>
              <a:t>eateth</a:t>
            </a:r>
            <a:r>
              <a:rPr lang="en-US" sz="3200" dirty="0"/>
              <a:t> of their eggs </a:t>
            </a:r>
            <a:r>
              <a:rPr lang="en-US" sz="3200" dirty="0" err="1"/>
              <a:t>dieth</a:t>
            </a:r>
            <a:r>
              <a:rPr lang="en-US" sz="3200" dirty="0"/>
              <a:t>, and that which is crushed </a:t>
            </a:r>
            <a:r>
              <a:rPr lang="en-US" sz="3200" dirty="0" err="1"/>
              <a:t>breaketh</a:t>
            </a:r>
            <a:r>
              <a:rPr lang="en-US" sz="3200" dirty="0"/>
              <a:t> out into a viper.</a:t>
            </a:r>
          </a:p>
          <a:p>
            <a:r>
              <a:rPr lang="en-US" sz="3200" b="1" baseline="30000" dirty="0"/>
              <a:t>6 </a:t>
            </a:r>
            <a:r>
              <a:rPr lang="en-US" sz="3200" dirty="0"/>
              <a:t>Their webs shall not become garments, neither shall they cover themselves with their works: their works are works of iniquity, and the act of violence is in their hands.</a:t>
            </a:r>
          </a:p>
        </p:txBody>
      </p:sp>
      <p:pic>
        <p:nvPicPr>
          <p:cNvPr id="6" name="Picture 2" descr="Hrlawyers... ::: Helsinki Committee for Human Rights in Serb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9163" y="1943100"/>
            <a:ext cx="3853679"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3990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b="1" dirty="0" smtClean="0"/>
              <a:t>Current Affairs: </a:t>
            </a:r>
            <a:r>
              <a:rPr lang="en-US" b="1" dirty="0"/>
              <a:t>Isaiah </a:t>
            </a:r>
            <a:r>
              <a:rPr lang="en-US" sz="4000" b="1" dirty="0" smtClean="0"/>
              <a:t>59:7-21                                                                                                                                                                                                                                                                                          </a:t>
            </a:r>
            <a:endParaRPr lang="en-US" b="1" dirty="0"/>
          </a:p>
        </p:txBody>
      </p:sp>
      <p:sp>
        <p:nvSpPr>
          <p:cNvPr id="14" name="Content Placeholder 13"/>
          <p:cNvSpPr>
            <a:spLocks noGrp="1"/>
          </p:cNvSpPr>
          <p:nvPr>
            <p:ph idx="1"/>
          </p:nvPr>
        </p:nvSpPr>
        <p:spPr>
          <a:xfrm>
            <a:off x="1293813" y="1371600"/>
            <a:ext cx="6476999" cy="5029200"/>
          </a:xfrm>
        </p:spPr>
        <p:txBody>
          <a:bodyPr>
            <a:noAutofit/>
          </a:bodyPr>
          <a:lstStyle/>
          <a:p>
            <a:r>
              <a:rPr lang="en-US" sz="3200" b="1" baseline="30000" dirty="0"/>
              <a:t>7 </a:t>
            </a:r>
            <a:r>
              <a:rPr lang="en-US" sz="3200" dirty="0"/>
              <a:t>Their feet run to evil, and they make haste to shed innocent blood: their thoughts are thoughts of iniquity; wasting and destruction are in their paths.</a:t>
            </a:r>
          </a:p>
          <a:p>
            <a:r>
              <a:rPr lang="en-US" sz="3200" b="1" baseline="30000" dirty="0"/>
              <a:t>8 </a:t>
            </a:r>
            <a:r>
              <a:rPr lang="en-US" sz="3200" dirty="0"/>
              <a:t>The way of peace they know not; and there is no judgment in their goings: they have made them crooked paths: whosoever </a:t>
            </a:r>
            <a:r>
              <a:rPr lang="en-US" sz="3200" dirty="0" err="1"/>
              <a:t>goeth</a:t>
            </a:r>
            <a:r>
              <a:rPr lang="en-US" sz="3200" dirty="0"/>
              <a:t> therein shall not know peace.</a:t>
            </a:r>
          </a:p>
        </p:txBody>
      </p:sp>
      <p:pic>
        <p:nvPicPr>
          <p:cNvPr id="6" name="Picture 2" descr="One group is responsible for America's culture of violence, and it isn ..."/>
          <p:cNvPicPr>
            <a:picLocks noChangeAspect="1" noChangeArrowheads="1"/>
          </p:cNvPicPr>
          <p:nvPr/>
        </p:nvPicPr>
        <p:blipFill rotWithShape="1">
          <a:blip r:embed="rId2">
            <a:extLst>
              <a:ext uri="{28A0092B-C50C-407E-A947-70E740481C1C}">
                <a14:useLocalDpi xmlns:a14="http://schemas.microsoft.com/office/drawing/2010/main" val="0"/>
              </a:ext>
            </a:extLst>
          </a:blip>
          <a:srcRect l="21258" r="12919"/>
          <a:stretch/>
        </p:blipFill>
        <p:spPr bwMode="auto">
          <a:xfrm>
            <a:off x="7770812" y="1943100"/>
            <a:ext cx="4082473"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279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b="1" dirty="0" smtClean="0"/>
              <a:t>Current Affairs: </a:t>
            </a:r>
            <a:r>
              <a:rPr lang="en-US" b="1" dirty="0"/>
              <a:t>Isaiah </a:t>
            </a:r>
            <a:r>
              <a:rPr lang="en-US" sz="4000" b="1" dirty="0" smtClean="0"/>
              <a:t>59:9-21                                                                                                                                                                                                                                                                                          </a:t>
            </a:r>
            <a:endParaRPr lang="en-US" b="1" dirty="0"/>
          </a:p>
        </p:txBody>
      </p:sp>
      <p:sp>
        <p:nvSpPr>
          <p:cNvPr id="14" name="Content Placeholder 13"/>
          <p:cNvSpPr>
            <a:spLocks noGrp="1"/>
          </p:cNvSpPr>
          <p:nvPr>
            <p:ph idx="1"/>
          </p:nvPr>
        </p:nvSpPr>
        <p:spPr>
          <a:xfrm>
            <a:off x="1293813" y="1371600"/>
            <a:ext cx="6172199" cy="5029200"/>
          </a:xfrm>
        </p:spPr>
        <p:txBody>
          <a:bodyPr>
            <a:noAutofit/>
          </a:bodyPr>
          <a:lstStyle/>
          <a:p>
            <a:r>
              <a:rPr lang="en-US" sz="3200" b="1" baseline="30000" dirty="0"/>
              <a:t>9 </a:t>
            </a:r>
            <a:r>
              <a:rPr lang="en-US" sz="3200" dirty="0"/>
              <a:t>Therefore is judgment far from us, neither doth justice overtake us: we wait for light, but behold obscurity; for brightness, but we walk in darkness.</a:t>
            </a:r>
          </a:p>
          <a:p>
            <a:r>
              <a:rPr lang="en-US" sz="3200" b="1" baseline="30000" dirty="0"/>
              <a:t>10 </a:t>
            </a:r>
            <a:r>
              <a:rPr lang="en-US" sz="3200" dirty="0"/>
              <a:t>We grope for the wall like the blind, and we grope as if we had no eyes: we stumble at noon day as in the night; we are in desolate places as dead </a:t>
            </a:r>
            <a:r>
              <a:rPr lang="en-US" sz="3200" dirty="0" smtClean="0"/>
              <a:t>men.</a:t>
            </a:r>
            <a:endParaRPr lang="en-US" sz="3200" dirty="0"/>
          </a:p>
        </p:txBody>
      </p:sp>
      <p:pic>
        <p:nvPicPr>
          <p:cNvPr id="32770" name="Picture 2" descr="What I Learned From A Walk In The Dark!"/>
          <p:cNvPicPr>
            <a:picLocks noChangeAspect="1" noChangeArrowheads="1"/>
          </p:cNvPicPr>
          <p:nvPr/>
        </p:nvPicPr>
        <p:blipFill rotWithShape="1">
          <a:blip r:embed="rId2">
            <a:extLst>
              <a:ext uri="{28A0092B-C50C-407E-A947-70E740481C1C}">
                <a14:useLocalDpi xmlns:a14="http://schemas.microsoft.com/office/drawing/2010/main" val="0"/>
              </a:ext>
            </a:extLst>
          </a:blip>
          <a:srcRect l="10165" r="20861"/>
          <a:stretch/>
        </p:blipFill>
        <p:spPr bwMode="auto">
          <a:xfrm>
            <a:off x="7673146" y="1524000"/>
            <a:ext cx="4136265" cy="4491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4948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762000"/>
            <a:ext cx="9829801" cy="1066800"/>
          </a:xfrm>
        </p:spPr>
        <p:txBody>
          <a:bodyPr>
            <a:normAutofit/>
          </a:bodyPr>
          <a:lstStyle/>
          <a:p>
            <a:r>
              <a:rPr lang="en-US" b="1" dirty="0" smtClean="0"/>
              <a:t>SDABC V4 p. 303</a:t>
            </a:r>
            <a:endParaRPr lang="en-US" b="1" dirty="0"/>
          </a:p>
        </p:txBody>
      </p:sp>
      <p:sp>
        <p:nvSpPr>
          <p:cNvPr id="3" name="Text Placeholder 2"/>
          <p:cNvSpPr>
            <a:spLocks noGrp="1"/>
          </p:cNvSpPr>
          <p:nvPr>
            <p:ph type="body" idx="1"/>
          </p:nvPr>
        </p:nvSpPr>
        <p:spPr>
          <a:xfrm>
            <a:off x="836612" y="1905000"/>
            <a:ext cx="10363200" cy="3810000"/>
          </a:xfrm>
          <a:solidFill>
            <a:schemeClr val="accent6">
              <a:lumMod val="40000"/>
              <a:lumOff val="60000"/>
            </a:schemeClr>
          </a:solidFill>
          <a:ln>
            <a:solidFill>
              <a:srgbClr val="002060"/>
            </a:solidFill>
          </a:ln>
        </p:spPr>
        <p:txBody>
          <a:bodyPr>
            <a:noAutofit/>
          </a:bodyPr>
          <a:lstStyle/>
          <a:p>
            <a:r>
              <a:rPr lang="en-US" sz="3200" dirty="0" smtClean="0"/>
              <a:t>Contrition and humility—the spirit of sincere repentance for sin, coupled with a sense of one’s inability, of oneself, to earn salvation—are the two essential qualifications for acceptance with God.  Contrition prepares the way for justification, as humility does for sanctification.  God can do little for the man who does not feel a keen sense of his own need and who does not reach out for power from above.  </a:t>
            </a:r>
            <a:endParaRPr lang="en-US" sz="3200" dirty="0"/>
          </a:p>
        </p:txBody>
      </p:sp>
    </p:spTree>
    <p:extLst>
      <p:ext uri="{BB962C8B-B14F-4D97-AF65-F5344CB8AC3E}">
        <p14:creationId xmlns:p14="http://schemas.microsoft.com/office/powerpoint/2010/main" val="209291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b="1" dirty="0" smtClean="0"/>
              <a:t>Current Affairs: </a:t>
            </a:r>
            <a:r>
              <a:rPr lang="en-US" b="1" dirty="0"/>
              <a:t>Isaiah </a:t>
            </a:r>
            <a:r>
              <a:rPr lang="en-US" sz="4000" b="1" dirty="0" smtClean="0"/>
              <a:t>59:11-21                                                                                                                                                                                                                                                                                          </a:t>
            </a:r>
            <a:endParaRPr lang="en-US" b="1" dirty="0"/>
          </a:p>
        </p:txBody>
      </p:sp>
      <p:sp>
        <p:nvSpPr>
          <p:cNvPr id="14" name="Content Placeholder 13"/>
          <p:cNvSpPr>
            <a:spLocks noGrp="1"/>
          </p:cNvSpPr>
          <p:nvPr>
            <p:ph idx="1"/>
          </p:nvPr>
        </p:nvSpPr>
        <p:spPr>
          <a:xfrm>
            <a:off x="1293813" y="1371600"/>
            <a:ext cx="6172199" cy="5029200"/>
          </a:xfrm>
        </p:spPr>
        <p:txBody>
          <a:bodyPr>
            <a:noAutofit/>
          </a:bodyPr>
          <a:lstStyle/>
          <a:p>
            <a:r>
              <a:rPr lang="en-US" sz="3200" b="1" baseline="30000" dirty="0"/>
              <a:t>11 </a:t>
            </a:r>
            <a:r>
              <a:rPr lang="en-US" sz="3200" dirty="0"/>
              <a:t>We roar all like bears, and mourn sore like doves: we look for judgment, but there is none; for salvation, but it is far off from us.</a:t>
            </a:r>
          </a:p>
          <a:p>
            <a:r>
              <a:rPr lang="en-US" sz="3200" b="1" baseline="30000" dirty="0"/>
              <a:t>12 </a:t>
            </a:r>
            <a:r>
              <a:rPr lang="en-US" sz="3200" dirty="0"/>
              <a:t>For our transgressions are multiplied before thee, and our sins testify against us: for our transgressions are with us; and as for our iniquities, we know them;</a:t>
            </a:r>
          </a:p>
        </p:txBody>
      </p:sp>
      <p:pic>
        <p:nvPicPr>
          <p:cNvPr id="33796" name="Picture 4" descr="5 Warning Signs Your Teen Is In Trouble | HuffPost"/>
          <p:cNvPicPr>
            <a:picLocks noChangeAspect="1" noChangeArrowheads="1"/>
          </p:cNvPicPr>
          <p:nvPr/>
        </p:nvPicPr>
        <p:blipFill rotWithShape="1">
          <a:blip r:embed="rId2">
            <a:extLst>
              <a:ext uri="{28A0092B-C50C-407E-A947-70E740481C1C}">
                <a14:useLocalDpi xmlns:a14="http://schemas.microsoft.com/office/drawing/2010/main" val="0"/>
              </a:ext>
            </a:extLst>
          </a:blip>
          <a:srcRect l="50000"/>
          <a:stretch/>
        </p:blipFill>
        <p:spPr bwMode="auto">
          <a:xfrm>
            <a:off x="7694612" y="1790700"/>
            <a:ext cx="4190996"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0847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b="1" dirty="0" smtClean="0"/>
              <a:t>Current Affairs: </a:t>
            </a:r>
            <a:r>
              <a:rPr lang="en-US" b="1" dirty="0"/>
              <a:t>Isaiah </a:t>
            </a:r>
            <a:r>
              <a:rPr lang="en-US" sz="4000" b="1" dirty="0" smtClean="0"/>
              <a:t>59:13-21                                                                                                                                                                                                                                                                                          </a:t>
            </a:r>
            <a:endParaRPr lang="en-US" b="1" dirty="0"/>
          </a:p>
        </p:txBody>
      </p:sp>
      <p:sp>
        <p:nvSpPr>
          <p:cNvPr id="14" name="Content Placeholder 13"/>
          <p:cNvSpPr>
            <a:spLocks noGrp="1"/>
          </p:cNvSpPr>
          <p:nvPr>
            <p:ph idx="1"/>
          </p:nvPr>
        </p:nvSpPr>
        <p:spPr>
          <a:xfrm>
            <a:off x="1293813" y="1371600"/>
            <a:ext cx="6095999" cy="5029200"/>
          </a:xfrm>
        </p:spPr>
        <p:txBody>
          <a:bodyPr>
            <a:noAutofit/>
          </a:bodyPr>
          <a:lstStyle/>
          <a:p>
            <a:r>
              <a:rPr lang="en-US" sz="3200" b="1" baseline="30000" dirty="0"/>
              <a:t>13 </a:t>
            </a:r>
            <a:r>
              <a:rPr lang="en-US" sz="3200" dirty="0"/>
              <a:t>In transgressing and lying against the </a:t>
            </a:r>
            <a:r>
              <a:rPr lang="en-US" sz="3200" cap="small" dirty="0"/>
              <a:t>Lord</a:t>
            </a:r>
            <a:r>
              <a:rPr lang="en-US" sz="3200" dirty="0"/>
              <a:t>, and departing away from our God, speaking oppression and revolt, conceiving and uttering from the heart words of falsehood.</a:t>
            </a:r>
          </a:p>
          <a:p>
            <a:r>
              <a:rPr lang="en-US" sz="3200" b="1" baseline="30000" dirty="0"/>
              <a:t>14 </a:t>
            </a:r>
            <a:r>
              <a:rPr lang="en-US" sz="3200" dirty="0"/>
              <a:t>And judgment is turned away backward, and justice </a:t>
            </a:r>
            <a:r>
              <a:rPr lang="en-US" sz="3200" dirty="0" err="1"/>
              <a:t>standeth</a:t>
            </a:r>
            <a:r>
              <a:rPr lang="en-US" sz="3200" dirty="0"/>
              <a:t> afar off: for truth is fallen in the street, and equity cannot enter.</a:t>
            </a:r>
          </a:p>
        </p:txBody>
      </p:sp>
      <p:pic>
        <p:nvPicPr>
          <p:cNvPr id="34818" name="Picture 2" descr="Metro East Atheist Network: George Carlin's 10(ish) Commandmen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3212" y="1374913"/>
            <a:ext cx="3581400" cy="5116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2403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b="1" dirty="0" smtClean="0"/>
              <a:t>Future History: </a:t>
            </a:r>
            <a:r>
              <a:rPr lang="en-US" b="1" dirty="0"/>
              <a:t>Isaiah </a:t>
            </a:r>
            <a:r>
              <a:rPr lang="en-US" sz="4000" b="1" dirty="0" smtClean="0"/>
              <a:t>59:15-21                                                                                                                                                                                                                                                                                          </a:t>
            </a:r>
            <a:endParaRPr lang="en-US" b="1" dirty="0"/>
          </a:p>
        </p:txBody>
      </p:sp>
      <p:sp>
        <p:nvSpPr>
          <p:cNvPr id="14" name="Content Placeholder 13"/>
          <p:cNvSpPr>
            <a:spLocks noGrp="1"/>
          </p:cNvSpPr>
          <p:nvPr>
            <p:ph idx="1"/>
          </p:nvPr>
        </p:nvSpPr>
        <p:spPr>
          <a:xfrm>
            <a:off x="1293813" y="1371600"/>
            <a:ext cx="3505199" cy="5029200"/>
          </a:xfrm>
        </p:spPr>
        <p:txBody>
          <a:bodyPr>
            <a:noAutofit/>
          </a:bodyPr>
          <a:lstStyle/>
          <a:p>
            <a:r>
              <a:rPr lang="en-US" sz="3200" b="1" baseline="30000" dirty="0"/>
              <a:t>15 </a:t>
            </a:r>
            <a:r>
              <a:rPr lang="en-US" sz="3200" dirty="0"/>
              <a:t>Yea, truth </a:t>
            </a:r>
            <a:r>
              <a:rPr lang="en-US" sz="3200" dirty="0" err="1"/>
              <a:t>faileth</a:t>
            </a:r>
            <a:r>
              <a:rPr lang="en-US" sz="3200" dirty="0"/>
              <a:t>; and he that </a:t>
            </a:r>
            <a:r>
              <a:rPr lang="en-US" sz="3200" dirty="0" err="1"/>
              <a:t>departeth</a:t>
            </a:r>
            <a:r>
              <a:rPr lang="en-US" sz="3200" dirty="0"/>
              <a:t> from evil </a:t>
            </a:r>
            <a:r>
              <a:rPr lang="en-US" sz="3200" dirty="0" err="1"/>
              <a:t>maketh</a:t>
            </a:r>
            <a:r>
              <a:rPr lang="en-US" sz="3200" dirty="0"/>
              <a:t> himself a prey: </a:t>
            </a:r>
            <a:r>
              <a:rPr lang="en-US" sz="3200" dirty="0" smtClean="0"/>
              <a:t>and the</a:t>
            </a:r>
            <a:r>
              <a:rPr lang="en-US" sz="3200" dirty="0"/>
              <a:t> </a:t>
            </a:r>
            <a:r>
              <a:rPr lang="en-US" sz="3200" cap="small" dirty="0"/>
              <a:t>Lord</a:t>
            </a:r>
            <a:r>
              <a:rPr lang="en-US" sz="3200" dirty="0"/>
              <a:t> saw it, and it displeased him that there was no judgment.</a:t>
            </a:r>
          </a:p>
        </p:txBody>
      </p:sp>
      <p:pic>
        <p:nvPicPr>
          <p:cNvPr id="35848" name="Picture 8" descr="Jesus Is The Bridge To G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7612" y="1371600"/>
            <a:ext cx="6548437" cy="490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672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b="1" dirty="0" smtClean="0"/>
              <a:t>Future History: </a:t>
            </a:r>
            <a:r>
              <a:rPr lang="en-US" b="1" dirty="0"/>
              <a:t>Isaiah </a:t>
            </a:r>
            <a:r>
              <a:rPr lang="en-US" sz="4000" b="1" dirty="0" smtClean="0"/>
              <a:t>59:16-21                                                                                                                                                                                                                                                                                          </a:t>
            </a:r>
            <a:endParaRPr lang="en-US" b="1" dirty="0"/>
          </a:p>
        </p:txBody>
      </p:sp>
      <p:sp>
        <p:nvSpPr>
          <p:cNvPr id="14" name="Content Placeholder 13"/>
          <p:cNvSpPr>
            <a:spLocks noGrp="1"/>
          </p:cNvSpPr>
          <p:nvPr>
            <p:ph idx="1"/>
          </p:nvPr>
        </p:nvSpPr>
        <p:spPr>
          <a:xfrm>
            <a:off x="1293813" y="1371600"/>
            <a:ext cx="4876799" cy="5029200"/>
          </a:xfrm>
        </p:spPr>
        <p:txBody>
          <a:bodyPr>
            <a:noAutofit/>
          </a:bodyPr>
          <a:lstStyle/>
          <a:p>
            <a:r>
              <a:rPr lang="en-US" sz="3200" b="1" baseline="30000" dirty="0"/>
              <a:t>16 </a:t>
            </a:r>
            <a:r>
              <a:rPr lang="en-US" sz="3200" dirty="0"/>
              <a:t>And he saw that there was no man, and wondered that there was no intercessor: therefore his arm brought salvation unto him; and his righteousness, it sustained him.</a:t>
            </a:r>
          </a:p>
        </p:txBody>
      </p:sp>
      <p:pic>
        <p:nvPicPr>
          <p:cNvPr id="35844" name="Picture 4" descr="Jesus - the Bridge that holds the gap | Jesus art, Christian art, Jesus"/>
          <p:cNvPicPr>
            <a:picLocks noChangeAspect="1" noChangeArrowheads="1"/>
          </p:cNvPicPr>
          <p:nvPr/>
        </p:nvPicPr>
        <p:blipFill rotWithShape="1">
          <a:blip r:embed="rId2">
            <a:extLst>
              <a:ext uri="{28A0092B-C50C-407E-A947-70E740481C1C}">
                <a14:useLocalDpi xmlns:a14="http://schemas.microsoft.com/office/drawing/2010/main" val="0"/>
              </a:ext>
            </a:extLst>
          </a:blip>
          <a:srcRect b="8443"/>
          <a:stretch/>
        </p:blipFill>
        <p:spPr bwMode="auto">
          <a:xfrm>
            <a:off x="6323012" y="1066800"/>
            <a:ext cx="4114800" cy="5825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986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b="1" dirty="0" smtClean="0"/>
              <a:t>Future History: </a:t>
            </a:r>
            <a:r>
              <a:rPr lang="en-US" b="1" dirty="0"/>
              <a:t>Isaiah </a:t>
            </a:r>
            <a:r>
              <a:rPr lang="en-US" sz="4000" b="1" dirty="0" smtClean="0"/>
              <a:t>59:17-21                                                                                                                                                                                                                                                                                          </a:t>
            </a:r>
            <a:endParaRPr lang="en-US" b="1" dirty="0"/>
          </a:p>
        </p:txBody>
      </p:sp>
      <p:sp>
        <p:nvSpPr>
          <p:cNvPr id="14" name="Content Placeholder 13"/>
          <p:cNvSpPr>
            <a:spLocks noGrp="1"/>
          </p:cNvSpPr>
          <p:nvPr>
            <p:ph idx="1"/>
          </p:nvPr>
        </p:nvSpPr>
        <p:spPr>
          <a:xfrm>
            <a:off x="1293813" y="1371600"/>
            <a:ext cx="4876799" cy="5029200"/>
          </a:xfrm>
        </p:spPr>
        <p:txBody>
          <a:bodyPr>
            <a:noAutofit/>
          </a:bodyPr>
          <a:lstStyle/>
          <a:p>
            <a:r>
              <a:rPr lang="en-US" sz="3200" b="1" baseline="30000" dirty="0"/>
              <a:t>17 </a:t>
            </a:r>
            <a:r>
              <a:rPr lang="en-US" sz="3200" dirty="0"/>
              <a:t>For he put on righteousness as a breastplate, and an helmet of salvation upon his head; and he put on the garments of vengeance for clothing, and was clad with zeal as a cloak</a:t>
            </a:r>
            <a:r>
              <a:rPr lang="en-US" sz="3200" dirty="0" smtClean="0"/>
              <a:t>.</a:t>
            </a:r>
            <a:endParaRPr lang="en-US" sz="3200" dirty="0"/>
          </a:p>
        </p:txBody>
      </p:sp>
      <p:pic>
        <p:nvPicPr>
          <p:cNvPr id="38916" name="Picture 4" descr="Pin on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1050" y="1066801"/>
            <a:ext cx="3814145"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296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b="1" dirty="0" smtClean="0"/>
              <a:t>Future History: </a:t>
            </a:r>
            <a:r>
              <a:rPr lang="en-US" b="1" dirty="0"/>
              <a:t>Isaiah </a:t>
            </a:r>
            <a:r>
              <a:rPr lang="en-US" sz="4000" b="1" dirty="0" smtClean="0"/>
              <a:t>59:18-21                                                                                                                                                                                                                                                                                          </a:t>
            </a:r>
            <a:endParaRPr lang="en-US" b="1" dirty="0"/>
          </a:p>
        </p:txBody>
      </p:sp>
      <p:sp>
        <p:nvSpPr>
          <p:cNvPr id="14" name="Content Placeholder 13"/>
          <p:cNvSpPr>
            <a:spLocks noGrp="1"/>
          </p:cNvSpPr>
          <p:nvPr>
            <p:ph idx="1"/>
          </p:nvPr>
        </p:nvSpPr>
        <p:spPr>
          <a:xfrm>
            <a:off x="1293813" y="1371600"/>
            <a:ext cx="4876799" cy="5029200"/>
          </a:xfrm>
        </p:spPr>
        <p:txBody>
          <a:bodyPr>
            <a:noAutofit/>
          </a:bodyPr>
          <a:lstStyle/>
          <a:p>
            <a:r>
              <a:rPr lang="en-US" sz="3200" b="1" baseline="30000" dirty="0" smtClean="0"/>
              <a:t>18</a:t>
            </a:r>
            <a:r>
              <a:rPr lang="en-US" sz="3200" b="1" baseline="30000" dirty="0"/>
              <a:t> </a:t>
            </a:r>
            <a:r>
              <a:rPr lang="en-US" sz="3200" dirty="0"/>
              <a:t>According to their deeds, accordingly he will repay, fury to his adversaries, </a:t>
            </a:r>
            <a:r>
              <a:rPr lang="en-US" sz="3200" dirty="0" err="1"/>
              <a:t>recompence</a:t>
            </a:r>
            <a:r>
              <a:rPr lang="en-US" sz="3200" dirty="0"/>
              <a:t> to his enemies; to the islands he will repay </a:t>
            </a:r>
            <a:r>
              <a:rPr lang="en-US" sz="3200" dirty="0" err="1"/>
              <a:t>recompence</a:t>
            </a:r>
            <a:r>
              <a:rPr lang="en-US" sz="3200" dirty="0"/>
              <a:t>.</a:t>
            </a:r>
          </a:p>
        </p:txBody>
      </p:sp>
      <p:pic>
        <p:nvPicPr>
          <p:cNvPr id="37890" name="Picture 2" descr="Revelation Behold a White Horse Limited Edition Gicle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9212" y="1066800"/>
            <a:ext cx="3890154" cy="5219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696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b="1" dirty="0" smtClean="0"/>
              <a:t>Future History: </a:t>
            </a:r>
            <a:r>
              <a:rPr lang="en-US" b="1" dirty="0"/>
              <a:t>Isaiah </a:t>
            </a:r>
            <a:r>
              <a:rPr lang="en-US" sz="4000" b="1" dirty="0" smtClean="0"/>
              <a:t>59:19-21                                                                                                                                                                                                                                                                                          </a:t>
            </a:r>
            <a:endParaRPr lang="en-US" b="1" dirty="0"/>
          </a:p>
        </p:txBody>
      </p:sp>
      <p:sp>
        <p:nvSpPr>
          <p:cNvPr id="14" name="Content Placeholder 13"/>
          <p:cNvSpPr>
            <a:spLocks noGrp="1"/>
          </p:cNvSpPr>
          <p:nvPr>
            <p:ph idx="1"/>
          </p:nvPr>
        </p:nvSpPr>
        <p:spPr>
          <a:xfrm>
            <a:off x="1293813" y="1371600"/>
            <a:ext cx="5943599" cy="5029200"/>
          </a:xfrm>
        </p:spPr>
        <p:txBody>
          <a:bodyPr>
            <a:noAutofit/>
          </a:bodyPr>
          <a:lstStyle/>
          <a:p>
            <a:r>
              <a:rPr lang="en-US" sz="3200" b="1" baseline="30000" dirty="0"/>
              <a:t>19 </a:t>
            </a:r>
            <a:r>
              <a:rPr lang="en-US" sz="3200" dirty="0"/>
              <a:t>So shall they fear the name of the </a:t>
            </a:r>
            <a:r>
              <a:rPr lang="en-US" sz="3200" cap="small" dirty="0"/>
              <a:t>Lord</a:t>
            </a:r>
            <a:r>
              <a:rPr lang="en-US" sz="3200" dirty="0"/>
              <a:t> from the west, and his glory from the rising of the sun. When the enemy shall come in like a flood, the Spirit of the </a:t>
            </a:r>
            <a:r>
              <a:rPr lang="en-US" sz="3200" cap="small" dirty="0"/>
              <a:t>Lord</a:t>
            </a:r>
            <a:r>
              <a:rPr lang="en-US" sz="3200" dirty="0"/>
              <a:t> shall lift up a standard against him.</a:t>
            </a:r>
          </a:p>
          <a:p>
            <a:r>
              <a:rPr lang="en-US" sz="3200" b="1" baseline="30000" dirty="0"/>
              <a:t>20 </a:t>
            </a:r>
            <a:r>
              <a:rPr lang="en-US" sz="3200" dirty="0"/>
              <a:t>And the Redeemer shall come to Zion, and unto them that turn from transgression in Jacob, </a:t>
            </a:r>
            <a:r>
              <a:rPr lang="en-US" sz="3200" dirty="0" err="1"/>
              <a:t>saith</a:t>
            </a:r>
            <a:r>
              <a:rPr lang="en-US" sz="3200" dirty="0"/>
              <a:t> the </a:t>
            </a:r>
            <a:r>
              <a:rPr lang="en-US" sz="3200" cap="small" dirty="0"/>
              <a:t>Lord</a:t>
            </a:r>
            <a:r>
              <a:rPr lang="en-US" sz="3200" dirty="0"/>
              <a:t>.</a:t>
            </a:r>
          </a:p>
        </p:txBody>
      </p:sp>
      <p:pic>
        <p:nvPicPr>
          <p:cNvPr id="39938" name="Picture 2" descr="Behold a White Horse II Photograph by Keith Kapple | Fine Art Amer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812" y="1562099"/>
            <a:ext cx="4514850" cy="4648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870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b="1" dirty="0" smtClean="0"/>
              <a:t>Future History: </a:t>
            </a:r>
            <a:r>
              <a:rPr lang="en-US" b="1" dirty="0"/>
              <a:t>Isaiah </a:t>
            </a:r>
            <a:r>
              <a:rPr lang="en-US" sz="4000" b="1" dirty="0" smtClean="0"/>
              <a:t>59:21                                                                                                                                                                                                                                                                                          </a:t>
            </a:r>
            <a:endParaRPr lang="en-US" b="1" dirty="0"/>
          </a:p>
        </p:txBody>
      </p:sp>
      <p:sp>
        <p:nvSpPr>
          <p:cNvPr id="14" name="Content Placeholder 13"/>
          <p:cNvSpPr>
            <a:spLocks noGrp="1"/>
          </p:cNvSpPr>
          <p:nvPr>
            <p:ph idx="1"/>
          </p:nvPr>
        </p:nvSpPr>
        <p:spPr>
          <a:xfrm>
            <a:off x="1293813" y="1371600"/>
            <a:ext cx="5333999" cy="5029200"/>
          </a:xfrm>
        </p:spPr>
        <p:txBody>
          <a:bodyPr>
            <a:noAutofit/>
          </a:bodyPr>
          <a:lstStyle/>
          <a:p>
            <a:r>
              <a:rPr lang="en-US" sz="3200" b="1" baseline="30000" dirty="0"/>
              <a:t>21 </a:t>
            </a:r>
            <a:r>
              <a:rPr lang="en-US" sz="3200" dirty="0"/>
              <a:t>As for me, this is my covenant with them, </a:t>
            </a:r>
            <a:r>
              <a:rPr lang="en-US" sz="3200" dirty="0" err="1"/>
              <a:t>saith</a:t>
            </a:r>
            <a:r>
              <a:rPr lang="en-US" sz="3200" dirty="0"/>
              <a:t> the </a:t>
            </a:r>
            <a:r>
              <a:rPr lang="en-US" sz="3200" cap="small" dirty="0"/>
              <a:t>Lord</a:t>
            </a:r>
            <a:r>
              <a:rPr lang="en-US" sz="3200" dirty="0"/>
              <a:t>; My spirit that is upon thee, and my words which I have put in thy mouth, shall not depart out of thy mouth, nor out of the mouth of thy seed, nor out of the mouth of thy seed's seed, </a:t>
            </a:r>
            <a:r>
              <a:rPr lang="en-US" sz="3200" dirty="0" err="1"/>
              <a:t>saith</a:t>
            </a:r>
            <a:r>
              <a:rPr lang="en-US" sz="3200" dirty="0"/>
              <a:t> the </a:t>
            </a:r>
            <a:r>
              <a:rPr lang="en-US" sz="3200" cap="small" dirty="0"/>
              <a:t>Lord</a:t>
            </a:r>
            <a:r>
              <a:rPr lang="en-US" sz="3200" dirty="0"/>
              <a:t>, from henceforth and for ever.</a:t>
            </a:r>
          </a:p>
        </p:txBody>
      </p:sp>
      <p:pic>
        <p:nvPicPr>
          <p:cNvPr id="40964" name="Picture 4" descr="The Covenant with God: Part I | Equipping believers to become follower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866" y="2057400"/>
            <a:ext cx="5492203"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2601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7:1-25</a:t>
            </a:r>
            <a:r>
              <a:rPr lang="en-US" sz="4000" b="1" dirty="0" smtClean="0"/>
              <a:t>                                                                                                                                                                </a:t>
            </a:r>
            <a:endParaRPr lang="en-US" b="1" dirty="0"/>
          </a:p>
        </p:txBody>
      </p:sp>
      <p:sp>
        <p:nvSpPr>
          <p:cNvPr id="14" name="Content Placeholder 13"/>
          <p:cNvSpPr>
            <a:spLocks noGrp="1"/>
          </p:cNvSpPr>
          <p:nvPr>
            <p:ph idx="1"/>
          </p:nvPr>
        </p:nvSpPr>
        <p:spPr>
          <a:xfrm>
            <a:off x="5484813" y="1524000"/>
            <a:ext cx="6400800" cy="5029200"/>
          </a:xfrm>
        </p:spPr>
        <p:txBody>
          <a:bodyPr>
            <a:noAutofit/>
          </a:bodyPr>
          <a:lstStyle/>
          <a:p>
            <a:r>
              <a:rPr lang="en-US" sz="3200" b="1" dirty="0"/>
              <a:t>7 </a:t>
            </a:r>
            <a:r>
              <a:rPr lang="en-US" sz="3200" dirty="0"/>
              <a:t>Know ye not, brethren, (for I speak to them that know the law,) how that the law hath dominion over a man as long as he </a:t>
            </a:r>
            <a:r>
              <a:rPr lang="en-US" sz="3200" dirty="0" err="1"/>
              <a:t>liveth</a:t>
            </a:r>
            <a:r>
              <a:rPr lang="en-US" sz="3200" dirty="0"/>
              <a:t>?</a:t>
            </a:r>
          </a:p>
          <a:p>
            <a:r>
              <a:rPr lang="en-US" sz="3200" b="1" baseline="30000" dirty="0"/>
              <a:t>2 </a:t>
            </a:r>
            <a:r>
              <a:rPr lang="en-US" sz="3200" dirty="0"/>
              <a:t>For the woman which hath an husband is bound by the law to her husband so long as he </a:t>
            </a:r>
            <a:r>
              <a:rPr lang="en-US" sz="3200" dirty="0" err="1"/>
              <a:t>liveth</a:t>
            </a:r>
            <a:r>
              <a:rPr lang="en-US" sz="3200" dirty="0"/>
              <a:t>; but if the husband be dead, she is loosed from the law of her husband.</a:t>
            </a:r>
          </a:p>
        </p:txBody>
      </p:sp>
      <p:pic>
        <p:nvPicPr>
          <p:cNvPr id="41986" name="Picture 2" descr="Paul (Shaul) uses the phrase &quot;under the Law&quot; throughout his letters bu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612" y="2057400"/>
            <a:ext cx="4944834"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1179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7:3-25</a:t>
            </a:r>
            <a:r>
              <a:rPr lang="en-US" sz="4000" b="1" dirty="0" smtClean="0"/>
              <a:t>                                                                                                                                                                </a:t>
            </a:r>
            <a:endParaRPr lang="en-US" b="1" dirty="0"/>
          </a:p>
        </p:txBody>
      </p:sp>
      <p:sp>
        <p:nvSpPr>
          <p:cNvPr id="14" name="Content Placeholder 13"/>
          <p:cNvSpPr>
            <a:spLocks noGrp="1"/>
          </p:cNvSpPr>
          <p:nvPr>
            <p:ph idx="1"/>
          </p:nvPr>
        </p:nvSpPr>
        <p:spPr>
          <a:xfrm>
            <a:off x="6932611" y="1524000"/>
            <a:ext cx="4953001" cy="5029200"/>
          </a:xfrm>
        </p:spPr>
        <p:txBody>
          <a:bodyPr>
            <a:noAutofit/>
          </a:bodyPr>
          <a:lstStyle/>
          <a:p>
            <a:r>
              <a:rPr lang="en-US" sz="3200" b="1" baseline="30000" dirty="0"/>
              <a:t>3 </a:t>
            </a:r>
            <a:r>
              <a:rPr lang="en-US" sz="3200" dirty="0"/>
              <a:t>So then if, while her husband </a:t>
            </a:r>
            <a:r>
              <a:rPr lang="en-US" sz="3200" dirty="0" err="1"/>
              <a:t>liveth</a:t>
            </a:r>
            <a:r>
              <a:rPr lang="en-US" sz="3200" dirty="0"/>
              <a:t>, she be married to another man, she shall be called an adulteress: but if her husband be dead, she is free from that law; so that she is no adulteress, though she be married to another man.</a:t>
            </a:r>
          </a:p>
        </p:txBody>
      </p:sp>
      <p:pic>
        <p:nvPicPr>
          <p:cNvPr id="43010" name="Picture 2" descr="&quot;Not Under the Law&quot; in Galatians - Israel Bible Weekly | Bible, Torah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989" y="1676400"/>
            <a:ext cx="6166622"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1572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b="1" dirty="0" smtClean="0"/>
              <a:t>Contrition and Humility</a:t>
            </a:r>
            <a:endParaRPr lang="en-US" b="1" dirty="0"/>
          </a:p>
        </p:txBody>
      </p:sp>
      <p:sp>
        <p:nvSpPr>
          <p:cNvPr id="14" name="Content Placeholder 13"/>
          <p:cNvSpPr>
            <a:spLocks noGrp="1"/>
          </p:cNvSpPr>
          <p:nvPr>
            <p:ph idx="1"/>
          </p:nvPr>
        </p:nvSpPr>
        <p:spPr>
          <a:xfrm>
            <a:off x="1293813" y="1676400"/>
            <a:ext cx="10286999" cy="4495800"/>
          </a:xfrm>
          <a:solidFill>
            <a:schemeClr val="accent1">
              <a:lumMod val="60000"/>
              <a:lumOff val="40000"/>
            </a:schemeClr>
          </a:solidFill>
        </p:spPr>
        <p:txBody>
          <a:bodyPr>
            <a:normAutofit/>
          </a:bodyPr>
          <a:lstStyle/>
          <a:p>
            <a:r>
              <a:rPr lang="en-US" sz="3200" b="1" baseline="30000" dirty="0"/>
              <a:t>8 </a:t>
            </a:r>
            <a:r>
              <a:rPr lang="en-US" sz="3200" dirty="0"/>
              <a:t>He hath shewed thee, O man, what is good; and what doth the </a:t>
            </a:r>
            <a:r>
              <a:rPr lang="en-US" sz="3200" cap="small" dirty="0"/>
              <a:t>Lord</a:t>
            </a:r>
            <a:r>
              <a:rPr lang="en-US" sz="3200" dirty="0"/>
              <a:t> require of thee, but to do justly, and to love mercy, and to walk humbly with thy </a:t>
            </a:r>
            <a:r>
              <a:rPr lang="en-US" sz="3200" dirty="0" smtClean="0"/>
              <a:t>God?  </a:t>
            </a:r>
          </a:p>
          <a:p>
            <a:pPr marL="0" indent="0">
              <a:buNone/>
            </a:pPr>
            <a:r>
              <a:rPr lang="en-US" sz="3200" dirty="0" smtClean="0"/>
              <a:t>  -Micah 6:8</a:t>
            </a:r>
          </a:p>
          <a:p>
            <a:r>
              <a:rPr lang="en-US" sz="3200" b="1" baseline="30000" dirty="0"/>
              <a:t>29 </a:t>
            </a:r>
            <a:r>
              <a:rPr lang="en-US" sz="3200" dirty="0"/>
              <a:t>Take my yoke upon you, and learn of me; for I am meek and lowly in heart: and ye shall find rest unto your souls</a:t>
            </a:r>
            <a:r>
              <a:rPr lang="en-US" sz="3200" dirty="0" smtClean="0"/>
              <a:t>.</a:t>
            </a:r>
          </a:p>
          <a:p>
            <a:pPr marL="0" indent="0">
              <a:buNone/>
            </a:pPr>
            <a:r>
              <a:rPr lang="en-US" sz="3200" dirty="0" smtClean="0"/>
              <a:t>  -Matthew 11:29</a:t>
            </a:r>
            <a:endParaRPr lang="en-US" sz="3200" dirty="0"/>
          </a:p>
        </p:txBody>
      </p:sp>
    </p:spTree>
    <p:extLst>
      <p:ext uri="{BB962C8B-B14F-4D97-AF65-F5344CB8AC3E}">
        <p14:creationId xmlns:p14="http://schemas.microsoft.com/office/powerpoint/2010/main" val="710536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7:4-25</a:t>
            </a:r>
            <a:r>
              <a:rPr lang="en-US" sz="4000" b="1" dirty="0" smtClean="0"/>
              <a:t>                                                                                                                                                                </a:t>
            </a:r>
            <a:endParaRPr lang="en-US" b="1" dirty="0"/>
          </a:p>
        </p:txBody>
      </p:sp>
      <p:sp>
        <p:nvSpPr>
          <p:cNvPr id="14" name="Content Placeholder 13"/>
          <p:cNvSpPr>
            <a:spLocks noGrp="1"/>
          </p:cNvSpPr>
          <p:nvPr>
            <p:ph idx="1"/>
          </p:nvPr>
        </p:nvSpPr>
        <p:spPr>
          <a:xfrm>
            <a:off x="6932611" y="1524000"/>
            <a:ext cx="4953001" cy="5029200"/>
          </a:xfrm>
        </p:spPr>
        <p:txBody>
          <a:bodyPr>
            <a:noAutofit/>
          </a:bodyPr>
          <a:lstStyle/>
          <a:p>
            <a:r>
              <a:rPr lang="en-US" sz="3200" b="1" baseline="30000" dirty="0"/>
              <a:t>4 </a:t>
            </a:r>
            <a:r>
              <a:rPr lang="en-US" sz="3200" dirty="0"/>
              <a:t>Wherefore, my brethren, ye also are become dead to the law by the body of Christ; that ye should be married to another, even to him who is raised from the dead, that we should bring forth fruit unto God.</a:t>
            </a:r>
          </a:p>
        </p:txBody>
      </p:sp>
      <p:pic>
        <p:nvPicPr>
          <p:cNvPr id="44036" name="Picture 4" descr="Bride of Christ Painting by Danny Hahlbohm | Pixe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412" y="1371600"/>
            <a:ext cx="6434959"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095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7:5-25</a:t>
            </a:r>
            <a:r>
              <a:rPr lang="en-US" sz="4000" b="1" dirty="0" smtClean="0"/>
              <a:t>                                                                                                                                                                </a:t>
            </a:r>
            <a:endParaRPr lang="en-US" b="1" dirty="0"/>
          </a:p>
        </p:txBody>
      </p:sp>
      <p:sp>
        <p:nvSpPr>
          <p:cNvPr id="14" name="Content Placeholder 13"/>
          <p:cNvSpPr>
            <a:spLocks noGrp="1"/>
          </p:cNvSpPr>
          <p:nvPr>
            <p:ph idx="1"/>
          </p:nvPr>
        </p:nvSpPr>
        <p:spPr>
          <a:xfrm>
            <a:off x="5789613" y="1524000"/>
            <a:ext cx="6096000" cy="5029200"/>
          </a:xfrm>
        </p:spPr>
        <p:txBody>
          <a:bodyPr>
            <a:noAutofit/>
          </a:bodyPr>
          <a:lstStyle/>
          <a:p>
            <a:r>
              <a:rPr lang="en-US" sz="3200" b="1" baseline="30000" dirty="0"/>
              <a:t>5 </a:t>
            </a:r>
            <a:r>
              <a:rPr lang="en-US" sz="3200" dirty="0"/>
              <a:t>For when we were in the flesh, the motions of sins, which were by the law, did work in our members to bring forth fruit unto death.</a:t>
            </a:r>
          </a:p>
          <a:p>
            <a:r>
              <a:rPr lang="en-US" sz="3200" b="1" baseline="30000" dirty="0"/>
              <a:t>6 </a:t>
            </a:r>
            <a:r>
              <a:rPr lang="en-US" sz="3200" dirty="0"/>
              <a:t>But now we are delivered from the law, that being dead wherein we were held; that we should serve in newness of spirit, and not in the oldness of the letter</a:t>
            </a:r>
            <a:r>
              <a:rPr lang="en-US" sz="3200" dirty="0" smtClean="0"/>
              <a:t>.</a:t>
            </a:r>
            <a:endParaRPr lang="en-US" sz="3200" dirty="0"/>
          </a:p>
        </p:txBody>
      </p:sp>
      <p:pic>
        <p:nvPicPr>
          <p:cNvPr id="45058" name="Picture 2" descr="Not Under Law But Under Grace Mean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1" y="1503122"/>
            <a:ext cx="5105401" cy="4935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999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7:7-25</a:t>
            </a:r>
            <a:r>
              <a:rPr lang="en-US" sz="4000" b="1" dirty="0" smtClean="0"/>
              <a:t>                                                                                                                                                                </a:t>
            </a:r>
            <a:endParaRPr lang="en-US" b="1" dirty="0"/>
          </a:p>
        </p:txBody>
      </p:sp>
      <p:sp>
        <p:nvSpPr>
          <p:cNvPr id="14" name="Content Placeholder 13"/>
          <p:cNvSpPr>
            <a:spLocks noGrp="1"/>
          </p:cNvSpPr>
          <p:nvPr>
            <p:ph idx="1"/>
          </p:nvPr>
        </p:nvSpPr>
        <p:spPr>
          <a:xfrm>
            <a:off x="7618411" y="1520867"/>
            <a:ext cx="4207157" cy="5029200"/>
          </a:xfrm>
        </p:spPr>
        <p:txBody>
          <a:bodyPr>
            <a:noAutofit/>
          </a:bodyPr>
          <a:lstStyle/>
          <a:p>
            <a:r>
              <a:rPr lang="en-US" sz="3200" b="1" baseline="30000" dirty="0"/>
              <a:t>7 </a:t>
            </a:r>
            <a:r>
              <a:rPr lang="en-US" sz="3200" dirty="0"/>
              <a:t>What shall we say then? Is the law sin? God forbid. Nay, I had not known sin, but by the law: for I had not known lust, except the law had said, Thou shalt not covet.</a:t>
            </a:r>
          </a:p>
        </p:txBody>
      </p:sp>
      <p:pic>
        <p:nvPicPr>
          <p:cNvPr id="46082" name="Picture 2" descr="Colonial Schoolmaster by Grang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8050" y="1090808"/>
            <a:ext cx="6065568" cy="5233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4468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7:8-25</a:t>
            </a:r>
            <a:r>
              <a:rPr lang="en-US" sz="4000" b="1" dirty="0" smtClean="0"/>
              <a:t>                                                                                                                                                                </a:t>
            </a:r>
            <a:endParaRPr lang="en-US" b="1" dirty="0"/>
          </a:p>
        </p:txBody>
      </p:sp>
      <p:sp>
        <p:nvSpPr>
          <p:cNvPr id="14" name="Content Placeholder 13"/>
          <p:cNvSpPr>
            <a:spLocks noGrp="1"/>
          </p:cNvSpPr>
          <p:nvPr>
            <p:ph idx="1"/>
          </p:nvPr>
        </p:nvSpPr>
        <p:spPr>
          <a:xfrm>
            <a:off x="7618411" y="1520867"/>
            <a:ext cx="4207157" cy="5029200"/>
          </a:xfrm>
        </p:spPr>
        <p:txBody>
          <a:bodyPr>
            <a:noAutofit/>
          </a:bodyPr>
          <a:lstStyle/>
          <a:p>
            <a:r>
              <a:rPr lang="en-US" sz="3200" b="1" baseline="30000" dirty="0"/>
              <a:t>8 </a:t>
            </a:r>
            <a:r>
              <a:rPr lang="en-US" sz="3200" dirty="0"/>
              <a:t>But sin, taking occasion by the commandment, wrought in me all manner of concupiscence. For without the law sin was dead.</a:t>
            </a:r>
          </a:p>
        </p:txBody>
      </p:sp>
      <p:pic>
        <p:nvPicPr>
          <p:cNvPr id="47106" name="Picture 2" descr="Law Wallpapers - Top Free Law Backgrounds - WallpaperAccess"/>
          <p:cNvPicPr>
            <a:picLocks noChangeAspect="1" noChangeArrowheads="1"/>
          </p:cNvPicPr>
          <p:nvPr/>
        </p:nvPicPr>
        <p:blipFill rotWithShape="1">
          <a:blip r:embed="rId2">
            <a:extLst>
              <a:ext uri="{28A0092B-C50C-407E-A947-70E740481C1C}">
                <a14:useLocalDpi xmlns:a14="http://schemas.microsoft.com/office/drawing/2010/main" val="0"/>
              </a:ext>
            </a:extLst>
          </a:blip>
          <a:srcRect l="10941" r="26745"/>
          <a:stretch/>
        </p:blipFill>
        <p:spPr bwMode="auto">
          <a:xfrm>
            <a:off x="1439404" y="1088721"/>
            <a:ext cx="6172200" cy="5558605"/>
          </a:xfrm>
          <a:prstGeom prst="rect">
            <a:avLst/>
          </a:prstGeom>
          <a:noFill/>
          <a:extLst>
            <a:ext uri="{909E8E84-426E-40DD-AFC4-6F175D3DCCD1}">
              <a14:hiddenFill xmlns:a14="http://schemas.microsoft.com/office/drawing/2010/main">
                <a:solidFill>
                  <a:srgbClr val="FFFFFF"/>
                </a:solidFill>
              </a14:hiddenFill>
            </a:ext>
          </a:extLst>
        </p:spPr>
      </p:pic>
      <p:sp>
        <p:nvSpPr>
          <p:cNvPr id="2" name="Right Arrow Callout 1"/>
          <p:cNvSpPr/>
          <p:nvPr/>
        </p:nvSpPr>
        <p:spPr>
          <a:xfrm rot="21021822">
            <a:off x="2283893" y="2900297"/>
            <a:ext cx="5638800" cy="3200400"/>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sz="3200" dirty="0" smtClean="0"/>
              <a:t>Strong desire; Improper </a:t>
            </a:r>
            <a:r>
              <a:rPr lang="en-US" sz="3200" dirty="0"/>
              <a:t>or illicit desire; sensual appetite; </a:t>
            </a:r>
            <a:r>
              <a:rPr lang="en-US" sz="3200" dirty="0" smtClean="0"/>
              <a:t>especially </a:t>
            </a:r>
            <a:r>
              <a:rPr lang="en-US" sz="3200" dirty="0"/>
              <a:t>lustful desire or </a:t>
            </a:r>
            <a:r>
              <a:rPr lang="en-US" sz="3200" dirty="0" smtClean="0"/>
              <a:t>appetite</a:t>
            </a:r>
            <a:r>
              <a:rPr lang="en-US" sz="3200" dirty="0"/>
              <a:t>.</a:t>
            </a:r>
          </a:p>
        </p:txBody>
      </p:sp>
    </p:spTree>
    <p:extLst>
      <p:ext uri="{BB962C8B-B14F-4D97-AF65-F5344CB8AC3E}">
        <p14:creationId xmlns:p14="http://schemas.microsoft.com/office/powerpoint/2010/main" val="1741571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7:9-25</a:t>
            </a:r>
            <a:r>
              <a:rPr lang="en-US" sz="4000" b="1" dirty="0" smtClean="0"/>
              <a:t>                                                                                                                                                                </a:t>
            </a:r>
            <a:endParaRPr lang="en-US" b="1" dirty="0"/>
          </a:p>
        </p:txBody>
      </p:sp>
      <p:sp>
        <p:nvSpPr>
          <p:cNvPr id="14" name="Content Placeholder 13"/>
          <p:cNvSpPr>
            <a:spLocks noGrp="1"/>
          </p:cNvSpPr>
          <p:nvPr>
            <p:ph idx="1"/>
          </p:nvPr>
        </p:nvSpPr>
        <p:spPr>
          <a:xfrm>
            <a:off x="7618411" y="1520867"/>
            <a:ext cx="4207157" cy="5029200"/>
          </a:xfrm>
        </p:spPr>
        <p:txBody>
          <a:bodyPr>
            <a:noAutofit/>
          </a:bodyPr>
          <a:lstStyle/>
          <a:p>
            <a:r>
              <a:rPr lang="en-US" sz="3200" b="1" baseline="30000" dirty="0"/>
              <a:t>9 </a:t>
            </a:r>
            <a:r>
              <a:rPr lang="en-US" sz="3200" dirty="0"/>
              <a:t>For I was alive without the law once: but when the commandment came, sin revived, and I died.</a:t>
            </a:r>
          </a:p>
          <a:p>
            <a:r>
              <a:rPr lang="en-US" sz="3200" b="1" baseline="30000" dirty="0"/>
              <a:t>10 </a:t>
            </a:r>
            <a:r>
              <a:rPr lang="en-US" sz="3200" dirty="0"/>
              <a:t>And the commandment, which was ordained to life, I found to be unto death.</a:t>
            </a:r>
          </a:p>
        </p:txBody>
      </p:sp>
      <p:pic>
        <p:nvPicPr>
          <p:cNvPr id="48130" name="Picture 2" descr="Execution by assembly line: Seven prisoners to be put to death in ten ..."/>
          <p:cNvPicPr>
            <a:picLocks noChangeAspect="1" noChangeArrowheads="1"/>
          </p:cNvPicPr>
          <p:nvPr/>
        </p:nvPicPr>
        <p:blipFill rotWithShape="1">
          <a:blip r:embed="rId2">
            <a:extLst>
              <a:ext uri="{28A0092B-C50C-407E-A947-70E740481C1C}">
                <a14:useLocalDpi xmlns:a14="http://schemas.microsoft.com/office/drawing/2010/main" val="0"/>
              </a:ext>
            </a:extLst>
          </a:blip>
          <a:srcRect l="8720" r="11709"/>
          <a:stretch/>
        </p:blipFill>
        <p:spPr bwMode="auto">
          <a:xfrm>
            <a:off x="989012" y="1520867"/>
            <a:ext cx="6446840" cy="4239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5505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7:11-25</a:t>
            </a:r>
            <a:r>
              <a:rPr lang="en-US" sz="4000" b="1" dirty="0" smtClean="0"/>
              <a:t>                                                                                                                                                                </a:t>
            </a:r>
            <a:endParaRPr lang="en-US" b="1" dirty="0"/>
          </a:p>
        </p:txBody>
      </p:sp>
      <p:sp>
        <p:nvSpPr>
          <p:cNvPr id="14" name="Content Placeholder 13"/>
          <p:cNvSpPr>
            <a:spLocks noGrp="1"/>
          </p:cNvSpPr>
          <p:nvPr>
            <p:ph idx="1"/>
          </p:nvPr>
        </p:nvSpPr>
        <p:spPr>
          <a:xfrm>
            <a:off x="7618411" y="1520867"/>
            <a:ext cx="4207157" cy="5029200"/>
          </a:xfrm>
        </p:spPr>
        <p:txBody>
          <a:bodyPr>
            <a:noAutofit/>
          </a:bodyPr>
          <a:lstStyle/>
          <a:p>
            <a:r>
              <a:rPr lang="en-US" sz="3200" b="1" baseline="30000" dirty="0"/>
              <a:t>11 </a:t>
            </a:r>
            <a:r>
              <a:rPr lang="en-US" sz="3200" dirty="0"/>
              <a:t>For sin, taking occasion by the commandment, deceived me, and by it slew me.</a:t>
            </a:r>
          </a:p>
          <a:p>
            <a:r>
              <a:rPr lang="en-US" sz="3200" b="1" baseline="30000" dirty="0"/>
              <a:t>12 </a:t>
            </a:r>
            <a:r>
              <a:rPr lang="en-US" sz="3200" dirty="0"/>
              <a:t>Wherefore the law is holy, and the commandment holy, and just, and good.</a:t>
            </a:r>
          </a:p>
        </p:txBody>
      </p:sp>
      <p:pic>
        <p:nvPicPr>
          <p:cNvPr id="49156" name="Picture 4" descr="Texas Approaches Its 500th Execution"/>
          <p:cNvPicPr>
            <a:picLocks noChangeAspect="1" noChangeArrowheads="1"/>
          </p:cNvPicPr>
          <p:nvPr/>
        </p:nvPicPr>
        <p:blipFill rotWithShape="1">
          <a:blip r:embed="rId2">
            <a:extLst>
              <a:ext uri="{28A0092B-C50C-407E-A947-70E740481C1C}">
                <a14:useLocalDpi xmlns:a14="http://schemas.microsoft.com/office/drawing/2010/main" val="0"/>
              </a:ext>
            </a:extLst>
          </a:blip>
          <a:srcRect t="-1" b="13652"/>
          <a:stretch/>
        </p:blipFill>
        <p:spPr bwMode="auto">
          <a:xfrm>
            <a:off x="1751012" y="1268872"/>
            <a:ext cx="4343400" cy="5295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594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7:13-25</a:t>
            </a:r>
            <a:r>
              <a:rPr lang="en-US" sz="4000" b="1" dirty="0" smtClean="0"/>
              <a:t>                                                                                                                                                                </a:t>
            </a:r>
            <a:endParaRPr lang="en-US" b="1" dirty="0"/>
          </a:p>
        </p:txBody>
      </p:sp>
      <p:sp>
        <p:nvSpPr>
          <p:cNvPr id="14" name="Content Placeholder 13"/>
          <p:cNvSpPr>
            <a:spLocks noGrp="1"/>
          </p:cNvSpPr>
          <p:nvPr>
            <p:ph idx="1"/>
          </p:nvPr>
        </p:nvSpPr>
        <p:spPr>
          <a:xfrm>
            <a:off x="7161213" y="1520867"/>
            <a:ext cx="4664356" cy="5029200"/>
          </a:xfrm>
        </p:spPr>
        <p:txBody>
          <a:bodyPr>
            <a:noAutofit/>
          </a:bodyPr>
          <a:lstStyle/>
          <a:p>
            <a:r>
              <a:rPr lang="en-US" sz="3200" b="1" baseline="30000" dirty="0"/>
              <a:t>13 </a:t>
            </a:r>
            <a:r>
              <a:rPr lang="en-US" sz="3200" dirty="0"/>
              <a:t>Was then that which is good made death unto me? God forbid. But sin, that it might appear sin, working death in me by that which is good; that sin by the commandment might become exceeding sinful.</a:t>
            </a:r>
          </a:p>
        </p:txBody>
      </p:sp>
      <p:pic>
        <p:nvPicPr>
          <p:cNvPr id="50178" name="Picture 2" descr="8 Sins Christians are Starting to Ignore - School Of 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612" y="2133600"/>
            <a:ext cx="6125437" cy="3127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7352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7:14-25</a:t>
            </a:r>
            <a:r>
              <a:rPr lang="en-US" sz="4000" b="1" dirty="0" smtClean="0"/>
              <a:t>                                                                                                                                                                </a:t>
            </a:r>
            <a:endParaRPr lang="en-US" b="1" dirty="0"/>
          </a:p>
        </p:txBody>
      </p:sp>
      <p:sp>
        <p:nvSpPr>
          <p:cNvPr id="14" name="Content Placeholder 13"/>
          <p:cNvSpPr>
            <a:spLocks noGrp="1"/>
          </p:cNvSpPr>
          <p:nvPr>
            <p:ph idx="1"/>
          </p:nvPr>
        </p:nvSpPr>
        <p:spPr>
          <a:xfrm>
            <a:off x="6399212" y="1520867"/>
            <a:ext cx="5426357" cy="5029200"/>
          </a:xfrm>
        </p:spPr>
        <p:txBody>
          <a:bodyPr>
            <a:noAutofit/>
          </a:bodyPr>
          <a:lstStyle/>
          <a:p>
            <a:r>
              <a:rPr lang="en-US" sz="3200" b="1" baseline="30000" dirty="0"/>
              <a:t>14 </a:t>
            </a:r>
            <a:r>
              <a:rPr lang="en-US" sz="3200" dirty="0"/>
              <a:t>For we know that the law is spiritual: but I am carnal, sold under sin.</a:t>
            </a:r>
          </a:p>
          <a:p>
            <a:r>
              <a:rPr lang="en-US" sz="3200" b="1" baseline="30000" dirty="0"/>
              <a:t>15 </a:t>
            </a:r>
            <a:r>
              <a:rPr lang="en-US" sz="3200" dirty="0"/>
              <a:t>For that which I do I allow not: for what I would, that do I not; but what I hate, that do I.</a:t>
            </a:r>
          </a:p>
          <a:p>
            <a:r>
              <a:rPr lang="en-US" sz="3200" b="1" baseline="30000" dirty="0"/>
              <a:t>16 </a:t>
            </a:r>
            <a:r>
              <a:rPr lang="en-US" sz="3200" dirty="0"/>
              <a:t>If then I do that which I would not, I consent unto the law that it is good.</a:t>
            </a:r>
          </a:p>
        </p:txBody>
      </p:sp>
      <p:pic>
        <p:nvPicPr>
          <p:cNvPr id="51202" name="Picture 2" descr="Only Jesus can bridge the gap by kevron2001 | Христианские обои, Обои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3813" y="1523999"/>
            <a:ext cx="4800600" cy="4800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779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7:17-25</a:t>
            </a:r>
            <a:r>
              <a:rPr lang="en-US" sz="4000" b="1" dirty="0" smtClean="0"/>
              <a:t>                                                                                                                                                                </a:t>
            </a:r>
            <a:endParaRPr lang="en-US" b="1" dirty="0"/>
          </a:p>
        </p:txBody>
      </p:sp>
      <p:sp>
        <p:nvSpPr>
          <p:cNvPr id="14" name="Content Placeholder 13"/>
          <p:cNvSpPr>
            <a:spLocks noGrp="1"/>
          </p:cNvSpPr>
          <p:nvPr>
            <p:ph idx="1"/>
          </p:nvPr>
        </p:nvSpPr>
        <p:spPr>
          <a:xfrm>
            <a:off x="6399212" y="1520867"/>
            <a:ext cx="5426357" cy="5029200"/>
          </a:xfrm>
        </p:spPr>
        <p:txBody>
          <a:bodyPr>
            <a:noAutofit/>
          </a:bodyPr>
          <a:lstStyle/>
          <a:p>
            <a:r>
              <a:rPr lang="en-US" sz="3200" b="1" baseline="30000" dirty="0"/>
              <a:t>17 </a:t>
            </a:r>
            <a:r>
              <a:rPr lang="en-US" sz="3200" dirty="0"/>
              <a:t>Now then it is no more I that do it, but sin that </a:t>
            </a:r>
            <a:r>
              <a:rPr lang="en-US" sz="3200" dirty="0" err="1"/>
              <a:t>dwelleth</a:t>
            </a:r>
            <a:r>
              <a:rPr lang="en-US" sz="3200" dirty="0"/>
              <a:t> in me.</a:t>
            </a:r>
          </a:p>
          <a:p>
            <a:r>
              <a:rPr lang="en-US" sz="3200" b="1" baseline="30000" dirty="0"/>
              <a:t>18 </a:t>
            </a:r>
            <a:r>
              <a:rPr lang="en-US" sz="3200" dirty="0"/>
              <a:t>For I know that in me (that is, in my flesh,) </a:t>
            </a:r>
            <a:r>
              <a:rPr lang="en-US" sz="3200" dirty="0" err="1"/>
              <a:t>dwelleth</a:t>
            </a:r>
            <a:r>
              <a:rPr lang="en-US" sz="3200" dirty="0"/>
              <a:t> no good thing: for to will is present with me; but how to perform that which is good I find not</a:t>
            </a:r>
            <a:r>
              <a:rPr lang="en-US" sz="3200" dirty="0" smtClean="0"/>
              <a:t>.</a:t>
            </a:r>
            <a:endParaRPr lang="en-US" sz="3200" dirty="0"/>
          </a:p>
        </p:txBody>
      </p:sp>
      <p:pic>
        <p:nvPicPr>
          <p:cNvPr id="52226" name="Picture 2" descr="jesus is the bridge between god and man - Yahoo Image Search Result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412" y="1905000"/>
            <a:ext cx="5491096" cy="3660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1758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7:19-25</a:t>
            </a:r>
            <a:r>
              <a:rPr lang="en-US" sz="4000" b="1" dirty="0" smtClean="0"/>
              <a:t>                                                                                                                                                                </a:t>
            </a:r>
            <a:endParaRPr lang="en-US" b="1" dirty="0"/>
          </a:p>
        </p:txBody>
      </p:sp>
      <p:sp>
        <p:nvSpPr>
          <p:cNvPr id="14" name="Content Placeholder 13"/>
          <p:cNvSpPr>
            <a:spLocks noGrp="1"/>
          </p:cNvSpPr>
          <p:nvPr>
            <p:ph idx="1"/>
          </p:nvPr>
        </p:nvSpPr>
        <p:spPr>
          <a:xfrm>
            <a:off x="6399212" y="1520867"/>
            <a:ext cx="5426357" cy="5029200"/>
          </a:xfrm>
        </p:spPr>
        <p:txBody>
          <a:bodyPr>
            <a:noAutofit/>
          </a:bodyPr>
          <a:lstStyle/>
          <a:p>
            <a:r>
              <a:rPr lang="en-US" sz="3200" b="1" baseline="30000" dirty="0"/>
              <a:t>19 </a:t>
            </a:r>
            <a:r>
              <a:rPr lang="en-US" sz="3200" dirty="0"/>
              <a:t>For the good that I would I do not: but the evil which I would not, that I do.</a:t>
            </a:r>
          </a:p>
          <a:p>
            <a:r>
              <a:rPr lang="en-US" sz="3200" b="1" baseline="30000" dirty="0"/>
              <a:t>20 </a:t>
            </a:r>
            <a:r>
              <a:rPr lang="en-US" sz="3200" dirty="0"/>
              <a:t>Now if I do that I would not, it is no more I that do it, but sin that </a:t>
            </a:r>
            <a:r>
              <a:rPr lang="en-US" sz="3200" dirty="0" err="1"/>
              <a:t>dwelleth</a:t>
            </a:r>
            <a:r>
              <a:rPr lang="en-US" sz="3200" dirty="0"/>
              <a:t> in me.</a:t>
            </a:r>
          </a:p>
          <a:p>
            <a:r>
              <a:rPr lang="en-US" sz="3200" b="1" baseline="30000" dirty="0"/>
              <a:t>21 </a:t>
            </a:r>
            <a:r>
              <a:rPr lang="en-US" sz="3200" dirty="0"/>
              <a:t>I find then a law, that, when I would do good, evil is present with me</a:t>
            </a:r>
            <a:r>
              <a:rPr lang="en-US" sz="3200" dirty="0" smtClean="0"/>
              <a:t>.</a:t>
            </a:r>
            <a:endParaRPr lang="en-US" sz="3200" dirty="0"/>
          </a:p>
        </p:txBody>
      </p:sp>
      <p:pic>
        <p:nvPicPr>
          <p:cNvPr id="53250" name="Picture 2" descr="God's Law - Last Generation ministr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412" y="1752600"/>
            <a:ext cx="5812075" cy="3874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0305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b="1" dirty="0"/>
              <a:t>Truth &amp; Consequences: Isaiah </a:t>
            </a:r>
            <a:r>
              <a:rPr lang="en-US" b="1" dirty="0" smtClean="0"/>
              <a:t>57:15-21</a:t>
            </a:r>
            <a:endParaRPr lang="en-US" b="1" dirty="0"/>
          </a:p>
        </p:txBody>
      </p:sp>
      <p:sp>
        <p:nvSpPr>
          <p:cNvPr id="14" name="Content Placeholder 13"/>
          <p:cNvSpPr>
            <a:spLocks noGrp="1"/>
          </p:cNvSpPr>
          <p:nvPr>
            <p:ph idx="1"/>
          </p:nvPr>
        </p:nvSpPr>
        <p:spPr>
          <a:xfrm>
            <a:off x="1293813" y="1676400"/>
            <a:ext cx="5181599" cy="4495800"/>
          </a:xfrm>
        </p:spPr>
        <p:txBody>
          <a:bodyPr>
            <a:normAutofit/>
          </a:bodyPr>
          <a:lstStyle/>
          <a:p>
            <a:r>
              <a:rPr lang="en-US" sz="3200" b="1" baseline="30000" dirty="0"/>
              <a:t>15 </a:t>
            </a:r>
            <a:r>
              <a:rPr lang="en-US" sz="3200" dirty="0"/>
              <a:t>For thus </a:t>
            </a:r>
            <a:r>
              <a:rPr lang="en-US" sz="3200" dirty="0" err="1"/>
              <a:t>saith</a:t>
            </a:r>
            <a:r>
              <a:rPr lang="en-US" sz="3200" dirty="0"/>
              <a:t> the high and lofty One that </a:t>
            </a:r>
            <a:r>
              <a:rPr lang="en-US" sz="3200" dirty="0" err="1"/>
              <a:t>inhabiteth</a:t>
            </a:r>
            <a:r>
              <a:rPr lang="en-US" sz="3200" dirty="0"/>
              <a:t> eternity, whose name is Holy; I dwell in the high and holy place, with him also that is of a contrite and humble spirit, to revive the spirit of the humble, and to revive the heart of the contrite ones</a:t>
            </a:r>
            <a:r>
              <a:rPr lang="en-US" sz="3200" dirty="0" smtClean="0"/>
              <a:t>.</a:t>
            </a:r>
            <a:endParaRPr lang="en-US" sz="3200" dirty="0"/>
          </a:p>
        </p:txBody>
      </p:sp>
      <p:pic>
        <p:nvPicPr>
          <p:cNvPr id="1028" name="Picture 4" descr="God's Throne Room Attendants, Part 1 | Rick Barbare's Bible Study"/>
          <p:cNvPicPr>
            <a:picLocks noChangeAspect="1" noChangeArrowheads="1"/>
          </p:cNvPicPr>
          <p:nvPr/>
        </p:nvPicPr>
        <p:blipFill rotWithShape="1">
          <a:blip r:embed="rId2">
            <a:extLst>
              <a:ext uri="{28A0092B-C50C-407E-A947-70E740481C1C}">
                <a14:useLocalDpi xmlns:a14="http://schemas.microsoft.com/office/drawing/2010/main" val="0"/>
              </a:ext>
            </a:extLst>
          </a:blip>
          <a:srcRect l="24111" r="18022"/>
          <a:stretch/>
        </p:blipFill>
        <p:spPr bwMode="auto">
          <a:xfrm>
            <a:off x="6551612" y="1677372"/>
            <a:ext cx="4815887" cy="4494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3881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7:22-25</a:t>
            </a:r>
            <a:r>
              <a:rPr lang="en-US" sz="4000" b="1" dirty="0" smtClean="0"/>
              <a:t>                                                                                                                                                                </a:t>
            </a:r>
            <a:endParaRPr lang="en-US" b="1" dirty="0"/>
          </a:p>
        </p:txBody>
      </p:sp>
      <p:sp>
        <p:nvSpPr>
          <p:cNvPr id="14" name="Content Placeholder 13"/>
          <p:cNvSpPr>
            <a:spLocks noGrp="1"/>
          </p:cNvSpPr>
          <p:nvPr>
            <p:ph idx="1"/>
          </p:nvPr>
        </p:nvSpPr>
        <p:spPr>
          <a:xfrm>
            <a:off x="7237412" y="1520867"/>
            <a:ext cx="4588157" cy="5029200"/>
          </a:xfrm>
        </p:spPr>
        <p:txBody>
          <a:bodyPr>
            <a:noAutofit/>
          </a:bodyPr>
          <a:lstStyle/>
          <a:p>
            <a:r>
              <a:rPr lang="en-US" sz="3200" b="1" baseline="30000" dirty="0"/>
              <a:t>22 </a:t>
            </a:r>
            <a:r>
              <a:rPr lang="en-US" sz="3200" dirty="0"/>
              <a:t>For I delight in the law of God after the inward man:</a:t>
            </a:r>
          </a:p>
          <a:p>
            <a:r>
              <a:rPr lang="en-US" sz="3200" b="1" baseline="30000" dirty="0"/>
              <a:t>23 </a:t>
            </a:r>
            <a:r>
              <a:rPr lang="en-US" sz="3200" dirty="0"/>
              <a:t>But I see another law in my members, warring against the law of my mind, and bringing me into captivity to the law of sin which is in my members.</a:t>
            </a:r>
          </a:p>
        </p:txBody>
      </p:sp>
      <p:pic>
        <p:nvPicPr>
          <p:cNvPr id="54276" name="Picture 4" descr="Theonomy No More - The Particular Bapti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812" y="2057400"/>
            <a:ext cx="6204645" cy="3089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370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7:24-25</a:t>
            </a:r>
            <a:r>
              <a:rPr lang="en-US" sz="4000" b="1" dirty="0" smtClean="0"/>
              <a:t>                                                                                                                                                                </a:t>
            </a:r>
            <a:endParaRPr lang="en-US" b="1" dirty="0"/>
          </a:p>
        </p:txBody>
      </p:sp>
      <p:sp>
        <p:nvSpPr>
          <p:cNvPr id="14" name="Content Placeholder 13"/>
          <p:cNvSpPr>
            <a:spLocks noGrp="1"/>
          </p:cNvSpPr>
          <p:nvPr>
            <p:ph idx="1"/>
          </p:nvPr>
        </p:nvSpPr>
        <p:spPr>
          <a:xfrm>
            <a:off x="7237412" y="1520867"/>
            <a:ext cx="4588157" cy="5029200"/>
          </a:xfrm>
        </p:spPr>
        <p:txBody>
          <a:bodyPr>
            <a:noAutofit/>
          </a:bodyPr>
          <a:lstStyle/>
          <a:p>
            <a:r>
              <a:rPr lang="en-US" sz="3200" b="1" baseline="30000" dirty="0"/>
              <a:t>24 </a:t>
            </a:r>
            <a:r>
              <a:rPr lang="en-US" sz="3200" dirty="0"/>
              <a:t>O wretched man that I am! who shall deliver me from the body of this death?</a:t>
            </a:r>
          </a:p>
          <a:p>
            <a:r>
              <a:rPr lang="en-US" sz="3200" b="1" baseline="30000" dirty="0"/>
              <a:t>25 </a:t>
            </a:r>
            <a:r>
              <a:rPr lang="en-US" sz="3200" dirty="0"/>
              <a:t>I thank God through Jesus Christ our Lord. So then with the mind I myself serve the law of God; but with the flesh the law of sin.</a:t>
            </a:r>
          </a:p>
        </p:txBody>
      </p:sp>
      <p:pic>
        <p:nvPicPr>
          <p:cNvPr id="55298" name="Picture 2" descr="GC-Galle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012" y="1752600"/>
            <a:ext cx="6363635" cy="3879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628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8:1-18</a:t>
            </a:r>
            <a:r>
              <a:rPr lang="en-US" sz="4000" b="1" dirty="0" smtClean="0"/>
              <a:t>                                                                                                                                                                </a:t>
            </a:r>
            <a:endParaRPr lang="en-US" b="1" dirty="0"/>
          </a:p>
        </p:txBody>
      </p:sp>
      <p:sp>
        <p:nvSpPr>
          <p:cNvPr id="14" name="Content Placeholder 13"/>
          <p:cNvSpPr>
            <a:spLocks noGrp="1"/>
          </p:cNvSpPr>
          <p:nvPr>
            <p:ph idx="1"/>
          </p:nvPr>
        </p:nvSpPr>
        <p:spPr>
          <a:xfrm>
            <a:off x="6856412" y="1520867"/>
            <a:ext cx="4969157" cy="5029200"/>
          </a:xfrm>
        </p:spPr>
        <p:txBody>
          <a:bodyPr>
            <a:noAutofit/>
          </a:bodyPr>
          <a:lstStyle/>
          <a:p>
            <a:r>
              <a:rPr lang="en-US" sz="3200" b="1" dirty="0"/>
              <a:t>8 </a:t>
            </a:r>
            <a:r>
              <a:rPr lang="en-US" sz="3200" dirty="0"/>
              <a:t>There is therefore now no condemnation to them which are in Christ Jesus, who walk not after the flesh, but after the Spirit.</a:t>
            </a:r>
          </a:p>
          <a:p>
            <a:r>
              <a:rPr lang="en-US" sz="3200" b="1" baseline="30000" dirty="0"/>
              <a:t>2 </a:t>
            </a:r>
            <a:r>
              <a:rPr lang="en-US" sz="3200" dirty="0"/>
              <a:t>For the law of the Spirit of life in Christ Jesus hath made me free from the law of sin and death.</a:t>
            </a:r>
          </a:p>
        </p:txBody>
      </p:sp>
      <p:pic>
        <p:nvPicPr>
          <p:cNvPr id="56322" name="Picture 2" descr="No Condemnation in Christ - Soul Shepherd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314" y="1905000"/>
            <a:ext cx="6096000" cy="3638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57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8:3-18</a:t>
            </a:r>
            <a:r>
              <a:rPr lang="en-US" sz="4000" b="1" dirty="0" smtClean="0"/>
              <a:t>                                                                                                                                                                </a:t>
            </a:r>
            <a:endParaRPr lang="en-US" b="1" dirty="0"/>
          </a:p>
        </p:txBody>
      </p:sp>
      <p:sp>
        <p:nvSpPr>
          <p:cNvPr id="14" name="Content Placeholder 13"/>
          <p:cNvSpPr>
            <a:spLocks noGrp="1"/>
          </p:cNvSpPr>
          <p:nvPr>
            <p:ph idx="1"/>
          </p:nvPr>
        </p:nvSpPr>
        <p:spPr>
          <a:xfrm>
            <a:off x="8228012" y="1520867"/>
            <a:ext cx="3597557" cy="5029200"/>
          </a:xfrm>
        </p:spPr>
        <p:txBody>
          <a:bodyPr>
            <a:noAutofit/>
          </a:bodyPr>
          <a:lstStyle/>
          <a:p>
            <a:r>
              <a:rPr lang="en-US" sz="3200" b="1" baseline="30000" dirty="0"/>
              <a:t>3 </a:t>
            </a:r>
            <a:r>
              <a:rPr lang="en-US" sz="3200" dirty="0"/>
              <a:t>For what the law could not do, in that it was weak through the flesh, God sending his own Son in the likeness of sinful flesh, and for sin, condemned sin in the flesh</a:t>
            </a:r>
            <a:r>
              <a:rPr lang="en-US" sz="3200" dirty="0" smtClean="0"/>
              <a:t>:</a:t>
            </a:r>
            <a:endParaRPr lang="en-US" sz="3200" dirty="0"/>
          </a:p>
        </p:txBody>
      </p:sp>
      <p:pic>
        <p:nvPicPr>
          <p:cNvPr id="57346" name="Picture 2" descr="William C. Ressler - The Bridge - Paper and Canvas Art Prints by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533" y="1905000"/>
            <a:ext cx="7744102"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0899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8:4-18</a:t>
            </a:r>
            <a:r>
              <a:rPr lang="en-US" sz="4000" b="1" dirty="0" smtClean="0"/>
              <a:t>                                                                                                                                                                </a:t>
            </a:r>
            <a:endParaRPr lang="en-US" b="1" dirty="0"/>
          </a:p>
        </p:txBody>
      </p:sp>
      <p:sp>
        <p:nvSpPr>
          <p:cNvPr id="14" name="Content Placeholder 13"/>
          <p:cNvSpPr>
            <a:spLocks noGrp="1"/>
          </p:cNvSpPr>
          <p:nvPr>
            <p:ph idx="1"/>
          </p:nvPr>
        </p:nvSpPr>
        <p:spPr>
          <a:xfrm>
            <a:off x="6704012" y="1520867"/>
            <a:ext cx="5121557" cy="5029200"/>
          </a:xfrm>
        </p:spPr>
        <p:txBody>
          <a:bodyPr>
            <a:noAutofit/>
          </a:bodyPr>
          <a:lstStyle/>
          <a:p>
            <a:r>
              <a:rPr lang="en-US" sz="3200" b="1" baseline="30000" dirty="0"/>
              <a:t>4 </a:t>
            </a:r>
            <a:r>
              <a:rPr lang="en-US" sz="3200" dirty="0"/>
              <a:t>That the righteousness of the law might be fulfilled in us, who walk not after the flesh, but after the Spirit.</a:t>
            </a:r>
          </a:p>
          <a:p>
            <a:r>
              <a:rPr lang="en-US" sz="3200" b="1" baseline="30000" dirty="0"/>
              <a:t>5 </a:t>
            </a:r>
            <a:r>
              <a:rPr lang="en-US" sz="3200" dirty="0"/>
              <a:t>For they that are after the flesh do mind the things of the flesh; but they that are after the Spirit the things of the Spirit</a:t>
            </a:r>
            <a:r>
              <a:rPr lang="en-US" sz="3200" dirty="0" smtClean="0"/>
              <a:t>.</a:t>
            </a:r>
            <a:endParaRPr lang="en-US" sz="3200" dirty="0"/>
          </a:p>
        </p:txBody>
      </p:sp>
      <p:pic>
        <p:nvPicPr>
          <p:cNvPr id="58370" name="Picture 2" descr="Yeshua (Jesus) is Lord: GRACE ~ God's Riches At Christ's Expen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9012" y="2209800"/>
            <a:ext cx="5578193"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2189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8:6-18</a:t>
            </a:r>
            <a:r>
              <a:rPr lang="en-US" sz="4000" b="1" dirty="0" smtClean="0"/>
              <a:t>                                                                                                                                                                </a:t>
            </a:r>
            <a:endParaRPr lang="en-US" b="1" dirty="0"/>
          </a:p>
        </p:txBody>
      </p:sp>
      <p:sp>
        <p:nvSpPr>
          <p:cNvPr id="14" name="Content Placeholder 13"/>
          <p:cNvSpPr>
            <a:spLocks noGrp="1"/>
          </p:cNvSpPr>
          <p:nvPr>
            <p:ph idx="1"/>
          </p:nvPr>
        </p:nvSpPr>
        <p:spPr>
          <a:xfrm>
            <a:off x="6246812" y="1520867"/>
            <a:ext cx="5578757" cy="5029200"/>
          </a:xfrm>
        </p:spPr>
        <p:txBody>
          <a:bodyPr>
            <a:noAutofit/>
          </a:bodyPr>
          <a:lstStyle/>
          <a:p>
            <a:r>
              <a:rPr lang="en-US" sz="3200" b="1" baseline="30000" dirty="0"/>
              <a:t>6 </a:t>
            </a:r>
            <a:r>
              <a:rPr lang="en-US" sz="3200" dirty="0"/>
              <a:t>For to be carnally minded is death; but to be spiritually minded is life and peace.</a:t>
            </a:r>
          </a:p>
          <a:p>
            <a:r>
              <a:rPr lang="en-US" sz="3200" b="1" baseline="30000" dirty="0"/>
              <a:t>7 </a:t>
            </a:r>
            <a:r>
              <a:rPr lang="en-US" sz="3200" dirty="0"/>
              <a:t>Because the carnal mind is enmity against God: for it is not subject to the law of God, neither indeed can be.</a:t>
            </a:r>
          </a:p>
          <a:p>
            <a:r>
              <a:rPr lang="en-US" sz="3200" b="1" baseline="30000" dirty="0"/>
              <a:t>8 </a:t>
            </a:r>
            <a:r>
              <a:rPr lang="en-US" sz="3200" dirty="0"/>
              <a:t>So then they that are in the flesh cannot please God.</a:t>
            </a:r>
          </a:p>
        </p:txBody>
      </p:sp>
      <p:pic>
        <p:nvPicPr>
          <p:cNvPr id="59394" name="Picture 2" descr="Flesh vs Spirit Part 1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15190" r="18988"/>
          <a:stretch/>
        </p:blipFill>
        <p:spPr bwMode="auto">
          <a:xfrm>
            <a:off x="836612" y="1520866"/>
            <a:ext cx="5257800" cy="4482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9530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8:9-18</a:t>
            </a:r>
            <a:r>
              <a:rPr lang="en-US" sz="4000" b="1" dirty="0" smtClean="0"/>
              <a:t>                                                                                                                                                                </a:t>
            </a:r>
            <a:endParaRPr lang="en-US" b="1" dirty="0"/>
          </a:p>
        </p:txBody>
      </p:sp>
      <p:sp>
        <p:nvSpPr>
          <p:cNvPr id="14" name="Content Placeholder 13"/>
          <p:cNvSpPr>
            <a:spLocks noGrp="1"/>
          </p:cNvSpPr>
          <p:nvPr>
            <p:ph idx="1"/>
          </p:nvPr>
        </p:nvSpPr>
        <p:spPr>
          <a:xfrm>
            <a:off x="6246812" y="1520867"/>
            <a:ext cx="5578757" cy="5029200"/>
          </a:xfrm>
        </p:spPr>
        <p:txBody>
          <a:bodyPr>
            <a:noAutofit/>
          </a:bodyPr>
          <a:lstStyle/>
          <a:p>
            <a:r>
              <a:rPr lang="en-US" sz="3200" b="1" baseline="30000" dirty="0"/>
              <a:t>9 </a:t>
            </a:r>
            <a:r>
              <a:rPr lang="en-US" sz="3200" dirty="0"/>
              <a:t>But ye are not in the flesh, but in the Spirit, if so be that the Spirit of God dwell in you. Now if any man have not the Spirit of Christ, he is none of his.</a:t>
            </a:r>
          </a:p>
          <a:p>
            <a:r>
              <a:rPr lang="en-US" sz="3200" b="1" baseline="30000" dirty="0"/>
              <a:t>10 </a:t>
            </a:r>
            <a:r>
              <a:rPr lang="en-US" sz="3200" dirty="0"/>
              <a:t>And if Christ be in you, the body is dead because of sin; but the Spirit is life because of righteousness.</a:t>
            </a:r>
          </a:p>
        </p:txBody>
      </p:sp>
      <p:pic>
        <p:nvPicPr>
          <p:cNvPr id="60418" name="Picture 2" descr="JESUS I WANT YOU TO SEE YOURSELF IN MY EYES - Laced With Grac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671" y="1557401"/>
            <a:ext cx="5715000" cy="4124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886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8:11-18</a:t>
            </a:r>
            <a:r>
              <a:rPr lang="en-US" sz="4000" b="1" dirty="0" smtClean="0"/>
              <a:t>                                                                                                                                                                </a:t>
            </a:r>
            <a:endParaRPr lang="en-US" b="1" dirty="0"/>
          </a:p>
        </p:txBody>
      </p:sp>
      <p:sp>
        <p:nvSpPr>
          <p:cNvPr id="14" name="Content Placeholder 13"/>
          <p:cNvSpPr>
            <a:spLocks noGrp="1"/>
          </p:cNvSpPr>
          <p:nvPr>
            <p:ph idx="1"/>
          </p:nvPr>
        </p:nvSpPr>
        <p:spPr>
          <a:xfrm>
            <a:off x="6246812" y="1520867"/>
            <a:ext cx="5578757" cy="5029200"/>
          </a:xfrm>
        </p:spPr>
        <p:txBody>
          <a:bodyPr>
            <a:noAutofit/>
          </a:bodyPr>
          <a:lstStyle/>
          <a:p>
            <a:r>
              <a:rPr lang="en-US" sz="3200" b="1" baseline="30000" dirty="0"/>
              <a:t>11 </a:t>
            </a:r>
            <a:r>
              <a:rPr lang="en-US" sz="3200" dirty="0"/>
              <a:t>But if the Spirit of him that raised up Jesus from the dead dwell in you, he that raised up Christ from the dead shall also quicken your mortal bodies by his Spirit that </a:t>
            </a:r>
            <a:r>
              <a:rPr lang="en-US" sz="3200" dirty="0" err="1"/>
              <a:t>dwelleth</a:t>
            </a:r>
            <a:r>
              <a:rPr lang="en-US" sz="3200" dirty="0"/>
              <a:t> in you.</a:t>
            </a:r>
          </a:p>
          <a:p>
            <a:r>
              <a:rPr lang="en-US" sz="3200" b="1" baseline="30000" dirty="0"/>
              <a:t>12 </a:t>
            </a:r>
            <a:r>
              <a:rPr lang="en-US" sz="3200" dirty="0"/>
              <a:t>Therefore, brethren, we are debtors, not to the flesh, to live after the flesh.</a:t>
            </a:r>
          </a:p>
        </p:txBody>
      </p:sp>
      <p:pic>
        <p:nvPicPr>
          <p:cNvPr id="61442" name="Picture 2" descr="♥ Christ in me, the hope of glory. | &quot;who shall separate us … | Flick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3813" y="2209800"/>
            <a:ext cx="4514850" cy="3019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1358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8:13-18</a:t>
            </a:r>
            <a:r>
              <a:rPr lang="en-US" sz="4000" b="1" dirty="0" smtClean="0"/>
              <a:t>                                                                                                                                                                </a:t>
            </a:r>
            <a:endParaRPr lang="en-US" b="1" dirty="0"/>
          </a:p>
        </p:txBody>
      </p:sp>
      <p:sp>
        <p:nvSpPr>
          <p:cNvPr id="14" name="Content Placeholder 13"/>
          <p:cNvSpPr>
            <a:spLocks noGrp="1"/>
          </p:cNvSpPr>
          <p:nvPr>
            <p:ph idx="1"/>
          </p:nvPr>
        </p:nvSpPr>
        <p:spPr>
          <a:xfrm>
            <a:off x="4418012" y="1520867"/>
            <a:ext cx="7407557" cy="5029200"/>
          </a:xfrm>
        </p:spPr>
        <p:txBody>
          <a:bodyPr>
            <a:noAutofit/>
          </a:bodyPr>
          <a:lstStyle/>
          <a:p>
            <a:r>
              <a:rPr lang="en-US" sz="3200" b="1" baseline="30000" dirty="0"/>
              <a:t>13 </a:t>
            </a:r>
            <a:r>
              <a:rPr lang="en-US" sz="3200" dirty="0"/>
              <a:t>For if ye live after the flesh, ye shall die: but if ye through the Spirit do mortify the deeds of the body, ye shall live.</a:t>
            </a:r>
          </a:p>
          <a:p>
            <a:r>
              <a:rPr lang="en-US" sz="3200" b="1" baseline="30000" dirty="0"/>
              <a:t>14 </a:t>
            </a:r>
            <a:r>
              <a:rPr lang="en-US" sz="3200" dirty="0"/>
              <a:t>For as many as are led by the Spirit of God, they are the sons of God.</a:t>
            </a:r>
          </a:p>
          <a:p>
            <a:r>
              <a:rPr lang="en-US" sz="3200" b="1" baseline="30000" dirty="0"/>
              <a:t>15 </a:t>
            </a:r>
            <a:r>
              <a:rPr lang="en-US" sz="3200" dirty="0"/>
              <a:t>For ye have not received the spirit of bondage again to fear; but ye have received the Spirit of adoption, whereby we cry, Abba, Father.</a:t>
            </a:r>
          </a:p>
        </p:txBody>
      </p:sp>
      <p:pic>
        <p:nvPicPr>
          <p:cNvPr id="62466" name="Picture 2" descr="prayer insight - Pray4Tunisia"/>
          <p:cNvPicPr>
            <a:picLocks noChangeAspect="1" noChangeArrowheads="1"/>
          </p:cNvPicPr>
          <p:nvPr/>
        </p:nvPicPr>
        <p:blipFill rotWithShape="1">
          <a:blip r:embed="rId2">
            <a:extLst>
              <a:ext uri="{28A0092B-C50C-407E-A947-70E740481C1C}">
                <a14:useLocalDpi xmlns:a14="http://schemas.microsoft.com/office/drawing/2010/main" val="0"/>
              </a:ext>
            </a:extLst>
          </a:blip>
          <a:srcRect l="13502" r="52743"/>
          <a:stretch/>
        </p:blipFill>
        <p:spPr bwMode="auto">
          <a:xfrm>
            <a:off x="1319365" y="1447800"/>
            <a:ext cx="2493104" cy="48927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2073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8:16-18</a:t>
            </a:r>
            <a:r>
              <a:rPr lang="en-US" sz="4000" b="1" dirty="0" smtClean="0"/>
              <a:t>                                                                                                                                                                </a:t>
            </a:r>
            <a:endParaRPr lang="en-US" b="1" dirty="0"/>
          </a:p>
        </p:txBody>
      </p:sp>
      <p:sp>
        <p:nvSpPr>
          <p:cNvPr id="14" name="Content Placeholder 13"/>
          <p:cNvSpPr>
            <a:spLocks noGrp="1"/>
          </p:cNvSpPr>
          <p:nvPr>
            <p:ph idx="1"/>
          </p:nvPr>
        </p:nvSpPr>
        <p:spPr>
          <a:xfrm>
            <a:off x="7313612" y="1520867"/>
            <a:ext cx="4511957" cy="3279733"/>
          </a:xfrm>
        </p:spPr>
        <p:txBody>
          <a:bodyPr>
            <a:noAutofit/>
          </a:bodyPr>
          <a:lstStyle/>
          <a:p>
            <a:r>
              <a:rPr lang="en-US" sz="3200" b="1" baseline="30000" dirty="0"/>
              <a:t>16 </a:t>
            </a:r>
            <a:r>
              <a:rPr lang="en-US" sz="3200" dirty="0"/>
              <a:t>The Spirit itself </a:t>
            </a:r>
            <a:r>
              <a:rPr lang="en-US" sz="3200" dirty="0" err="1"/>
              <a:t>beareth</a:t>
            </a:r>
            <a:r>
              <a:rPr lang="en-US" sz="3200" dirty="0"/>
              <a:t> witness with our spirit, that we are the children of God:</a:t>
            </a:r>
          </a:p>
          <a:p>
            <a:r>
              <a:rPr lang="en-US" sz="3200" b="1" baseline="30000" dirty="0"/>
              <a:t>17 </a:t>
            </a:r>
            <a:r>
              <a:rPr lang="en-US" sz="3200" dirty="0"/>
              <a:t>And if children, then heirs; heirs of God, and joint-heirs with Christ; if so be that we suffer with him, that we may be also glorified together</a:t>
            </a:r>
            <a:r>
              <a:rPr lang="en-US" sz="3200" dirty="0" smtClean="0"/>
              <a:t>.</a:t>
            </a:r>
            <a:endParaRPr lang="en-US" sz="3200" dirty="0"/>
          </a:p>
        </p:txBody>
      </p:sp>
      <p:pic>
        <p:nvPicPr>
          <p:cNvPr id="64514" name="Picture 2" descr="Jesus' Transfiguration Bible Story Study Gu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9572" y="1528174"/>
            <a:ext cx="6051637" cy="4034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4361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b="1" dirty="0"/>
              <a:t>Truth &amp; Consequences: Isaiah </a:t>
            </a:r>
            <a:r>
              <a:rPr lang="en-US" b="1" dirty="0" smtClean="0"/>
              <a:t>57:16-21</a:t>
            </a:r>
            <a:endParaRPr lang="en-US" b="1" dirty="0"/>
          </a:p>
        </p:txBody>
      </p:sp>
      <p:sp>
        <p:nvSpPr>
          <p:cNvPr id="14" name="Content Placeholder 13"/>
          <p:cNvSpPr>
            <a:spLocks noGrp="1"/>
          </p:cNvSpPr>
          <p:nvPr>
            <p:ph idx="1"/>
          </p:nvPr>
        </p:nvSpPr>
        <p:spPr>
          <a:xfrm>
            <a:off x="1293813" y="1676400"/>
            <a:ext cx="4571999" cy="4724400"/>
          </a:xfrm>
        </p:spPr>
        <p:txBody>
          <a:bodyPr>
            <a:noAutofit/>
          </a:bodyPr>
          <a:lstStyle/>
          <a:p>
            <a:r>
              <a:rPr lang="en-US" sz="3600" b="1" baseline="30000" dirty="0"/>
              <a:t>16 </a:t>
            </a:r>
            <a:r>
              <a:rPr lang="en-US" sz="3600" dirty="0"/>
              <a:t>For I will not contend for ever, neither will I be always wroth: for the spirit should fail before me, and the souls which I have made</a:t>
            </a:r>
            <a:r>
              <a:rPr lang="en-US" sz="3600" dirty="0" smtClean="0"/>
              <a:t>.</a:t>
            </a:r>
            <a:endParaRPr lang="en-US" sz="3600" dirty="0"/>
          </a:p>
        </p:txBody>
      </p:sp>
      <p:pic>
        <p:nvPicPr>
          <p:cNvPr id="2050" name="Picture 2" descr="I Believe in the Holy Spirit - Turn Four"/>
          <p:cNvPicPr>
            <a:picLocks noChangeAspect="1" noChangeArrowheads="1"/>
          </p:cNvPicPr>
          <p:nvPr/>
        </p:nvPicPr>
        <p:blipFill rotWithShape="1">
          <a:blip r:embed="rId2">
            <a:extLst>
              <a:ext uri="{28A0092B-C50C-407E-A947-70E740481C1C}">
                <a14:useLocalDpi xmlns:a14="http://schemas.microsoft.com/office/drawing/2010/main" val="0"/>
              </a:ext>
            </a:extLst>
          </a:blip>
          <a:srcRect l="18962" r="20063"/>
          <a:stretch/>
        </p:blipFill>
        <p:spPr bwMode="auto">
          <a:xfrm>
            <a:off x="6399212" y="1643865"/>
            <a:ext cx="4953001" cy="4061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5095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a:bodyPr>
          <a:lstStyle/>
          <a:p>
            <a:r>
              <a:rPr lang="en-US" sz="4000" b="1" dirty="0" smtClean="0"/>
              <a:t>The Covenant:  Romans 8:18</a:t>
            </a:r>
            <a:r>
              <a:rPr lang="en-US" sz="4000" b="1" dirty="0" smtClean="0"/>
              <a:t>                                                                                                                                                                </a:t>
            </a:r>
            <a:endParaRPr lang="en-US" b="1" dirty="0"/>
          </a:p>
        </p:txBody>
      </p:sp>
      <p:sp>
        <p:nvSpPr>
          <p:cNvPr id="14" name="Content Placeholder 13"/>
          <p:cNvSpPr>
            <a:spLocks noGrp="1"/>
          </p:cNvSpPr>
          <p:nvPr>
            <p:ph idx="1"/>
          </p:nvPr>
        </p:nvSpPr>
        <p:spPr>
          <a:xfrm>
            <a:off x="7923212" y="1520867"/>
            <a:ext cx="3902358" cy="5029200"/>
          </a:xfrm>
        </p:spPr>
        <p:txBody>
          <a:bodyPr>
            <a:noAutofit/>
          </a:bodyPr>
          <a:lstStyle/>
          <a:p>
            <a:r>
              <a:rPr lang="en-US" sz="3200" b="1" baseline="30000" dirty="0" smtClean="0"/>
              <a:t>18</a:t>
            </a:r>
            <a:r>
              <a:rPr lang="en-US" sz="3200" b="1" baseline="30000" dirty="0"/>
              <a:t> </a:t>
            </a:r>
            <a:r>
              <a:rPr lang="en-US" sz="3200" dirty="0"/>
              <a:t>For I reckon that the sufferings of this present time are not worthy to be compared with the glory which shall be revealed in us.</a:t>
            </a:r>
          </a:p>
        </p:txBody>
      </p:sp>
      <p:pic>
        <p:nvPicPr>
          <p:cNvPr id="63492" name="Picture 4" descr="†MIGHTY WARRIOR BLOG † : &quot;He will give grace and glory.&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908" y="1549051"/>
            <a:ext cx="6617417" cy="4956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20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fontScale="90000"/>
          </a:bodyPr>
          <a:lstStyle/>
          <a:p>
            <a:r>
              <a:rPr lang="en-US" sz="4000" b="1" dirty="0"/>
              <a:t>Future History of the Past: </a:t>
            </a:r>
            <a:r>
              <a:rPr lang="en-US" sz="4000" b="1" dirty="0" smtClean="0"/>
              <a:t>Isaiah 60:1-22</a:t>
            </a:r>
            <a:endParaRPr lang="en-US" b="1" dirty="0"/>
          </a:p>
        </p:txBody>
      </p:sp>
      <p:sp>
        <p:nvSpPr>
          <p:cNvPr id="14" name="Content Placeholder 13"/>
          <p:cNvSpPr>
            <a:spLocks noGrp="1"/>
          </p:cNvSpPr>
          <p:nvPr>
            <p:ph idx="1"/>
          </p:nvPr>
        </p:nvSpPr>
        <p:spPr>
          <a:xfrm>
            <a:off x="1293813" y="1520867"/>
            <a:ext cx="5562599" cy="5029200"/>
          </a:xfrm>
        </p:spPr>
        <p:txBody>
          <a:bodyPr>
            <a:noAutofit/>
          </a:bodyPr>
          <a:lstStyle/>
          <a:p>
            <a:r>
              <a:rPr lang="en-US" sz="3200" b="1" dirty="0"/>
              <a:t>60 </a:t>
            </a:r>
            <a:r>
              <a:rPr lang="en-US" sz="3200" dirty="0"/>
              <a:t>Arise, shine; for thy light is come, and the glory of the </a:t>
            </a:r>
            <a:r>
              <a:rPr lang="en-US" sz="3200" cap="small" dirty="0"/>
              <a:t>Lord</a:t>
            </a:r>
            <a:r>
              <a:rPr lang="en-US" sz="3200" dirty="0"/>
              <a:t> is risen upon thee.</a:t>
            </a:r>
          </a:p>
          <a:p>
            <a:r>
              <a:rPr lang="en-US" sz="3200" b="1" baseline="30000" dirty="0"/>
              <a:t>2 </a:t>
            </a:r>
            <a:r>
              <a:rPr lang="en-US" sz="3200" dirty="0"/>
              <a:t>For, behold, the darkness shall cover the earth, and gross darkness the people: but the </a:t>
            </a:r>
            <a:r>
              <a:rPr lang="en-US" sz="3200" cap="small" dirty="0"/>
              <a:t>Lord</a:t>
            </a:r>
            <a:r>
              <a:rPr lang="en-US" sz="3200" dirty="0"/>
              <a:t> shall arise upon thee, and his glory shall be seen upon thee</a:t>
            </a:r>
            <a:r>
              <a:rPr lang="en-US" sz="3200" dirty="0" smtClean="0"/>
              <a:t>.</a:t>
            </a:r>
            <a:endParaRPr lang="en-US" sz="3200" dirty="0"/>
          </a:p>
        </p:txBody>
      </p:sp>
      <p:pic>
        <p:nvPicPr>
          <p:cNvPr id="65538" name="Picture 2" descr="ARISE, SHINE - Broken Bread Clu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1964" y="2209800"/>
            <a:ext cx="5025776" cy="2821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2197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fontScale="90000"/>
          </a:bodyPr>
          <a:lstStyle/>
          <a:p>
            <a:r>
              <a:rPr lang="en-US" sz="4000" b="1" dirty="0"/>
              <a:t>Future History of the Past: </a:t>
            </a:r>
            <a:r>
              <a:rPr lang="en-US" sz="4000" b="1" dirty="0" smtClean="0"/>
              <a:t>Isaiah 60:3-22</a:t>
            </a:r>
            <a:endParaRPr lang="en-US" b="1" dirty="0"/>
          </a:p>
        </p:txBody>
      </p:sp>
      <p:sp>
        <p:nvSpPr>
          <p:cNvPr id="14" name="Content Placeholder 13"/>
          <p:cNvSpPr>
            <a:spLocks noGrp="1"/>
          </p:cNvSpPr>
          <p:nvPr>
            <p:ph idx="1"/>
          </p:nvPr>
        </p:nvSpPr>
        <p:spPr>
          <a:xfrm>
            <a:off x="1293813" y="1520867"/>
            <a:ext cx="5562599" cy="5029200"/>
          </a:xfrm>
        </p:spPr>
        <p:txBody>
          <a:bodyPr>
            <a:noAutofit/>
          </a:bodyPr>
          <a:lstStyle/>
          <a:p>
            <a:r>
              <a:rPr lang="en-US" sz="3200" b="1" baseline="30000" dirty="0"/>
              <a:t>3 </a:t>
            </a:r>
            <a:r>
              <a:rPr lang="en-US" sz="3200" dirty="0"/>
              <a:t>And the Gentiles shall come to thy light, and kings to the brightness of thy rising.</a:t>
            </a:r>
          </a:p>
          <a:p>
            <a:r>
              <a:rPr lang="en-US" sz="3200" b="1" baseline="30000" dirty="0"/>
              <a:t>4 </a:t>
            </a:r>
            <a:r>
              <a:rPr lang="en-US" sz="3200" dirty="0"/>
              <a:t>Lift up thine eyes round about, and see: all they gather themselves together, they come to thee: thy sons shall come from far, and thy daughters shall be nursed at thy side.</a:t>
            </a:r>
          </a:p>
        </p:txBody>
      </p:sp>
      <p:pic>
        <p:nvPicPr>
          <p:cNvPr id="66562" name="Picture 2" descr="Buy World Maps International Political Wall Map - Mapworl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1212" y="2057400"/>
            <a:ext cx="4514850" cy="2714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4980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fontScale="90000"/>
          </a:bodyPr>
          <a:lstStyle/>
          <a:p>
            <a:r>
              <a:rPr lang="en-US" sz="4000" b="1" dirty="0"/>
              <a:t>Future History of the Past: </a:t>
            </a:r>
            <a:r>
              <a:rPr lang="en-US" sz="4000" b="1" dirty="0" smtClean="0"/>
              <a:t>Isaiah 60:5-22</a:t>
            </a:r>
            <a:endParaRPr lang="en-US" b="1" dirty="0"/>
          </a:p>
        </p:txBody>
      </p:sp>
      <p:sp>
        <p:nvSpPr>
          <p:cNvPr id="14" name="Content Placeholder 13"/>
          <p:cNvSpPr>
            <a:spLocks noGrp="1"/>
          </p:cNvSpPr>
          <p:nvPr>
            <p:ph idx="1"/>
          </p:nvPr>
        </p:nvSpPr>
        <p:spPr>
          <a:xfrm>
            <a:off x="1293813" y="1520867"/>
            <a:ext cx="4495799" cy="5029200"/>
          </a:xfrm>
        </p:spPr>
        <p:txBody>
          <a:bodyPr>
            <a:noAutofit/>
          </a:bodyPr>
          <a:lstStyle/>
          <a:p>
            <a:r>
              <a:rPr lang="en-US" sz="3200" b="1" baseline="30000" dirty="0"/>
              <a:t>5 </a:t>
            </a:r>
            <a:r>
              <a:rPr lang="en-US" sz="3200" dirty="0"/>
              <a:t>Then thou shalt see, and flow together, and thine heart shall fear, and be enlarged; because the abundance of the sea shall be converted unto thee, the forces of the Gentiles shall come unto thee</a:t>
            </a:r>
            <a:r>
              <a:rPr lang="en-US" sz="3200" dirty="0" smtClean="0"/>
              <a:t>.</a:t>
            </a:r>
            <a:endParaRPr lang="en-US" sz="3200" dirty="0"/>
          </a:p>
        </p:txBody>
      </p:sp>
      <p:pic>
        <p:nvPicPr>
          <p:cNvPr id="67586" name="Picture 2" descr="World Maps - Tsiosophy.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3243" y="1981200"/>
            <a:ext cx="5995428"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612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fontScale="90000"/>
          </a:bodyPr>
          <a:lstStyle/>
          <a:p>
            <a:r>
              <a:rPr lang="en-US" sz="4000" b="1" dirty="0"/>
              <a:t>Future History of the Past: </a:t>
            </a:r>
            <a:r>
              <a:rPr lang="en-US" sz="4000" b="1" dirty="0" smtClean="0"/>
              <a:t>Isaiah 60:6-22</a:t>
            </a:r>
            <a:endParaRPr lang="en-US" b="1" dirty="0"/>
          </a:p>
        </p:txBody>
      </p:sp>
      <p:sp>
        <p:nvSpPr>
          <p:cNvPr id="14" name="Content Placeholder 13"/>
          <p:cNvSpPr>
            <a:spLocks noGrp="1"/>
          </p:cNvSpPr>
          <p:nvPr>
            <p:ph idx="1"/>
          </p:nvPr>
        </p:nvSpPr>
        <p:spPr>
          <a:xfrm>
            <a:off x="1293813" y="1520867"/>
            <a:ext cx="4495799" cy="5029200"/>
          </a:xfrm>
        </p:spPr>
        <p:txBody>
          <a:bodyPr>
            <a:noAutofit/>
          </a:bodyPr>
          <a:lstStyle/>
          <a:p>
            <a:r>
              <a:rPr lang="en-US" sz="3200" b="1" baseline="30000" dirty="0"/>
              <a:t>6 </a:t>
            </a:r>
            <a:r>
              <a:rPr lang="en-US" sz="3200" dirty="0"/>
              <a:t>The multitude of camels shall cover thee, the dromedaries of Midian and </a:t>
            </a:r>
            <a:r>
              <a:rPr lang="en-US" sz="3200" dirty="0" err="1"/>
              <a:t>Ephah</a:t>
            </a:r>
            <a:r>
              <a:rPr lang="en-US" sz="3200" dirty="0"/>
              <a:t>; all they from Sheba shall come: they shall bring gold and incense; and they shall shew forth the praises of the </a:t>
            </a:r>
            <a:r>
              <a:rPr lang="en-US" sz="3200" cap="small" dirty="0"/>
              <a:t>Lord</a:t>
            </a:r>
            <a:r>
              <a:rPr lang="en-US" sz="3200" dirty="0"/>
              <a:t>.</a:t>
            </a:r>
          </a:p>
        </p:txBody>
      </p:sp>
      <p:pic>
        <p:nvPicPr>
          <p:cNvPr id="68610" name="Picture 2" descr="There are two types of camels. Dromedary camels — the kind with on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2638" y="1752600"/>
            <a:ext cx="5556604" cy="4169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2688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fontScale="90000"/>
          </a:bodyPr>
          <a:lstStyle/>
          <a:p>
            <a:r>
              <a:rPr lang="en-US" sz="4000" b="1" dirty="0"/>
              <a:t>Future History of the Past: </a:t>
            </a:r>
            <a:r>
              <a:rPr lang="en-US" sz="4000" b="1" dirty="0" smtClean="0"/>
              <a:t>Isaiah 60:7-22</a:t>
            </a:r>
            <a:endParaRPr lang="en-US" b="1" dirty="0"/>
          </a:p>
        </p:txBody>
      </p:sp>
      <p:sp>
        <p:nvSpPr>
          <p:cNvPr id="14" name="Content Placeholder 13"/>
          <p:cNvSpPr>
            <a:spLocks noGrp="1"/>
          </p:cNvSpPr>
          <p:nvPr>
            <p:ph idx="1"/>
          </p:nvPr>
        </p:nvSpPr>
        <p:spPr>
          <a:xfrm>
            <a:off x="1293813" y="1520867"/>
            <a:ext cx="5333999" cy="5029200"/>
          </a:xfrm>
        </p:spPr>
        <p:txBody>
          <a:bodyPr>
            <a:noAutofit/>
          </a:bodyPr>
          <a:lstStyle/>
          <a:p>
            <a:r>
              <a:rPr lang="en-US" sz="3200" b="1" baseline="30000" dirty="0"/>
              <a:t>7 </a:t>
            </a:r>
            <a:r>
              <a:rPr lang="en-US" sz="3200" dirty="0"/>
              <a:t>All the flocks of </a:t>
            </a:r>
            <a:r>
              <a:rPr lang="en-US" sz="3200" dirty="0" err="1"/>
              <a:t>Kedar</a:t>
            </a:r>
            <a:r>
              <a:rPr lang="en-US" sz="3200" dirty="0"/>
              <a:t> shall be gathered together unto thee, the rams of </a:t>
            </a:r>
            <a:r>
              <a:rPr lang="en-US" sz="3200" dirty="0" err="1"/>
              <a:t>Nebaioth</a:t>
            </a:r>
            <a:r>
              <a:rPr lang="en-US" sz="3200" dirty="0"/>
              <a:t> shall minister unto thee: they shall come up with acceptance on mine altar, and I will glorify the house of my glory.</a:t>
            </a:r>
          </a:p>
          <a:p>
            <a:r>
              <a:rPr lang="en-US" sz="3200" b="1" baseline="30000" dirty="0"/>
              <a:t>8 </a:t>
            </a:r>
            <a:r>
              <a:rPr lang="en-US" sz="3200" dirty="0"/>
              <a:t>Who are these that fly as a cloud, and as the doves to their windows?</a:t>
            </a:r>
          </a:p>
        </p:txBody>
      </p:sp>
      <p:pic>
        <p:nvPicPr>
          <p:cNvPr id="69634" name="Picture 2" descr="kedar Tal Trek | Himalayas Adventure"/>
          <p:cNvPicPr>
            <a:picLocks noChangeAspect="1" noChangeArrowheads="1"/>
          </p:cNvPicPr>
          <p:nvPr/>
        </p:nvPicPr>
        <p:blipFill rotWithShape="1">
          <a:blip r:embed="rId2">
            <a:extLst>
              <a:ext uri="{28A0092B-C50C-407E-A947-70E740481C1C}">
                <a14:useLocalDpi xmlns:a14="http://schemas.microsoft.com/office/drawing/2010/main" val="0"/>
              </a:ext>
            </a:extLst>
          </a:blip>
          <a:srcRect r="47917" b="37500"/>
          <a:stretch/>
        </p:blipFill>
        <p:spPr bwMode="auto">
          <a:xfrm>
            <a:off x="7008812" y="1828800"/>
            <a:ext cx="4699000" cy="4229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082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fontScale="90000"/>
          </a:bodyPr>
          <a:lstStyle/>
          <a:p>
            <a:r>
              <a:rPr lang="en-US" sz="4000" b="1" dirty="0"/>
              <a:t>Future History of the Past: </a:t>
            </a:r>
            <a:r>
              <a:rPr lang="en-US" sz="4000" b="1" dirty="0" smtClean="0"/>
              <a:t>Isaiah 60:9-22</a:t>
            </a:r>
            <a:endParaRPr lang="en-US" b="1" dirty="0"/>
          </a:p>
        </p:txBody>
      </p:sp>
      <p:sp>
        <p:nvSpPr>
          <p:cNvPr id="14" name="Content Placeholder 13"/>
          <p:cNvSpPr>
            <a:spLocks noGrp="1"/>
          </p:cNvSpPr>
          <p:nvPr>
            <p:ph idx="1"/>
          </p:nvPr>
        </p:nvSpPr>
        <p:spPr>
          <a:xfrm>
            <a:off x="1293813" y="1520867"/>
            <a:ext cx="5333999" cy="5029200"/>
          </a:xfrm>
        </p:spPr>
        <p:txBody>
          <a:bodyPr>
            <a:noAutofit/>
          </a:bodyPr>
          <a:lstStyle/>
          <a:p>
            <a:r>
              <a:rPr lang="en-US" sz="3200" b="1" baseline="30000" dirty="0"/>
              <a:t>9 </a:t>
            </a:r>
            <a:r>
              <a:rPr lang="en-US" sz="3200" dirty="0"/>
              <a:t>Surely the isles shall wait for me, and the ships of </a:t>
            </a:r>
            <a:r>
              <a:rPr lang="en-US" sz="3200" dirty="0" err="1"/>
              <a:t>Tarshish</a:t>
            </a:r>
            <a:r>
              <a:rPr lang="en-US" sz="3200" dirty="0"/>
              <a:t> first, to bring thy sons from far, their silver and their gold with them, unto the name of the </a:t>
            </a:r>
            <a:r>
              <a:rPr lang="en-US" sz="3200" cap="small" dirty="0"/>
              <a:t>Lord</a:t>
            </a:r>
            <a:r>
              <a:rPr lang="en-US" sz="3200" dirty="0"/>
              <a:t> thy God, and to the Holy One of Israel, because he hath glorified thee</a:t>
            </a:r>
            <a:r>
              <a:rPr lang="en-US" sz="3200" dirty="0" smtClean="0"/>
              <a:t>.</a:t>
            </a:r>
            <a:endParaRPr lang="en-US" sz="3200" dirty="0"/>
          </a:p>
        </p:txBody>
      </p:sp>
      <p:pic>
        <p:nvPicPr>
          <p:cNvPr id="70658" name="Picture 2" descr="Sailing Ships, Ships Sailing Wallpapers, Ship's Course, Travel Ship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7812" y="1542788"/>
            <a:ext cx="5290641"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72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fontScale="90000"/>
          </a:bodyPr>
          <a:lstStyle/>
          <a:p>
            <a:r>
              <a:rPr lang="en-US" sz="4000" b="1" dirty="0"/>
              <a:t>Future History of the Past: </a:t>
            </a:r>
            <a:r>
              <a:rPr lang="en-US" sz="4000" b="1" dirty="0" smtClean="0"/>
              <a:t>Isaiah 60:10-22</a:t>
            </a:r>
            <a:endParaRPr lang="en-US" b="1" dirty="0"/>
          </a:p>
        </p:txBody>
      </p:sp>
      <p:sp>
        <p:nvSpPr>
          <p:cNvPr id="14" name="Content Placeholder 13"/>
          <p:cNvSpPr>
            <a:spLocks noGrp="1"/>
          </p:cNvSpPr>
          <p:nvPr>
            <p:ph idx="1"/>
          </p:nvPr>
        </p:nvSpPr>
        <p:spPr>
          <a:xfrm>
            <a:off x="1293813" y="1520867"/>
            <a:ext cx="5867399" cy="5029200"/>
          </a:xfrm>
        </p:spPr>
        <p:txBody>
          <a:bodyPr>
            <a:noAutofit/>
          </a:bodyPr>
          <a:lstStyle/>
          <a:p>
            <a:r>
              <a:rPr lang="en-US" sz="3000" b="1" baseline="30000" dirty="0"/>
              <a:t>10 </a:t>
            </a:r>
            <a:r>
              <a:rPr lang="en-US" sz="3000" dirty="0"/>
              <a:t>And the sons of strangers shall build up thy walls, and their kings shall minister unto thee: for in my wrath I smote thee, but in my </a:t>
            </a:r>
            <a:r>
              <a:rPr lang="en-US" sz="3000" dirty="0" err="1"/>
              <a:t>favour</a:t>
            </a:r>
            <a:r>
              <a:rPr lang="en-US" sz="3000" dirty="0"/>
              <a:t> have I had mercy on thee.</a:t>
            </a:r>
          </a:p>
          <a:p>
            <a:r>
              <a:rPr lang="en-US" sz="3000" b="1" baseline="30000" dirty="0"/>
              <a:t>11 </a:t>
            </a:r>
            <a:r>
              <a:rPr lang="en-US" sz="3000" dirty="0"/>
              <a:t>Therefore thy gates shall be open continually; they shall not be shut day nor night; that men may bring unto thee the forces of the Gentiles, and that their kings may be brought.</a:t>
            </a:r>
          </a:p>
        </p:txBody>
      </p:sp>
      <p:pic>
        <p:nvPicPr>
          <p:cNvPr id="71682" name="Picture 2" descr="Open Gates And Wall — Stock Photo © albund #127882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1212" y="2667000"/>
            <a:ext cx="4841869" cy="2604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3611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fontScale="90000"/>
          </a:bodyPr>
          <a:lstStyle/>
          <a:p>
            <a:r>
              <a:rPr lang="en-US" sz="4000" b="1" dirty="0"/>
              <a:t>Future History of the Past: </a:t>
            </a:r>
            <a:r>
              <a:rPr lang="en-US" sz="4000" b="1" dirty="0" smtClean="0"/>
              <a:t>Isaiah 60:12-22</a:t>
            </a:r>
            <a:endParaRPr lang="en-US" b="1" dirty="0"/>
          </a:p>
        </p:txBody>
      </p:sp>
      <p:sp>
        <p:nvSpPr>
          <p:cNvPr id="14" name="Content Placeholder 13"/>
          <p:cNvSpPr>
            <a:spLocks noGrp="1"/>
          </p:cNvSpPr>
          <p:nvPr>
            <p:ph idx="1"/>
          </p:nvPr>
        </p:nvSpPr>
        <p:spPr>
          <a:xfrm>
            <a:off x="1293813" y="1520867"/>
            <a:ext cx="5943599" cy="5029200"/>
          </a:xfrm>
        </p:spPr>
        <p:txBody>
          <a:bodyPr>
            <a:noAutofit/>
          </a:bodyPr>
          <a:lstStyle/>
          <a:p>
            <a:r>
              <a:rPr lang="en-US" sz="3200" b="1" baseline="30000" dirty="0"/>
              <a:t>12 </a:t>
            </a:r>
            <a:r>
              <a:rPr lang="en-US" sz="3200" dirty="0"/>
              <a:t>For the nation and kingdom that will not serve thee shall perish; yea, those nations shall be utterly wasted.</a:t>
            </a:r>
          </a:p>
          <a:p>
            <a:r>
              <a:rPr lang="en-US" sz="3200" b="1" baseline="30000" dirty="0"/>
              <a:t>13 </a:t>
            </a:r>
            <a:r>
              <a:rPr lang="en-US" sz="3200" dirty="0"/>
              <a:t>The glory of Lebanon shall come unto thee, the fir tree, the pine tree, and the box together, to beautify the place of my sanctuary; and I will make the place of my feet glorious.</a:t>
            </a:r>
          </a:p>
        </p:txBody>
      </p:sp>
      <p:pic>
        <p:nvPicPr>
          <p:cNvPr id="72706" name="Picture 2" descr="Grand Fir, Abies grandis | Native Plants PN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3612" y="1177967"/>
            <a:ext cx="428625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2947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fontScale="90000"/>
          </a:bodyPr>
          <a:lstStyle/>
          <a:p>
            <a:r>
              <a:rPr lang="en-US" sz="4000" b="1" dirty="0"/>
              <a:t>Future History of the Past: </a:t>
            </a:r>
            <a:r>
              <a:rPr lang="en-US" sz="4000" b="1" dirty="0" smtClean="0"/>
              <a:t>Isaiah 60:14-22</a:t>
            </a:r>
            <a:endParaRPr lang="en-US" b="1" dirty="0"/>
          </a:p>
        </p:txBody>
      </p:sp>
      <p:sp>
        <p:nvSpPr>
          <p:cNvPr id="14" name="Content Placeholder 13"/>
          <p:cNvSpPr>
            <a:spLocks noGrp="1"/>
          </p:cNvSpPr>
          <p:nvPr>
            <p:ph idx="1"/>
          </p:nvPr>
        </p:nvSpPr>
        <p:spPr>
          <a:xfrm>
            <a:off x="1293813" y="1520867"/>
            <a:ext cx="5333999" cy="5029200"/>
          </a:xfrm>
        </p:spPr>
        <p:txBody>
          <a:bodyPr>
            <a:noAutofit/>
          </a:bodyPr>
          <a:lstStyle/>
          <a:p>
            <a:r>
              <a:rPr lang="en-US" sz="3200" b="1" baseline="30000" dirty="0" smtClean="0"/>
              <a:t>14</a:t>
            </a:r>
            <a:r>
              <a:rPr lang="en-US" sz="3200" b="1" baseline="30000" dirty="0"/>
              <a:t> </a:t>
            </a:r>
            <a:r>
              <a:rPr lang="en-US" sz="3200" dirty="0"/>
              <a:t>The sons also of them that afflicted thee shall come bending unto thee; and all they that despised thee shall bow themselves down at the soles of thy feet; and they shall call thee; The city of the </a:t>
            </a:r>
            <a:r>
              <a:rPr lang="en-US" sz="3200" cap="small" dirty="0"/>
              <a:t>Lord</a:t>
            </a:r>
            <a:r>
              <a:rPr lang="en-US" sz="3200" dirty="0"/>
              <a:t>, The Zion of the Holy One of Israel</a:t>
            </a:r>
            <a:r>
              <a:rPr lang="en-US" sz="3200" dirty="0" smtClean="0"/>
              <a:t>.</a:t>
            </a:r>
            <a:endParaRPr lang="en-US" sz="3200" dirty="0"/>
          </a:p>
        </p:txBody>
      </p:sp>
      <p:pic>
        <p:nvPicPr>
          <p:cNvPr id="74754" name="Picture 2" descr="10 best New Jerusalem images on Pinterest | New jerusalem, Christia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0812" y="1506253"/>
            <a:ext cx="3439886"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1435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lstStyle/>
          <a:p>
            <a:r>
              <a:rPr lang="en-US" b="1" dirty="0"/>
              <a:t>Truth &amp; Consequences: Isaiah </a:t>
            </a:r>
            <a:r>
              <a:rPr lang="en-US" b="1" dirty="0" smtClean="0"/>
              <a:t>57:17-21</a:t>
            </a:r>
            <a:endParaRPr lang="en-US" b="1" dirty="0"/>
          </a:p>
        </p:txBody>
      </p:sp>
      <p:sp>
        <p:nvSpPr>
          <p:cNvPr id="14" name="Content Placeholder 13"/>
          <p:cNvSpPr>
            <a:spLocks noGrp="1"/>
          </p:cNvSpPr>
          <p:nvPr>
            <p:ph idx="1"/>
          </p:nvPr>
        </p:nvSpPr>
        <p:spPr>
          <a:xfrm>
            <a:off x="1293813" y="1371600"/>
            <a:ext cx="5257799" cy="5029200"/>
          </a:xfrm>
        </p:spPr>
        <p:txBody>
          <a:bodyPr>
            <a:noAutofit/>
          </a:bodyPr>
          <a:lstStyle/>
          <a:p>
            <a:r>
              <a:rPr lang="en-US" sz="3200" b="1" baseline="30000" dirty="0"/>
              <a:t>17 </a:t>
            </a:r>
            <a:r>
              <a:rPr lang="en-US" sz="3200" dirty="0"/>
              <a:t>For the iniquity of his covetousness was I wroth, and smote him: I hid me, and was wroth, and he went on </a:t>
            </a:r>
            <a:r>
              <a:rPr lang="en-US" sz="3200" dirty="0" err="1"/>
              <a:t>frowardly</a:t>
            </a:r>
            <a:r>
              <a:rPr lang="en-US" sz="3200" dirty="0"/>
              <a:t> in the way of his heart.</a:t>
            </a:r>
          </a:p>
          <a:p>
            <a:r>
              <a:rPr lang="en-US" sz="3200" b="1" baseline="30000" dirty="0"/>
              <a:t>18 </a:t>
            </a:r>
            <a:r>
              <a:rPr lang="en-US" sz="3200" dirty="0"/>
              <a:t>I have seen his ways, and will heal him: I will lead him also, and restore comforts unto him and to his mourners.</a:t>
            </a:r>
          </a:p>
        </p:txBody>
      </p:sp>
      <p:pic>
        <p:nvPicPr>
          <p:cNvPr id="4098" name="Picture 2" descr="Free God's Healing Cliparts, Download Free God's Healing Cliparts png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7730" y="1371600"/>
            <a:ext cx="5231506" cy="4249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7136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fontScale="90000"/>
          </a:bodyPr>
          <a:lstStyle/>
          <a:p>
            <a:r>
              <a:rPr lang="en-US" sz="4000" b="1" dirty="0"/>
              <a:t>Future History of the Past: </a:t>
            </a:r>
            <a:r>
              <a:rPr lang="en-US" sz="4000" b="1" dirty="0" smtClean="0"/>
              <a:t>Isaiah 60:15-22</a:t>
            </a:r>
            <a:endParaRPr lang="en-US" b="1" dirty="0"/>
          </a:p>
        </p:txBody>
      </p:sp>
      <p:sp>
        <p:nvSpPr>
          <p:cNvPr id="14" name="Content Placeholder 13"/>
          <p:cNvSpPr>
            <a:spLocks noGrp="1"/>
          </p:cNvSpPr>
          <p:nvPr>
            <p:ph idx="1"/>
          </p:nvPr>
        </p:nvSpPr>
        <p:spPr>
          <a:xfrm>
            <a:off x="1293813" y="1520867"/>
            <a:ext cx="4571999" cy="5029200"/>
          </a:xfrm>
        </p:spPr>
        <p:txBody>
          <a:bodyPr>
            <a:noAutofit/>
          </a:bodyPr>
          <a:lstStyle/>
          <a:p>
            <a:r>
              <a:rPr lang="en-US" sz="3200" b="1" baseline="30000" dirty="0" smtClean="0"/>
              <a:t>15</a:t>
            </a:r>
            <a:r>
              <a:rPr lang="en-US" sz="3200" b="1" baseline="30000" dirty="0"/>
              <a:t> </a:t>
            </a:r>
            <a:r>
              <a:rPr lang="en-US" sz="3200" dirty="0"/>
              <a:t>Whereas thou has been forsaken and hated, so that no man went through thee, I will make thee an eternal excellency, a joy of many generations.</a:t>
            </a:r>
          </a:p>
        </p:txBody>
      </p:sp>
      <p:pic>
        <p:nvPicPr>
          <p:cNvPr id="73730" name="Picture 2" descr="MARK: The City Four-Square - New Jerusalem (Rev. 21.1-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7812" y="1219200"/>
            <a:ext cx="4514850" cy="5143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2120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fontScale="90000"/>
          </a:bodyPr>
          <a:lstStyle/>
          <a:p>
            <a:r>
              <a:rPr lang="en-US" sz="4000" b="1" dirty="0"/>
              <a:t>Future History of the Past: </a:t>
            </a:r>
            <a:r>
              <a:rPr lang="en-US" sz="4000" b="1" dirty="0" smtClean="0"/>
              <a:t>Isaiah 60:16-22</a:t>
            </a:r>
            <a:endParaRPr lang="en-US" b="1" dirty="0"/>
          </a:p>
        </p:txBody>
      </p:sp>
      <p:sp>
        <p:nvSpPr>
          <p:cNvPr id="14" name="Content Placeholder 13"/>
          <p:cNvSpPr>
            <a:spLocks noGrp="1"/>
          </p:cNvSpPr>
          <p:nvPr>
            <p:ph idx="1"/>
          </p:nvPr>
        </p:nvSpPr>
        <p:spPr>
          <a:xfrm>
            <a:off x="1293813" y="1520867"/>
            <a:ext cx="4571999" cy="5029200"/>
          </a:xfrm>
        </p:spPr>
        <p:txBody>
          <a:bodyPr>
            <a:noAutofit/>
          </a:bodyPr>
          <a:lstStyle/>
          <a:p>
            <a:r>
              <a:rPr lang="en-US" sz="3200" b="1" baseline="30000" dirty="0"/>
              <a:t>16 </a:t>
            </a:r>
            <a:r>
              <a:rPr lang="en-US" sz="3200" dirty="0"/>
              <a:t>Thou shalt also suck the milk of the Gentiles, and shalt suck the breast of kings: and thou shalt know that I the </a:t>
            </a:r>
            <a:r>
              <a:rPr lang="en-US" sz="3200" cap="small" dirty="0"/>
              <a:t>Lord</a:t>
            </a:r>
            <a:r>
              <a:rPr lang="en-US" sz="3200" dirty="0"/>
              <a:t> am thy </a:t>
            </a:r>
            <a:r>
              <a:rPr lang="en-US" sz="3200" dirty="0" err="1"/>
              <a:t>Saviour</a:t>
            </a:r>
            <a:r>
              <a:rPr lang="en-US" sz="3200" dirty="0"/>
              <a:t> and thy Redeemer, the mighty One of Jacob</a:t>
            </a:r>
            <a:r>
              <a:rPr lang="en-US" sz="3200" dirty="0" smtClean="0"/>
              <a:t>.</a:t>
            </a:r>
            <a:endParaRPr lang="en-US" sz="3200" dirty="0"/>
          </a:p>
        </p:txBody>
      </p:sp>
      <p:pic>
        <p:nvPicPr>
          <p:cNvPr id="75778" name="Picture 2" descr="Must Visit New 7 Wonders of the World - The WoW Sty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4413" y="1558445"/>
            <a:ext cx="5563991"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4703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fontScale="90000"/>
          </a:bodyPr>
          <a:lstStyle/>
          <a:p>
            <a:r>
              <a:rPr lang="en-US" sz="4000" b="1" dirty="0"/>
              <a:t>Future History of the Past: </a:t>
            </a:r>
            <a:r>
              <a:rPr lang="en-US" sz="4000" b="1" dirty="0" smtClean="0"/>
              <a:t>Isaiah 60:17-22</a:t>
            </a:r>
            <a:endParaRPr lang="en-US" b="1" dirty="0"/>
          </a:p>
        </p:txBody>
      </p:sp>
      <p:sp>
        <p:nvSpPr>
          <p:cNvPr id="14" name="Content Placeholder 13"/>
          <p:cNvSpPr>
            <a:spLocks noGrp="1"/>
          </p:cNvSpPr>
          <p:nvPr>
            <p:ph idx="1"/>
          </p:nvPr>
        </p:nvSpPr>
        <p:spPr>
          <a:xfrm>
            <a:off x="1293813" y="1520867"/>
            <a:ext cx="4571999" cy="5029200"/>
          </a:xfrm>
        </p:spPr>
        <p:txBody>
          <a:bodyPr>
            <a:noAutofit/>
          </a:bodyPr>
          <a:lstStyle/>
          <a:p>
            <a:r>
              <a:rPr lang="en-US" sz="3200" b="1" baseline="30000" dirty="0" smtClean="0"/>
              <a:t>17</a:t>
            </a:r>
            <a:r>
              <a:rPr lang="en-US" sz="3200" b="1" baseline="30000" dirty="0"/>
              <a:t> </a:t>
            </a:r>
            <a:r>
              <a:rPr lang="en-US" sz="3200" dirty="0"/>
              <a:t>For brass I will bring gold, and for iron I will bring silver, and for wood brass, and for stones iron: I will also make thy officers peace, and thine exactors righteousness.</a:t>
            </a:r>
          </a:p>
        </p:txBody>
      </p:sp>
      <p:pic>
        <p:nvPicPr>
          <p:cNvPr id="76802" name="Picture 2" descr="New Jerusalem HD — Creitz Illustration Stud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8212" y="1538612"/>
            <a:ext cx="5810250" cy="4351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6269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fontScale="90000"/>
          </a:bodyPr>
          <a:lstStyle/>
          <a:p>
            <a:r>
              <a:rPr lang="en-US" sz="4000" b="1" dirty="0"/>
              <a:t>Future History of the Past: </a:t>
            </a:r>
            <a:r>
              <a:rPr lang="en-US" sz="4000" b="1" dirty="0" smtClean="0"/>
              <a:t>Isaiah 60:18-22</a:t>
            </a:r>
            <a:endParaRPr lang="en-US" b="1" dirty="0"/>
          </a:p>
        </p:txBody>
      </p:sp>
      <p:sp>
        <p:nvSpPr>
          <p:cNvPr id="14" name="Content Placeholder 13"/>
          <p:cNvSpPr>
            <a:spLocks noGrp="1"/>
          </p:cNvSpPr>
          <p:nvPr>
            <p:ph idx="1"/>
          </p:nvPr>
        </p:nvSpPr>
        <p:spPr>
          <a:xfrm>
            <a:off x="1293813" y="1520867"/>
            <a:ext cx="3886199" cy="5029200"/>
          </a:xfrm>
        </p:spPr>
        <p:txBody>
          <a:bodyPr>
            <a:noAutofit/>
          </a:bodyPr>
          <a:lstStyle/>
          <a:p>
            <a:r>
              <a:rPr lang="en-US" sz="3200" b="1" baseline="30000" dirty="0"/>
              <a:t>18 </a:t>
            </a:r>
            <a:r>
              <a:rPr lang="en-US" sz="3200" dirty="0"/>
              <a:t>Violence shall no more be heard in thy land, wasting nor destruction within thy borders; but thou shalt call thy walls Salvation, and thy gates Praise</a:t>
            </a:r>
            <a:r>
              <a:rPr lang="en-US" sz="3200" dirty="0" smtClean="0"/>
              <a:t>.</a:t>
            </a:r>
            <a:endParaRPr lang="en-US" sz="3200" dirty="0"/>
          </a:p>
        </p:txBody>
      </p:sp>
      <p:pic>
        <p:nvPicPr>
          <p:cNvPr id="78850" name="Picture 2" descr="17 Best images about The New Jerusalem on Pinterest | Gemstones, Israel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0163" y="1066800"/>
            <a:ext cx="4514850" cy="5210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465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fontScale="90000"/>
          </a:bodyPr>
          <a:lstStyle/>
          <a:p>
            <a:r>
              <a:rPr lang="en-US" sz="4000" b="1" dirty="0"/>
              <a:t>Future History of the Past: </a:t>
            </a:r>
            <a:r>
              <a:rPr lang="en-US" sz="4000" b="1" dirty="0" smtClean="0"/>
              <a:t>Isaiah 60:19-22</a:t>
            </a:r>
            <a:endParaRPr lang="en-US" b="1" dirty="0"/>
          </a:p>
        </p:txBody>
      </p:sp>
      <p:sp>
        <p:nvSpPr>
          <p:cNvPr id="14" name="Content Placeholder 13"/>
          <p:cNvSpPr>
            <a:spLocks noGrp="1"/>
          </p:cNvSpPr>
          <p:nvPr>
            <p:ph idx="1"/>
          </p:nvPr>
        </p:nvSpPr>
        <p:spPr>
          <a:xfrm>
            <a:off x="1293813" y="1520867"/>
            <a:ext cx="4571999" cy="5029200"/>
          </a:xfrm>
        </p:spPr>
        <p:txBody>
          <a:bodyPr>
            <a:noAutofit/>
          </a:bodyPr>
          <a:lstStyle/>
          <a:p>
            <a:r>
              <a:rPr lang="en-US" sz="3200" b="1" baseline="30000" dirty="0" smtClean="0"/>
              <a:t>19</a:t>
            </a:r>
            <a:r>
              <a:rPr lang="en-US" sz="3200" b="1" baseline="30000" dirty="0"/>
              <a:t> </a:t>
            </a:r>
            <a:r>
              <a:rPr lang="en-US" sz="3200" dirty="0"/>
              <a:t>The sun shall be no more thy light by day; neither for brightness shall the moon give light unto thee: but the </a:t>
            </a:r>
            <a:r>
              <a:rPr lang="en-US" sz="3200" cap="small" dirty="0"/>
              <a:t>Lord</a:t>
            </a:r>
            <a:r>
              <a:rPr lang="en-US" sz="3200" dirty="0"/>
              <a:t> shall be unto thee an everlasting light, and thy God thy glory.</a:t>
            </a:r>
          </a:p>
        </p:txBody>
      </p:sp>
      <p:pic>
        <p:nvPicPr>
          <p:cNvPr id="77826" name="Picture 2" descr="The Kingdom of God &amp; The New Jerusalem - The End Of Amer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6812" y="1981200"/>
            <a:ext cx="5295611"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8482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fontScale="90000"/>
          </a:bodyPr>
          <a:lstStyle/>
          <a:p>
            <a:r>
              <a:rPr lang="en-US" sz="4000" b="1" dirty="0"/>
              <a:t>Future History of the Past: </a:t>
            </a:r>
            <a:r>
              <a:rPr lang="en-US" sz="4000" b="1" dirty="0" smtClean="0"/>
              <a:t>Isaiah 60:20-22</a:t>
            </a:r>
            <a:endParaRPr lang="en-US" b="1" dirty="0"/>
          </a:p>
        </p:txBody>
      </p:sp>
      <p:sp>
        <p:nvSpPr>
          <p:cNvPr id="14" name="Content Placeholder 13"/>
          <p:cNvSpPr>
            <a:spLocks noGrp="1"/>
          </p:cNvSpPr>
          <p:nvPr>
            <p:ph idx="1"/>
          </p:nvPr>
        </p:nvSpPr>
        <p:spPr>
          <a:xfrm>
            <a:off x="1293813" y="1520867"/>
            <a:ext cx="4571999" cy="5029200"/>
          </a:xfrm>
        </p:spPr>
        <p:txBody>
          <a:bodyPr>
            <a:noAutofit/>
          </a:bodyPr>
          <a:lstStyle/>
          <a:p>
            <a:r>
              <a:rPr lang="en-US" sz="3200" b="1" baseline="30000" dirty="0"/>
              <a:t>20 </a:t>
            </a:r>
            <a:r>
              <a:rPr lang="en-US" sz="3200" dirty="0"/>
              <a:t>Thy sun shall no more go down; neither shall thy moon withdraw itself: for the </a:t>
            </a:r>
            <a:r>
              <a:rPr lang="en-US" sz="3200" cap="small" dirty="0"/>
              <a:t>Lord</a:t>
            </a:r>
            <a:r>
              <a:rPr lang="en-US" sz="3200" dirty="0"/>
              <a:t> shall be thine everlasting light, and the days of thy mourning shall be ended.</a:t>
            </a:r>
          </a:p>
        </p:txBody>
      </p:sp>
      <p:pic>
        <p:nvPicPr>
          <p:cNvPr id="79874" name="Picture 2" descr="Other Food: daily devos: Unveiling of the Bride-C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9212" y="1752600"/>
            <a:ext cx="5440971"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982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normAutofit fontScale="90000"/>
          </a:bodyPr>
          <a:lstStyle/>
          <a:p>
            <a:r>
              <a:rPr lang="en-US" sz="4000" b="1" dirty="0" smtClean="0"/>
              <a:t>Future History of the Past:  Isaiah 60:21-22</a:t>
            </a:r>
            <a:endParaRPr lang="en-US" b="1" dirty="0"/>
          </a:p>
        </p:txBody>
      </p:sp>
      <p:sp>
        <p:nvSpPr>
          <p:cNvPr id="14" name="Content Placeholder 13"/>
          <p:cNvSpPr>
            <a:spLocks noGrp="1"/>
          </p:cNvSpPr>
          <p:nvPr>
            <p:ph idx="1"/>
          </p:nvPr>
        </p:nvSpPr>
        <p:spPr>
          <a:xfrm>
            <a:off x="1293813" y="1520867"/>
            <a:ext cx="5105399" cy="5029200"/>
          </a:xfrm>
        </p:spPr>
        <p:txBody>
          <a:bodyPr>
            <a:noAutofit/>
          </a:bodyPr>
          <a:lstStyle/>
          <a:p>
            <a:r>
              <a:rPr lang="en-US" sz="3200" b="1" baseline="30000" dirty="0"/>
              <a:t>21 </a:t>
            </a:r>
            <a:r>
              <a:rPr lang="en-US" sz="3200" dirty="0"/>
              <a:t>Thy people also shall be all righteous: they shall inherit the land for ever, the branch of my planting, the work of my hands, that I may be glorified.</a:t>
            </a:r>
          </a:p>
          <a:p>
            <a:r>
              <a:rPr lang="en-US" sz="3200" b="1" baseline="30000" dirty="0"/>
              <a:t>22 </a:t>
            </a:r>
            <a:r>
              <a:rPr lang="en-US" sz="3200" dirty="0"/>
              <a:t>A little one shall become a thousand, and a small one a strong nation: I the </a:t>
            </a:r>
            <a:r>
              <a:rPr lang="en-US" sz="3200" cap="small" dirty="0"/>
              <a:t>Lord</a:t>
            </a:r>
            <a:r>
              <a:rPr lang="en-US" sz="3200" dirty="0"/>
              <a:t> will hasten it in his time.</a:t>
            </a:r>
          </a:p>
        </p:txBody>
      </p:sp>
      <p:pic>
        <p:nvPicPr>
          <p:cNvPr id="80898" name="Picture 2" descr="What is the New Jerusalem and how will it look like?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2955" y="1939967"/>
            <a:ext cx="559587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9530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2" y="381000"/>
            <a:ext cx="10439399" cy="838200"/>
          </a:xfrm>
        </p:spPr>
        <p:txBody>
          <a:bodyPr>
            <a:normAutofit/>
          </a:bodyPr>
          <a:lstStyle/>
          <a:p>
            <a:r>
              <a:rPr lang="en-US" sz="3400" b="1" dirty="0" smtClean="0"/>
              <a:t>Future History of the Future:  Revelation 21:9-27</a:t>
            </a:r>
            <a:endParaRPr lang="en-US" sz="3400" b="1" dirty="0"/>
          </a:p>
        </p:txBody>
      </p:sp>
      <p:sp>
        <p:nvSpPr>
          <p:cNvPr id="14" name="Content Placeholder 13"/>
          <p:cNvSpPr>
            <a:spLocks noGrp="1"/>
          </p:cNvSpPr>
          <p:nvPr>
            <p:ph idx="1"/>
          </p:nvPr>
        </p:nvSpPr>
        <p:spPr>
          <a:xfrm>
            <a:off x="7389812" y="1520867"/>
            <a:ext cx="4343400" cy="5029200"/>
          </a:xfrm>
        </p:spPr>
        <p:txBody>
          <a:bodyPr>
            <a:noAutofit/>
          </a:bodyPr>
          <a:lstStyle/>
          <a:p>
            <a:r>
              <a:rPr lang="en-US" sz="3200" b="1" baseline="30000" dirty="0"/>
              <a:t>9 </a:t>
            </a:r>
            <a:r>
              <a:rPr lang="en-US" sz="3200" dirty="0"/>
              <a:t>And there came unto me one of the seven angels which had the seven vials full of the seven last plagues, and talked with me, saying, Come hither, I will shew thee the bride, the Lamb's wife</a:t>
            </a:r>
            <a:r>
              <a:rPr lang="en-US" sz="3200" dirty="0" smtClean="0"/>
              <a:t>.</a:t>
            </a:r>
            <a:endParaRPr lang="en-US" sz="3200" dirty="0"/>
          </a:p>
        </p:txBody>
      </p:sp>
      <p:pic>
        <p:nvPicPr>
          <p:cNvPr id="81922" name="Picture 2" descr="The Lamb's Wife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3376" r="3798"/>
          <a:stretch/>
        </p:blipFill>
        <p:spPr bwMode="auto">
          <a:xfrm>
            <a:off x="1065212" y="1676400"/>
            <a:ext cx="6019800" cy="4856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9321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2" y="381000"/>
            <a:ext cx="10439399" cy="838200"/>
          </a:xfrm>
        </p:spPr>
        <p:txBody>
          <a:bodyPr>
            <a:normAutofit/>
          </a:bodyPr>
          <a:lstStyle/>
          <a:p>
            <a:r>
              <a:rPr lang="en-US" sz="3400" b="1" dirty="0" smtClean="0"/>
              <a:t>Future History of the Future:  Revelation 21:10-27</a:t>
            </a:r>
            <a:endParaRPr lang="en-US" sz="3400" b="1" dirty="0"/>
          </a:p>
        </p:txBody>
      </p:sp>
      <p:sp>
        <p:nvSpPr>
          <p:cNvPr id="14" name="Content Placeholder 13"/>
          <p:cNvSpPr>
            <a:spLocks noGrp="1"/>
          </p:cNvSpPr>
          <p:nvPr>
            <p:ph idx="1"/>
          </p:nvPr>
        </p:nvSpPr>
        <p:spPr>
          <a:xfrm>
            <a:off x="6246812" y="1520867"/>
            <a:ext cx="5486400" cy="5029200"/>
          </a:xfrm>
        </p:spPr>
        <p:txBody>
          <a:bodyPr>
            <a:noAutofit/>
          </a:bodyPr>
          <a:lstStyle/>
          <a:p>
            <a:r>
              <a:rPr lang="en-US" sz="3200" b="1" baseline="30000" dirty="0" smtClean="0"/>
              <a:t>10</a:t>
            </a:r>
            <a:r>
              <a:rPr lang="en-US" sz="3200" b="1" baseline="30000" dirty="0"/>
              <a:t> </a:t>
            </a:r>
            <a:r>
              <a:rPr lang="en-US" sz="3200" dirty="0"/>
              <a:t>And he carried me away in the spirit to a great and high mountain, and shewed me that great city, the holy Jerusalem, descending out of heaven from God,</a:t>
            </a:r>
          </a:p>
          <a:p>
            <a:r>
              <a:rPr lang="en-US" sz="3200" b="1" baseline="30000" dirty="0"/>
              <a:t>11 </a:t>
            </a:r>
            <a:r>
              <a:rPr lang="en-US" sz="3200" dirty="0"/>
              <a:t>Having the glory of God: and her light was like unto a stone most precious, even like a jasper stone, clear as crystal;</a:t>
            </a:r>
          </a:p>
        </p:txBody>
      </p:sp>
      <p:pic>
        <p:nvPicPr>
          <p:cNvPr id="82948" name="Picture 4" descr="The New Jerusalem - Christian Devotions, music &amp; poem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7624" y="1868529"/>
            <a:ext cx="4514850" cy="4333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5837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2" y="381000"/>
            <a:ext cx="10439399" cy="838200"/>
          </a:xfrm>
        </p:spPr>
        <p:txBody>
          <a:bodyPr>
            <a:normAutofit/>
          </a:bodyPr>
          <a:lstStyle/>
          <a:p>
            <a:r>
              <a:rPr lang="en-US" sz="3400" b="1" dirty="0" smtClean="0"/>
              <a:t>Future History of the Future:  Revelation 21:12-27</a:t>
            </a:r>
            <a:endParaRPr lang="en-US" sz="3400" b="1" dirty="0"/>
          </a:p>
        </p:txBody>
      </p:sp>
      <p:sp>
        <p:nvSpPr>
          <p:cNvPr id="14" name="Content Placeholder 13"/>
          <p:cNvSpPr>
            <a:spLocks noGrp="1"/>
          </p:cNvSpPr>
          <p:nvPr>
            <p:ph idx="1"/>
          </p:nvPr>
        </p:nvSpPr>
        <p:spPr>
          <a:xfrm>
            <a:off x="6246812" y="1520867"/>
            <a:ext cx="5486400" cy="5029200"/>
          </a:xfrm>
        </p:spPr>
        <p:txBody>
          <a:bodyPr>
            <a:noAutofit/>
          </a:bodyPr>
          <a:lstStyle/>
          <a:p>
            <a:r>
              <a:rPr lang="en-US" sz="3200" b="1" baseline="30000" dirty="0"/>
              <a:t>12 </a:t>
            </a:r>
            <a:r>
              <a:rPr lang="en-US" sz="3200" dirty="0"/>
              <a:t>And had a wall great and high, and had twelve gates, and at the gates twelve angels, and names written thereon, which are the names of the twelve tribes of the children of Israel:</a:t>
            </a:r>
          </a:p>
          <a:p>
            <a:r>
              <a:rPr lang="en-US" sz="3200" b="1" baseline="30000" dirty="0"/>
              <a:t>13 </a:t>
            </a:r>
            <a:r>
              <a:rPr lang="en-US" sz="3200" dirty="0"/>
              <a:t>On the east three gates; on the north three gates; on the south three gates; and on the west three gates.</a:t>
            </a:r>
          </a:p>
        </p:txBody>
      </p:sp>
      <p:pic>
        <p:nvPicPr>
          <p:cNvPr id="83970" name="Picture 2" descr="Pin by Susan Emerson on Visions of Heaven | Pintere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5212" y="1901867"/>
            <a:ext cx="4957481"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7506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3" y="381000"/>
            <a:ext cx="9601200" cy="685800"/>
          </a:xfrm>
        </p:spPr>
        <p:txBody>
          <a:bodyPr/>
          <a:lstStyle/>
          <a:p>
            <a:r>
              <a:rPr lang="en-US" b="1" dirty="0" smtClean="0"/>
              <a:t>Truth &amp; Consequences:  Isaiah 57:19-21</a:t>
            </a:r>
            <a:endParaRPr lang="en-US" b="1" dirty="0"/>
          </a:p>
        </p:txBody>
      </p:sp>
      <p:sp>
        <p:nvSpPr>
          <p:cNvPr id="14" name="Content Placeholder 13"/>
          <p:cNvSpPr>
            <a:spLocks noGrp="1"/>
          </p:cNvSpPr>
          <p:nvPr>
            <p:ph idx="1"/>
          </p:nvPr>
        </p:nvSpPr>
        <p:spPr>
          <a:xfrm>
            <a:off x="1293813" y="1371600"/>
            <a:ext cx="5257799" cy="5029200"/>
          </a:xfrm>
        </p:spPr>
        <p:txBody>
          <a:bodyPr>
            <a:noAutofit/>
          </a:bodyPr>
          <a:lstStyle/>
          <a:p>
            <a:r>
              <a:rPr lang="en-US" sz="3200" b="1" baseline="30000" dirty="0"/>
              <a:t>19 </a:t>
            </a:r>
            <a:r>
              <a:rPr lang="en-US" sz="3200" dirty="0"/>
              <a:t>I create the fruit of the lips; Peace, peace to him that is far off, and to him that is near, </a:t>
            </a:r>
            <a:r>
              <a:rPr lang="en-US" sz="3200" dirty="0" err="1"/>
              <a:t>saith</a:t>
            </a:r>
            <a:r>
              <a:rPr lang="en-US" sz="3200" dirty="0"/>
              <a:t> the </a:t>
            </a:r>
            <a:r>
              <a:rPr lang="en-US" sz="3200" cap="small" dirty="0"/>
              <a:t>Lord</a:t>
            </a:r>
            <a:r>
              <a:rPr lang="en-US" sz="3200" dirty="0"/>
              <a:t>; and I will heal him.</a:t>
            </a:r>
          </a:p>
          <a:p>
            <a:r>
              <a:rPr lang="en-US" sz="3200" b="1" baseline="30000" dirty="0"/>
              <a:t>20 </a:t>
            </a:r>
            <a:r>
              <a:rPr lang="en-US" sz="3200" dirty="0"/>
              <a:t>But the wicked are like the troubled sea, when it cannot rest, whose waters cast up mire and dirt</a:t>
            </a:r>
            <a:r>
              <a:rPr lang="en-US" sz="3200" dirty="0" smtClean="0"/>
              <a:t>.</a:t>
            </a:r>
            <a:endParaRPr lang="en-US" sz="3200" dirty="0"/>
          </a:p>
        </p:txBody>
      </p:sp>
      <p:pic>
        <p:nvPicPr>
          <p:cNvPr id="6148" name="Picture 4" descr="Pin on Am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2011" y="1066800"/>
            <a:ext cx="5060878" cy="5060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3700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2" y="381000"/>
            <a:ext cx="10439399" cy="838200"/>
          </a:xfrm>
        </p:spPr>
        <p:txBody>
          <a:bodyPr>
            <a:normAutofit/>
          </a:bodyPr>
          <a:lstStyle/>
          <a:p>
            <a:r>
              <a:rPr lang="en-US" sz="3400" b="1" dirty="0" smtClean="0"/>
              <a:t>Future History of the Future:  Revelation 21:14-27</a:t>
            </a:r>
            <a:endParaRPr lang="en-US" sz="3400" b="1" dirty="0"/>
          </a:p>
        </p:txBody>
      </p:sp>
      <p:sp>
        <p:nvSpPr>
          <p:cNvPr id="14" name="Content Placeholder 13"/>
          <p:cNvSpPr>
            <a:spLocks noGrp="1"/>
          </p:cNvSpPr>
          <p:nvPr>
            <p:ph idx="1"/>
          </p:nvPr>
        </p:nvSpPr>
        <p:spPr>
          <a:xfrm>
            <a:off x="6246812" y="1520867"/>
            <a:ext cx="5486400" cy="5029200"/>
          </a:xfrm>
        </p:spPr>
        <p:txBody>
          <a:bodyPr>
            <a:noAutofit/>
          </a:bodyPr>
          <a:lstStyle/>
          <a:p>
            <a:r>
              <a:rPr lang="en-US" sz="3200" b="1" baseline="30000" dirty="0"/>
              <a:t>14 </a:t>
            </a:r>
            <a:r>
              <a:rPr lang="en-US" sz="3200" dirty="0"/>
              <a:t>And the wall of the city had twelve foundations, and in them the names of the twelve apostles of the Lamb.</a:t>
            </a:r>
          </a:p>
          <a:p>
            <a:r>
              <a:rPr lang="en-US" sz="3200" b="1" baseline="30000" dirty="0"/>
              <a:t>15 </a:t>
            </a:r>
            <a:r>
              <a:rPr lang="en-US" sz="3200" dirty="0"/>
              <a:t>And he that talked with me had a golden reed to measure the city, and the gates thereof, and the wall thereof.</a:t>
            </a:r>
          </a:p>
        </p:txBody>
      </p:sp>
      <p:pic>
        <p:nvPicPr>
          <p:cNvPr id="84996" name="Picture 4" descr="Revelation 20-21, New Jerusalem, Conclusion - Biblical Interpretation"/>
          <p:cNvPicPr>
            <a:picLocks noChangeAspect="1" noChangeArrowheads="1"/>
          </p:cNvPicPr>
          <p:nvPr/>
        </p:nvPicPr>
        <p:blipFill rotWithShape="1">
          <a:blip r:embed="rId2">
            <a:extLst>
              <a:ext uri="{28A0092B-C50C-407E-A947-70E740481C1C}">
                <a14:useLocalDpi xmlns:a14="http://schemas.microsoft.com/office/drawing/2010/main" val="0"/>
              </a:ext>
            </a:extLst>
          </a:blip>
          <a:srcRect r="20142"/>
          <a:stretch/>
        </p:blipFill>
        <p:spPr bwMode="auto">
          <a:xfrm>
            <a:off x="1370012" y="1520867"/>
            <a:ext cx="4572000" cy="4299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9043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2" y="381000"/>
            <a:ext cx="10439399" cy="838200"/>
          </a:xfrm>
        </p:spPr>
        <p:txBody>
          <a:bodyPr>
            <a:normAutofit/>
          </a:bodyPr>
          <a:lstStyle/>
          <a:p>
            <a:r>
              <a:rPr lang="en-US" sz="3400" b="1" dirty="0" smtClean="0"/>
              <a:t>Future History of the Future:  Revelation 21:16-27</a:t>
            </a:r>
            <a:endParaRPr lang="en-US" sz="3400" b="1" dirty="0"/>
          </a:p>
        </p:txBody>
      </p:sp>
      <p:sp>
        <p:nvSpPr>
          <p:cNvPr id="14" name="Content Placeholder 13"/>
          <p:cNvSpPr>
            <a:spLocks noGrp="1"/>
          </p:cNvSpPr>
          <p:nvPr>
            <p:ph idx="1"/>
          </p:nvPr>
        </p:nvSpPr>
        <p:spPr>
          <a:xfrm>
            <a:off x="4722812" y="1520867"/>
            <a:ext cx="7010400" cy="5029200"/>
          </a:xfrm>
        </p:spPr>
        <p:txBody>
          <a:bodyPr>
            <a:noAutofit/>
          </a:bodyPr>
          <a:lstStyle/>
          <a:p>
            <a:r>
              <a:rPr lang="en-US" sz="3200" b="1" baseline="30000" dirty="0"/>
              <a:t>16 </a:t>
            </a:r>
            <a:r>
              <a:rPr lang="en-US" sz="3200" dirty="0"/>
              <a:t>And the city </a:t>
            </a:r>
            <a:r>
              <a:rPr lang="en-US" sz="3200" dirty="0" err="1"/>
              <a:t>lieth</a:t>
            </a:r>
            <a:r>
              <a:rPr lang="en-US" sz="3200" dirty="0"/>
              <a:t> foursquare, and the length is as large as the breadth: and he measured the city with the reed, twelve thousand furlongs. The length and the breadth and the height of it are equal.</a:t>
            </a:r>
          </a:p>
          <a:p>
            <a:r>
              <a:rPr lang="en-US" sz="3200" b="1" baseline="30000" dirty="0"/>
              <a:t>17 </a:t>
            </a:r>
            <a:r>
              <a:rPr lang="en-US" sz="3200" dirty="0"/>
              <a:t>And he measured the wall thereof, an hundred and forty and four cubits, according to the measure of a man, that is, of the angel.</a:t>
            </a:r>
          </a:p>
        </p:txBody>
      </p:sp>
      <p:pic>
        <p:nvPicPr>
          <p:cNvPr id="84994" name="Picture 2" descr="Is the New Jerusalem a place—or a people? | Psephizo"/>
          <p:cNvPicPr>
            <a:picLocks noChangeAspect="1" noChangeArrowheads="1"/>
          </p:cNvPicPr>
          <p:nvPr/>
        </p:nvPicPr>
        <p:blipFill rotWithShape="1">
          <a:blip r:embed="rId2">
            <a:extLst>
              <a:ext uri="{28A0092B-C50C-407E-A947-70E740481C1C}">
                <a14:useLocalDpi xmlns:a14="http://schemas.microsoft.com/office/drawing/2010/main" val="0"/>
              </a:ext>
            </a:extLst>
          </a:blip>
          <a:srcRect l="27004" r="8861"/>
          <a:stretch/>
        </p:blipFill>
        <p:spPr bwMode="auto">
          <a:xfrm>
            <a:off x="836612" y="1981200"/>
            <a:ext cx="3657599"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8548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2" y="381000"/>
            <a:ext cx="10439399" cy="838200"/>
          </a:xfrm>
        </p:spPr>
        <p:txBody>
          <a:bodyPr>
            <a:normAutofit/>
          </a:bodyPr>
          <a:lstStyle/>
          <a:p>
            <a:r>
              <a:rPr lang="en-US" sz="3400" b="1" dirty="0" smtClean="0"/>
              <a:t>Future History of the Future:  Revelation 21:18-27</a:t>
            </a:r>
            <a:endParaRPr lang="en-US" sz="3400" b="1" dirty="0"/>
          </a:p>
        </p:txBody>
      </p:sp>
      <p:sp>
        <p:nvSpPr>
          <p:cNvPr id="14" name="Content Placeholder 13"/>
          <p:cNvSpPr>
            <a:spLocks noGrp="1"/>
          </p:cNvSpPr>
          <p:nvPr>
            <p:ph idx="1"/>
          </p:nvPr>
        </p:nvSpPr>
        <p:spPr>
          <a:xfrm>
            <a:off x="5484812" y="1520867"/>
            <a:ext cx="6248400" cy="5029200"/>
          </a:xfrm>
        </p:spPr>
        <p:txBody>
          <a:bodyPr>
            <a:noAutofit/>
          </a:bodyPr>
          <a:lstStyle/>
          <a:p>
            <a:r>
              <a:rPr lang="en-US" sz="3200" b="1" baseline="30000" dirty="0"/>
              <a:t>18 </a:t>
            </a:r>
            <a:r>
              <a:rPr lang="en-US" sz="3200" dirty="0"/>
              <a:t>And the building of the wall of it was of jasper: and the city was pure gold, like unto clear glass.</a:t>
            </a:r>
          </a:p>
          <a:p>
            <a:r>
              <a:rPr lang="en-US" sz="3200" b="1" baseline="30000" dirty="0"/>
              <a:t>19 </a:t>
            </a:r>
            <a:r>
              <a:rPr lang="en-US" sz="3200" dirty="0"/>
              <a:t>And the foundations of the wall of the city were garnished with all manner of precious stones. The first foundation was jasper; the second, sapphire; the third, a chalcedony; the fourth, an emerald;</a:t>
            </a:r>
          </a:p>
        </p:txBody>
      </p:sp>
      <p:pic>
        <p:nvPicPr>
          <p:cNvPr id="87042" name="Picture 2" descr="New Jerusalem- And the twelve gates were twelve pearls; every several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2" y="2209800"/>
            <a:ext cx="4653342"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3121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2" y="381000"/>
            <a:ext cx="10439399" cy="838200"/>
          </a:xfrm>
        </p:spPr>
        <p:txBody>
          <a:bodyPr>
            <a:normAutofit/>
          </a:bodyPr>
          <a:lstStyle/>
          <a:p>
            <a:r>
              <a:rPr lang="en-US" sz="3400" b="1" dirty="0" smtClean="0"/>
              <a:t>Future History of the Future:  Revelation 21:20-27</a:t>
            </a:r>
            <a:endParaRPr lang="en-US" sz="3400" b="1" dirty="0"/>
          </a:p>
        </p:txBody>
      </p:sp>
      <p:sp>
        <p:nvSpPr>
          <p:cNvPr id="14" name="Content Placeholder 13"/>
          <p:cNvSpPr>
            <a:spLocks noGrp="1"/>
          </p:cNvSpPr>
          <p:nvPr>
            <p:ph idx="1"/>
          </p:nvPr>
        </p:nvSpPr>
        <p:spPr>
          <a:xfrm>
            <a:off x="5484812" y="1520867"/>
            <a:ext cx="6248400" cy="5029200"/>
          </a:xfrm>
        </p:spPr>
        <p:txBody>
          <a:bodyPr>
            <a:noAutofit/>
          </a:bodyPr>
          <a:lstStyle/>
          <a:p>
            <a:r>
              <a:rPr lang="en-US" sz="3200" b="1" baseline="30000" dirty="0"/>
              <a:t>20 </a:t>
            </a:r>
            <a:r>
              <a:rPr lang="en-US" sz="3200" dirty="0"/>
              <a:t>The fifth, sardonyx; the sixth, </a:t>
            </a:r>
            <a:r>
              <a:rPr lang="en-US" sz="3200" dirty="0" err="1"/>
              <a:t>sardius</a:t>
            </a:r>
            <a:r>
              <a:rPr lang="en-US" sz="3200" dirty="0"/>
              <a:t>; the seventh, </a:t>
            </a:r>
            <a:r>
              <a:rPr lang="en-US" sz="3200" dirty="0" err="1"/>
              <a:t>chrysolyte</a:t>
            </a:r>
            <a:r>
              <a:rPr lang="en-US" sz="3200" dirty="0"/>
              <a:t>; the eighth, beryl; the ninth, a topaz; the tenth, a </a:t>
            </a:r>
            <a:r>
              <a:rPr lang="en-US" sz="3200" dirty="0" err="1"/>
              <a:t>chrysoprasus</a:t>
            </a:r>
            <a:r>
              <a:rPr lang="en-US" sz="3200" dirty="0"/>
              <a:t>; the eleventh, a jacinth; the twelfth, an amethyst.</a:t>
            </a:r>
          </a:p>
          <a:p>
            <a:r>
              <a:rPr lang="en-US" sz="3200" b="1" baseline="30000" dirty="0"/>
              <a:t>21 </a:t>
            </a:r>
            <a:r>
              <a:rPr lang="en-US" sz="3200" dirty="0"/>
              <a:t>And the twelve gates were twelve pearls: every several gate was of one pearl: and the street of the city was pure gold, as it were transparent glass.</a:t>
            </a:r>
          </a:p>
        </p:txBody>
      </p:sp>
      <p:pic>
        <p:nvPicPr>
          <p:cNvPr id="88066" name="Picture 2" descr="Birru Sadh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2248" y="1778041"/>
            <a:ext cx="45148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080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2" y="381000"/>
            <a:ext cx="10439399" cy="838200"/>
          </a:xfrm>
        </p:spPr>
        <p:txBody>
          <a:bodyPr>
            <a:normAutofit/>
          </a:bodyPr>
          <a:lstStyle/>
          <a:p>
            <a:r>
              <a:rPr lang="en-US" sz="3400" b="1" dirty="0" smtClean="0"/>
              <a:t>Future History of the Future:  Revelation 21:22-27</a:t>
            </a:r>
            <a:endParaRPr lang="en-US" sz="3400" b="1" dirty="0"/>
          </a:p>
        </p:txBody>
      </p:sp>
      <p:sp>
        <p:nvSpPr>
          <p:cNvPr id="14" name="Content Placeholder 13"/>
          <p:cNvSpPr>
            <a:spLocks noGrp="1"/>
          </p:cNvSpPr>
          <p:nvPr>
            <p:ph idx="1"/>
          </p:nvPr>
        </p:nvSpPr>
        <p:spPr>
          <a:xfrm>
            <a:off x="6399212" y="1520867"/>
            <a:ext cx="5334000" cy="5029200"/>
          </a:xfrm>
        </p:spPr>
        <p:txBody>
          <a:bodyPr>
            <a:noAutofit/>
          </a:bodyPr>
          <a:lstStyle/>
          <a:p>
            <a:r>
              <a:rPr lang="en-US" sz="3200" b="1" baseline="30000" dirty="0"/>
              <a:t>22 </a:t>
            </a:r>
            <a:r>
              <a:rPr lang="en-US" sz="3200" dirty="0"/>
              <a:t>And I saw no temple therein: for the Lord God Almighty and the Lamb are the temple of it.</a:t>
            </a:r>
          </a:p>
          <a:p>
            <a:r>
              <a:rPr lang="en-US" sz="3200" b="1" baseline="30000" dirty="0"/>
              <a:t>23 </a:t>
            </a:r>
            <a:r>
              <a:rPr lang="en-US" sz="3200" dirty="0"/>
              <a:t>And the city had no need of the sun, neither of the moon, to shine in it: for the glory of God did lighten it, and the Lamb is the light thereof.</a:t>
            </a:r>
          </a:p>
        </p:txBody>
      </p:sp>
      <p:pic>
        <p:nvPicPr>
          <p:cNvPr id="89090" name="Picture 2" descr="New Jerusalem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5064" r="3797"/>
          <a:stretch/>
        </p:blipFill>
        <p:spPr bwMode="auto">
          <a:xfrm>
            <a:off x="989012" y="1520867"/>
            <a:ext cx="5196574" cy="4270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6554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2" y="381000"/>
            <a:ext cx="10439399" cy="838200"/>
          </a:xfrm>
        </p:spPr>
        <p:txBody>
          <a:bodyPr>
            <a:normAutofit/>
          </a:bodyPr>
          <a:lstStyle/>
          <a:p>
            <a:r>
              <a:rPr lang="en-US" sz="3400" b="1" dirty="0" smtClean="0"/>
              <a:t>Future History of the Future:  Revelation 21:24-27</a:t>
            </a:r>
            <a:endParaRPr lang="en-US" sz="3400" b="1" dirty="0"/>
          </a:p>
        </p:txBody>
      </p:sp>
      <p:sp>
        <p:nvSpPr>
          <p:cNvPr id="14" name="Content Placeholder 13"/>
          <p:cNvSpPr>
            <a:spLocks noGrp="1"/>
          </p:cNvSpPr>
          <p:nvPr>
            <p:ph idx="1"/>
          </p:nvPr>
        </p:nvSpPr>
        <p:spPr>
          <a:xfrm>
            <a:off x="6399212" y="1520867"/>
            <a:ext cx="5334000" cy="5029200"/>
          </a:xfrm>
        </p:spPr>
        <p:txBody>
          <a:bodyPr>
            <a:noAutofit/>
          </a:bodyPr>
          <a:lstStyle/>
          <a:p>
            <a:r>
              <a:rPr lang="en-US" sz="3200" b="1" baseline="30000" dirty="0"/>
              <a:t>24 </a:t>
            </a:r>
            <a:r>
              <a:rPr lang="en-US" sz="3200" dirty="0"/>
              <a:t>And the nations of them which are saved shall walk in the light of it: and the kings of the earth do bring their glory and </a:t>
            </a:r>
            <a:r>
              <a:rPr lang="en-US" sz="3200" dirty="0" err="1"/>
              <a:t>honour</a:t>
            </a:r>
            <a:r>
              <a:rPr lang="en-US" sz="3200" dirty="0"/>
              <a:t> into it.</a:t>
            </a:r>
          </a:p>
          <a:p>
            <a:r>
              <a:rPr lang="en-US" sz="3200" b="1" baseline="30000" dirty="0"/>
              <a:t>25 </a:t>
            </a:r>
            <a:r>
              <a:rPr lang="en-US" sz="3200" dirty="0"/>
              <a:t>And the gates of it shall not be shut at all by day: for there shall be no night there</a:t>
            </a:r>
            <a:r>
              <a:rPr lang="en-US" sz="3200" dirty="0" smtClean="0"/>
              <a:t>.</a:t>
            </a:r>
            <a:endParaRPr lang="en-US" sz="3200" dirty="0"/>
          </a:p>
        </p:txBody>
      </p:sp>
      <p:pic>
        <p:nvPicPr>
          <p:cNvPr id="90114" name="Picture 2" descr="What Will The New Jerusalem Be Lik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3180" y="1520866"/>
            <a:ext cx="5436032" cy="4346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0784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2" y="381000"/>
            <a:ext cx="10439399" cy="838200"/>
          </a:xfrm>
        </p:spPr>
        <p:txBody>
          <a:bodyPr>
            <a:normAutofit/>
          </a:bodyPr>
          <a:lstStyle/>
          <a:p>
            <a:r>
              <a:rPr lang="en-US" sz="3400" b="1" dirty="0" smtClean="0"/>
              <a:t>Future History of the Future:  Revelation 21:26-27</a:t>
            </a:r>
            <a:endParaRPr lang="en-US" sz="3400" b="1" dirty="0"/>
          </a:p>
        </p:txBody>
      </p:sp>
      <p:sp>
        <p:nvSpPr>
          <p:cNvPr id="14" name="Content Placeholder 13"/>
          <p:cNvSpPr>
            <a:spLocks noGrp="1"/>
          </p:cNvSpPr>
          <p:nvPr>
            <p:ph idx="1"/>
          </p:nvPr>
        </p:nvSpPr>
        <p:spPr>
          <a:xfrm>
            <a:off x="5376544" y="1520867"/>
            <a:ext cx="6356668" cy="5029200"/>
          </a:xfrm>
        </p:spPr>
        <p:txBody>
          <a:bodyPr>
            <a:noAutofit/>
          </a:bodyPr>
          <a:lstStyle/>
          <a:p>
            <a:r>
              <a:rPr lang="en-US" sz="3200" b="1" baseline="30000" dirty="0"/>
              <a:t>26 </a:t>
            </a:r>
            <a:r>
              <a:rPr lang="en-US" sz="3200" dirty="0"/>
              <a:t>And they shall bring the glory and </a:t>
            </a:r>
            <a:r>
              <a:rPr lang="en-US" sz="3200" dirty="0" err="1"/>
              <a:t>honour</a:t>
            </a:r>
            <a:r>
              <a:rPr lang="en-US" sz="3200" dirty="0"/>
              <a:t> of the nations into it.</a:t>
            </a:r>
          </a:p>
          <a:p>
            <a:r>
              <a:rPr lang="en-US" sz="3200" b="1" baseline="30000" dirty="0"/>
              <a:t>27 </a:t>
            </a:r>
            <a:r>
              <a:rPr lang="en-US" sz="3200" dirty="0"/>
              <a:t>And there shall in no wise enter into it any thing that </a:t>
            </a:r>
            <a:r>
              <a:rPr lang="en-US" sz="3200" dirty="0" err="1"/>
              <a:t>defileth</a:t>
            </a:r>
            <a:r>
              <a:rPr lang="en-US" sz="3200" dirty="0"/>
              <a:t>, neither whatsoever </a:t>
            </a:r>
            <a:r>
              <a:rPr lang="en-US" sz="3200" dirty="0" err="1"/>
              <a:t>worketh</a:t>
            </a:r>
            <a:r>
              <a:rPr lang="en-US" sz="3200" dirty="0"/>
              <a:t> abomination, or </a:t>
            </a:r>
            <a:r>
              <a:rPr lang="en-US" sz="3200" dirty="0" err="1"/>
              <a:t>maketh</a:t>
            </a:r>
            <a:r>
              <a:rPr lang="en-US" sz="3200" dirty="0"/>
              <a:t> a lie: but they which are written in the Lamb's book of life.</a:t>
            </a:r>
          </a:p>
        </p:txBody>
      </p:sp>
      <p:pic>
        <p:nvPicPr>
          <p:cNvPr id="91138" name="Picture 2" descr="The New Jerusalem - Week 10 | Rescuing Revelation | Watershed Formatio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1744" y="1219200"/>
            <a:ext cx="4114800" cy="5442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836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2" y="381000"/>
            <a:ext cx="10439399" cy="838200"/>
          </a:xfrm>
        </p:spPr>
        <p:txBody>
          <a:bodyPr>
            <a:normAutofit/>
          </a:bodyPr>
          <a:lstStyle/>
          <a:p>
            <a:r>
              <a:rPr lang="en-US" sz="3400" b="1" dirty="0" smtClean="0"/>
              <a:t>The Future:  Isaiah 62:1-12</a:t>
            </a:r>
            <a:endParaRPr lang="en-US" sz="3400" b="1" dirty="0"/>
          </a:p>
        </p:txBody>
      </p:sp>
      <p:sp>
        <p:nvSpPr>
          <p:cNvPr id="14" name="Content Placeholder 13"/>
          <p:cNvSpPr>
            <a:spLocks noGrp="1"/>
          </p:cNvSpPr>
          <p:nvPr>
            <p:ph idx="1"/>
          </p:nvPr>
        </p:nvSpPr>
        <p:spPr>
          <a:xfrm>
            <a:off x="1293812" y="1520867"/>
            <a:ext cx="6324600" cy="5029200"/>
          </a:xfrm>
        </p:spPr>
        <p:txBody>
          <a:bodyPr>
            <a:noAutofit/>
          </a:bodyPr>
          <a:lstStyle/>
          <a:p>
            <a:r>
              <a:rPr lang="en-US" sz="3200" b="1" dirty="0"/>
              <a:t>62 </a:t>
            </a:r>
            <a:r>
              <a:rPr lang="en-US" sz="3200" dirty="0"/>
              <a:t>For Zion's sake will I not hold my peace, and for Jerusalem's sake I will not rest, until the righteousness thereof go forth as brightness, and the salvation thereof as a lamp that </a:t>
            </a:r>
            <a:r>
              <a:rPr lang="en-US" sz="3200" dirty="0" err="1"/>
              <a:t>burneth</a:t>
            </a:r>
            <a:r>
              <a:rPr lang="en-US" sz="3200" dirty="0"/>
              <a:t>.</a:t>
            </a:r>
          </a:p>
          <a:p>
            <a:r>
              <a:rPr lang="en-US" sz="3200" b="1" baseline="30000" dirty="0"/>
              <a:t>2 </a:t>
            </a:r>
            <a:r>
              <a:rPr lang="en-US" sz="3200" dirty="0"/>
              <a:t>And the Gentiles shall see thy righteousness, and all kings thy glory: and thou shalt be called by a new name, which the mouth of the </a:t>
            </a:r>
            <a:r>
              <a:rPr lang="en-US" sz="3200" cap="small" dirty="0"/>
              <a:t>Lord</a:t>
            </a:r>
            <a:r>
              <a:rPr lang="en-US" sz="3200" dirty="0"/>
              <a:t> shall name.</a:t>
            </a:r>
          </a:p>
        </p:txBody>
      </p:sp>
      <p:pic>
        <p:nvPicPr>
          <p:cNvPr id="92162" name="Picture 2" descr="The New Jerusalem Archives - Prophetic Art Gallery"/>
          <p:cNvPicPr>
            <a:picLocks noChangeAspect="1" noChangeArrowheads="1"/>
          </p:cNvPicPr>
          <p:nvPr/>
        </p:nvPicPr>
        <p:blipFill rotWithShape="1">
          <a:blip r:embed="rId2">
            <a:extLst>
              <a:ext uri="{28A0092B-C50C-407E-A947-70E740481C1C}">
                <a14:useLocalDpi xmlns:a14="http://schemas.microsoft.com/office/drawing/2010/main" val="0"/>
              </a:ext>
            </a:extLst>
          </a:blip>
          <a:srcRect l="22442" r="21558"/>
          <a:stretch/>
        </p:blipFill>
        <p:spPr bwMode="auto">
          <a:xfrm>
            <a:off x="7847012" y="990600"/>
            <a:ext cx="4024975" cy="5749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3522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2" y="381000"/>
            <a:ext cx="10439399" cy="838200"/>
          </a:xfrm>
        </p:spPr>
        <p:txBody>
          <a:bodyPr>
            <a:normAutofit/>
          </a:bodyPr>
          <a:lstStyle/>
          <a:p>
            <a:r>
              <a:rPr lang="en-US" sz="3400" b="1" dirty="0" smtClean="0"/>
              <a:t>The Future:  Isaiah 62:3-12</a:t>
            </a:r>
            <a:endParaRPr lang="en-US" sz="3400" b="1" dirty="0"/>
          </a:p>
        </p:txBody>
      </p:sp>
      <p:sp>
        <p:nvSpPr>
          <p:cNvPr id="14" name="Content Placeholder 13"/>
          <p:cNvSpPr>
            <a:spLocks noGrp="1"/>
          </p:cNvSpPr>
          <p:nvPr>
            <p:ph idx="1"/>
          </p:nvPr>
        </p:nvSpPr>
        <p:spPr>
          <a:xfrm>
            <a:off x="1293812" y="1520867"/>
            <a:ext cx="6324600" cy="5029200"/>
          </a:xfrm>
        </p:spPr>
        <p:txBody>
          <a:bodyPr>
            <a:noAutofit/>
          </a:bodyPr>
          <a:lstStyle/>
          <a:p>
            <a:r>
              <a:rPr lang="en-US" sz="3200" b="1" baseline="30000" dirty="0"/>
              <a:t>3 </a:t>
            </a:r>
            <a:r>
              <a:rPr lang="en-US" sz="3200" dirty="0"/>
              <a:t>Thou shalt also be a crown of glory in the hand of the </a:t>
            </a:r>
            <a:r>
              <a:rPr lang="en-US" sz="3200" cap="small" dirty="0"/>
              <a:t>Lord</a:t>
            </a:r>
            <a:r>
              <a:rPr lang="en-US" sz="3200" dirty="0"/>
              <a:t>, and a royal diadem in the hand of thy God.</a:t>
            </a:r>
          </a:p>
          <a:p>
            <a:r>
              <a:rPr lang="en-US" sz="3200" b="1" baseline="30000" dirty="0"/>
              <a:t>4 </a:t>
            </a:r>
            <a:r>
              <a:rPr lang="en-US" sz="3200" dirty="0"/>
              <a:t>Thou shalt no more be termed Forsaken; neither shall thy land any more be termed Desolate: but thou shalt be called Hephzibah, and thy land Beulah: for the </a:t>
            </a:r>
            <a:r>
              <a:rPr lang="en-US" sz="3200" cap="small" dirty="0"/>
              <a:t>Lord</a:t>
            </a:r>
            <a:r>
              <a:rPr lang="en-US" sz="3200" dirty="0"/>
              <a:t> </a:t>
            </a:r>
            <a:r>
              <a:rPr lang="en-US" sz="3200" dirty="0" err="1"/>
              <a:t>delighteth</a:t>
            </a:r>
            <a:r>
              <a:rPr lang="en-US" sz="3200" dirty="0"/>
              <a:t> in thee, and thy land shall be married.</a:t>
            </a:r>
          </a:p>
        </p:txBody>
      </p:sp>
      <p:sp>
        <p:nvSpPr>
          <p:cNvPr id="2" name="TextBox 1"/>
          <p:cNvSpPr txBox="1"/>
          <p:nvPr/>
        </p:nvSpPr>
        <p:spPr>
          <a:xfrm rot="20731642">
            <a:off x="7751574" y="1606236"/>
            <a:ext cx="4114799" cy="1588127"/>
          </a:xfrm>
          <a:prstGeom prst="rect">
            <a:avLst/>
          </a:prstGeom>
          <a:solidFill>
            <a:schemeClr val="accent1">
              <a:lumMod val="60000"/>
              <a:lumOff val="40000"/>
            </a:schemeClr>
          </a:solidFill>
        </p:spPr>
        <p:txBody>
          <a:bodyPr wrap="square" rtlCol="0">
            <a:spAutoFit/>
          </a:bodyPr>
          <a:lstStyle/>
          <a:p>
            <a:pPr>
              <a:lnSpc>
                <a:spcPct val="90000"/>
              </a:lnSpc>
            </a:pPr>
            <a:r>
              <a:rPr lang="en-US" sz="3600" dirty="0" smtClean="0"/>
              <a:t>Hephzibah:  Literally, “My delight is in her.”  </a:t>
            </a:r>
            <a:endParaRPr lang="en-US" sz="3600" dirty="0"/>
          </a:p>
        </p:txBody>
      </p:sp>
      <p:sp>
        <p:nvSpPr>
          <p:cNvPr id="6" name="TextBox 5"/>
          <p:cNvSpPr txBox="1"/>
          <p:nvPr/>
        </p:nvSpPr>
        <p:spPr>
          <a:xfrm rot="1061375">
            <a:off x="7762416" y="4169015"/>
            <a:ext cx="4114799" cy="1588127"/>
          </a:xfrm>
          <a:prstGeom prst="rect">
            <a:avLst/>
          </a:prstGeom>
          <a:solidFill>
            <a:schemeClr val="accent6">
              <a:lumMod val="60000"/>
              <a:lumOff val="40000"/>
            </a:schemeClr>
          </a:solidFill>
        </p:spPr>
        <p:txBody>
          <a:bodyPr wrap="square" rtlCol="0">
            <a:spAutoFit/>
          </a:bodyPr>
          <a:lstStyle/>
          <a:p>
            <a:pPr>
              <a:lnSpc>
                <a:spcPct val="90000"/>
              </a:lnSpc>
            </a:pPr>
            <a:r>
              <a:rPr lang="en-US" sz="3600" dirty="0" smtClean="0"/>
              <a:t>Beulah:  Literally, “possessed” or “married.”  </a:t>
            </a:r>
            <a:endParaRPr lang="en-US" sz="3600" dirty="0"/>
          </a:p>
        </p:txBody>
      </p:sp>
    </p:spTree>
    <p:extLst>
      <p:ext uri="{BB962C8B-B14F-4D97-AF65-F5344CB8AC3E}">
        <p14:creationId xmlns:p14="http://schemas.microsoft.com/office/powerpoint/2010/main" val="630518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93812" y="381000"/>
            <a:ext cx="10439399" cy="838200"/>
          </a:xfrm>
        </p:spPr>
        <p:txBody>
          <a:bodyPr>
            <a:normAutofit/>
          </a:bodyPr>
          <a:lstStyle/>
          <a:p>
            <a:r>
              <a:rPr lang="en-US" sz="3400" b="1" dirty="0" smtClean="0"/>
              <a:t>The Future:  Isaiah 62:5-12</a:t>
            </a:r>
            <a:endParaRPr lang="en-US" sz="3400" b="1" dirty="0"/>
          </a:p>
        </p:txBody>
      </p:sp>
      <p:pic>
        <p:nvPicPr>
          <p:cNvPr id="93188" name="Picture 4" descr="Preparing the Bride of Christ - Ruach haKodesh Ministr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3642" y="1520867"/>
            <a:ext cx="6725795" cy="502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
        <p:nvSpPr>
          <p:cNvPr id="14" name="Content Placeholder 13"/>
          <p:cNvSpPr>
            <a:spLocks noGrp="1"/>
          </p:cNvSpPr>
          <p:nvPr>
            <p:ph idx="1"/>
          </p:nvPr>
        </p:nvSpPr>
        <p:spPr>
          <a:xfrm>
            <a:off x="1293812" y="1520867"/>
            <a:ext cx="3810000" cy="5029200"/>
          </a:xfrm>
        </p:spPr>
        <p:txBody>
          <a:bodyPr>
            <a:noAutofit/>
          </a:bodyPr>
          <a:lstStyle/>
          <a:p>
            <a:r>
              <a:rPr lang="en-US" sz="3200" b="1" baseline="30000" dirty="0"/>
              <a:t>5 </a:t>
            </a:r>
            <a:r>
              <a:rPr lang="en-US" sz="3200" dirty="0"/>
              <a:t>For as a young man </a:t>
            </a:r>
            <a:r>
              <a:rPr lang="en-US" sz="3200" dirty="0" err="1"/>
              <a:t>marrieth</a:t>
            </a:r>
            <a:r>
              <a:rPr lang="en-US" sz="3200" dirty="0"/>
              <a:t> a virgin, so shall thy sons marry thee: and as the bridegroom </a:t>
            </a:r>
            <a:r>
              <a:rPr lang="en-US" sz="3200" dirty="0" err="1"/>
              <a:t>rejoiceth</a:t>
            </a:r>
            <a:r>
              <a:rPr lang="en-US" sz="3200" dirty="0"/>
              <a:t> over the bride, so shall thy God rejoice over thee</a:t>
            </a:r>
            <a:r>
              <a:rPr lang="en-US" sz="3200" dirty="0" smtClean="0"/>
              <a:t>.</a:t>
            </a:r>
            <a:endParaRPr lang="en-US" sz="3200" dirty="0"/>
          </a:p>
        </p:txBody>
      </p:sp>
    </p:spTree>
    <p:extLst>
      <p:ext uri="{BB962C8B-B14F-4D97-AF65-F5344CB8AC3E}">
        <p14:creationId xmlns:p14="http://schemas.microsoft.com/office/powerpoint/2010/main" val="3807976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Serenity 16x9">
  <a:themeElements>
    <a:clrScheme name="Serenity_16x9">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a:defPPr>
      </a:lstStyle>
    </a:txDef>
  </a:objectDefaults>
  <a:extraClrSchemeLst/>
  <a:extLst>
    <a:ext uri="{05A4C25C-085E-4340-85A3-A5531E510DB2}">
      <thm15:themeFamily xmlns:thm15="http://schemas.microsoft.com/office/thememl/2012/main" name="TF02801109.potx" id="{B47C65E8-9F73-4C4F-A3C2-84725F71438E}" vid="{CFC30A9F-F7E5-41F4-B6B7-D2E5B79E3BFB}"/>
    </a:ext>
  </a:extLst>
</a:theme>
</file>

<file path=ppt/theme/theme2.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1360506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TP102801108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706526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Props1.xml><?xml version="1.0" encoding="utf-8"?>
<ds:datastoreItem xmlns:ds="http://schemas.openxmlformats.org/officeDocument/2006/customXml" ds:itemID="{4683C129-7B42-490A-AD74-E9303BC76D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11E33DF-2340-4F4E-B874-B73FEFEBFC8D}">
  <ds:schemaRefs>
    <ds:schemaRef ds:uri="http://schemas.microsoft.com/sharepoint/v3/contenttype/forms"/>
  </ds:schemaRefs>
</ds:datastoreItem>
</file>

<file path=customXml/itemProps3.xml><?xml version="1.0" encoding="utf-8"?>
<ds:datastoreItem xmlns:ds="http://schemas.openxmlformats.org/officeDocument/2006/customXml" ds:itemID="{0F249165-F638-412C-8E0A-DFB7045CA2E0}">
  <ds:schemaRefs>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purl.org/dc/terms/"/>
    <ds:schemaRef ds:uri="http://purl.org/dc/dcmitype/"/>
    <ds:schemaRef ds:uri="http://schemas.microsoft.com/office/infopath/2007/PartnerControls"/>
    <ds:schemaRef ds:uri="4873beb7-5857-4685-be1f-d57550cc96cc"/>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Serenity nature presentation (widescreen)</Template>
  <TotalTime>369</TotalTime>
  <Words>1296</Words>
  <Application>Microsoft Office PowerPoint</Application>
  <PresentationFormat>Custom</PresentationFormat>
  <Paragraphs>272</Paragraphs>
  <Slides>106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106</vt:i4>
      </vt:variant>
    </vt:vector>
  </HeadingPairs>
  <TitlesOfParts>
    <vt:vector size="109" baseType="lpstr">
      <vt:lpstr>Arial</vt:lpstr>
      <vt:lpstr>Euphemia</vt:lpstr>
      <vt:lpstr>Serenity 16x9</vt:lpstr>
      <vt:lpstr>Rewards of Faithfulness</vt:lpstr>
      <vt:lpstr>Memory Text:  Matthew 25:21</vt:lpstr>
      <vt:lpstr>Isaiah 57:15-21</vt:lpstr>
      <vt:lpstr>SDABC V4 p. 303</vt:lpstr>
      <vt:lpstr>Contrition and Humility</vt:lpstr>
      <vt:lpstr>Truth &amp; Consequences: Isaiah 57:15-21</vt:lpstr>
      <vt:lpstr>Truth &amp; Consequences: Isaiah 57:16-21</vt:lpstr>
      <vt:lpstr>Truth &amp; Consequences: Isaiah 57:17-21</vt:lpstr>
      <vt:lpstr>Truth &amp; Consequences:  Isaiah 57:19-21</vt:lpstr>
      <vt:lpstr>Truth &amp; Consequences:   Isaiah 57:21</vt:lpstr>
      <vt:lpstr>Truth &amp; Hypocrisy:  Isaiah 58:1-14</vt:lpstr>
      <vt:lpstr>Truth &amp; Hypocrisy: Isaiah 58:2-14</vt:lpstr>
      <vt:lpstr>Truth &amp; Hypocrisy: Isaiah 58:3-14</vt:lpstr>
      <vt:lpstr>Truth &amp; Hypocrisy: Isaiah 58:4-14</vt:lpstr>
      <vt:lpstr>Truth &amp; Hypocrisy: Isaiah 58:5-14</vt:lpstr>
      <vt:lpstr>Truth &amp; Hypocrisy: Isaiah 58:6-14</vt:lpstr>
      <vt:lpstr>SDABC V4 p. 306</vt:lpstr>
      <vt:lpstr>Truth &amp; Hypocrisy: Isaiah 58:7-14</vt:lpstr>
      <vt:lpstr>SDABC V4 p. 306</vt:lpstr>
      <vt:lpstr>Truth &amp; Hypocrisy: Isaiah 58:8-14</vt:lpstr>
      <vt:lpstr>Truth &amp; Hypocrisy: Isaiah 58:9-14</vt:lpstr>
      <vt:lpstr>Truth &amp; Hypocrisy: Isaiah 58:10-14</vt:lpstr>
      <vt:lpstr>Restoration: Isaiah 58:11-14</vt:lpstr>
      <vt:lpstr>Restoration: Isaiah 58:12-14</vt:lpstr>
      <vt:lpstr>SDABC V4 p. 307</vt:lpstr>
      <vt:lpstr>Restoration: Isaiah 58:13-14</vt:lpstr>
      <vt:lpstr>SDABC V4 p. 307</vt:lpstr>
      <vt:lpstr>Restoration:  Jeremiah 17:19-27</vt:lpstr>
      <vt:lpstr>Restoration:  Jeremiah 17:21-27</vt:lpstr>
      <vt:lpstr>Restoration:  Jeremiah 17:24-27</vt:lpstr>
      <vt:lpstr>Restoration:  Jeremiah 17:26-27</vt:lpstr>
      <vt:lpstr>Restoration: Isaiah 58:13-14</vt:lpstr>
      <vt:lpstr>Restoration: Isaiah 58:14                                                                                                                                                                                                                                                                                          </vt:lpstr>
      <vt:lpstr>Current Affairs: Isaiah 59:1-21                                                                                                                                                                                                                                                                                          </vt:lpstr>
      <vt:lpstr>Current Affairs: Isaiah 59:3-21                                                                                                                                                                                                                                                                                          </vt:lpstr>
      <vt:lpstr>Current Affairs: Isaiah 59:4-21                                                                                                                                                                                                                                                                                          </vt:lpstr>
      <vt:lpstr>Current Affairs: Isaiah 59:5-21                                                                                                                                                                                                                                                                                          </vt:lpstr>
      <vt:lpstr>Current Affairs: Isaiah 59:7-21                                                                                                                                                                                                                                                                                          </vt:lpstr>
      <vt:lpstr>Current Affairs: Isaiah 59:9-21                                                                                                                                                                                                                                                                                          </vt:lpstr>
      <vt:lpstr>Current Affairs: Isaiah 59:11-21                                                                                                                                                                                                                                                                                          </vt:lpstr>
      <vt:lpstr>Current Affairs: Isaiah 59:13-21                                                                                                                                                                                                                                                                                          </vt:lpstr>
      <vt:lpstr>Future History: Isaiah 59:15-21                                                                                                                                                                                                                                                                                          </vt:lpstr>
      <vt:lpstr>Future History: Isaiah 59:16-21                                                                                                                                                                                                                                                                                          </vt:lpstr>
      <vt:lpstr>Future History: Isaiah 59:17-21                                                                                                                                                                                                                                                                                          </vt:lpstr>
      <vt:lpstr>Future History: Isaiah 59:18-21                                                                                                                                                                                                                                                                                          </vt:lpstr>
      <vt:lpstr>Future History: Isaiah 59:19-21                                                                                                                                                                                                                                                                                          </vt:lpstr>
      <vt:lpstr>Future History: Isaiah 59:21                                                                                                                                                                                                                                                                                          </vt:lpstr>
      <vt:lpstr>The Covenant:  Romans 7:1-25                                                                                                                                                                </vt:lpstr>
      <vt:lpstr>The Covenant:  Romans 7:3-25                                                                                                                                                                </vt:lpstr>
      <vt:lpstr>The Covenant:  Romans 7:4-25                                                                                                                                                                </vt:lpstr>
      <vt:lpstr>The Covenant:  Romans 7:5-25                                                                                                                                                                </vt:lpstr>
      <vt:lpstr>The Covenant:  Romans 7:7-25                                                                                                                                                                </vt:lpstr>
      <vt:lpstr>The Covenant:  Romans 7:8-25                                                                                                                                                                </vt:lpstr>
      <vt:lpstr>The Covenant:  Romans 7:9-25                                                                                                                                                                </vt:lpstr>
      <vt:lpstr>The Covenant:  Romans 7:11-25                                                                                                                                                                </vt:lpstr>
      <vt:lpstr>The Covenant:  Romans 7:13-25                                                                                                                                                                </vt:lpstr>
      <vt:lpstr>The Covenant:  Romans 7:14-25                                                                                                                                                                </vt:lpstr>
      <vt:lpstr>The Covenant:  Romans 7:17-25                                                                                                                                                                </vt:lpstr>
      <vt:lpstr>The Covenant:  Romans 7:19-25                                                                                                                                                                </vt:lpstr>
      <vt:lpstr>The Covenant:  Romans 7:22-25                                                                                                                                                                </vt:lpstr>
      <vt:lpstr>The Covenant:  Romans 7:24-25                                                                                                                                                                </vt:lpstr>
      <vt:lpstr>The Covenant:  Romans 8:1-18                                                                                                                                                                </vt:lpstr>
      <vt:lpstr>The Covenant:  Romans 8:3-18                                                                                                                                                                </vt:lpstr>
      <vt:lpstr>The Covenant:  Romans 8:4-18                                                                                                                                                                </vt:lpstr>
      <vt:lpstr>The Covenant:  Romans 8:6-18                                                                                                                                                                </vt:lpstr>
      <vt:lpstr>The Covenant:  Romans 8:9-18                                                                                                                                                                </vt:lpstr>
      <vt:lpstr>The Covenant:  Romans 8:11-18                                                                                                                                                                </vt:lpstr>
      <vt:lpstr>The Covenant:  Romans 8:13-18                                                                                                                                                                </vt:lpstr>
      <vt:lpstr>The Covenant:  Romans 8:16-18                                                                                                                                                                </vt:lpstr>
      <vt:lpstr>The Covenant:  Romans 8:18                                                                                                                                                                </vt:lpstr>
      <vt:lpstr>Future History of the Past: Isaiah 60:1-22</vt:lpstr>
      <vt:lpstr>Future History of the Past: Isaiah 60:3-22</vt:lpstr>
      <vt:lpstr>Future History of the Past: Isaiah 60:5-22</vt:lpstr>
      <vt:lpstr>Future History of the Past: Isaiah 60:6-22</vt:lpstr>
      <vt:lpstr>Future History of the Past: Isaiah 60:7-22</vt:lpstr>
      <vt:lpstr>Future History of the Past: Isaiah 60:9-22</vt:lpstr>
      <vt:lpstr>Future History of the Past: Isaiah 60:10-22</vt:lpstr>
      <vt:lpstr>Future History of the Past: Isaiah 60:12-22</vt:lpstr>
      <vt:lpstr>Future History of the Past: Isaiah 60:14-22</vt:lpstr>
      <vt:lpstr>Future History of the Past: Isaiah 60:15-22</vt:lpstr>
      <vt:lpstr>Future History of the Past: Isaiah 60:16-22</vt:lpstr>
      <vt:lpstr>Future History of the Past: Isaiah 60:17-22</vt:lpstr>
      <vt:lpstr>Future History of the Past: Isaiah 60:18-22</vt:lpstr>
      <vt:lpstr>Future History of the Past: Isaiah 60:19-22</vt:lpstr>
      <vt:lpstr>Future History of the Past: Isaiah 60:20-22</vt:lpstr>
      <vt:lpstr>Future History of the Past:  Isaiah 60:21-22</vt:lpstr>
      <vt:lpstr>Future History of the Future:  Revelation 21:9-27</vt:lpstr>
      <vt:lpstr>Future History of the Future:  Revelation 21:10-27</vt:lpstr>
      <vt:lpstr>Future History of the Future:  Revelation 21:12-27</vt:lpstr>
      <vt:lpstr>Future History of the Future:  Revelation 21:14-27</vt:lpstr>
      <vt:lpstr>Future History of the Future:  Revelation 21:16-27</vt:lpstr>
      <vt:lpstr>Future History of the Future:  Revelation 21:18-27</vt:lpstr>
      <vt:lpstr>Future History of the Future:  Revelation 21:20-27</vt:lpstr>
      <vt:lpstr>Future History of the Future:  Revelation 21:22-27</vt:lpstr>
      <vt:lpstr>Future History of the Future:  Revelation 21:24-27</vt:lpstr>
      <vt:lpstr>Future History of the Future:  Revelation 21:26-27</vt:lpstr>
      <vt:lpstr>The Future:  Isaiah 62:1-12</vt:lpstr>
      <vt:lpstr>The Future:  Isaiah 62:3-12</vt:lpstr>
      <vt:lpstr>The Future:  Isaiah 62:5-12</vt:lpstr>
      <vt:lpstr>The Future:  Isaiah 62:6-12</vt:lpstr>
      <vt:lpstr>The Future:  Isaiah 62:8-12</vt:lpstr>
      <vt:lpstr>The Future:  Isaiah 62:9-12</vt:lpstr>
      <vt:lpstr>The Future:  Isaiah 62:10-12</vt:lpstr>
      <vt:lpstr>SDABC V4 p. 321</vt:lpstr>
      <vt:lpstr>The Future:  Isaiah 62:11-12</vt:lpstr>
      <vt:lpstr>Thank you!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33</cp:revision>
  <dcterms:created xsi:type="dcterms:W3CDTF">2023-03-24T22:00:23Z</dcterms:created>
  <dcterms:modified xsi:type="dcterms:W3CDTF">2023-03-25T04:09:54Z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