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9" r:id="rId6"/>
    <p:sldId id="261" r:id="rId7"/>
    <p:sldId id="262" r:id="rId8"/>
    <p:sldId id="263" r:id="rId9"/>
    <p:sldId id="264" r:id="rId10"/>
    <p:sldId id="265" r:id="rId11"/>
    <p:sldId id="266" r:id="rId12"/>
    <p:sldId id="267" r:id="rId13"/>
    <p:sldId id="268" r:id="rId14"/>
    <p:sldId id="278" r:id="rId15"/>
    <p:sldId id="280" r:id="rId16"/>
    <p:sldId id="270" r:id="rId17"/>
    <p:sldId id="271" r:id="rId18"/>
    <p:sldId id="273" r:id="rId19"/>
    <p:sldId id="274" r:id="rId20"/>
    <p:sldId id="275" r:id="rId21"/>
    <p:sldId id="272" r:id="rId22"/>
    <p:sldId id="276" r:id="rId23"/>
    <p:sldId id="277" r:id="rId24"/>
    <p:sldId id="281" r:id="rId25"/>
    <p:sldId id="282" r:id="rId26"/>
    <p:sldId id="283" r:id="rId27"/>
    <p:sldId id="284" r:id="rId28"/>
    <p:sldId id="285" r:id="rId29"/>
    <p:sldId id="260"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279"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660"/>
  </p:normalViewPr>
  <p:slideViewPr>
    <p:cSldViewPr snapToGrid="0">
      <p:cViewPr>
        <p:scale>
          <a:sx n="60" d="100"/>
          <a:sy n="60" d="100"/>
        </p:scale>
        <p:origin x="270" y="28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CF6AC41-44BE-4ACE-A791-CA5743DC029E}"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0DC34-CB61-432E-87DE-6FC45C21B6E6}"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79246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1CF6AC41-44BE-4ACE-A791-CA5743DC029E}" type="datetimeFigureOut">
              <a:rPr lang="en-US" smtClean="0"/>
              <a:t>6/6/2025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2524258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F6AC41-44BE-4ACE-A791-CA5743DC029E}"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3921271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F6AC41-44BE-4ACE-A791-CA5743DC029E}"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0DC34-CB61-432E-87DE-6FC45C21B6E6}"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8217002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F6AC41-44BE-4ACE-A791-CA5743DC029E}"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1723105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F6AC41-44BE-4ACE-A791-CA5743DC029E}"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0DC34-CB61-432E-87DE-6FC45C21B6E6}"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799234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F6AC41-44BE-4ACE-A791-CA5743DC029E}"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1463040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F6AC41-44BE-4ACE-A791-CA5743DC029E}"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9567698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F6AC41-44BE-4ACE-A791-CA5743DC029E}"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304428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F6AC41-44BE-4ACE-A791-CA5743DC029E}"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2511755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F6AC41-44BE-4ACE-A791-CA5743DC029E}"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3869146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CF6AC41-44BE-4ACE-A791-CA5743DC029E}" type="datetimeFigureOut">
              <a:rPr lang="en-US" smtClean="0"/>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4089316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CF6AC41-44BE-4ACE-A791-CA5743DC029E}" type="datetimeFigureOut">
              <a:rPr lang="en-US" smtClean="0"/>
              <a:t>6/6/2025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3790969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CF6AC41-44BE-4ACE-A791-CA5743DC029E}" type="datetimeFigureOut">
              <a:rPr lang="en-US" smtClean="0"/>
              <a:t>6/6/2025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3381457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F6AC41-44BE-4ACE-A791-CA5743DC029E}" type="datetimeFigureOut">
              <a:rPr lang="en-US" smtClean="0"/>
              <a:t>6/6/2025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3289790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F6AC41-44BE-4ACE-A791-CA5743DC029E}" type="datetimeFigureOut">
              <a:rPr lang="en-US" smtClean="0"/>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612226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F6AC41-44BE-4ACE-A791-CA5743DC029E}" type="datetimeFigureOut">
              <a:rPr lang="en-US" smtClean="0"/>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3576916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1CF6AC41-44BE-4ACE-A791-CA5743DC029E}" type="datetimeFigureOut">
              <a:rPr lang="en-US" smtClean="0"/>
              <a:t>6/6/2025</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5720DC34-CB61-432E-87DE-6FC45C21B6E6}" type="slidenum">
              <a:rPr lang="en-US" smtClean="0"/>
              <a:t>‹#›</a:t>
            </a:fld>
            <a:endParaRPr lang="en-US"/>
          </a:p>
        </p:txBody>
      </p:sp>
    </p:spTree>
    <p:extLst>
      <p:ext uri="{BB962C8B-B14F-4D97-AF65-F5344CB8AC3E}">
        <p14:creationId xmlns:p14="http://schemas.microsoft.com/office/powerpoint/2010/main" val="208340680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2C426-A932-7336-C25B-ED2A3F6D097D}"/>
              </a:ext>
            </a:extLst>
          </p:cNvPr>
          <p:cNvSpPr>
            <a:spLocks noGrp="1"/>
          </p:cNvSpPr>
          <p:nvPr>
            <p:ph type="ctrTitle"/>
          </p:nvPr>
        </p:nvSpPr>
        <p:spPr>
          <a:xfrm>
            <a:off x="684212" y="685799"/>
            <a:ext cx="8001000" cy="3158068"/>
          </a:xfrm>
        </p:spPr>
        <p:txBody>
          <a:bodyPr>
            <a:normAutofit fontScale="90000"/>
          </a:bodyPr>
          <a:lstStyle/>
          <a:p>
            <a:r>
              <a:rPr lang="en-US" sz="7200" dirty="0"/>
              <a:t>UPON WHOM THE ENDS HAVE COME</a:t>
            </a:r>
          </a:p>
        </p:txBody>
      </p:sp>
      <p:sp>
        <p:nvSpPr>
          <p:cNvPr id="3" name="Subtitle 2">
            <a:extLst>
              <a:ext uri="{FF2B5EF4-FFF2-40B4-BE49-F238E27FC236}">
                <a16:creationId xmlns:a16="http://schemas.microsoft.com/office/drawing/2014/main" id="{FDD08746-8905-827D-A757-627C8583D552}"/>
              </a:ext>
            </a:extLst>
          </p:cNvPr>
          <p:cNvSpPr>
            <a:spLocks noGrp="1"/>
          </p:cNvSpPr>
          <p:nvPr>
            <p:ph type="subTitle" idx="1"/>
          </p:nvPr>
        </p:nvSpPr>
        <p:spPr>
          <a:xfrm>
            <a:off x="684212" y="4175759"/>
            <a:ext cx="6400800" cy="1996441"/>
          </a:xfrm>
        </p:spPr>
        <p:txBody>
          <a:bodyPr>
            <a:normAutofit/>
          </a:bodyPr>
          <a:lstStyle/>
          <a:p>
            <a:r>
              <a:rPr lang="en-US" sz="4800" b="1" dirty="0"/>
              <a:t>2</a:t>
            </a:r>
            <a:r>
              <a:rPr lang="en-US" sz="4800" b="1" baseline="30000" dirty="0"/>
              <a:t>nd</a:t>
            </a:r>
            <a:r>
              <a:rPr lang="en-US" sz="4800" b="1" dirty="0"/>
              <a:t> Quarter, 2025</a:t>
            </a:r>
          </a:p>
          <a:p>
            <a:r>
              <a:rPr lang="en-US" sz="4800" b="1" dirty="0"/>
              <a:t>Lesson 10</a:t>
            </a:r>
          </a:p>
        </p:txBody>
      </p:sp>
      <p:pic>
        <p:nvPicPr>
          <p:cNvPr id="4" name="Picture 14" descr="Generated image">
            <a:extLst>
              <a:ext uri="{FF2B5EF4-FFF2-40B4-BE49-F238E27FC236}">
                <a16:creationId xmlns:a16="http://schemas.microsoft.com/office/drawing/2014/main" id="{186DE0E4-5A1F-CB06-FA6E-437A57AADF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5372" y="2816859"/>
            <a:ext cx="4714240" cy="4714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3044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A8051-4ED4-6628-DC38-C359FA397F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83F04-E910-1C79-17D4-B7AA4558AD62}"/>
              </a:ext>
            </a:extLst>
          </p:cNvPr>
          <p:cNvSpPr>
            <a:spLocks noGrp="1"/>
          </p:cNvSpPr>
          <p:nvPr>
            <p:ph type="title"/>
          </p:nvPr>
        </p:nvSpPr>
        <p:spPr>
          <a:xfrm>
            <a:off x="617951" y="401320"/>
            <a:ext cx="10253249" cy="1132839"/>
          </a:xfrm>
        </p:spPr>
        <p:txBody>
          <a:bodyPr>
            <a:normAutofit/>
          </a:bodyPr>
          <a:lstStyle/>
          <a:p>
            <a:r>
              <a:rPr lang="en-US" sz="4800" b="1" dirty="0"/>
              <a:t>Present Truth: 2 Peter 1:5-12</a:t>
            </a:r>
          </a:p>
        </p:txBody>
      </p:sp>
      <p:sp>
        <p:nvSpPr>
          <p:cNvPr id="3" name="Content Placeholder 2">
            <a:extLst>
              <a:ext uri="{FF2B5EF4-FFF2-40B4-BE49-F238E27FC236}">
                <a16:creationId xmlns:a16="http://schemas.microsoft.com/office/drawing/2014/main" id="{B8CF3994-12BE-3D8A-9202-80C1B03F51E5}"/>
              </a:ext>
            </a:extLst>
          </p:cNvPr>
          <p:cNvSpPr>
            <a:spLocks noGrp="1"/>
          </p:cNvSpPr>
          <p:nvPr>
            <p:ph idx="1"/>
          </p:nvPr>
        </p:nvSpPr>
        <p:spPr>
          <a:xfrm>
            <a:off x="617951" y="1683468"/>
            <a:ext cx="7565266" cy="4587903"/>
          </a:xfrm>
        </p:spPr>
        <p:txBody>
          <a:bodyPr>
            <a:normAutofit fontScale="92500"/>
          </a:bodyPr>
          <a:lstStyle/>
          <a:p>
            <a:pPr marL="0" indent="0">
              <a:buNone/>
            </a:pPr>
            <a:r>
              <a:rPr lang="en-US" sz="4000" b="1" baseline="30000" dirty="0">
                <a:solidFill>
                  <a:schemeClr val="tx1"/>
                </a:solidFill>
              </a:rPr>
              <a:t>5 </a:t>
            </a:r>
            <a:r>
              <a:rPr lang="en-US" sz="4000" dirty="0">
                <a:solidFill>
                  <a:schemeClr val="tx1"/>
                </a:solidFill>
              </a:rPr>
              <a:t>And beside this, giving all diligence, add to your faith virtue; and to virtue knowledge;</a:t>
            </a:r>
          </a:p>
          <a:p>
            <a:pPr marL="0" indent="0">
              <a:buNone/>
            </a:pPr>
            <a:r>
              <a:rPr lang="en-US" sz="4000" b="1" baseline="30000" dirty="0">
                <a:solidFill>
                  <a:schemeClr val="tx1"/>
                </a:solidFill>
              </a:rPr>
              <a:t>6 </a:t>
            </a:r>
            <a:r>
              <a:rPr lang="en-US" sz="4000" dirty="0">
                <a:solidFill>
                  <a:schemeClr val="tx1"/>
                </a:solidFill>
              </a:rPr>
              <a:t>And to knowledge temperance; and to temperance patience; and to patience godliness;</a:t>
            </a:r>
          </a:p>
        </p:txBody>
      </p:sp>
      <p:pic>
        <p:nvPicPr>
          <p:cNvPr id="1026" name="Picture 2" descr="Bunker Hill Community Church The Goal of Holiness - Bunker Hill ...">
            <a:extLst>
              <a:ext uri="{FF2B5EF4-FFF2-40B4-BE49-F238E27FC236}">
                <a16:creationId xmlns:a16="http://schemas.microsoft.com/office/drawing/2014/main" id="{08450724-FD01-1932-7BF2-66C3428478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538" r="27538"/>
          <a:stretch>
            <a:fillRect/>
          </a:stretch>
        </p:blipFill>
        <p:spPr bwMode="auto">
          <a:xfrm>
            <a:off x="8243346" y="1765859"/>
            <a:ext cx="3531211" cy="4423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4723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BB5D2-1026-0669-498F-3907FB0FEB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09E259-0671-BBB7-9F4E-9F3BEFD4EA97}"/>
              </a:ext>
            </a:extLst>
          </p:cNvPr>
          <p:cNvSpPr>
            <a:spLocks noGrp="1"/>
          </p:cNvSpPr>
          <p:nvPr>
            <p:ph type="title"/>
          </p:nvPr>
        </p:nvSpPr>
        <p:spPr>
          <a:xfrm>
            <a:off x="617951" y="401320"/>
            <a:ext cx="10253249" cy="1132839"/>
          </a:xfrm>
        </p:spPr>
        <p:txBody>
          <a:bodyPr>
            <a:normAutofit/>
          </a:bodyPr>
          <a:lstStyle/>
          <a:p>
            <a:r>
              <a:rPr lang="en-US" sz="4800" b="1" dirty="0"/>
              <a:t>Present Truth: 2 Peter 1:7-12</a:t>
            </a:r>
          </a:p>
        </p:txBody>
      </p:sp>
      <p:sp>
        <p:nvSpPr>
          <p:cNvPr id="3" name="Content Placeholder 2">
            <a:extLst>
              <a:ext uri="{FF2B5EF4-FFF2-40B4-BE49-F238E27FC236}">
                <a16:creationId xmlns:a16="http://schemas.microsoft.com/office/drawing/2014/main" id="{F1E078E1-99F9-1A75-C26D-DCD59EACB23C}"/>
              </a:ext>
            </a:extLst>
          </p:cNvPr>
          <p:cNvSpPr>
            <a:spLocks noGrp="1"/>
          </p:cNvSpPr>
          <p:nvPr>
            <p:ph idx="1"/>
          </p:nvPr>
        </p:nvSpPr>
        <p:spPr>
          <a:xfrm>
            <a:off x="617951" y="1683468"/>
            <a:ext cx="7565266" cy="4587903"/>
          </a:xfrm>
        </p:spPr>
        <p:txBody>
          <a:bodyPr>
            <a:normAutofit fontScale="92500" lnSpcReduction="10000"/>
          </a:bodyPr>
          <a:lstStyle/>
          <a:p>
            <a:pPr marL="0" indent="0">
              <a:buNone/>
            </a:pPr>
            <a:r>
              <a:rPr lang="en-US" sz="4000" b="1" baseline="30000" dirty="0">
                <a:solidFill>
                  <a:schemeClr val="tx1"/>
                </a:solidFill>
              </a:rPr>
              <a:t>7 </a:t>
            </a:r>
            <a:r>
              <a:rPr lang="en-US" sz="4000" dirty="0">
                <a:solidFill>
                  <a:schemeClr val="tx1"/>
                </a:solidFill>
              </a:rPr>
              <a:t>And to godliness brotherly kindness; and to brotherly kindness charity.</a:t>
            </a:r>
          </a:p>
          <a:p>
            <a:pPr marL="0" indent="0">
              <a:buNone/>
            </a:pPr>
            <a:r>
              <a:rPr lang="en-US" sz="4000" b="1" baseline="30000" dirty="0">
                <a:solidFill>
                  <a:schemeClr val="tx1"/>
                </a:solidFill>
              </a:rPr>
              <a:t>8 </a:t>
            </a:r>
            <a:r>
              <a:rPr lang="en-US" sz="4000" dirty="0">
                <a:solidFill>
                  <a:schemeClr val="tx1"/>
                </a:solidFill>
              </a:rPr>
              <a:t>For if these things be in you, and abound, they make you that ye shall neither be barren nor unfruitful in the knowledge of our Lord Jesus Christ.</a:t>
            </a:r>
          </a:p>
        </p:txBody>
      </p:sp>
      <p:pic>
        <p:nvPicPr>
          <p:cNvPr id="2050" name="Picture 2" descr="Be fruitful and multiply">
            <a:extLst>
              <a:ext uri="{FF2B5EF4-FFF2-40B4-BE49-F238E27FC236}">
                <a16:creationId xmlns:a16="http://schemas.microsoft.com/office/drawing/2014/main" id="{D85E2182-D027-04E2-46D9-8ED6725B532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525" r="24501"/>
          <a:stretch>
            <a:fillRect/>
          </a:stretch>
        </p:blipFill>
        <p:spPr bwMode="auto">
          <a:xfrm>
            <a:off x="8077200" y="1449899"/>
            <a:ext cx="3385930" cy="4731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317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C0741-9555-E0EF-8432-8C0C836B0F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13AC47-1A75-1139-F10E-7832B71BA334}"/>
              </a:ext>
            </a:extLst>
          </p:cNvPr>
          <p:cNvSpPr>
            <a:spLocks noGrp="1"/>
          </p:cNvSpPr>
          <p:nvPr>
            <p:ph type="title"/>
          </p:nvPr>
        </p:nvSpPr>
        <p:spPr>
          <a:xfrm>
            <a:off x="617951" y="401320"/>
            <a:ext cx="10253249" cy="1132839"/>
          </a:xfrm>
        </p:spPr>
        <p:txBody>
          <a:bodyPr>
            <a:normAutofit/>
          </a:bodyPr>
          <a:lstStyle/>
          <a:p>
            <a:r>
              <a:rPr lang="en-US" sz="4800" b="1" dirty="0"/>
              <a:t>Present Truth: 2 Peter 1:9-12</a:t>
            </a:r>
          </a:p>
        </p:txBody>
      </p:sp>
      <p:sp>
        <p:nvSpPr>
          <p:cNvPr id="3" name="Content Placeholder 2">
            <a:extLst>
              <a:ext uri="{FF2B5EF4-FFF2-40B4-BE49-F238E27FC236}">
                <a16:creationId xmlns:a16="http://schemas.microsoft.com/office/drawing/2014/main" id="{D58D081A-DACA-CCC7-4A7A-12AAA5C59171}"/>
              </a:ext>
            </a:extLst>
          </p:cNvPr>
          <p:cNvSpPr>
            <a:spLocks noGrp="1"/>
          </p:cNvSpPr>
          <p:nvPr>
            <p:ph idx="1"/>
          </p:nvPr>
        </p:nvSpPr>
        <p:spPr>
          <a:xfrm>
            <a:off x="617951" y="1534160"/>
            <a:ext cx="7565266" cy="4737212"/>
          </a:xfrm>
        </p:spPr>
        <p:txBody>
          <a:bodyPr>
            <a:normAutofit lnSpcReduction="10000"/>
          </a:bodyPr>
          <a:lstStyle/>
          <a:p>
            <a:pPr marL="0" indent="0">
              <a:buNone/>
            </a:pPr>
            <a:r>
              <a:rPr lang="en-US" sz="3600" b="1" baseline="30000" dirty="0">
                <a:solidFill>
                  <a:schemeClr val="tx1"/>
                </a:solidFill>
              </a:rPr>
              <a:t>9 </a:t>
            </a:r>
            <a:r>
              <a:rPr lang="en-US" sz="3600" dirty="0">
                <a:solidFill>
                  <a:schemeClr val="tx1"/>
                </a:solidFill>
              </a:rPr>
              <a:t>But he that </a:t>
            </a:r>
            <a:r>
              <a:rPr lang="en-US" sz="3600" dirty="0" err="1">
                <a:solidFill>
                  <a:schemeClr val="tx1"/>
                </a:solidFill>
              </a:rPr>
              <a:t>lacketh</a:t>
            </a:r>
            <a:r>
              <a:rPr lang="en-US" sz="3600" dirty="0">
                <a:solidFill>
                  <a:schemeClr val="tx1"/>
                </a:solidFill>
              </a:rPr>
              <a:t> these things is blind, and cannot see afar off, and hath forgotten that he was purged from his old sins.</a:t>
            </a:r>
          </a:p>
          <a:p>
            <a:pPr marL="0" indent="0">
              <a:buNone/>
            </a:pPr>
            <a:r>
              <a:rPr lang="en-US" sz="3600" b="1" baseline="30000" dirty="0">
                <a:solidFill>
                  <a:schemeClr val="tx1"/>
                </a:solidFill>
              </a:rPr>
              <a:t>10 </a:t>
            </a:r>
            <a:r>
              <a:rPr lang="en-US" sz="3600" dirty="0">
                <a:solidFill>
                  <a:schemeClr val="tx1"/>
                </a:solidFill>
              </a:rPr>
              <a:t>Wherefore the rather, brethren, give diligence to make your calling and election sure: for if ye do these things, ye shall never fall:</a:t>
            </a:r>
          </a:p>
        </p:txBody>
      </p:sp>
      <p:pic>
        <p:nvPicPr>
          <p:cNvPr id="3074" name="Picture 2" descr="Why we shouldn't baptise those who won ...">
            <a:extLst>
              <a:ext uri="{FF2B5EF4-FFF2-40B4-BE49-F238E27FC236}">
                <a16:creationId xmlns:a16="http://schemas.microsoft.com/office/drawing/2014/main" id="{438D6B1D-D951-73A3-C631-4622716AE33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379" r="24592"/>
          <a:stretch>
            <a:fillRect/>
          </a:stretch>
        </p:blipFill>
        <p:spPr bwMode="auto">
          <a:xfrm>
            <a:off x="8328991" y="1534159"/>
            <a:ext cx="3419061" cy="4737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0714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F997F-363E-13D6-1596-BA78392602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4C87AC-C694-8723-2EE3-1839D2EAAE4C}"/>
              </a:ext>
            </a:extLst>
          </p:cNvPr>
          <p:cNvSpPr>
            <a:spLocks noGrp="1"/>
          </p:cNvSpPr>
          <p:nvPr>
            <p:ph type="title"/>
          </p:nvPr>
        </p:nvSpPr>
        <p:spPr>
          <a:xfrm>
            <a:off x="617951" y="401320"/>
            <a:ext cx="10253249" cy="1132839"/>
          </a:xfrm>
        </p:spPr>
        <p:txBody>
          <a:bodyPr>
            <a:normAutofit/>
          </a:bodyPr>
          <a:lstStyle/>
          <a:p>
            <a:r>
              <a:rPr lang="en-US" sz="4800" b="1" dirty="0"/>
              <a:t>Present Truth: 2 Peter 1:11-12</a:t>
            </a:r>
          </a:p>
        </p:txBody>
      </p:sp>
      <p:sp>
        <p:nvSpPr>
          <p:cNvPr id="4" name="Rectangle: Rounded Corners 3">
            <a:extLst>
              <a:ext uri="{FF2B5EF4-FFF2-40B4-BE49-F238E27FC236}">
                <a16:creationId xmlns:a16="http://schemas.microsoft.com/office/drawing/2014/main" id="{52F48BAF-105F-810B-5B65-A3855FBC228D}"/>
              </a:ext>
            </a:extLst>
          </p:cNvPr>
          <p:cNvSpPr/>
          <p:nvPr/>
        </p:nvSpPr>
        <p:spPr>
          <a:xfrm>
            <a:off x="4638261" y="5632174"/>
            <a:ext cx="2975113" cy="543339"/>
          </a:xfrm>
          <a:prstGeom prst="roundRect">
            <a:avLst/>
          </a:prstGeom>
          <a:solidFill>
            <a:schemeClr val="tx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ED91E85-F7AC-7674-AB2F-9FE67E36D065}"/>
              </a:ext>
            </a:extLst>
          </p:cNvPr>
          <p:cNvSpPr>
            <a:spLocks noGrp="1"/>
          </p:cNvSpPr>
          <p:nvPr>
            <p:ph idx="1"/>
          </p:nvPr>
        </p:nvSpPr>
        <p:spPr>
          <a:xfrm>
            <a:off x="617951" y="1371600"/>
            <a:ext cx="7565266" cy="4899772"/>
          </a:xfrm>
        </p:spPr>
        <p:txBody>
          <a:bodyPr>
            <a:normAutofit lnSpcReduction="10000"/>
          </a:bodyPr>
          <a:lstStyle/>
          <a:p>
            <a:pPr marL="0" indent="0">
              <a:buNone/>
            </a:pPr>
            <a:r>
              <a:rPr lang="en-US" sz="3600" b="1" baseline="30000" dirty="0">
                <a:solidFill>
                  <a:schemeClr val="tx1"/>
                </a:solidFill>
              </a:rPr>
              <a:t>11 </a:t>
            </a:r>
            <a:r>
              <a:rPr lang="en-US" sz="3600" dirty="0">
                <a:solidFill>
                  <a:schemeClr val="tx1"/>
                </a:solidFill>
              </a:rPr>
              <a:t>For so an entrance shall be ministered unto you abundantly into the everlasting kingdom of our Lord and </a:t>
            </a:r>
            <a:r>
              <a:rPr lang="en-US" sz="3600" dirty="0" err="1">
                <a:solidFill>
                  <a:schemeClr val="tx1"/>
                </a:solidFill>
              </a:rPr>
              <a:t>Saviour</a:t>
            </a:r>
            <a:r>
              <a:rPr lang="en-US" sz="3600" dirty="0">
                <a:solidFill>
                  <a:schemeClr val="tx1"/>
                </a:solidFill>
              </a:rPr>
              <a:t> Jesus Christ.</a:t>
            </a:r>
          </a:p>
          <a:p>
            <a:pPr marL="0" indent="0">
              <a:buNone/>
            </a:pPr>
            <a:r>
              <a:rPr lang="en-US" sz="3600" b="1" baseline="30000" dirty="0">
                <a:solidFill>
                  <a:schemeClr val="tx1"/>
                </a:solidFill>
              </a:rPr>
              <a:t>12 </a:t>
            </a:r>
            <a:r>
              <a:rPr lang="en-US" sz="3600" dirty="0">
                <a:solidFill>
                  <a:schemeClr val="tx1"/>
                </a:solidFill>
              </a:rPr>
              <a:t>Wherefore I will not be negligent to put you always in remembrance of these things, though ye know them, and be established in the present truth.</a:t>
            </a:r>
          </a:p>
        </p:txBody>
      </p:sp>
      <p:pic>
        <p:nvPicPr>
          <p:cNvPr id="4100" name="Picture 4" descr="9+ Hundred According Jesus Royalty-Free Images, Stock Photos &amp; Pictures |  Shutterstock">
            <a:extLst>
              <a:ext uri="{FF2B5EF4-FFF2-40B4-BE49-F238E27FC236}">
                <a16:creationId xmlns:a16="http://schemas.microsoft.com/office/drawing/2014/main" id="{BFC2D556-6973-235C-D7D1-BC7C23A01F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845" r="26819"/>
          <a:stretch>
            <a:fillRect/>
          </a:stretch>
        </p:blipFill>
        <p:spPr bwMode="auto">
          <a:xfrm>
            <a:off x="8262730" y="1484548"/>
            <a:ext cx="3160644" cy="4673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900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4CB6E-5DD7-7B20-0F94-907770BE085E}"/>
              </a:ext>
            </a:extLst>
          </p:cNvPr>
          <p:cNvSpPr>
            <a:spLocks noGrp="1"/>
          </p:cNvSpPr>
          <p:nvPr>
            <p:ph type="title"/>
          </p:nvPr>
        </p:nvSpPr>
        <p:spPr>
          <a:xfrm>
            <a:off x="684212" y="5160396"/>
            <a:ext cx="8534400" cy="1129085"/>
          </a:xfrm>
        </p:spPr>
        <p:txBody>
          <a:bodyPr>
            <a:normAutofit/>
          </a:bodyPr>
          <a:lstStyle/>
          <a:p>
            <a:r>
              <a:rPr lang="en-US" sz="4400" b="1" dirty="0"/>
              <a:t>TRUTH:  </a:t>
            </a:r>
            <a:r>
              <a:rPr lang="en-US" sz="4400" dirty="0"/>
              <a:t>2 peter 1:19-21</a:t>
            </a:r>
          </a:p>
        </p:txBody>
      </p:sp>
      <p:sp>
        <p:nvSpPr>
          <p:cNvPr id="3" name="Content Placeholder 2">
            <a:extLst>
              <a:ext uri="{FF2B5EF4-FFF2-40B4-BE49-F238E27FC236}">
                <a16:creationId xmlns:a16="http://schemas.microsoft.com/office/drawing/2014/main" id="{6B2422C2-F9BF-9D4E-F7C3-B1BD91989971}"/>
              </a:ext>
            </a:extLst>
          </p:cNvPr>
          <p:cNvSpPr>
            <a:spLocks noGrp="1"/>
          </p:cNvSpPr>
          <p:nvPr>
            <p:ph idx="1"/>
          </p:nvPr>
        </p:nvSpPr>
        <p:spPr>
          <a:xfrm>
            <a:off x="4651513" y="491472"/>
            <a:ext cx="6408752" cy="4756389"/>
          </a:xfrm>
        </p:spPr>
        <p:txBody>
          <a:bodyPr>
            <a:normAutofit/>
          </a:bodyPr>
          <a:lstStyle/>
          <a:p>
            <a:pPr marL="0" indent="0">
              <a:buNone/>
            </a:pPr>
            <a:r>
              <a:rPr lang="en-US" sz="3600" b="1" baseline="30000" dirty="0">
                <a:solidFill>
                  <a:schemeClr val="tx1"/>
                </a:solidFill>
              </a:rPr>
              <a:t>19 </a:t>
            </a:r>
            <a:r>
              <a:rPr lang="en-US" sz="3600" dirty="0">
                <a:solidFill>
                  <a:schemeClr val="tx1"/>
                </a:solidFill>
              </a:rPr>
              <a:t>We have also a more sure word of prophecy; whereunto ye do well that ye take heed, as unto a light that shineth in a dark place, until the day dawn, and the day star arise in your hearts:</a:t>
            </a:r>
          </a:p>
        </p:txBody>
      </p:sp>
      <p:pic>
        <p:nvPicPr>
          <p:cNvPr id="11266" name="Picture 2" descr="Letting hope lead me to be the light ...">
            <a:extLst>
              <a:ext uri="{FF2B5EF4-FFF2-40B4-BE49-F238E27FC236}">
                <a16:creationId xmlns:a16="http://schemas.microsoft.com/office/drawing/2014/main" id="{A75BF044-6554-F14C-0250-BE06F1E0A4C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502" r="12699"/>
          <a:stretch>
            <a:fillRect/>
          </a:stretch>
        </p:blipFill>
        <p:spPr bwMode="auto">
          <a:xfrm>
            <a:off x="779228" y="760468"/>
            <a:ext cx="3570136" cy="4399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6690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3A697-D417-C791-BF0C-FF939AFA2C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C2B045-05C7-500E-8B20-F3E37DBF5347}"/>
              </a:ext>
            </a:extLst>
          </p:cNvPr>
          <p:cNvSpPr>
            <a:spLocks noGrp="1"/>
          </p:cNvSpPr>
          <p:nvPr>
            <p:ph type="title"/>
          </p:nvPr>
        </p:nvSpPr>
        <p:spPr>
          <a:xfrm>
            <a:off x="684212" y="5160396"/>
            <a:ext cx="8534400" cy="1129085"/>
          </a:xfrm>
        </p:spPr>
        <p:txBody>
          <a:bodyPr>
            <a:normAutofit/>
          </a:bodyPr>
          <a:lstStyle/>
          <a:p>
            <a:r>
              <a:rPr lang="en-US" sz="4400" b="1" dirty="0"/>
              <a:t>TRUTH:  </a:t>
            </a:r>
            <a:r>
              <a:rPr lang="en-US" sz="4400" dirty="0"/>
              <a:t>2 peter 1:20-21</a:t>
            </a:r>
          </a:p>
        </p:txBody>
      </p:sp>
      <p:sp>
        <p:nvSpPr>
          <p:cNvPr id="3" name="Content Placeholder 2">
            <a:extLst>
              <a:ext uri="{FF2B5EF4-FFF2-40B4-BE49-F238E27FC236}">
                <a16:creationId xmlns:a16="http://schemas.microsoft.com/office/drawing/2014/main" id="{BA23DB01-1C3A-286D-202F-DE904A9BC004}"/>
              </a:ext>
            </a:extLst>
          </p:cNvPr>
          <p:cNvSpPr>
            <a:spLocks noGrp="1"/>
          </p:cNvSpPr>
          <p:nvPr>
            <p:ph idx="1"/>
          </p:nvPr>
        </p:nvSpPr>
        <p:spPr>
          <a:xfrm>
            <a:off x="4651513" y="491472"/>
            <a:ext cx="6408752" cy="4756389"/>
          </a:xfrm>
        </p:spPr>
        <p:txBody>
          <a:bodyPr>
            <a:normAutofit lnSpcReduction="10000"/>
          </a:bodyPr>
          <a:lstStyle/>
          <a:p>
            <a:pPr marL="0" indent="0">
              <a:buNone/>
            </a:pPr>
            <a:r>
              <a:rPr lang="en-US" sz="3600" b="1" baseline="30000" dirty="0">
                <a:solidFill>
                  <a:schemeClr val="tx1"/>
                </a:solidFill>
              </a:rPr>
              <a:t>20 </a:t>
            </a:r>
            <a:r>
              <a:rPr lang="en-US" sz="3600" dirty="0">
                <a:solidFill>
                  <a:schemeClr val="tx1"/>
                </a:solidFill>
              </a:rPr>
              <a:t>Knowing this first, that no prophecy of the scripture is of any private interpretation.</a:t>
            </a:r>
          </a:p>
          <a:p>
            <a:pPr marL="0" indent="0">
              <a:buNone/>
            </a:pPr>
            <a:r>
              <a:rPr lang="en-US" sz="3600" b="1" baseline="30000" dirty="0">
                <a:solidFill>
                  <a:schemeClr val="tx1"/>
                </a:solidFill>
              </a:rPr>
              <a:t>21 </a:t>
            </a:r>
            <a:r>
              <a:rPr lang="en-US" sz="3600" dirty="0">
                <a:solidFill>
                  <a:schemeClr val="tx1"/>
                </a:solidFill>
              </a:rPr>
              <a:t>For the prophecy came not in old time by the will of man: but holy men of God </a:t>
            </a:r>
            <a:r>
              <a:rPr lang="en-US" sz="3600" dirty="0" err="1">
                <a:solidFill>
                  <a:schemeClr val="tx1"/>
                </a:solidFill>
              </a:rPr>
              <a:t>spake</a:t>
            </a:r>
            <a:r>
              <a:rPr lang="en-US" sz="3600" dirty="0">
                <a:solidFill>
                  <a:schemeClr val="tx1"/>
                </a:solidFill>
              </a:rPr>
              <a:t> as they were moved by the Holy Ghost.</a:t>
            </a:r>
          </a:p>
        </p:txBody>
      </p:sp>
      <p:pic>
        <p:nvPicPr>
          <p:cNvPr id="12292" name="Picture 4" descr="No Private Interpretation: How This ...">
            <a:extLst>
              <a:ext uri="{FF2B5EF4-FFF2-40B4-BE49-F238E27FC236}">
                <a16:creationId xmlns:a16="http://schemas.microsoft.com/office/drawing/2014/main" id="{2DAF352E-02A6-AEC5-403C-94004E12D74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286" r="23992"/>
          <a:stretch>
            <a:fillRect/>
          </a:stretch>
        </p:blipFill>
        <p:spPr bwMode="auto">
          <a:xfrm>
            <a:off x="819384" y="568519"/>
            <a:ext cx="3696957" cy="4756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208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557A5-9E7A-077B-2A23-11082FB228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B6FBF8-7819-0CF8-24AB-990037490805}"/>
              </a:ext>
            </a:extLst>
          </p:cNvPr>
          <p:cNvSpPr>
            <a:spLocks noGrp="1"/>
          </p:cNvSpPr>
          <p:nvPr>
            <p:ph type="title"/>
          </p:nvPr>
        </p:nvSpPr>
        <p:spPr>
          <a:xfrm>
            <a:off x="697464" y="0"/>
            <a:ext cx="10253249" cy="1132839"/>
          </a:xfrm>
        </p:spPr>
        <p:txBody>
          <a:bodyPr>
            <a:normAutofit/>
          </a:bodyPr>
          <a:lstStyle/>
          <a:p>
            <a:r>
              <a:rPr lang="en-US" sz="4800" b="1" dirty="0"/>
              <a:t>Present Truth: 2 Peter 2:12 </a:t>
            </a:r>
          </a:p>
        </p:txBody>
      </p:sp>
      <p:pic>
        <p:nvPicPr>
          <p:cNvPr id="8" name="Content Placeholder 7">
            <a:extLst>
              <a:ext uri="{FF2B5EF4-FFF2-40B4-BE49-F238E27FC236}">
                <a16:creationId xmlns:a16="http://schemas.microsoft.com/office/drawing/2014/main" id="{5935C49E-CDD2-CB80-5F4C-0DDB837ABF53}"/>
              </a:ext>
            </a:extLst>
          </p:cNvPr>
          <p:cNvPicPr>
            <a:picLocks noGrp="1" noChangeAspect="1"/>
          </p:cNvPicPr>
          <p:nvPr>
            <p:ph idx="1"/>
          </p:nvPr>
        </p:nvPicPr>
        <p:blipFill>
          <a:blip r:embed="rId2"/>
          <a:srcRect b="5651"/>
          <a:stretch>
            <a:fillRect/>
          </a:stretch>
        </p:blipFill>
        <p:spPr>
          <a:xfrm>
            <a:off x="789787" y="917152"/>
            <a:ext cx="10068602" cy="5621903"/>
          </a:xfrm>
        </p:spPr>
      </p:pic>
    </p:spTree>
    <p:extLst>
      <p:ext uri="{BB962C8B-B14F-4D97-AF65-F5344CB8AC3E}">
        <p14:creationId xmlns:p14="http://schemas.microsoft.com/office/powerpoint/2010/main" val="1103367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A5BBE-D53B-23CC-FD83-5100706B53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BD7ACF-EB8E-83A5-8B03-7968BEB9CB01}"/>
              </a:ext>
            </a:extLst>
          </p:cNvPr>
          <p:cNvSpPr>
            <a:spLocks noGrp="1"/>
          </p:cNvSpPr>
          <p:nvPr>
            <p:ph type="title"/>
          </p:nvPr>
        </p:nvSpPr>
        <p:spPr>
          <a:xfrm>
            <a:off x="617951" y="401320"/>
            <a:ext cx="11157489" cy="1132839"/>
          </a:xfrm>
        </p:spPr>
        <p:txBody>
          <a:bodyPr>
            <a:normAutofit/>
          </a:bodyPr>
          <a:lstStyle/>
          <a:p>
            <a:r>
              <a:rPr lang="en-US" sz="4800" b="1" dirty="0"/>
              <a:t>Present Truth:  Direct Messages</a:t>
            </a:r>
          </a:p>
        </p:txBody>
      </p:sp>
      <p:sp>
        <p:nvSpPr>
          <p:cNvPr id="9" name="Content Placeholder 8">
            <a:extLst>
              <a:ext uri="{FF2B5EF4-FFF2-40B4-BE49-F238E27FC236}">
                <a16:creationId xmlns:a16="http://schemas.microsoft.com/office/drawing/2014/main" id="{88F064D6-78C4-F362-B3E8-B4E491881BEA}"/>
              </a:ext>
            </a:extLst>
          </p:cNvPr>
          <p:cNvSpPr>
            <a:spLocks noGrp="1"/>
          </p:cNvSpPr>
          <p:nvPr>
            <p:ph idx="1"/>
          </p:nvPr>
        </p:nvSpPr>
        <p:spPr>
          <a:xfrm>
            <a:off x="3456567" y="1232451"/>
            <a:ext cx="7883318" cy="5311471"/>
          </a:xfrm>
        </p:spPr>
        <p:txBody>
          <a:bodyPr>
            <a:normAutofit fontScale="92500" lnSpcReduction="10000"/>
          </a:bodyPr>
          <a:lstStyle/>
          <a:p>
            <a:pPr marL="0" indent="0">
              <a:buNone/>
            </a:pPr>
            <a:r>
              <a:rPr lang="en-US" sz="3200" u="sng" dirty="0">
                <a:solidFill>
                  <a:schemeClr val="tx1"/>
                </a:solidFill>
              </a:rPr>
              <a:t>Jonah 3:1-2</a:t>
            </a:r>
          </a:p>
          <a:p>
            <a:r>
              <a:rPr lang="en-US" sz="3200" dirty="0">
                <a:solidFill>
                  <a:schemeClr val="tx1"/>
                </a:solidFill>
              </a:rPr>
              <a:t>And the word of the </a:t>
            </a:r>
            <a:r>
              <a:rPr lang="en-US" sz="3200" cap="small" dirty="0">
                <a:solidFill>
                  <a:schemeClr val="tx1"/>
                </a:solidFill>
              </a:rPr>
              <a:t>Lord</a:t>
            </a:r>
            <a:r>
              <a:rPr lang="en-US" sz="3200" dirty="0">
                <a:solidFill>
                  <a:schemeClr val="tx1"/>
                </a:solidFill>
              </a:rPr>
              <a:t> came unto Jonah the second time, saying,  </a:t>
            </a:r>
            <a:r>
              <a:rPr lang="en-US" sz="3200" b="1" baseline="30000" dirty="0">
                <a:solidFill>
                  <a:schemeClr val="tx1"/>
                </a:solidFill>
              </a:rPr>
              <a:t>2 </a:t>
            </a:r>
            <a:r>
              <a:rPr lang="en-US" sz="3200" dirty="0">
                <a:solidFill>
                  <a:schemeClr val="tx1"/>
                </a:solidFill>
              </a:rPr>
              <a:t>Arise, go unto Nineveh, that great city, and preach unto it the preaching that I bid thee.</a:t>
            </a:r>
          </a:p>
          <a:p>
            <a:pPr marL="0" indent="0">
              <a:buNone/>
            </a:pPr>
            <a:r>
              <a:rPr lang="en-US" sz="3200" u="sng" dirty="0">
                <a:solidFill>
                  <a:schemeClr val="tx1"/>
                </a:solidFill>
              </a:rPr>
              <a:t>2 Chronicles 24:19</a:t>
            </a:r>
          </a:p>
          <a:p>
            <a:r>
              <a:rPr lang="en-US" sz="3200" dirty="0">
                <a:solidFill>
                  <a:schemeClr val="tx1"/>
                </a:solidFill>
              </a:rPr>
              <a:t>Yet he </a:t>
            </a:r>
            <a:r>
              <a:rPr lang="en-US" sz="3200" dirty="0">
                <a:solidFill>
                  <a:schemeClr val="tx1">
                    <a:lumMod val="75000"/>
                  </a:schemeClr>
                </a:solidFill>
              </a:rPr>
              <a:t>[God] </a:t>
            </a:r>
            <a:r>
              <a:rPr lang="en-US" sz="3200" dirty="0">
                <a:solidFill>
                  <a:schemeClr val="tx1"/>
                </a:solidFill>
              </a:rPr>
              <a:t>sent prophets to them </a:t>
            </a:r>
            <a:r>
              <a:rPr lang="en-US" sz="3200" dirty="0">
                <a:solidFill>
                  <a:schemeClr val="tx1">
                    <a:lumMod val="75000"/>
                  </a:schemeClr>
                </a:solidFill>
              </a:rPr>
              <a:t>[the people], </a:t>
            </a:r>
            <a:r>
              <a:rPr lang="en-US" sz="3200" dirty="0">
                <a:solidFill>
                  <a:schemeClr val="tx1"/>
                </a:solidFill>
              </a:rPr>
              <a:t>to bring them again unto the LORD; and they testified against them: but they would not give ear.</a:t>
            </a:r>
          </a:p>
        </p:txBody>
      </p:sp>
      <p:pic>
        <p:nvPicPr>
          <p:cNvPr id="6146" name="Picture 2" descr="Revelation 21:27 Artwork | Bible Art">
            <a:extLst>
              <a:ext uri="{FF2B5EF4-FFF2-40B4-BE49-F238E27FC236}">
                <a16:creationId xmlns:a16="http://schemas.microsoft.com/office/drawing/2014/main" id="{413FC6F0-1318-56F4-4E88-5DC5C00A6B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873" r="20055"/>
          <a:stretch>
            <a:fillRect/>
          </a:stretch>
        </p:blipFill>
        <p:spPr bwMode="auto">
          <a:xfrm>
            <a:off x="416560" y="1534159"/>
            <a:ext cx="2838616" cy="4725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677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7A900-1800-7243-0B97-CE8E083599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EC79B8-06A5-62D8-D899-EDDB8F00BA90}"/>
              </a:ext>
            </a:extLst>
          </p:cNvPr>
          <p:cNvSpPr>
            <a:spLocks noGrp="1"/>
          </p:cNvSpPr>
          <p:nvPr>
            <p:ph type="title"/>
          </p:nvPr>
        </p:nvSpPr>
        <p:spPr>
          <a:xfrm>
            <a:off x="617951" y="401320"/>
            <a:ext cx="11157489" cy="1132839"/>
          </a:xfrm>
        </p:spPr>
        <p:txBody>
          <a:bodyPr>
            <a:normAutofit fontScale="90000"/>
          </a:bodyPr>
          <a:lstStyle/>
          <a:p>
            <a:r>
              <a:rPr lang="en-US" sz="4800" b="1" dirty="0"/>
              <a:t>Present Truth: Messages for a time</a:t>
            </a:r>
          </a:p>
        </p:txBody>
      </p:sp>
      <p:sp>
        <p:nvSpPr>
          <p:cNvPr id="9" name="Content Placeholder 8">
            <a:extLst>
              <a:ext uri="{FF2B5EF4-FFF2-40B4-BE49-F238E27FC236}">
                <a16:creationId xmlns:a16="http://schemas.microsoft.com/office/drawing/2014/main" id="{CF5E4BE9-A55D-7EA9-D3DF-D9D485134AC9}"/>
              </a:ext>
            </a:extLst>
          </p:cNvPr>
          <p:cNvSpPr>
            <a:spLocks noGrp="1"/>
          </p:cNvSpPr>
          <p:nvPr>
            <p:ph idx="1"/>
          </p:nvPr>
        </p:nvSpPr>
        <p:spPr>
          <a:xfrm>
            <a:off x="617950" y="1391920"/>
            <a:ext cx="5703337" cy="4907280"/>
          </a:xfrm>
        </p:spPr>
        <p:txBody>
          <a:bodyPr>
            <a:normAutofit/>
          </a:bodyPr>
          <a:lstStyle/>
          <a:p>
            <a:pPr marL="0" indent="0">
              <a:buNone/>
            </a:pPr>
            <a:r>
              <a:rPr lang="en-US" sz="3200" u="sng" dirty="0">
                <a:solidFill>
                  <a:schemeClr val="tx1"/>
                </a:solidFill>
              </a:rPr>
              <a:t>Daniel 12:4</a:t>
            </a:r>
          </a:p>
          <a:p>
            <a:r>
              <a:rPr lang="en-US" sz="3200" b="1" baseline="30000" dirty="0">
                <a:solidFill>
                  <a:schemeClr val="tx1"/>
                </a:solidFill>
              </a:rPr>
              <a:t>4 </a:t>
            </a:r>
            <a:r>
              <a:rPr lang="en-US" sz="3200" dirty="0">
                <a:solidFill>
                  <a:schemeClr val="tx1"/>
                </a:solidFill>
              </a:rPr>
              <a:t>But thou, O Daniel, shut up the words, and seal the book, even to the time of the end: many shall run to and </a:t>
            </a:r>
            <a:r>
              <a:rPr lang="en-US" sz="3200" dirty="0" err="1">
                <a:solidFill>
                  <a:schemeClr val="tx1"/>
                </a:solidFill>
              </a:rPr>
              <a:t>fro</a:t>
            </a:r>
            <a:r>
              <a:rPr lang="en-US" sz="3200" dirty="0">
                <a:solidFill>
                  <a:schemeClr val="tx1"/>
                </a:solidFill>
              </a:rPr>
              <a:t>, and knowledge shall be increased.</a:t>
            </a:r>
          </a:p>
        </p:txBody>
      </p:sp>
      <p:pic>
        <p:nvPicPr>
          <p:cNvPr id="5122" name="Picture 2" descr="The Book of Daniel and the Calendar. – The Calendar of Scripture">
            <a:extLst>
              <a:ext uri="{FF2B5EF4-FFF2-40B4-BE49-F238E27FC236}">
                <a16:creationId xmlns:a16="http://schemas.microsoft.com/office/drawing/2014/main" id="{9ADD79BF-C0C4-397B-E0A5-79D0E7ED24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294" r="13074"/>
          <a:stretch>
            <a:fillRect/>
          </a:stretch>
        </p:blipFill>
        <p:spPr bwMode="auto">
          <a:xfrm>
            <a:off x="5976331" y="1559560"/>
            <a:ext cx="5597719"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6754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23689-3220-D319-EAAD-E3D6FAFB88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4FFDD6-69B3-8121-19EA-03F963EED52C}"/>
              </a:ext>
            </a:extLst>
          </p:cNvPr>
          <p:cNvSpPr>
            <a:spLocks noGrp="1"/>
          </p:cNvSpPr>
          <p:nvPr>
            <p:ph type="title"/>
          </p:nvPr>
        </p:nvSpPr>
        <p:spPr>
          <a:xfrm>
            <a:off x="617951" y="401320"/>
            <a:ext cx="11157489" cy="1132839"/>
          </a:xfrm>
        </p:spPr>
        <p:txBody>
          <a:bodyPr>
            <a:normAutofit fontScale="90000"/>
          </a:bodyPr>
          <a:lstStyle/>
          <a:p>
            <a:r>
              <a:rPr lang="en-US" sz="4800" b="1" dirty="0"/>
              <a:t>Present Truth: Messages for a time</a:t>
            </a:r>
          </a:p>
        </p:txBody>
      </p:sp>
      <p:sp>
        <p:nvSpPr>
          <p:cNvPr id="9" name="Content Placeholder 8">
            <a:extLst>
              <a:ext uri="{FF2B5EF4-FFF2-40B4-BE49-F238E27FC236}">
                <a16:creationId xmlns:a16="http://schemas.microsoft.com/office/drawing/2014/main" id="{5F37086C-EF4C-B4C8-5B3D-87D297AC4A28}"/>
              </a:ext>
            </a:extLst>
          </p:cNvPr>
          <p:cNvSpPr>
            <a:spLocks noGrp="1"/>
          </p:cNvSpPr>
          <p:nvPr>
            <p:ph idx="1"/>
          </p:nvPr>
        </p:nvSpPr>
        <p:spPr>
          <a:xfrm>
            <a:off x="3267986" y="1327868"/>
            <a:ext cx="8234501" cy="5200153"/>
          </a:xfrm>
        </p:spPr>
        <p:txBody>
          <a:bodyPr>
            <a:noAutofit/>
          </a:bodyPr>
          <a:lstStyle/>
          <a:p>
            <a:pPr marL="0" indent="0">
              <a:buNone/>
            </a:pPr>
            <a:r>
              <a:rPr lang="en-US" sz="3200" u="sng" dirty="0">
                <a:solidFill>
                  <a:schemeClr val="tx1"/>
                </a:solidFill>
              </a:rPr>
              <a:t>Numbers 13, 14</a:t>
            </a:r>
          </a:p>
          <a:p>
            <a:r>
              <a:rPr lang="en-US" sz="3200" b="1" baseline="30000" dirty="0">
                <a:solidFill>
                  <a:schemeClr val="tx1"/>
                </a:solidFill>
              </a:rPr>
              <a:t>2 </a:t>
            </a:r>
            <a:r>
              <a:rPr lang="en-US" sz="3200" dirty="0">
                <a:solidFill>
                  <a:schemeClr val="tx1"/>
                </a:solidFill>
              </a:rPr>
              <a:t>Send thou men, that they may search the land of Canaan, which I give unto the children of Israel…</a:t>
            </a:r>
          </a:p>
          <a:p>
            <a:r>
              <a:rPr lang="en-US" sz="3200" b="1" baseline="30000" dirty="0">
                <a:solidFill>
                  <a:schemeClr val="tx1"/>
                </a:solidFill>
              </a:rPr>
              <a:t>2 </a:t>
            </a:r>
            <a:r>
              <a:rPr lang="en-US" sz="3200" dirty="0">
                <a:solidFill>
                  <a:schemeClr val="tx1"/>
                </a:solidFill>
              </a:rPr>
              <a:t>And all the children of Israel murmured against Moses and against Aaron…</a:t>
            </a:r>
            <a:r>
              <a:rPr lang="en-US" sz="3200" b="1" baseline="30000" dirty="0">
                <a:solidFill>
                  <a:schemeClr val="tx1"/>
                </a:solidFill>
              </a:rPr>
              <a:t>3 </a:t>
            </a:r>
            <a:r>
              <a:rPr lang="en-US" sz="3200" dirty="0">
                <a:solidFill>
                  <a:schemeClr val="tx1"/>
                </a:solidFill>
              </a:rPr>
              <a:t>And wherefore hath the </a:t>
            </a:r>
            <a:r>
              <a:rPr lang="en-US" sz="3200" cap="small" dirty="0">
                <a:solidFill>
                  <a:schemeClr val="tx1"/>
                </a:solidFill>
              </a:rPr>
              <a:t>Lord</a:t>
            </a:r>
            <a:r>
              <a:rPr lang="en-US" sz="3200" dirty="0">
                <a:solidFill>
                  <a:schemeClr val="tx1"/>
                </a:solidFill>
              </a:rPr>
              <a:t> brought us unto this land, to fall by the sword, that our wives and our children should be a prey?</a:t>
            </a:r>
          </a:p>
        </p:txBody>
      </p:sp>
      <p:pic>
        <p:nvPicPr>
          <p:cNvPr id="7172" name="Picture 4" descr="PRAISE GEMS: EXODUS: WHY DO YOU MURMUR LIKE THIS – Praise Library">
            <a:extLst>
              <a:ext uri="{FF2B5EF4-FFF2-40B4-BE49-F238E27FC236}">
                <a16:creationId xmlns:a16="http://schemas.microsoft.com/office/drawing/2014/main" id="{F640CF5F-7B96-CC55-D1BF-35BB072D78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000" r="22858" b="2862"/>
          <a:stretch>
            <a:fillRect/>
          </a:stretch>
        </p:blipFill>
        <p:spPr bwMode="auto">
          <a:xfrm>
            <a:off x="310101" y="1327868"/>
            <a:ext cx="2957885" cy="5200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769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36F36-B4B9-2395-785B-F136111C17A4}"/>
              </a:ext>
            </a:extLst>
          </p:cNvPr>
          <p:cNvSpPr>
            <a:spLocks noGrp="1"/>
          </p:cNvSpPr>
          <p:nvPr>
            <p:ph type="title"/>
          </p:nvPr>
        </p:nvSpPr>
        <p:spPr>
          <a:xfrm>
            <a:off x="684212" y="4797287"/>
            <a:ext cx="9394066" cy="905564"/>
          </a:xfrm>
          <a:ln w="28575">
            <a:solidFill>
              <a:schemeClr val="tx1">
                <a:lumMod val="75000"/>
              </a:schemeClr>
            </a:solidFill>
          </a:ln>
        </p:spPr>
        <p:txBody>
          <a:bodyPr/>
          <a:lstStyle/>
          <a:p>
            <a:r>
              <a:rPr lang="en-US" dirty="0"/>
              <a:t>Memory Verse:  1 Corinthians 10:11-12</a:t>
            </a:r>
          </a:p>
        </p:txBody>
      </p:sp>
      <p:sp>
        <p:nvSpPr>
          <p:cNvPr id="3" name="Content Placeholder 2">
            <a:extLst>
              <a:ext uri="{FF2B5EF4-FFF2-40B4-BE49-F238E27FC236}">
                <a16:creationId xmlns:a16="http://schemas.microsoft.com/office/drawing/2014/main" id="{8C376EBE-B690-F47D-BB4B-6CEA4F7B20B5}"/>
              </a:ext>
            </a:extLst>
          </p:cNvPr>
          <p:cNvSpPr>
            <a:spLocks noGrp="1"/>
          </p:cNvSpPr>
          <p:nvPr>
            <p:ph idx="1"/>
          </p:nvPr>
        </p:nvSpPr>
        <p:spPr>
          <a:xfrm>
            <a:off x="684212" y="685800"/>
            <a:ext cx="9252268" cy="3916680"/>
          </a:xfrm>
        </p:spPr>
        <p:txBody>
          <a:bodyPr>
            <a:normAutofit/>
          </a:bodyPr>
          <a:lstStyle/>
          <a:p>
            <a:pPr marL="0" indent="0">
              <a:buNone/>
            </a:pPr>
            <a:r>
              <a:rPr lang="en-US" sz="3600" baseline="30000" dirty="0">
                <a:solidFill>
                  <a:schemeClr val="tx1"/>
                </a:solidFill>
              </a:rPr>
              <a:t>11 </a:t>
            </a:r>
            <a:r>
              <a:rPr lang="en-US" sz="3600" dirty="0">
                <a:solidFill>
                  <a:schemeClr val="tx1"/>
                </a:solidFill>
              </a:rPr>
              <a:t>Now all these things happened unto them for examples: and they are written for our admonition, upon whom the ends of the world are come.</a:t>
            </a:r>
          </a:p>
          <a:p>
            <a:pPr marL="0" indent="0">
              <a:buNone/>
            </a:pPr>
            <a:r>
              <a:rPr lang="en-US" sz="3600" baseline="30000" dirty="0">
                <a:solidFill>
                  <a:schemeClr val="tx1"/>
                </a:solidFill>
              </a:rPr>
              <a:t>12 </a:t>
            </a:r>
            <a:r>
              <a:rPr lang="en-US" sz="3600" dirty="0">
                <a:solidFill>
                  <a:schemeClr val="tx1"/>
                </a:solidFill>
              </a:rPr>
              <a:t>Wherefore let him that thinketh he </a:t>
            </a:r>
            <a:r>
              <a:rPr lang="en-US" sz="3600" dirty="0" err="1">
                <a:solidFill>
                  <a:schemeClr val="tx1"/>
                </a:solidFill>
              </a:rPr>
              <a:t>standeth</a:t>
            </a:r>
            <a:r>
              <a:rPr lang="en-US" sz="3600" dirty="0">
                <a:solidFill>
                  <a:schemeClr val="tx1"/>
                </a:solidFill>
              </a:rPr>
              <a:t> take heed lest he fall.</a:t>
            </a:r>
          </a:p>
        </p:txBody>
      </p:sp>
    </p:spTree>
    <p:extLst>
      <p:ext uri="{BB962C8B-B14F-4D97-AF65-F5344CB8AC3E}">
        <p14:creationId xmlns:p14="http://schemas.microsoft.com/office/powerpoint/2010/main" val="2690649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DB05F-CA0B-9B7D-09E4-C04C3E14E7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507F5B-5322-74EE-832A-31A3933174F5}"/>
              </a:ext>
            </a:extLst>
          </p:cNvPr>
          <p:cNvSpPr>
            <a:spLocks noGrp="1"/>
          </p:cNvSpPr>
          <p:nvPr>
            <p:ph type="title"/>
          </p:nvPr>
        </p:nvSpPr>
        <p:spPr>
          <a:xfrm>
            <a:off x="617951" y="401320"/>
            <a:ext cx="11157489" cy="1132839"/>
          </a:xfrm>
        </p:spPr>
        <p:txBody>
          <a:bodyPr>
            <a:normAutofit fontScale="90000"/>
          </a:bodyPr>
          <a:lstStyle/>
          <a:p>
            <a:r>
              <a:rPr lang="en-US" sz="4800" b="1" dirty="0"/>
              <a:t>Present Truth: Messages for a time</a:t>
            </a:r>
          </a:p>
        </p:txBody>
      </p:sp>
      <p:sp>
        <p:nvSpPr>
          <p:cNvPr id="9" name="Content Placeholder 8">
            <a:extLst>
              <a:ext uri="{FF2B5EF4-FFF2-40B4-BE49-F238E27FC236}">
                <a16:creationId xmlns:a16="http://schemas.microsoft.com/office/drawing/2014/main" id="{8E8DC8E2-02AE-F6EB-B779-F6A7D45CD1A9}"/>
              </a:ext>
            </a:extLst>
          </p:cNvPr>
          <p:cNvSpPr>
            <a:spLocks noGrp="1"/>
          </p:cNvSpPr>
          <p:nvPr>
            <p:ph idx="1"/>
          </p:nvPr>
        </p:nvSpPr>
        <p:spPr>
          <a:xfrm>
            <a:off x="679130" y="1431677"/>
            <a:ext cx="7216515" cy="4907280"/>
          </a:xfrm>
        </p:spPr>
        <p:txBody>
          <a:bodyPr>
            <a:noAutofit/>
          </a:bodyPr>
          <a:lstStyle/>
          <a:p>
            <a:pPr marL="0" indent="0">
              <a:buNone/>
            </a:pPr>
            <a:r>
              <a:rPr lang="en-US" sz="3000" u="sng" dirty="0">
                <a:solidFill>
                  <a:schemeClr val="tx1"/>
                </a:solidFill>
              </a:rPr>
              <a:t>Numbers 13, 14</a:t>
            </a:r>
          </a:p>
          <a:p>
            <a:r>
              <a:rPr lang="en-US" sz="3000" dirty="0">
                <a:solidFill>
                  <a:schemeClr val="tx1"/>
                </a:solidFill>
              </a:rPr>
              <a:t>[God said] Tomorrow turn you, and get you into the wilderness by the way of the Red sea.</a:t>
            </a:r>
          </a:p>
          <a:p>
            <a:r>
              <a:rPr lang="en-US" sz="3000" b="1" baseline="30000" dirty="0">
                <a:solidFill>
                  <a:schemeClr val="tx1"/>
                </a:solidFill>
              </a:rPr>
              <a:t>40 </a:t>
            </a:r>
            <a:r>
              <a:rPr lang="en-US" sz="3000" dirty="0">
                <a:solidFill>
                  <a:schemeClr val="tx1"/>
                </a:solidFill>
              </a:rPr>
              <a:t>And they rose up early in the morning… saying, Lo, we be here, and will go up unto the place which the </a:t>
            </a:r>
            <a:r>
              <a:rPr lang="en-US" sz="3000" cap="small" dirty="0">
                <a:solidFill>
                  <a:schemeClr val="tx1"/>
                </a:solidFill>
              </a:rPr>
              <a:t>Lord</a:t>
            </a:r>
            <a:r>
              <a:rPr lang="en-US" sz="3000" dirty="0">
                <a:solidFill>
                  <a:schemeClr val="tx1"/>
                </a:solidFill>
              </a:rPr>
              <a:t> hath promised: for we have sinned.  </a:t>
            </a:r>
            <a:r>
              <a:rPr lang="en-US" sz="3000" b="1" baseline="30000" dirty="0">
                <a:solidFill>
                  <a:schemeClr val="tx1"/>
                </a:solidFill>
              </a:rPr>
              <a:t>41 </a:t>
            </a:r>
            <a:r>
              <a:rPr lang="en-US" sz="3000" dirty="0">
                <a:solidFill>
                  <a:schemeClr val="tx1"/>
                </a:solidFill>
              </a:rPr>
              <a:t>And Moses said, Wherefore now do ye transgress the commandment of the </a:t>
            </a:r>
            <a:r>
              <a:rPr lang="en-US" sz="3000" cap="small" dirty="0">
                <a:solidFill>
                  <a:schemeClr val="tx1"/>
                </a:solidFill>
              </a:rPr>
              <a:t>Lord</a:t>
            </a:r>
            <a:r>
              <a:rPr lang="en-US" sz="3000" dirty="0">
                <a:solidFill>
                  <a:schemeClr val="tx1"/>
                </a:solidFill>
              </a:rPr>
              <a:t>? </a:t>
            </a:r>
          </a:p>
        </p:txBody>
      </p:sp>
      <p:pic>
        <p:nvPicPr>
          <p:cNvPr id="8196" name="Picture 4" descr="What does Numbers 16:41 mean? | Bible Art">
            <a:extLst>
              <a:ext uri="{FF2B5EF4-FFF2-40B4-BE49-F238E27FC236}">
                <a16:creationId xmlns:a16="http://schemas.microsoft.com/office/drawing/2014/main" id="{4BB166B9-E25F-CC28-075F-2B07BB0471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399" r="40153"/>
          <a:stretch>
            <a:fillRect/>
          </a:stretch>
        </p:blipFill>
        <p:spPr bwMode="auto">
          <a:xfrm>
            <a:off x="8346440" y="1534159"/>
            <a:ext cx="3429000" cy="5076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7811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33107-B00B-3E96-588F-BA27E40773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2BCC9-5025-AD7D-5151-8CF12FE208DD}"/>
              </a:ext>
            </a:extLst>
          </p:cNvPr>
          <p:cNvSpPr>
            <a:spLocks noGrp="1"/>
          </p:cNvSpPr>
          <p:nvPr>
            <p:ph type="title"/>
          </p:nvPr>
        </p:nvSpPr>
        <p:spPr>
          <a:xfrm>
            <a:off x="617951" y="401320"/>
            <a:ext cx="11157489" cy="1132839"/>
          </a:xfrm>
        </p:spPr>
        <p:txBody>
          <a:bodyPr>
            <a:normAutofit fontScale="90000"/>
          </a:bodyPr>
          <a:lstStyle/>
          <a:p>
            <a:r>
              <a:rPr lang="en-US" sz="4800" b="1" dirty="0"/>
              <a:t>Present Truth:  Messages For a Time</a:t>
            </a:r>
          </a:p>
        </p:txBody>
      </p:sp>
      <p:sp>
        <p:nvSpPr>
          <p:cNvPr id="9" name="Content Placeholder 8">
            <a:extLst>
              <a:ext uri="{FF2B5EF4-FFF2-40B4-BE49-F238E27FC236}">
                <a16:creationId xmlns:a16="http://schemas.microsoft.com/office/drawing/2014/main" id="{00CFF2DA-8A32-D41C-2D55-2B7A20621999}"/>
              </a:ext>
            </a:extLst>
          </p:cNvPr>
          <p:cNvSpPr>
            <a:spLocks noGrp="1"/>
          </p:cNvSpPr>
          <p:nvPr>
            <p:ph idx="1"/>
          </p:nvPr>
        </p:nvSpPr>
        <p:spPr>
          <a:xfrm>
            <a:off x="3132815" y="1391920"/>
            <a:ext cx="8855060" cy="4907280"/>
          </a:xfrm>
        </p:spPr>
        <p:txBody>
          <a:bodyPr>
            <a:normAutofit fontScale="92500"/>
          </a:bodyPr>
          <a:lstStyle/>
          <a:p>
            <a:pPr marL="0" indent="0">
              <a:buNone/>
            </a:pPr>
            <a:r>
              <a:rPr lang="en-US" sz="2800" u="sng" dirty="0">
                <a:solidFill>
                  <a:schemeClr val="tx1"/>
                </a:solidFill>
              </a:rPr>
              <a:t>Revelation 2, 3</a:t>
            </a:r>
          </a:p>
          <a:p>
            <a:r>
              <a:rPr lang="en-US" sz="2800" dirty="0">
                <a:solidFill>
                  <a:schemeClr val="tx1"/>
                </a:solidFill>
              </a:rPr>
              <a:t>Unto the angel of the church of Ephesus write…</a:t>
            </a:r>
          </a:p>
          <a:p>
            <a:r>
              <a:rPr lang="en-US" sz="2800" dirty="0">
                <a:solidFill>
                  <a:schemeClr val="tx1"/>
                </a:solidFill>
              </a:rPr>
              <a:t>Unto the angel of the church in Smyrna write…</a:t>
            </a:r>
          </a:p>
          <a:p>
            <a:r>
              <a:rPr lang="en-US" sz="2800" dirty="0">
                <a:solidFill>
                  <a:schemeClr val="tx1"/>
                </a:solidFill>
              </a:rPr>
              <a:t>Unto the angel of the church in Pergamos write…</a:t>
            </a:r>
          </a:p>
          <a:p>
            <a:r>
              <a:rPr lang="en-US" sz="2800" dirty="0">
                <a:solidFill>
                  <a:schemeClr val="tx1"/>
                </a:solidFill>
              </a:rPr>
              <a:t>Unto the angel of the church in Thyatira write…</a:t>
            </a:r>
          </a:p>
          <a:p>
            <a:r>
              <a:rPr lang="en-US" sz="2800" dirty="0">
                <a:solidFill>
                  <a:schemeClr val="tx1"/>
                </a:solidFill>
              </a:rPr>
              <a:t>Unto the angel of the church in Sardis write…</a:t>
            </a:r>
          </a:p>
          <a:p>
            <a:r>
              <a:rPr lang="en-US" sz="2800" dirty="0">
                <a:solidFill>
                  <a:schemeClr val="tx1"/>
                </a:solidFill>
              </a:rPr>
              <a:t>Unto the angel of the church in Philadelphia write…</a:t>
            </a:r>
          </a:p>
          <a:p>
            <a:r>
              <a:rPr lang="en-US" sz="2800" dirty="0">
                <a:solidFill>
                  <a:schemeClr val="tx1"/>
                </a:solidFill>
              </a:rPr>
              <a:t>Unto the angel of the church of the Laodiceans write…</a:t>
            </a:r>
          </a:p>
        </p:txBody>
      </p:sp>
      <p:pic>
        <p:nvPicPr>
          <p:cNvPr id="9220" name="Picture 4" descr="Clock Timeline - From Sundials to Modern Clocks">
            <a:extLst>
              <a:ext uri="{FF2B5EF4-FFF2-40B4-BE49-F238E27FC236}">
                <a16:creationId xmlns:a16="http://schemas.microsoft.com/office/drawing/2014/main" id="{481022F6-B59F-7D0D-7AA9-96CF5799EDF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612" r="51694"/>
          <a:stretch>
            <a:fillRect/>
          </a:stretch>
        </p:blipFill>
        <p:spPr bwMode="auto">
          <a:xfrm>
            <a:off x="405516" y="1534159"/>
            <a:ext cx="2727298" cy="440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218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BBCE1-FF75-67EA-F50C-CBA3E3727C9F}"/>
              </a:ext>
            </a:extLst>
          </p:cNvPr>
          <p:cNvSpPr>
            <a:spLocks noGrp="1"/>
          </p:cNvSpPr>
          <p:nvPr>
            <p:ph type="title"/>
          </p:nvPr>
        </p:nvSpPr>
        <p:spPr>
          <a:xfrm>
            <a:off x="684212" y="5510253"/>
            <a:ext cx="8534400" cy="754489"/>
          </a:xfrm>
        </p:spPr>
        <p:txBody>
          <a:bodyPr/>
          <a:lstStyle/>
          <a:p>
            <a:r>
              <a:rPr lang="en-US" dirty="0" err="1"/>
              <a:t>Egw</a:t>
            </a:r>
            <a:r>
              <a:rPr lang="en-US" dirty="0"/>
              <a:t>, Testimonies V2 p. 693</a:t>
            </a:r>
          </a:p>
        </p:txBody>
      </p:sp>
      <p:sp>
        <p:nvSpPr>
          <p:cNvPr id="3" name="Content Placeholder 2">
            <a:extLst>
              <a:ext uri="{FF2B5EF4-FFF2-40B4-BE49-F238E27FC236}">
                <a16:creationId xmlns:a16="http://schemas.microsoft.com/office/drawing/2014/main" id="{7A644201-2C54-A1BB-083C-556105938767}"/>
              </a:ext>
            </a:extLst>
          </p:cNvPr>
          <p:cNvSpPr>
            <a:spLocks noGrp="1"/>
          </p:cNvSpPr>
          <p:nvPr>
            <p:ph idx="1"/>
          </p:nvPr>
        </p:nvSpPr>
        <p:spPr>
          <a:xfrm>
            <a:off x="684212" y="469126"/>
            <a:ext cx="6344741" cy="5041127"/>
          </a:xfrm>
        </p:spPr>
        <p:txBody>
          <a:bodyPr>
            <a:normAutofit fontScale="92500" lnSpcReduction="20000"/>
          </a:bodyPr>
          <a:lstStyle/>
          <a:p>
            <a:pPr marL="0" indent="0">
              <a:buNone/>
            </a:pPr>
            <a:r>
              <a:rPr lang="en-US" sz="3200" dirty="0">
                <a:solidFill>
                  <a:schemeClr val="tx1"/>
                </a:solidFill>
              </a:rPr>
              <a:t>“Special truths have been adapted to the conditions of the generations as they have existed. The present truth, which is a test to the people of this generation, was not a test to the people of generations far back. If the light which now shines upon us in regard to the Sabbath of the fourth commandment had been given to the generations in the past, God would have held them accountable for that light.”</a:t>
            </a:r>
          </a:p>
        </p:txBody>
      </p:sp>
      <p:pic>
        <p:nvPicPr>
          <p:cNvPr id="10242" name="Picture 2" descr="Future dates of movies in a timeline | SwipeFile">
            <a:extLst>
              <a:ext uri="{FF2B5EF4-FFF2-40B4-BE49-F238E27FC236}">
                <a16:creationId xmlns:a16="http://schemas.microsoft.com/office/drawing/2014/main" id="{81295DC5-E5EA-9609-C87A-327B629D95E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895" t="14609" b="17565"/>
          <a:stretch>
            <a:fillRect/>
          </a:stretch>
        </p:blipFill>
        <p:spPr bwMode="auto">
          <a:xfrm>
            <a:off x="7336052" y="469126"/>
            <a:ext cx="4171736" cy="5562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7525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D62CF-94F5-F89C-62C4-37814B8024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40F86B-497B-FF01-302F-EEE583DCF60C}"/>
              </a:ext>
            </a:extLst>
          </p:cNvPr>
          <p:cNvSpPr>
            <a:spLocks noGrp="1"/>
          </p:cNvSpPr>
          <p:nvPr>
            <p:ph type="title"/>
          </p:nvPr>
        </p:nvSpPr>
        <p:spPr>
          <a:xfrm>
            <a:off x="684212" y="172720"/>
            <a:ext cx="8534400" cy="944880"/>
          </a:xfrm>
        </p:spPr>
        <p:txBody>
          <a:bodyPr>
            <a:normAutofit/>
          </a:bodyPr>
          <a:lstStyle/>
          <a:p>
            <a:r>
              <a:rPr lang="en-US" sz="4800" b="1" dirty="0"/>
              <a:t>What is “Present Truth”?</a:t>
            </a:r>
          </a:p>
        </p:txBody>
      </p:sp>
      <p:sp>
        <p:nvSpPr>
          <p:cNvPr id="3" name="Content Placeholder 2">
            <a:extLst>
              <a:ext uri="{FF2B5EF4-FFF2-40B4-BE49-F238E27FC236}">
                <a16:creationId xmlns:a16="http://schemas.microsoft.com/office/drawing/2014/main" id="{7ACF9341-0C95-512D-3542-D00FE9D11D85}"/>
              </a:ext>
            </a:extLst>
          </p:cNvPr>
          <p:cNvSpPr>
            <a:spLocks noGrp="1"/>
          </p:cNvSpPr>
          <p:nvPr>
            <p:ph idx="1"/>
          </p:nvPr>
        </p:nvSpPr>
        <p:spPr>
          <a:xfrm>
            <a:off x="684212" y="1117600"/>
            <a:ext cx="10308908" cy="5354320"/>
          </a:xfrm>
        </p:spPr>
        <p:txBody>
          <a:bodyPr>
            <a:normAutofit fontScale="92500"/>
          </a:bodyPr>
          <a:lstStyle/>
          <a:p>
            <a:r>
              <a:rPr lang="en-US" sz="3500" dirty="0">
                <a:solidFill>
                  <a:schemeClr val="tx1"/>
                </a:solidFill>
              </a:rPr>
              <a:t>a. It’s truth that we are particularly focused on.  </a:t>
            </a:r>
          </a:p>
          <a:p>
            <a:r>
              <a:rPr lang="en-US" sz="3500" dirty="0">
                <a:solidFill>
                  <a:schemeClr val="tx1"/>
                </a:solidFill>
              </a:rPr>
              <a:t>b. It’s truth that is particularly applicable to modern times.  </a:t>
            </a:r>
          </a:p>
          <a:p>
            <a:r>
              <a:rPr lang="en-US" sz="3500" dirty="0">
                <a:solidFill>
                  <a:schemeClr val="tx1"/>
                </a:solidFill>
              </a:rPr>
              <a:t>c. It has something to do with last-day events.</a:t>
            </a:r>
          </a:p>
          <a:p>
            <a:r>
              <a:rPr lang="en-US" sz="3500" dirty="0">
                <a:solidFill>
                  <a:schemeClr val="tx1"/>
                </a:solidFill>
              </a:rPr>
              <a:t>d. It’s truth that is present or active within us.  </a:t>
            </a:r>
          </a:p>
          <a:p>
            <a:r>
              <a:rPr lang="en-US" sz="3500" dirty="0">
                <a:solidFill>
                  <a:schemeClr val="tx1"/>
                </a:solidFill>
              </a:rPr>
              <a:t>e. It’s the same as eternal truth.</a:t>
            </a:r>
          </a:p>
          <a:p>
            <a:r>
              <a:rPr lang="en-US" sz="3500" dirty="0">
                <a:solidFill>
                  <a:schemeClr val="tx1"/>
                </a:solidFill>
              </a:rPr>
              <a:t>f. It has to do with the Sabbath and the Second Coming of Jesus.  </a:t>
            </a:r>
          </a:p>
          <a:p>
            <a:endParaRPr lang="en-US" dirty="0"/>
          </a:p>
        </p:txBody>
      </p:sp>
    </p:spTree>
    <p:extLst>
      <p:ext uri="{BB962C8B-B14F-4D97-AF65-F5344CB8AC3E}">
        <p14:creationId xmlns:p14="http://schemas.microsoft.com/office/powerpoint/2010/main" val="41190238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FA49C-E425-DCE7-67B8-F95CE4EA6D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10AE59-B70F-5127-E423-3C88F6A4BF56}"/>
              </a:ext>
            </a:extLst>
          </p:cNvPr>
          <p:cNvSpPr>
            <a:spLocks noGrp="1"/>
          </p:cNvSpPr>
          <p:nvPr>
            <p:ph type="title"/>
          </p:nvPr>
        </p:nvSpPr>
        <p:spPr>
          <a:xfrm>
            <a:off x="440372" y="365760"/>
            <a:ext cx="10227628" cy="1595120"/>
          </a:xfrm>
        </p:spPr>
        <p:txBody>
          <a:bodyPr>
            <a:normAutofit/>
          </a:bodyPr>
          <a:lstStyle/>
          <a:p>
            <a:r>
              <a:rPr lang="en-US" sz="4000" dirty="0"/>
              <a:t>SDA Quarterly, May 31 2025, </a:t>
            </a:r>
            <a:br>
              <a:rPr lang="en-US" sz="4000" dirty="0"/>
            </a:br>
            <a:r>
              <a:rPr lang="en-US" sz="4000" dirty="0"/>
              <a:t>Sabbath Afternoon</a:t>
            </a:r>
          </a:p>
        </p:txBody>
      </p:sp>
      <p:pic>
        <p:nvPicPr>
          <p:cNvPr id="13" name="Content Placeholder 12">
            <a:extLst>
              <a:ext uri="{FF2B5EF4-FFF2-40B4-BE49-F238E27FC236}">
                <a16:creationId xmlns:a16="http://schemas.microsoft.com/office/drawing/2014/main" id="{DD3B40F6-E696-AA05-6C5E-9ABC41687DCA}"/>
              </a:ext>
            </a:extLst>
          </p:cNvPr>
          <p:cNvPicPr>
            <a:picLocks noGrp="1" noChangeAspect="1"/>
          </p:cNvPicPr>
          <p:nvPr>
            <p:ph idx="1"/>
          </p:nvPr>
        </p:nvPicPr>
        <p:blipFill>
          <a:blip r:embed="rId2"/>
          <a:stretch>
            <a:fillRect/>
          </a:stretch>
        </p:blipFill>
        <p:spPr>
          <a:xfrm>
            <a:off x="1286986" y="1960880"/>
            <a:ext cx="8534400" cy="4370503"/>
          </a:xfrm>
        </p:spPr>
      </p:pic>
    </p:spTree>
    <p:extLst>
      <p:ext uri="{BB962C8B-B14F-4D97-AF65-F5344CB8AC3E}">
        <p14:creationId xmlns:p14="http://schemas.microsoft.com/office/powerpoint/2010/main" val="9258134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b="1" dirty="0"/>
              <a:t>The Days of Noah: </a:t>
            </a:r>
            <a:r>
              <a:rPr dirty="0"/>
              <a:t>Matthew 24:36</a:t>
            </a:r>
          </a:p>
        </p:txBody>
      </p:sp>
      <p:sp>
        <p:nvSpPr>
          <p:cNvPr id="3" name="Content Placeholder 2"/>
          <p:cNvSpPr>
            <a:spLocks noGrp="1"/>
          </p:cNvSpPr>
          <p:nvPr>
            <p:ph sz="half" idx="1"/>
          </p:nvPr>
        </p:nvSpPr>
        <p:spPr/>
        <p:txBody>
          <a:bodyPr>
            <a:normAutofit/>
          </a:bodyPr>
          <a:lstStyle/>
          <a:p>
            <a:r>
              <a:rPr sz="3600" dirty="0">
                <a:solidFill>
                  <a:schemeClr val="tx1"/>
                </a:solidFill>
              </a:rPr>
              <a:t>But of that day and hour </a:t>
            </a:r>
            <a:r>
              <a:rPr sz="3600" dirty="0" err="1">
                <a:solidFill>
                  <a:schemeClr val="tx1"/>
                </a:solidFill>
              </a:rPr>
              <a:t>knoweth</a:t>
            </a:r>
            <a:r>
              <a:rPr sz="3600" dirty="0">
                <a:solidFill>
                  <a:schemeClr val="tx1"/>
                </a:solidFill>
              </a:rPr>
              <a:t> no man, no, not the angels of heaven, but my Father only.</a:t>
            </a:r>
          </a:p>
        </p:txBody>
      </p:sp>
      <p:pic>
        <p:nvPicPr>
          <p:cNvPr id="13314" name="Picture 2" descr="Matthew 24:36 - &quot;¶ But of that day and hour knoweth no man, no, not the angels of heaven, but my Father only.&quot;">
            <a:extLst>
              <a:ext uri="{FF2B5EF4-FFF2-40B4-BE49-F238E27FC236}">
                <a16:creationId xmlns:a16="http://schemas.microsoft.com/office/drawing/2014/main" id="{77550C8D-7B4F-F8D1-1F36-0D7E905C32B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96000" y="159014"/>
            <a:ext cx="4668837" cy="46688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The Days of Noah: </a:t>
            </a:r>
            <a:r>
              <a:rPr dirty="0"/>
              <a:t>Matthew 24:37</a:t>
            </a:r>
          </a:p>
        </p:txBody>
      </p:sp>
      <p:sp>
        <p:nvSpPr>
          <p:cNvPr id="3" name="Content Placeholder 2"/>
          <p:cNvSpPr>
            <a:spLocks noGrp="1"/>
          </p:cNvSpPr>
          <p:nvPr>
            <p:ph sz="half" idx="1"/>
          </p:nvPr>
        </p:nvSpPr>
        <p:spPr/>
        <p:txBody>
          <a:bodyPr>
            <a:normAutofit/>
          </a:bodyPr>
          <a:lstStyle/>
          <a:p>
            <a:r>
              <a:rPr sz="4000" dirty="0">
                <a:solidFill>
                  <a:schemeClr val="tx1"/>
                </a:solidFill>
              </a:rPr>
              <a:t>But as the days of Noe were, so shall also the coming of the Son of man be.</a:t>
            </a:r>
          </a:p>
        </p:txBody>
      </p:sp>
      <p:pic>
        <p:nvPicPr>
          <p:cNvPr id="14338" name="Picture 2" descr="Matthew 24:37 - &quot;But as the days of Noe were, so shall also the coming of the Son of man be.&quot;">
            <a:extLst>
              <a:ext uri="{FF2B5EF4-FFF2-40B4-BE49-F238E27FC236}">
                <a16:creationId xmlns:a16="http://schemas.microsoft.com/office/drawing/2014/main" id="{66E00416-6D02-B624-39BF-221B0F86CCB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68268" y="378618"/>
            <a:ext cx="4211637" cy="42116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b="1" dirty="0"/>
              <a:t>Finding Grace: </a:t>
            </a:r>
            <a:r>
              <a:rPr sz="4400" dirty="0"/>
              <a:t>Genesis 6:1</a:t>
            </a:r>
          </a:p>
        </p:txBody>
      </p:sp>
      <p:sp>
        <p:nvSpPr>
          <p:cNvPr id="4" name="Content Placeholder 3"/>
          <p:cNvSpPr>
            <a:spLocks noGrp="1"/>
          </p:cNvSpPr>
          <p:nvPr>
            <p:ph sz="half" idx="2"/>
          </p:nvPr>
        </p:nvSpPr>
        <p:spPr/>
        <p:txBody>
          <a:bodyPr>
            <a:normAutofit lnSpcReduction="10000"/>
          </a:bodyPr>
          <a:lstStyle/>
          <a:p>
            <a:r>
              <a:rPr sz="3600" dirty="0">
                <a:solidFill>
                  <a:schemeClr val="tx1"/>
                </a:solidFill>
              </a:rPr>
              <a:t>And it came to pass, when men began to multiply on the face of the earth, and daughters were born unto them,</a:t>
            </a:r>
          </a:p>
        </p:txBody>
      </p:sp>
      <p:pic>
        <p:nvPicPr>
          <p:cNvPr id="15362" name="Picture 2" descr="Birth of Noah. &lt;br/&gt;(Cropped). &lt;br/&gt;James Tissot (1836-1902). &lt;br/&gt;The Jewish Museum, New York. – Slide 2">
            <a:extLst>
              <a:ext uri="{FF2B5EF4-FFF2-40B4-BE49-F238E27FC236}">
                <a16:creationId xmlns:a16="http://schemas.microsoft.com/office/drawing/2014/main" id="{8D36B50F-BFA8-EC7C-5D49-E4E0B8DCB98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31031" y="554434"/>
            <a:ext cx="5119688" cy="38397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b="1" dirty="0"/>
              <a:t>Finding Grace: </a:t>
            </a:r>
            <a:r>
              <a:rPr sz="4400" dirty="0"/>
              <a:t>Genesis 6:2</a:t>
            </a:r>
          </a:p>
        </p:txBody>
      </p:sp>
      <p:sp>
        <p:nvSpPr>
          <p:cNvPr id="4" name="Content Placeholder 3"/>
          <p:cNvSpPr>
            <a:spLocks noGrp="1"/>
          </p:cNvSpPr>
          <p:nvPr>
            <p:ph sz="half" idx="2"/>
          </p:nvPr>
        </p:nvSpPr>
        <p:spPr/>
        <p:txBody>
          <a:bodyPr>
            <a:normAutofit fontScale="92500" lnSpcReduction="20000"/>
          </a:bodyPr>
          <a:lstStyle/>
          <a:p>
            <a:r>
              <a:rPr sz="4000" dirty="0">
                <a:solidFill>
                  <a:schemeClr val="tx1"/>
                </a:solidFill>
              </a:rPr>
              <a:t>That the sons of God saw the daughters of men that they were fair; and they took them wives of all which they chose.</a:t>
            </a:r>
          </a:p>
        </p:txBody>
      </p:sp>
      <p:pic>
        <p:nvPicPr>
          <p:cNvPr id="16386" name="Picture 2" descr="Matthew Dowling: Genesis 6 and the Sons of God">
            <a:extLst>
              <a:ext uri="{FF2B5EF4-FFF2-40B4-BE49-F238E27FC236}">
                <a16:creationId xmlns:a16="http://schemas.microsoft.com/office/drawing/2014/main" id="{A39B349B-802B-5636-AAF5-FDB8261C530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865537"/>
            <a:ext cx="4572000" cy="32552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800" b="1" dirty="0"/>
              <a:t>Finding Grace: </a:t>
            </a:r>
            <a:r>
              <a:rPr sz="4800" dirty="0"/>
              <a:t>Genesis 6:3</a:t>
            </a:r>
          </a:p>
        </p:txBody>
      </p:sp>
      <p:sp>
        <p:nvSpPr>
          <p:cNvPr id="4" name="Content Placeholder 3"/>
          <p:cNvSpPr>
            <a:spLocks noGrp="1"/>
          </p:cNvSpPr>
          <p:nvPr>
            <p:ph sz="half" idx="2"/>
          </p:nvPr>
        </p:nvSpPr>
        <p:spPr/>
        <p:txBody>
          <a:bodyPr>
            <a:normAutofit fontScale="92500"/>
          </a:bodyPr>
          <a:lstStyle/>
          <a:p>
            <a:r>
              <a:rPr sz="3600" dirty="0">
                <a:solidFill>
                  <a:schemeClr val="tx1"/>
                </a:solidFill>
              </a:rPr>
              <a:t>And the Lord said, My spirit shall not always strive with man, for that he also is flesh: yet his days shall be an hundred and twenty years.</a:t>
            </a:r>
          </a:p>
        </p:txBody>
      </p:sp>
      <p:pic>
        <p:nvPicPr>
          <p:cNvPr id="17410" name="Picture 2" descr="Calendar Pages Stock Illustrations – 8 ...">
            <a:extLst>
              <a:ext uri="{FF2B5EF4-FFF2-40B4-BE49-F238E27FC236}">
                <a16:creationId xmlns:a16="http://schemas.microsoft.com/office/drawing/2014/main" id="{2220361B-7151-1569-0716-9A6D297E867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4212" y="766474"/>
            <a:ext cx="5077683" cy="33483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D58E9-F442-F23A-8F2F-235324DED6A0}"/>
              </a:ext>
            </a:extLst>
          </p:cNvPr>
          <p:cNvSpPr>
            <a:spLocks noGrp="1"/>
          </p:cNvSpPr>
          <p:nvPr>
            <p:ph type="title"/>
          </p:nvPr>
        </p:nvSpPr>
        <p:spPr>
          <a:xfrm>
            <a:off x="440372" y="365760"/>
            <a:ext cx="10227628" cy="1595120"/>
          </a:xfrm>
        </p:spPr>
        <p:txBody>
          <a:bodyPr>
            <a:normAutofit/>
          </a:bodyPr>
          <a:lstStyle/>
          <a:p>
            <a:r>
              <a:rPr lang="en-US" sz="4000" dirty="0"/>
              <a:t>SDA Quarterly, May 31 2025, </a:t>
            </a:r>
            <a:br>
              <a:rPr lang="en-US" sz="4000" dirty="0"/>
            </a:br>
            <a:r>
              <a:rPr lang="en-US" sz="4000" dirty="0"/>
              <a:t>Sabbath Afternoon</a:t>
            </a:r>
          </a:p>
        </p:txBody>
      </p:sp>
      <p:pic>
        <p:nvPicPr>
          <p:cNvPr id="13" name="Content Placeholder 12">
            <a:extLst>
              <a:ext uri="{FF2B5EF4-FFF2-40B4-BE49-F238E27FC236}">
                <a16:creationId xmlns:a16="http://schemas.microsoft.com/office/drawing/2014/main" id="{7648ADA6-ED31-2AC2-955E-03C1872E9294}"/>
              </a:ext>
            </a:extLst>
          </p:cNvPr>
          <p:cNvPicPr>
            <a:picLocks noGrp="1" noChangeAspect="1"/>
          </p:cNvPicPr>
          <p:nvPr>
            <p:ph idx="1"/>
          </p:nvPr>
        </p:nvPicPr>
        <p:blipFill>
          <a:blip r:embed="rId2"/>
          <a:stretch>
            <a:fillRect/>
          </a:stretch>
        </p:blipFill>
        <p:spPr>
          <a:xfrm>
            <a:off x="1286986" y="1960880"/>
            <a:ext cx="8534400" cy="4370503"/>
          </a:xfrm>
        </p:spPr>
      </p:pic>
    </p:spTree>
    <p:extLst>
      <p:ext uri="{BB962C8B-B14F-4D97-AF65-F5344CB8AC3E}">
        <p14:creationId xmlns:p14="http://schemas.microsoft.com/office/powerpoint/2010/main" val="40274002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b="1" dirty="0"/>
              <a:t>Finding Grace: </a:t>
            </a:r>
            <a:r>
              <a:rPr sz="4400" dirty="0"/>
              <a:t>Genesis 6:4</a:t>
            </a:r>
          </a:p>
        </p:txBody>
      </p:sp>
      <p:sp>
        <p:nvSpPr>
          <p:cNvPr id="4" name="Content Placeholder 3"/>
          <p:cNvSpPr>
            <a:spLocks noGrp="1"/>
          </p:cNvSpPr>
          <p:nvPr>
            <p:ph sz="half" idx="2"/>
          </p:nvPr>
        </p:nvSpPr>
        <p:spPr>
          <a:xfrm>
            <a:off x="5808132" y="685801"/>
            <a:ext cx="5699655" cy="3965712"/>
          </a:xfrm>
        </p:spPr>
        <p:txBody>
          <a:bodyPr>
            <a:normAutofit/>
          </a:bodyPr>
          <a:lstStyle/>
          <a:p>
            <a:r>
              <a:rPr sz="2800" dirty="0">
                <a:solidFill>
                  <a:schemeClr val="tx1"/>
                </a:solidFill>
              </a:rPr>
              <a:t>There were giants in the earth in those days; and also after that, when the sons of God came in unto the daughters of men, and they bare children to them, the same became mighty men which were of old, men of renown.</a:t>
            </a:r>
          </a:p>
        </p:txBody>
      </p:sp>
      <p:pic>
        <p:nvPicPr>
          <p:cNvPr id="18434" name="Picture 2" descr="Giants in the Earth | Bible Story">
            <a:extLst>
              <a:ext uri="{FF2B5EF4-FFF2-40B4-BE49-F238E27FC236}">
                <a16:creationId xmlns:a16="http://schemas.microsoft.com/office/drawing/2014/main" id="{37AFE7E5-A124-6434-7FB2-0972719B335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28688" y="484717"/>
            <a:ext cx="4203699" cy="42036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b="1" dirty="0"/>
              <a:t>Finding Grace: </a:t>
            </a:r>
            <a:r>
              <a:rPr sz="4400" dirty="0"/>
              <a:t>Genesis 6:5</a:t>
            </a:r>
          </a:p>
        </p:txBody>
      </p:sp>
      <p:sp>
        <p:nvSpPr>
          <p:cNvPr id="4" name="Content Placeholder 3"/>
          <p:cNvSpPr>
            <a:spLocks noGrp="1"/>
          </p:cNvSpPr>
          <p:nvPr>
            <p:ph sz="half" idx="2"/>
          </p:nvPr>
        </p:nvSpPr>
        <p:spPr/>
        <p:txBody>
          <a:bodyPr>
            <a:normAutofit fontScale="92500" lnSpcReduction="20000"/>
          </a:bodyPr>
          <a:lstStyle/>
          <a:p>
            <a:r>
              <a:rPr sz="3600" dirty="0">
                <a:solidFill>
                  <a:schemeClr val="tx1"/>
                </a:solidFill>
              </a:rPr>
              <a:t>And God saw that the wickedness of man was great in the earth, and that every imagination of the thoughts of his heart was only evil continually.</a:t>
            </a:r>
          </a:p>
        </p:txBody>
      </p:sp>
      <p:pic>
        <p:nvPicPr>
          <p:cNvPr id="19458" name="Picture 2" descr="The Lord saw that the human beings on the earth were very wicked. He also saw that their thoughts were only about evil all the time. The Lord was sorry He had made human beings on the earth. His heart was filled with pain. So the Lord said, ‘I will destroy all human be-ings and every animal, crawling creature and the birds of the air. This is be-cause I am sorry that I have made them.’ – Slide 1">
            <a:extLst>
              <a:ext uri="{FF2B5EF4-FFF2-40B4-BE49-F238E27FC236}">
                <a16:creationId xmlns:a16="http://schemas.microsoft.com/office/drawing/2014/main" id="{8AB25B13-6827-4B34-5402-49A9AF76ED9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b="1" dirty="0"/>
              <a:t>Finding Grace: </a:t>
            </a:r>
            <a:r>
              <a:rPr sz="4400" dirty="0"/>
              <a:t>Genesis 6:6</a:t>
            </a:r>
          </a:p>
        </p:txBody>
      </p:sp>
      <p:sp>
        <p:nvSpPr>
          <p:cNvPr id="4" name="Content Placeholder 3"/>
          <p:cNvSpPr>
            <a:spLocks noGrp="1"/>
          </p:cNvSpPr>
          <p:nvPr>
            <p:ph sz="half" idx="2"/>
          </p:nvPr>
        </p:nvSpPr>
        <p:spPr/>
        <p:txBody>
          <a:bodyPr>
            <a:normAutofit fontScale="92500" lnSpcReduction="10000"/>
          </a:bodyPr>
          <a:lstStyle/>
          <a:p>
            <a:r>
              <a:rPr sz="4400" dirty="0">
                <a:solidFill>
                  <a:schemeClr val="tx1"/>
                </a:solidFill>
              </a:rPr>
              <a:t>And it repented the Lord that he had made man on the earth, and it grieved him at his heart.</a:t>
            </a:r>
          </a:p>
        </p:txBody>
      </p:sp>
      <p:pic>
        <p:nvPicPr>
          <p:cNvPr id="20486" name="Picture 6" descr="Grieving God">
            <a:extLst>
              <a:ext uri="{FF2B5EF4-FFF2-40B4-BE49-F238E27FC236}">
                <a16:creationId xmlns:a16="http://schemas.microsoft.com/office/drawing/2014/main" id="{4F894ED6-2A4D-B1B0-9318-D40DB1DF707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3788" r="10221"/>
          <a:stretch>
            <a:fillRect/>
          </a:stretch>
        </p:blipFill>
        <p:spPr bwMode="auto">
          <a:xfrm>
            <a:off x="821531" y="948267"/>
            <a:ext cx="4436269" cy="3352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b="1" dirty="0"/>
              <a:t>Finding Grace: </a:t>
            </a:r>
            <a:r>
              <a:rPr sz="4400" dirty="0"/>
              <a:t>Genesis 6:7</a:t>
            </a:r>
          </a:p>
        </p:txBody>
      </p:sp>
      <p:sp>
        <p:nvSpPr>
          <p:cNvPr id="4" name="Content Placeholder 3"/>
          <p:cNvSpPr>
            <a:spLocks noGrp="1"/>
          </p:cNvSpPr>
          <p:nvPr>
            <p:ph sz="half" idx="2"/>
          </p:nvPr>
        </p:nvSpPr>
        <p:spPr/>
        <p:txBody>
          <a:bodyPr>
            <a:normAutofit fontScale="92500" lnSpcReduction="20000"/>
          </a:bodyPr>
          <a:lstStyle/>
          <a:p>
            <a:r>
              <a:rPr sz="3200" dirty="0">
                <a:solidFill>
                  <a:schemeClr val="tx1"/>
                </a:solidFill>
              </a:rPr>
              <a:t>And the Lord said, I will destroy man whom I have created from the face of the earth; both man, and beast, and the creeping thing, and the fowls of the air; for it repenteth me that I have made them.</a:t>
            </a:r>
          </a:p>
        </p:txBody>
      </p:sp>
      <p:pic>
        <p:nvPicPr>
          <p:cNvPr id="23556" name="Picture 4" descr="How could a loving God send a global Flood?">
            <a:extLst>
              <a:ext uri="{FF2B5EF4-FFF2-40B4-BE49-F238E27FC236}">
                <a16:creationId xmlns:a16="http://schemas.microsoft.com/office/drawing/2014/main" id="{1ED990AF-92A8-1E7B-48C3-DB4F4673262D}"/>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6569" r="13579"/>
          <a:stretch>
            <a:fillRect/>
          </a:stretch>
        </p:blipFill>
        <p:spPr bwMode="auto">
          <a:xfrm>
            <a:off x="864393" y="579410"/>
            <a:ext cx="4371975" cy="35825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b="1" dirty="0"/>
              <a:t>Finding Grace: </a:t>
            </a:r>
            <a:r>
              <a:rPr sz="4400" dirty="0"/>
              <a:t>Genesis 6:8</a:t>
            </a:r>
          </a:p>
        </p:txBody>
      </p:sp>
      <p:sp>
        <p:nvSpPr>
          <p:cNvPr id="4" name="Content Placeholder 3"/>
          <p:cNvSpPr>
            <a:spLocks noGrp="1"/>
          </p:cNvSpPr>
          <p:nvPr>
            <p:ph sz="half" idx="2"/>
          </p:nvPr>
        </p:nvSpPr>
        <p:spPr/>
        <p:txBody>
          <a:bodyPr>
            <a:normAutofit/>
          </a:bodyPr>
          <a:lstStyle/>
          <a:p>
            <a:r>
              <a:rPr sz="4000" dirty="0">
                <a:solidFill>
                  <a:schemeClr val="tx1"/>
                </a:solidFill>
              </a:rPr>
              <a:t>But Noah found grace in the eyes of the Lord.</a:t>
            </a:r>
          </a:p>
        </p:txBody>
      </p:sp>
      <p:pic>
        <p:nvPicPr>
          <p:cNvPr id="21506" name="Picture 2" descr="God said to Noah, ‘People have made the earth full of violence. So I will destroy everyone on earth. Build a boat of cypress wood 450 feet long, 75 feet wide and 45 feet high. Make it with three decks and cover it inside and outside with tar.  Make an opening around the top of the boat and put a door in the side. I will bring a flood of water on the earth to destroy all living things that live under the sky.  But I will make an agreement with you and your family so you will live.’ – Slide 3">
            <a:extLst>
              <a:ext uri="{FF2B5EF4-FFF2-40B4-BE49-F238E27FC236}">
                <a16:creationId xmlns:a16="http://schemas.microsoft.com/office/drawing/2014/main" id="{227FFED6-E13C-42A8-058A-46C4B36B389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b="1" dirty="0"/>
              <a:t>Finding Grace: </a:t>
            </a:r>
            <a:r>
              <a:rPr sz="4400" dirty="0"/>
              <a:t>Genesis 6:9</a:t>
            </a:r>
          </a:p>
        </p:txBody>
      </p:sp>
      <p:sp>
        <p:nvSpPr>
          <p:cNvPr id="4" name="Content Placeholder 3"/>
          <p:cNvSpPr>
            <a:spLocks noGrp="1"/>
          </p:cNvSpPr>
          <p:nvPr>
            <p:ph sz="half" idx="2"/>
          </p:nvPr>
        </p:nvSpPr>
        <p:spPr/>
        <p:txBody>
          <a:bodyPr>
            <a:normAutofit fontScale="92500"/>
          </a:bodyPr>
          <a:lstStyle/>
          <a:p>
            <a:r>
              <a:rPr sz="3600" dirty="0">
                <a:solidFill>
                  <a:schemeClr val="tx1"/>
                </a:solidFill>
              </a:rPr>
              <a:t>These are the generations of Noah: Noah was a just man and perfect in his generations, and Noah walked with God.</a:t>
            </a:r>
          </a:p>
        </p:txBody>
      </p:sp>
      <p:pic>
        <p:nvPicPr>
          <p:cNvPr id="22530" name="Picture 2" descr="Noah was 600 years old when the flood came. He and his wife and his sons and their wives went into the boat. The clean animals, the unclean animals, the birds and everything that crawls on the ground came to Noah. They went into the boat in groups of two, male and female. This was just as God had commanded Noah. Seven days later the flood started. – Slide 6">
            <a:extLst>
              <a:ext uri="{FF2B5EF4-FFF2-40B4-BE49-F238E27FC236}">
                <a16:creationId xmlns:a16="http://schemas.microsoft.com/office/drawing/2014/main" id="{AC2094E6-1EDC-69F8-9819-1A02B867368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b="1" dirty="0"/>
              <a:t>Finding Grace: </a:t>
            </a:r>
            <a:r>
              <a:rPr sz="4400" dirty="0"/>
              <a:t>Genesis 6:10</a:t>
            </a:r>
          </a:p>
        </p:txBody>
      </p:sp>
      <p:sp>
        <p:nvSpPr>
          <p:cNvPr id="4" name="Content Placeholder 3"/>
          <p:cNvSpPr>
            <a:spLocks noGrp="1"/>
          </p:cNvSpPr>
          <p:nvPr>
            <p:ph sz="half" idx="2"/>
          </p:nvPr>
        </p:nvSpPr>
        <p:spPr/>
        <p:txBody>
          <a:bodyPr>
            <a:normAutofit/>
          </a:bodyPr>
          <a:lstStyle/>
          <a:p>
            <a:r>
              <a:rPr sz="4000" dirty="0">
                <a:solidFill>
                  <a:schemeClr val="tx1"/>
                </a:solidFill>
              </a:rPr>
              <a:t>And Noah begat three sons, Shem, Ham, and Japheth.</a:t>
            </a:r>
          </a:p>
        </p:txBody>
      </p:sp>
      <p:pic>
        <p:nvPicPr>
          <p:cNvPr id="24578" name="Picture 2" descr="Ham, Seth and Japheth. &lt;br/&gt;(Cropped). &lt;br/&gt;James Tissot (1836-1902). &lt;br/&gt;The Jewish Museum, New York. – Slide 8">
            <a:extLst>
              <a:ext uri="{FF2B5EF4-FFF2-40B4-BE49-F238E27FC236}">
                <a16:creationId xmlns:a16="http://schemas.microsoft.com/office/drawing/2014/main" id="{669ECAFD-1EDC-EFC5-975C-A31F29AAF97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b="1" dirty="0"/>
              <a:t>Finding Grace: </a:t>
            </a:r>
            <a:r>
              <a:rPr sz="4400" dirty="0"/>
              <a:t>Genesis 6:11</a:t>
            </a:r>
          </a:p>
        </p:txBody>
      </p:sp>
      <p:sp>
        <p:nvSpPr>
          <p:cNvPr id="4" name="Content Placeholder 3"/>
          <p:cNvSpPr>
            <a:spLocks noGrp="1"/>
          </p:cNvSpPr>
          <p:nvPr>
            <p:ph sz="half" idx="2"/>
          </p:nvPr>
        </p:nvSpPr>
        <p:spPr/>
        <p:txBody>
          <a:bodyPr>
            <a:normAutofit lnSpcReduction="10000"/>
          </a:bodyPr>
          <a:lstStyle/>
          <a:p>
            <a:r>
              <a:rPr sz="4000" dirty="0">
                <a:solidFill>
                  <a:schemeClr val="tx1"/>
                </a:solidFill>
              </a:rPr>
              <a:t>The earth also was corrupt before God, and the earth was filled with violence.</a:t>
            </a:r>
          </a:p>
        </p:txBody>
      </p:sp>
      <p:pic>
        <p:nvPicPr>
          <p:cNvPr id="25604" name="Picture 4" descr="God saw that the people He had created had become very wicked and violent. – Slide 3">
            <a:extLst>
              <a:ext uri="{FF2B5EF4-FFF2-40B4-BE49-F238E27FC236}">
                <a16:creationId xmlns:a16="http://schemas.microsoft.com/office/drawing/2014/main" id="{4F6144D2-BD65-EF8E-D606-1F3889B8139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b="1" dirty="0"/>
              <a:t>Finding Grace: </a:t>
            </a:r>
            <a:r>
              <a:rPr sz="4400" dirty="0"/>
              <a:t>Genesis 6:12</a:t>
            </a:r>
          </a:p>
        </p:txBody>
      </p:sp>
      <p:sp>
        <p:nvSpPr>
          <p:cNvPr id="4" name="Content Placeholder 3"/>
          <p:cNvSpPr>
            <a:spLocks noGrp="1"/>
          </p:cNvSpPr>
          <p:nvPr>
            <p:ph sz="half" idx="2"/>
          </p:nvPr>
        </p:nvSpPr>
        <p:spPr/>
        <p:txBody>
          <a:bodyPr>
            <a:normAutofit fontScale="92500" lnSpcReduction="20000"/>
          </a:bodyPr>
          <a:lstStyle/>
          <a:p>
            <a:r>
              <a:rPr sz="4000" dirty="0">
                <a:solidFill>
                  <a:schemeClr val="tx1"/>
                </a:solidFill>
              </a:rPr>
              <a:t>And God looked upon the earth, and, behold, it was corrupt; for all flesh had corrupted his way upon the earth.</a:t>
            </a:r>
          </a:p>
        </p:txBody>
      </p:sp>
      <p:pic>
        <p:nvPicPr>
          <p:cNvPr id="26628" name="Picture 4" descr="However everyone else was disobeying God. People were treating each other very badly. – Slide 2">
            <a:extLst>
              <a:ext uri="{FF2B5EF4-FFF2-40B4-BE49-F238E27FC236}">
                <a16:creationId xmlns:a16="http://schemas.microsoft.com/office/drawing/2014/main" id="{C11071E9-A158-467C-4CA0-6350D489472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b="1" dirty="0"/>
              <a:t>Finding Grace: </a:t>
            </a:r>
            <a:r>
              <a:rPr sz="4400" dirty="0"/>
              <a:t>Genesis 6:13</a:t>
            </a:r>
          </a:p>
        </p:txBody>
      </p:sp>
      <p:sp>
        <p:nvSpPr>
          <p:cNvPr id="4" name="Content Placeholder 3"/>
          <p:cNvSpPr>
            <a:spLocks noGrp="1"/>
          </p:cNvSpPr>
          <p:nvPr>
            <p:ph sz="half" idx="2"/>
          </p:nvPr>
        </p:nvSpPr>
        <p:spPr/>
        <p:txBody>
          <a:bodyPr>
            <a:normAutofit lnSpcReduction="10000"/>
          </a:bodyPr>
          <a:lstStyle/>
          <a:p>
            <a:r>
              <a:rPr sz="3200" dirty="0">
                <a:solidFill>
                  <a:schemeClr val="tx1"/>
                </a:solidFill>
              </a:rPr>
              <a:t>And God said unto Noah, The end of all flesh is come before me; for the earth is filled with violence through them; and, behold, I will destroy them with the earth.</a:t>
            </a:r>
          </a:p>
        </p:txBody>
      </p:sp>
      <p:pic>
        <p:nvPicPr>
          <p:cNvPr id="27650" name="Picture 2" descr="God told Noah He was going to put an end to this wickedness by sending a flood to cover the earth. But Noah and his family would be spared. – Slide 4">
            <a:extLst>
              <a:ext uri="{FF2B5EF4-FFF2-40B4-BE49-F238E27FC236}">
                <a16:creationId xmlns:a16="http://schemas.microsoft.com/office/drawing/2014/main" id="{D5D4EA41-CFD8-B823-3489-C944906EB74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469C6-3642-AF3E-C31B-F4A136811E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D00844-034C-1363-D3FF-C91FC923DAD7}"/>
              </a:ext>
            </a:extLst>
          </p:cNvPr>
          <p:cNvSpPr>
            <a:spLocks noGrp="1"/>
          </p:cNvSpPr>
          <p:nvPr>
            <p:ph type="title"/>
          </p:nvPr>
        </p:nvSpPr>
        <p:spPr>
          <a:xfrm>
            <a:off x="440372" y="365760"/>
            <a:ext cx="10227628" cy="1595120"/>
          </a:xfrm>
        </p:spPr>
        <p:txBody>
          <a:bodyPr>
            <a:normAutofit/>
          </a:bodyPr>
          <a:lstStyle/>
          <a:p>
            <a:r>
              <a:rPr lang="en-US" sz="4000" dirty="0"/>
              <a:t>SDA Quarterly, May 31 2025, </a:t>
            </a:r>
            <a:br>
              <a:rPr lang="en-US" sz="4000" dirty="0"/>
            </a:br>
            <a:r>
              <a:rPr lang="en-US" sz="4000" dirty="0"/>
              <a:t>Sabbath Afternoon</a:t>
            </a:r>
          </a:p>
        </p:txBody>
      </p:sp>
      <p:pic>
        <p:nvPicPr>
          <p:cNvPr id="6" name="Content Placeholder 5">
            <a:extLst>
              <a:ext uri="{FF2B5EF4-FFF2-40B4-BE49-F238E27FC236}">
                <a16:creationId xmlns:a16="http://schemas.microsoft.com/office/drawing/2014/main" id="{EFF5C499-896D-C3BE-23E4-1299F476E4C4}"/>
              </a:ext>
            </a:extLst>
          </p:cNvPr>
          <p:cNvPicPr>
            <a:picLocks noGrp="1" noChangeAspect="1"/>
          </p:cNvPicPr>
          <p:nvPr>
            <p:ph idx="1"/>
          </p:nvPr>
        </p:nvPicPr>
        <p:blipFill>
          <a:blip r:embed="rId2"/>
          <a:stretch>
            <a:fillRect/>
          </a:stretch>
        </p:blipFill>
        <p:spPr>
          <a:xfrm>
            <a:off x="1182643" y="2068664"/>
            <a:ext cx="8743086" cy="4272280"/>
          </a:xfrm>
        </p:spPr>
      </p:pic>
    </p:spTree>
    <p:extLst>
      <p:ext uri="{BB962C8B-B14F-4D97-AF65-F5344CB8AC3E}">
        <p14:creationId xmlns:p14="http://schemas.microsoft.com/office/powerpoint/2010/main" val="11715646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b="1" dirty="0"/>
              <a:t>Finding Grace: </a:t>
            </a:r>
            <a:r>
              <a:rPr sz="4400" dirty="0"/>
              <a:t>2 Peter 3:5</a:t>
            </a:r>
          </a:p>
        </p:txBody>
      </p:sp>
      <p:sp>
        <p:nvSpPr>
          <p:cNvPr id="4" name="Content Placeholder 3"/>
          <p:cNvSpPr>
            <a:spLocks noGrp="1"/>
          </p:cNvSpPr>
          <p:nvPr>
            <p:ph sz="half" idx="2"/>
          </p:nvPr>
        </p:nvSpPr>
        <p:spPr/>
        <p:txBody>
          <a:bodyPr>
            <a:normAutofit fontScale="92500" lnSpcReduction="20000"/>
          </a:bodyPr>
          <a:lstStyle/>
          <a:p>
            <a:r>
              <a:rPr sz="3600" dirty="0">
                <a:solidFill>
                  <a:schemeClr val="tx1"/>
                </a:solidFill>
              </a:rPr>
              <a:t>For this they willingly are ignorant of, that by the word of God the heavens were of old, and the earth standing out of the water and in the water:</a:t>
            </a:r>
          </a:p>
        </p:txBody>
      </p:sp>
      <p:pic>
        <p:nvPicPr>
          <p:cNvPr id="28674" name="Picture 2" descr="As the waters rose, the ark began to float. – Slide 11">
            <a:extLst>
              <a:ext uri="{FF2B5EF4-FFF2-40B4-BE49-F238E27FC236}">
                <a16:creationId xmlns:a16="http://schemas.microsoft.com/office/drawing/2014/main" id="{B4DF1EFF-0DC4-6EE9-31EF-8A8E180A5A3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b="1" dirty="0"/>
              <a:t>Finding Grace: </a:t>
            </a:r>
            <a:r>
              <a:rPr sz="4000" dirty="0"/>
              <a:t>Hebrews 11:7</a:t>
            </a:r>
          </a:p>
        </p:txBody>
      </p:sp>
      <p:sp>
        <p:nvSpPr>
          <p:cNvPr id="4" name="Content Placeholder 3"/>
          <p:cNvSpPr>
            <a:spLocks noGrp="1"/>
          </p:cNvSpPr>
          <p:nvPr>
            <p:ph sz="half" idx="2"/>
          </p:nvPr>
        </p:nvSpPr>
        <p:spPr>
          <a:xfrm>
            <a:off x="5808133" y="685800"/>
            <a:ext cx="5252131" cy="3949809"/>
          </a:xfrm>
        </p:spPr>
        <p:txBody>
          <a:bodyPr>
            <a:normAutofit lnSpcReduction="10000"/>
          </a:bodyPr>
          <a:lstStyle/>
          <a:p>
            <a:r>
              <a:rPr sz="2800" dirty="0">
                <a:solidFill>
                  <a:schemeClr val="tx1"/>
                </a:solidFill>
              </a:rPr>
              <a:t>By faith Noah, being warned of God of things not seen as yet, moved with fear, prepared an ark to the saving of his house; by the which he condemned the world, and became heir of the righteousness which is by faith.</a:t>
            </a:r>
          </a:p>
        </p:txBody>
      </p:sp>
      <p:pic>
        <p:nvPicPr>
          <p:cNvPr id="29698" name="Picture 2" descr="After 40 days Noah sent out a raven but it found nowhere to land. – Slide 15">
            <a:extLst>
              <a:ext uri="{FF2B5EF4-FFF2-40B4-BE49-F238E27FC236}">
                <a16:creationId xmlns:a16="http://schemas.microsoft.com/office/drawing/2014/main" id="{B03DBE63-1006-97E0-9336-CD6C564A8F8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831056"/>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b="1" dirty="0"/>
              <a:t>The Days of Noah: </a:t>
            </a:r>
            <a:r>
              <a:rPr dirty="0"/>
              <a:t>Matthew 24:38</a:t>
            </a:r>
          </a:p>
        </p:txBody>
      </p:sp>
      <p:sp>
        <p:nvSpPr>
          <p:cNvPr id="3" name="Content Placeholder 2"/>
          <p:cNvSpPr>
            <a:spLocks noGrp="1"/>
          </p:cNvSpPr>
          <p:nvPr>
            <p:ph sz="half" idx="1"/>
          </p:nvPr>
        </p:nvSpPr>
        <p:spPr/>
        <p:txBody>
          <a:bodyPr>
            <a:normAutofit fontScale="92500" lnSpcReduction="20000"/>
          </a:bodyPr>
          <a:lstStyle/>
          <a:p>
            <a:r>
              <a:rPr sz="3600" dirty="0">
                <a:solidFill>
                  <a:schemeClr val="tx1"/>
                </a:solidFill>
              </a:rPr>
              <a:t>For as in the days that were before the flood they were eating and drinking, marrying and giving in marriage, until the day that Noe entered into the ark,</a:t>
            </a:r>
          </a:p>
        </p:txBody>
      </p:sp>
      <p:pic>
        <p:nvPicPr>
          <p:cNvPr id="30722" name="Picture 2" descr="God then closed the door of the ark and the rain began to fall. For 40 days it rained heavily – Slide 10">
            <a:extLst>
              <a:ext uri="{FF2B5EF4-FFF2-40B4-BE49-F238E27FC236}">
                <a16:creationId xmlns:a16="http://schemas.microsoft.com/office/drawing/2014/main" id="{8A72AD01-2FCF-CE9A-B1B2-601271E7AD7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89638"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The Days of Noah: </a:t>
            </a:r>
            <a:r>
              <a:rPr dirty="0"/>
              <a:t>Matthew 24:39</a:t>
            </a:r>
          </a:p>
        </p:txBody>
      </p:sp>
      <p:sp>
        <p:nvSpPr>
          <p:cNvPr id="3" name="Content Placeholder 2"/>
          <p:cNvSpPr>
            <a:spLocks noGrp="1"/>
          </p:cNvSpPr>
          <p:nvPr>
            <p:ph sz="half" idx="1"/>
          </p:nvPr>
        </p:nvSpPr>
        <p:spPr/>
        <p:txBody>
          <a:bodyPr>
            <a:normAutofit fontScale="92500"/>
          </a:bodyPr>
          <a:lstStyle/>
          <a:p>
            <a:r>
              <a:rPr sz="4000" dirty="0">
                <a:solidFill>
                  <a:schemeClr val="tx1"/>
                </a:solidFill>
              </a:rPr>
              <a:t>And knew not until the flood came, and took them all away; so shall also the coming of the Son of man be.</a:t>
            </a:r>
          </a:p>
        </p:txBody>
      </p:sp>
      <p:pic>
        <p:nvPicPr>
          <p:cNvPr id="31746" name="Picture 2" descr="The waters kept rising until they covered all the high mountains. Every living creature on land outside the ark was wiped out. – Slide 12">
            <a:extLst>
              <a:ext uri="{FF2B5EF4-FFF2-40B4-BE49-F238E27FC236}">
                <a16:creationId xmlns:a16="http://schemas.microsoft.com/office/drawing/2014/main" id="{4FF338CE-2872-A411-DF50-E90913FA457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89638"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The Days of Noah: </a:t>
            </a:r>
            <a:r>
              <a:rPr dirty="0"/>
              <a:t>Matthew 24:40</a:t>
            </a:r>
          </a:p>
        </p:txBody>
      </p:sp>
      <p:sp>
        <p:nvSpPr>
          <p:cNvPr id="3" name="Content Placeholder 2"/>
          <p:cNvSpPr>
            <a:spLocks noGrp="1"/>
          </p:cNvSpPr>
          <p:nvPr>
            <p:ph sz="half" idx="1"/>
          </p:nvPr>
        </p:nvSpPr>
        <p:spPr/>
        <p:txBody>
          <a:bodyPr>
            <a:normAutofit/>
          </a:bodyPr>
          <a:lstStyle/>
          <a:p>
            <a:r>
              <a:rPr sz="4000" dirty="0">
                <a:solidFill>
                  <a:schemeClr val="tx1"/>
                </a:solidFill>
              </a:rPr>
              <a:t>Then shall two be in the field; the one shall be taken, and the other left.</a:t>
            </a:r>
          </a:p>
        </p:txBody>
      </p:sp>
      <p:pic>
        <p:nvPicPr>
          <p:cNvPr id="32770" name="Picture 2" descr="Does two men in the field, one taken ...">
            <a:extLst>
              <a:ext uri="{FF2B5EF4-FFF2-40B4-BE49-F238E27FC236}">
                <a16:creationId xmlns:a16="http://schemas.microsoft.com/office/drawing/2014/main" id="{67A18730-5D4A-2332-FE97-B1D2115A350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98357" y="757237"/>
            <a:ext cx="5989637" cy="385048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The Days of Noah: </a:t>
            </a:r>
            <a:r>
              <a:rPr dirty="0"/>
              <a:t>Matthew 24:41</a:t>
            </a:r>
          </a:p>
        </p:txBody>
      </p:sp>
      <p:sp>
        <p:nvSpPr>
          <p:cNvPr id="3" name="Content Placeholder 2"/>
          <p:cNvSpPr>
            <a:spLocks noGrp="1"/>
          </p:cNvSpPr>
          <p:nvPr>
            <p:ph sz="half" idx="1"/>
          </p:nvPr>
        </p:nvSpPr>
        <p:spPr/>
        <p:txBody>
          <a:bodyPr>
            <a:normAutofit/>
          </a:bodyPr>
          <a:lstStyle/>
          <a:p>
            <a:r>
              <a:rPr sz="3600" dirty="0">
                <a:solidFill>
                  <a:schemeClr val="tx1"/>
                </a:solidFill>
              </a:rPr>
              <a:t>Two women shall be grinding at the mill; the one shall be taken, and the other left.</a:t>
            </a:r>
          </a:p>
        </p:txBody>
      </p:sp>
      <p:pic>
        <p:nvPicPr>
          <p:cNvPr id="33794" name="Picture 2" descr="What does Luke 17:35 mean? | Bible Art">
            <a:extLst>
              <a:ext uri="{FF2B5EF4-FFF2-40B4-BE49-F238E27FC236}">
                <a16:creationId xmlns:a16="http://schemas.microsoft.com/office/drawing/2014/main" id="{662C3E31-4342-20EF-A678-FD260189DED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96000" y="778668"/>
            <a:ext cx="3825081" cy="382508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The Days of Noah: </a:t>
            </a:r>
            <a:r>
              <a:rPr dirty="0"/>
              <a:t>Matthew 24:42</a:t>
            </a:r>
          </a:p>
        </p:txBody>
      </p:sp>
      <p:sp>
        <p:nvSpPr>
          <p:cNvPr id="3" name="Content Placeholder 2"/>
          <p:cNvSpPr>
            <a:spLocks noGrp="1"/>
          </p:cNvSpPr>
          <p:nvPr>
            <p:ph sz="half" idx="1"/>
          </p:nvPr>
        </p:nvSpPr>
        <p:spPr/>
        <p:txBody>
          <a:bodyPr>
            <a:normAutofit/>
          </a:bodyPr>
          <a:lstStyle/>
          <a:p>
            <a:r>
              <a:rPr sz="4000" dirty="0">
                <a:solidFill>
                  <a:schemeClr val="tx1"/>
                </a:solidFill>
              </a:rPr>
              <a:t>Watch therefore: for ye know not what hour your Lord doth come.</a:t>
            </a:r>
          </a:p>
        </p:txBody>
      </p:sp>
      <p:pic>
        <p:nvPicPr>
          <p:cNvPr id="34818" name="Picture 2" descr="Matthew 24:42 - &quot;¶ Watch therefore: for ye know not what hour your Lord doth come.&quot;">
            <a:extLst>
              <a:ext uri="{FF2B5EF4-FFF2-40B4-BE49-F238E27FC236}">
                <a16:creationId xmlns:a16="http://schemas.microsoft.com/office/drawing/2014/main" id="{1FCFE447-8DA9-084E-AAD7-955F368077C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93657" y="550068"/>
            <a:ext cx="4039394" cy="40393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The Days of Noah: </a:t>
            </a:r>
            <a:r>
              <a:rPr dirty="0"/>
              <a:t>Matthew 24:43</a:t>
            </a:r>
          </a:p>
        </p:txBody>
      </p:sp>
      <p:sp>
        <p:nvSpPr>
          <p:cNvPr id="3" name="Content Placeholder 2"/>
          <p:cNvSpPr>
            <a:spLocks noGrp="1"/>
          </p:cNvSpPr>
          <p:nvPr>
            <p:ph sz="half" idx="1"/>
          </p:nvPr>
        </p:nvSpPr>
        <p:spPr/>
        <p:txBody>
          <a:bodyPr>
            <a:normAutofit fontScale="92500" lnSpcReduction="10000"/>
          </a:bodyPr>
          <a:lstStyle/>
          <a:p>
            <a:r>
              <a:rPr sz="3200" dirty="0">
                <a:solidFill>
                  <a:schemeClr val="tx1"/>
                </a:solidFill>
              </a:rPr>
              <a:t>But know this, that if the goodman of the house had known in what watch the thief would come, he would have watched, and would not have suffered his house to be broken up.</a:t>
            </a:r>
          </a:p>
        </p:txBody>
      </p:sp>
      <p:pic>
        <p:nvPicPr>
          <p:cNvPr id="35842" name="Picture 2" descr="Luke 12:39 - &quot;And this know, that if the goodman of the house had known what hour the thief would come, he would have watched, and not have suffered his house to be broken through.&quot;">
            <a:extLst>
              <a:ext uri="{FF2B5EF4-FFF2-40B4-BE49-F238E27FC236}">
                <a16:creationId xmlns:a16="http://schemas.microsoft.com/office/drawing/2014/main" id="{F589328B-36BA-F464-4118-88CC995F915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68269" y="685800"/>
            <a:ext cx="3614738" cy="3614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The Days of Noah: </a:t>
            </a:r>
            <a:r>
              <a:rPr dirty="0"/>
              <a:t>Matthew 24:44</a:t>
            </a:r>
          </a:p>
        </p:txBody>
      </p:sp>
      <p:sp>
        <p:nvSpPr>
          <p:cNvPr id="3" name="Content Placeholder 2"/>
          <p:cNvSpPr>
            <a:spLocks noGrp="1"/>
          </p:cNvSpPr>
          <p:nvPr>
            <p:ph sz="half" idx="1"/>
          </p:nvPr>
        </p:nvSpPr>
        <p:spPr/>
        <p:txBody>
          <a:bodyPr>
            <a:normAutofit/>
          </a:bodyPr>
          <a:lstStyle/>
          <a:p>
            <a:r>
              <a:rPr sz="3600" dirty="0">
                <a:solidFill>
                  <a:schemeClr val="tx1"/>
                </a:solidFill>
              </a:rPr>
              <a:t>Therefore be ye also ready: for in such an hour as ye think not the Son of man cometh.</a:t>
            </a:r>
          </a:p>
        </p:txBody>
      </p:sp>
      <p:pic>
        <p:nvPicPr>
          <p:cNvPr id="36866" name="Picture 2" descr="Matthew 5:44">
            <a:extLst>
              <a:ext uri="{FF2B5EF4-FFF2-40B4-BE49-F238E27FC236}">
                <a16:creationId xmlns:a16="http://schemas.microsoft.com/office/drawing/2014/main" id="{3E5488E6-4B6C-C66A-4E11-42786DADBC1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68269" y="685800"/>
            <a:ext cx="3614738" cy="3614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2 Peter 2:4</a:t>
            </a:r>
          </a:p>
        </p:txBody>
      </p:sp>
      <p:sp>
        <p:nvSpPr>
          <p:cNvPr id="4" name="Content Placeholder 3"/>
          <p:cNvSpPr>
            <a:spLocks noGrp="1"/>
          </p:cNvSpPr>
          <p:nvPr>
            <p:ph sz="half" idx="2"/>
          </p:nvPr>
        </p:nvSpPr>
        <p:spPr/>
        <p:txBody>
          <a:bodyPr>
            <a:normAutofit fontScale="92500" lnSpcReduction="20000"/>
          </a:bodyPr>
          <a:lstStyle/>
          <a:p>
            <a:r>
              <a:rPr sz="3600" dirty="0">
                <a:solidFill>
                  <a:schemeClr val="tx1"/>
                </a:solidFill>
              </a:rPr>
              <a:t>For if God spared not the angels that sinned, but cast them down to hell, and delivered them into chains of darkness, to be reserved unto judgment;</a:t>
            </a:r>
          </a:p>
        </p:txBody>
      </p:sp>
      <p:pic>
        <p:nvPicPr>
          <p:cNvPr id="37890" name="Picture 2" descr="Jude1:9…But when the archangel Michael, contending with the devil, was disputing about the body of Moses, he did not presume to pronounce a blasphemous judgment, but said, &quot;The Lord rebuke you.&quot;">
            <a:extLst>
              <a:ext uri="{FF2B5EF4-FFF2-40B4-BE49-F238E27FC236}">
                <a16:creationId xmlns:a16="http://schemas.microsoft.com/office/drawing/2014/main" id="{2136AC6C-5784-1EEF-C3CD-5C1331A1D00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345406" y="685800"/>
            <a:ext cx="3614738" cy="3614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7E7C2-94E4-8FC8-BE2A-A0DB8E3354AE}"/>
              </a:ext>
            </a:extLst>
          </p:cNvPr>
          <p:cNvSpPr>
            <a:spLocks noGrp="1"/>
          </p:cNvSpPr>
          <p:nvPr>
            <p:ph type="title"/>
          </p:nvPr>
        </p:nvSpPr>
        <p:spPr>
          <a:xfrm>
            <a:off x="684212" y="172720"/>
            <a:ext cx="8534400" cy="944880"/>
          </a:xfrm>
        </p:spPr>
        <p:txBody>
          <a:bodyPr>
            <a:normAutofit/>
          </a:bodyPr>
          <a:lstStyle/>
          <a:p>
            <a:r>
              <a:rPr lang="en-US" sz="4800" b="1" dirty="0"/>
              <a:t>What is “Present Truth”?</a:t>
            </a:r>
          </a:p>
        </p:txBody>
      </p:sp>
      <p:sp>
        <p:nvSpPr>
          <p:cNvPr id="3" name="Content Placeholder 2">
            <a:extLst>
              <a:ext uri="{FF2B5EF4-FFF2-40B4-BE49-F238E27FC236}">
                <a16:creationId xmlns:a16="http://schemas.microsoft.com/office/drawing/2014/main" id="{4F77B2F6-9F01-A2B1-2748-DCCC1D4330F0}"/>
              </a:ext>
            </a:extLst>
          </p:cNvPr>
          <p:cNvSpPr>
            <a:spLocks noGrp="1"/>
          </p:cNvSpPr>
          <p:nvPr>
            <p:ph idx="1"/>
          </p:nvPr>
        </p:nvSpPr>
        <p:spPr>
          <a:xfrm>
            <a:off x="684212" y="1117600"/>
            <a:ext cx="10308908" cy="5354320"/>
          </a:xfrm>
        </p:spPr>
        <p:txBody>
          <a:bodyPr>
            <a:normAutofit fontScale="92500"/>
          </a:bodyPr>
          <a:lstStyle/>
          <a:p>
            <a:r>
              <a:rPr lang="en-US" sz="3500" dirty="0">
                <a:solidFill>
                  <a:schemeClr val="tx1"/>
                </a:solidFill>
              </a:rPr>
              <a:t>a. It’s truth that we are particularly focused on.  </a:t>
            </a:r>
          </a:p>
          <a:p>
            <a:r>
              <a:rPr lang="en-US" sz="3500" dirty="0">
                <a:solidFill>
                  <a:schemeClr val="tx1"/>
                </a:solidFill>
              </a:rPr>
              <a:t>b. It’s truth that is particularly applicable to modern times.  </a:t>
            </a:r>
          </a:p>
          <a:p>
            <a:r>
              <a:rPr lang="en-US" sz="3500" dirty="0">
                <a:solidFill>
                  <a:schemeClr val="tx1"/>
                </a:solidFill>
              </a:rPr>
              <a:t>c. It has something to do with last-day events.</a:t>
            </a:r>
          </a:p>
          <a:p>
            <a:r>
              <a:rPr lang="en-US" sz="3500" dirty="0">
                <a:solidFill>
                  <a:schemeClr val="tx1"/>
                </a:solidFill>
              </a:rPr>
              <a:t>d. It’s truth that is present or active within us.  </a:t>
            </a:r>
          </a:p>
          <a:p>
            <a:r>
              <a:rPr lang="en-US" sz="3500" dirty="0">
                <a:solidFill>
                  <a:schemeClr val="tx1"/>
                </a:solidFill>
              </a:rPr>
              <a:t>e. It’s the same as eternal truth.</a:t>
            </a:r>
          </a:p>
          <a:p>
            <a:r>
              <a:rPr lang="en-US" sz="3500" dirty="0">
                <a:solidFill>
                  <a:schemeClr val="tx1"/>
                </a:solidFill>
              </a:rPr>
              <a:t>f. It has to do with the Sabbath and the Second Coming of Jesus.  </a:t>
            </a:r>
          </a:p>
          <a:p>
            <a:endParaRPr lang="en-US" dirty="0"/>
          </a:p>
        </p:txBody>
      </p:sp>
    </p:spTree>
    <p:extLst>
      <p:ext uri="{BB962C8B-B14F-4D97-AF65-F5344CB8AC3E}">
        <p14:creationId xmlns:p14="http://schemas.microsoft.com/office/powerpoint/2010/main" val="20652207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2 Peter 2:5</a:t>
            </a:r>
          </a:p>
        </p:txBody>
      </p:sp>
      <p:sp>
        <p:nvSpPr>
          <p:cNvPr id="4" name="Content Placeholder 3"/>
          <p:cNvSpPr>
            <a:spLocks noGrp="1"/>
          </p:cNvSpPr>
          <p:nvPr>
            <p:ph sz="half" idx="2"/>
          </p:nvPr>
        </p:nvSpPr>
        <p:spPr/>
        <p:txBody>
          <a:bodyPr>
            <a:normAutofit fontScale="92500" lnSpcReduction="20000"/>
          </a:bodyPr>
          <a:lstStyle/>
          <a:p>
            <a:r>
              <a:rPr sz="3600" dirty="0">
                <a:solidFill>
                  <a:schemeClr val="tx1"/>
                </a:solidFill>
              </a:rPr>
              <a:t>And spared not the old world, but saved Noah the eighth person, a preacher of righteousness, bringing in the flood upon the world of the ungodly;</a:t>
            </a:r>
          </a:p>
        </p:txBody>
      </p:sp>
      <p:pic>
        <p:nvPicPr>
          <p:cNvPr id="38914" name="Picture 2" descr="Noah">
            <a:extLst>
              <a:ext uri="{FF2B5EF4-FFF2-40B4-BE49-F238E27FC236}">
                <a16:creationId xmlns:a16="http://schemas.microsoft.com/office/drawing/2014/main" id="{F75D27CE-275E-C3FA-3597-08C38A3954C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345406" y="685800"/>
            <a:ext cx="3614738" cy="3614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2 Peter 2:6</a:t>
            </a:r>
          </a:p>
        </p:txBody>
      </p:sp>
      <p:sp>
        <p:nvSpPr>
          <p:cNvPr id="4" name="Content Placeholder 3"/>
          <p:cNvSpPr>
            <a:spLocks noGrp="1"/>
          </p:cNvSpPr>
          <p:nvPr>
            <p:ph sz="half" idx="2"/>
          </p:nvPr>
        </p:nvSpPr>
        <p:spPr/>
        <p:txBody>
          <a:bodyPr>
            <a:normAutofit fontScale="92500" lnSpcReduction="10000"/>
          </a:bodyPr>
          <a:lstStyle/>
          <a:p>
            <a:r>
              <a:rPr sz="3200" dirty="0">
                <a:solidFill>
                  <a:schemeClr val="tx1"/>
                </a:solidFill>
              </a:rPr>
              <a:t>And turning the cities of Sodom and </a:t>
            </a:r>
            <a:r>
              <a:rPr sz="3200" dirty="0" err="1">
                <a:solidFill>
                  <a:schemeClr val="tx1"/>
                </a:solidFill>
              </a:rPr>
              <a:t>Gomorrha</a:t>
            </a:r>
            <a:r>
              <a:rPr sz="3200" dirty="0">
                <a:solidFill>
                  <a:schemeClr val="tx1"/>
                </a:solidFill>
              </a:rPr>
              <a:t> into ashes condemned them with an overthrow, making them an ensample unto those that after should live ungodly;</a:t>
            </a:r>
          </a:p>
        </p:txBody>
      </p:sp>
      <p:pic>
        <p:nvPicPr>
          <p:cNvPr id="39938" name="Picture 2" descr="GOD Announces The Coming Destruction Of Sodom And Gomorrah">
            <a:extLst>
              <a:ext uri="{FF2B5EF4-FFF2-40B4-BE49-F238E27FC236}">
                <a16:creationId xmlns:a16="http://schemas.microsoft.com/office/drawing/2014/main" id="{E6BE0106-EFB0-62AC-97B6-7B49F12AABE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345406" y="685800"/>
            <a:ext cx="3614738" cy="3614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2 Peter 2:7</a:t>
            </a:r>
          </a:p>
        </p:txBody>
      </p:sp>
      <p:sp>
        <p:nvSpPr>
          <p:cNvPr id="4" name="Content Placeholder 3"/>
          <p:cNvSpPr>
            <a:spLocks noGrp="1"/>
          </p:cNvSpPr>
          <p:nvPr>
            <p:ph sz="half" idx="2"/>
          </p:nvPr>
        </p:nvSpPr>
        <p:spPr/>
        <p:txBody>
          <a:bodyPr>
            <a:normAutofit/>
          </a:bodyPr>
          <a:lstStyle/>
          <a:p>
            <a:r>
              <a:rPr sz="3600" dirty="0">
                <a:solidFill>
                  <a:schemeClr val="tx1"/>
                </a:solidFill>
              </a:rPr>
              <a:t>And delivered just Lot, vexed with the filthy conversation of the wicked:</a:t>
            </a:r>
          </a:p>
        </p:txBody>
      </p:sp>
      <p:pic>
        <p:nvPicPr>
          <p:cNvPr id="40962" name="Picture 2" descr="The Faith Log: Where is Christ in the Sodom Narrative?">
            <a:extLst>
              <a:ext uri="{FF2B5EF4-FFF2-40B4-BE49-F238E27FC236}">
                <a16:creationId xmlns:a16="http://schemas.microsoft.com/office/drawing/2014/main" id="{CA50D1AF-9CF9-B32A-D3CE-009D5698C1D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4213" y="742304"/>
            <a:ext cx="4937125" cy="35017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2 Peter 2:8</a:t>
            </a:r>
          </a:p>
        </p:txBody>
      </p:sp>
      <p:sp>
        <p:nvSpPr>
          <p:cNvPr id="4" name="Content Placeholder 3"/>
          <p:cNvSpPr>
            <a:spLocks noGrp="1"/>
          </p:cNvSpPr>
          <p:nvPr>
            <p:ph sz="half" idx="2"/>
          </p:nvPr>
        </p:nvSpPr>
        <p:spPr/>
        <p:txBody>
          <a:bodyPr>
            <a:normAutofit/>
          </a:bodyPr>
          <a:lstStyle/>
          <a:p>
            <a:r>
              <a:rPr sz="3200" dirty="0">
                <a:solidFill>
                  <a:schemeClr val="tx1"/>
                </a:solidFill>
              </a:rPr>
              <a:t>(For that righteous man dwelling among them, in seeing and hearing, vexed his righteous soul from day to day with their unlawful deeds;)</a:t>
            </a:r>
          </a:p>
        </p:txBody>
      </p:sp>
      <p:pic>
        <p:nvPicPr>
          <p:cNvPr id="41988" name="Picture 4" descr="2 Peter 2:8 - &quot;(For that righteous man dwelling among them, in seeing and hearing, vexed his righteous soul from day to day with their unlawful deeds;)&quot;">
            <a:extLst>
              <a:ext uri="{FF2B5EF4-FFF2-40B4-BE49-F238E27FC236}">
                <a16:creationId xmlns:a16="http://schemas.microsoft.com/office/drawing/2014/main" id="{DB366A2C-2C8A-D57A-10D3-71435D9C3BA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10078" b="10527"/>
          <a:stretch>
            <a:fillRect/>
          </a:stretch>
        </p:blipFill>
        <p:spPr bwMode="auto">
          <a:xfrm>
            <a:off x="1345406" y="685800"/>
            <a:ext cx="3870650" cy="38512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2 Peter 2:9</a:t>
            </a:r>
          </a:p>
        </p:txBody>
      </p:sp>
      <p:sp>
        <p:nvSpPr>
          <p:cNvPr id="4" name="Content Placeholder 3"/>
          <p:cNvSpPr>
            <a:spLocks noGrp="1"/>
          </p:cNvSpPr>
          <p:nvPr>
            <p:ph sz="half" idx="2"/>
          </p:nvPr>
        </p:nvSpPr>
        <p:spPr/>
        <p:txBody>
          <a:bodyPr>
            <a:normAutofit fontScale="92500" lnSpcReduction="20000"/>
          </a:bodyPr>
          <a:lstStyle/>
          <a:p>
            <a:r>
              <a:rPr sz="3600" dirty="0">
                <a:solidFill>
                  <a:schemeClr val="tx1"/>
                </a:solidFill>
              </a:rPr>
              <a:t>The Lord </a:t>
            </a:r>
            <a:r>
              <a:rPr sz="3600" dirty="0" err="1">
                <a:solidFill>
                  <a:schemeClr val="tx1"/>
                </a:solidFill>
              </a:rPr>
              <a:t>knoweth</a:t>
            </a:r>
            <a:r>
              <a:rPr sz="3600" dirty="0">
                <a:solidFill>
                  <a:schemeClr val="tx1"/>
                </a:solidFill>
              </a:rPr>
              <a:t> how to deliver the godly out of temptations, and to reserve the unjust unto the day of judgment to be punished:</a:t>
            </a:r>
          </a:p>
        </p:txBody>
      </p:sp>
      <p:pic>
        <p:nvPicPr>
          <p:cNvPr id="43010" name="Picture 2" descr="Understanding Deliverance in the Bible ...">
            <a:extLst>
              <a:ext uri="{FF2B5EF4-FFF2-40B4-BE49-F238E27FC236}">
                <a16:creationId xmlns:a16="http://schemas.microsoft.com/office/drawing/2014/main" id="{912FEA88-8FC7-FA35-96C3-01920937610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4212" y="731047"/>
            <a:ext cx="4934478" cy="35700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2 Peter 2:10</a:t>
            </a:r>
          </a:p>
        </p:txBody>
      </p:sp>
      <p:sp>
        <p:nvSpPr>
          <p:cNvPr id="4" name="Content Placeholder 3"/>
          <p:cNvSpPr>
            <a:spLocks noGrp="1"/>
          </p:cNvSpPr>
          <p:nvPr>
            <p:ph sz="half" idx="2"/>
          </p:nvPr>
        </p:nvSpPr>
        <p:spPr/>
        <p:txBody>
          <a:bodyPr>
            <a:normAutofit fontScale="92500" lnSpcReduction="20000"/>
          </a:bodyPr>
          <a:lstStyle/>
          <a:p>
            <a:r>
              <a:rPr sz="3200" dirty="0">
                <a:solidFill>
                  <a:schemeClr val="tx1"/>
                </a:solidFill>
              </a:rPr>
              <a:t>But chiefly them that walk after the flesh in the lust of uncleanness, and despise government. Presumptuous are they, </a:t>
            </a:r>
            <a:r>
              <a:rPr sz="3200" dirty="0" err="1">
                <a:solidFill>
                  <a:schemeClr val="tx1"/>
                </a:solidFill>
              </a:rPr>
              <a:t>selfwilled</a:t>
            </a:r>
            <a:r>
              <a:rPr sz="3200" dirty="0">
                <a:solidFill>
                  <a:schemeClr val="tx1"/>
                </a:solidFill>
              </a:rPr>
              <a:t>, they are not afraid to speak evil of dignities.</a:t>
            </a:r>
          </a:p>
        </p:txBody>
      </p:sp>
      <p:pic>
        <p:nvPicPr>
          <p:cNvPr id="44034" name="Picture 2" descr="2 Peter 2:10 - &quot;But chiefly them that walk after the flesh in the lust of uncleanness, and despise government. Presumptuous are they, selfwilled, they are not afraid to speak evil of dignities.&quot;">
            <a:extLst>
              <a:ext uri="{FF2B5EF4-FFF2-40B4-BE49-F238E27FC236}">
                <a16:creationId xmlns:a16="http://schemas.microsoft.com/office/drawing/2014/main" id="{A8BAB1BC-6BC2-8A45-FEC4-4E7FEED26EF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40404" y="685801"/>
            <a:ext cx="4005987" cy="40059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2 Peter 2:11</a:t>
            </a:r>
          </a:p>
        </p:txBody>
      </p:sp>
      <p:sp>
        <p:nvSpPr>
          <p:cNvPr id="4" name="Content Placeholder 3"/>
          <p:cNvSpPr>
            <a:spLocks noGrp="1"/>
          </p:cNvSpPr>
          <p:nvPr>
            <p:ph sz="half" idx="2"/>
          </p:nvPr>
        </p:nvSpPr>
        <p:spPr/>
        <p:txBody>
          <a:bodyPr>
            <a:normAutofit fontScale="92500" lnSpcReduction="20000"/>
          </a:bodyPr>
          <a:lstStyle/>
          <a:p>
            <a:r>
              <a:rPr sz="4000" dirty="0">
                <a:solidFill>
                  <a:schemeClr val="tx1"/>
                </a:solidFill>
              </a:rPr>
              <a:t>Whereas angels, which are greater in power and might, bring not railing accusation against them before the Lord.</a:t>
            </a:r>
          </a:p>
        </p:txBody>
      </p:sp>
      <p:pic>
        <p:nvPicPr>
          <p:cNvPr id="45058" name="Picture 2" descr="Learning To Love Humility | Celebrating The Joys And Blessings Of Humility  And How Much God LOVES it! :)">
            <a:extLst>
              <a:ext uri="{FF2B5EF4-FFF2-40B4-BE49-F238E27FC236}">
                <a16:creationId xmlns:a16="http://schemas.microsoft.com/office/drawing/2014/main" id="{E6CBB2F6-8E38-0827-BEFD-AFE9B16763C9}"/>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1169" r="26830"/>
          <a:stretch>
            <a:fillRect/>
          </a:stretch>
        </p:blipFill>
        <p:spPr bwMode="auto">
          <a:xfrm>
            <a:off x="1248355" y="607321"/>
            <a:ext cx="4373217" cy="35266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Jude 1:5</a:t>
            </a:r>
          </a:p>
        </p:txBody>
      </p:sp>
      <p:sp>
        <p:nvSpPr>
          <p:cNvPr id="4" name="Content Placeholder 3"/>
          <p:cNvSpPr>
            <a:spLocks noGrp="1"/>
          </p:cNvSpPr>
          <p:nvPr>
            <p:ph sz="half" idx="2"/>
          </p:nvPr>
        </p:nvSpPr>
        <p:spPr>
          <a:xfrm>
            <a:off x="4710829" y="685800"/>
            <a:ext cx="6031783" cy="3801531"/>
          </a:xfrm>
        </p:spPr>
        <p:txBody>
          <a:bodyPr>
            <a:normAutofit/>
          </a:bodyPr>
          <a:lstStyle/>
          <a:p>
            <a:r>
              <a:rPr sz="3200" dirty="0">
                <a:solidFill>
                  <a:schemeClr val="tx1"/>
                </a:solidFill>
              </a:rPr>
              <a:t>I will therefore put you in remembrance, though ye once knew this, how that the Lord, having saved the people out of the land of Egypt, afterward destroyed them that believed not.</a:t>
            </a:r>
          </a:p>
        </p:txBody>
      </p:sp>
      <p:pic>
        <p:nvPicPr>
          <p:cNvPr id="46082" name="Picture 2" descr="The Story of Patriarchs and Prophets, by Ellen G. White. Chapter 38: The  Journey Around Edom">
            <a:extLst>
              <a:ext uri="{FF2B5EF4-FFF2-40B4-BE49-F238E27FC236}">
                <a16:creationId xmlns:a16="http://schemas.microsoft.com/office/drawing/2014/main" id="{971935F7-306B-F5C1-DD81-3C73EC1F16E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05922" y="217507"/>
            <a:ext cx="3383197" cy="46688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Jude 1:6</a:t>
            </a:r>
          </a:p>
        </p:txBody>
      </p:sp>
      <p:sp>
        <p:nvSpPr>
          <p:cNvPr id="4" name="Content Placeholder 3"/>
          <p:cNvSpPr>
            <a:spLocks noGrp="1"/>
          </p:cNvSpPr>
          <p:nvPr>
            <p:ph sz="half" idx="2"/>
          </p:nvPr>
        </p:nvSpPr>
        <p:spPr/>
        <p:txBody>
          <a:bodyPr>
            <a:normAutofit fontScale="92500" lnSpcReduction="10000"/>
          </a:bodyPr>
          <a:lstStyle/>
          <a:p>
            <a:r>
              <a:rPr sz="3200" dirty="0">
                <a:solidFill>
                  <a:schemeClr val="tx1"/>
                </a:solidFill>
              </a:rPr>
              <a:t>And the angels which kept not their first estate, but left their own habitation, he hath reserved in everlasting chains under darkness unto the judgment of the great day.</a:t>
            </a:r>
          </a:p>
        </p:txBody>
      </p:sp>
      <p:pic>
        <p:nvPicPr>
          <p:cNvPr id="47106" name="Picture 2" descr="Lucifer Cast Out of Heaven Painting ...">
            <a:extLst>
              <a:ext uri="{FF2B5EF4-FFF2-40B4-BE49-F238E27FC236}">
                <a16:creationId xmlns:a16="http://schemas.microsoft.com/office/drawing/2014/main" id="{5A780ECE-FF04-4627-F368-A0A9A027E14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40060" y="948323"/>
            <a:ext cx="4646718" cy="348055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Jude 1:7</a:t>
            </a:r>
          </a:p>
        </p:txBody>
      </p:sp>
      <p:sp>
        <p:nvSpPr>
          <p:cNvPr id="4" name="Content Placeholder 3"/>
          <p:cNvSpPr>
            <a:spLocks noGrp="1"/>
          </p:cNvSpPr>
          <p:nvPr>
            <p:ph sz="half" idx="2"/>
          </p:nvPr>
        </p:nvSpPr>
        <p:spPr>
          <a:xfrm>
            <a:off x="5808133" y="685801"/>
            <a:ext cx="5699656" cy="3615266"/>
          </a:xfrm>
        </p:spPr>
        <p:txBody>
          <a:bodyPr>
            <a:normAutofit/>
          </a:bodyPr>
          <a:lstStyle/>
          <a:p>
            <a:r>
              <a:rPr sz="2800" dirty="0">
                <a:solidFill>
                  <a:schemeClr val="tx1"/>
                </a:solidFill>
              </a:rPr>
              <a:t>Even as Sodom and </a:t>
            </a:r>
            <a:r>
              <a:rPr sz="2800" dirty="0" err="1">
                <a:solidFill>
                  <a:schemeClr val="tx1"/>
                </a:solidFill>
              </a:rPr>
              <a:t>Gomorrha</a:t>
            </a:r>
            <a:r>
              <a:rPr sz="2800" dirty="0">
                <a:solidFill>
                  <a:schemeClr val="tx1"/>
                </a:solidFill>
              </a:rPr>
              <a:t>, and the cities about them in like manner, giving themselves over to fornication, and going after strange flesh, are set forth for an example, suffering the vengeance of eternal fire.</a:t>
            </a:r>
          </a:p>
        </p:txBody>
      </p:sp>
      <p:pic>
        <p:nvPicPr>
          <p:cNvPr id="48130" name="Picture 2" descr="Meteor destroyed ancient city, likely inspired Bible tale of Sodom, study  finds | The Times of Israel">
            <a:extLst>
              <a:ext uri="{FF2B5EF4-FFF2-40B4-BE49-F238E27FC236}">
                <a16:creationId xmlns:a16="http://schemas.microsoft.com/office/drawing/2014/main" id="{A26AC75B-9FCA-700D-D8C4-31257B76EFD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4213" y="950782"/>
            <a:ext cx="5133948" cy="320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AC2ED-09C6-179A-C822-DFD54ED5EF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5C44ED-A332-9B50-E36E-2ADDBBCFDD84}"/>
              </a:ext>
            </a:extLst>
          </p:cNvPr>
          <p:cNvSpPr>
            <a:spLocks noGrp="1"/>
          </p:cNvSpPr>
          <p:nvPr>
            <p:ph type="title"/>
          </p:nvPr>
        </p:nvSpPr>
        <p:spPr>
          <a:xfrm>
            <a:off x="737220" y="4956313"/>
            <a:ext cx="7114692" cy="905564"/>
          </a:xfrm>
          <a:ln w="28575">
            <a:solidFill>
              <a:schemeClr val="tx1">
                <a:lumMod val="75000"/>
              </a:schemeClr>
            </a:solidFill>
          </a:ln>
        </p:spPr>
        <p:txBody>
          <a:bodyPr/>
          <a:lstStyle/>
          <a:p>
            <a:r>
              <a:rPr lang="en-US" dirty="0"/>
              <a:t>Present Truth:  2 Peter 1:12-13</a:t>
            </a:r>
          </a:p>
        </p:txBody>
      </p:sp>
      <p:sp>
        <p:nvSpPr>
          <p:cNvPr id="4" name="Rectangle 3">
            <a:extLst>
              <a:ext uri="{FF2B5EF4-FFF2-40B4-BE49-F238E27FC236}">
                <a16:creationId xmlns:a16="http://schemas.microsoft.com/office/drawing/2014/main" id="{D96CA8B6-7481-E200-C154-B90D2FEAA114}"/>
              </a:ext>
            </a:extLst>
          </p:cNvPr>
          <p:cNvSpPr/>
          <p:nvPr/>
        </p:nvSpPr>
        <p:spPr>
          <a:xfrm>
            <a:off x="5168347" y="2418522"/>
            <a:ext cx="3253410" cy="62947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6BB0AE8-A783-2BCA-C549-4191B464B8DC}"/>
              </a:ext>
            </a:extLst>
          </p:cNvPr>
          <p:cNvSpPr>
            <a:spLocks noGrp="1"/>
          </p:cNvSpPr>
          <p:nvPr>
            <p:ph idx="1"/>
          </p:nvPr>
        </p:nvSpPr>
        <p:spPr>
          <a:xfrm>
            <a:off x="684211" y="685799"/>
            <a:ext cx="10361475" cy="4270513"/>
          </a:xfrm>
        </p:spPr>
        <p:txBody>
          <a:bodyPr>
            <a:normAutofit lnSpcReduction="10000"/>
          </a:bodyPr>
          <a:lstStyle/>
          <a:p>
            <a:pPr marL="0" indent="0">
              <a:buNone/>
            </a:pPr>
            <a:r>
              <a:rPr lang="en-US" sz="4000" b="1" baseline="30000" dirty="0">
                <a:solidFill>
                  <a:schemeClr val="tx1"/>
                </a:solidFill>
              </a:rPr>
              <a:t>12 </a:t>
            </a:r>
            <a:r>
              <a:rPr lang="en-US" sz="4000" dirty="0">
                <a:solidFill>
                  <a:schemeClr val="tx1"/>
                </a:solidFill>
              </a:rPr>
              <a:t>Wherefore I will not be negligent to put you always in remembrance of these things, though ye know them, and be established in the present truth.</a:t>
            </a:r>
          </a:p>
          <a:p>
            <a:pPr marL="0" indent="0">
              <a:buNone/>
            </a:pPr>
            <a:r>
              <a:rPr lang="en-US" sz="4000" b="1" baseline="30000" dirty="0">
                <a:solidFill>
                  <a:schemeClr val="tx1"/>
                </a:solidFill>
              </a:rPr>
              <a:t>13 </a:t>
            </a:r>
            <a:r>
              <a:rPr lang="en-US" sz="4000" dirty="0">
                <a:solidFill>
                  <a:schemeClr val="tx1"/>
                </a:solidFill>
              </a:rPr>
              <a:t>Yea, I think it meet, as long as I am in this tabernacle, to stir you up by putting you in remembrance;</a:t>
            </a:r>
          </a:p>
        </p:txBody>
      </p:sp>
    </p:spTree>
    <p:extLst>
      <p:ext uri="{BB962C8B-B14F-4D97-AF65-F5344CB8AC3E}">
        <p14:creationId xmlns:p14="http://schemas.microsoft.com/office/powerpoint/2010/main" val="38132910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Jude 1:8</a:t>
            </a:r>
          </a:p>
        </p:txBody>
      </p:sp>
      <p:sp>
        <p:nvSpPr>
          <p:cNvPr id="4" name="Content Placeholder 3"/>
          <p:cNvSpPr>
            <a:spLocks noGrp="1"/>
          </p:cNvSpPr>
          <p:nvPr>
            <p:ph sz="half" idx="2"/>
          </p:nvPr>
        </p:nvSpPr>
        <p:spPr/>
        <p:txBody>
          <a:bodyPr>
            <a:normAutofit fontScale="92500"/>
          </a:bodyPr>
          <a:lstStyle/>
          <a:p>
            <a:r>
              <a:rPr sz="4000" dirty="0">
                <a:solidFill>
                  <a:schemeClr val="tx1"/>
                </a:solidFill>
              </a:rPr>
              <a:t>Likewise also these filthy dreamers defile the flesh, despise dominion, and speak evil of dignities.</a:t>
            </a:r>
          </a:p>
        </p:txBody>
      </p:sp>
      <p:pic>
        <p:nvPicPr>
          <p:cNvPr id="49156" name="Picture 4" descr="And Enoch also, the seventh from - Holy Bible | Evangelium Of Grace">
            <a:extLst>
              <a:ext uri="{FF2B5EF4-FFF2-40B4-BE49-F238E27FC236}">
                <a16:creationId xmlns:a16="http://schemas.microsoft.com/office/drawing/2014/main" id="{84EDA3F2-390A-58A9-C095-4C4BFB0D32D0}"/>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9948" r="26246"/>
          <a:stretch>
            <a:fillRect/>
          </a:stretch>
        </p:blipFill>
        <p:spPr bwMode="auto">
          <a:xfrm>
            <a:off x="753962" y="685801"/>
            <a:ext cx="4708585" cy="39165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Ezekiel 16:46</a:t>
            </a:r>
          </a:p>
        </p:txBody>
      </p:sp>
      <p:sp>
        <p:nvSpPr>
          <p:cNvPr id="4" name="Content Placeholder 3"/>
          <p:cNvSpPr>
            <a:spLocks noGrp="1"/>
          </p:cNvSpPr>
          <p:nvPr>
            <p:ph sz="half" idx="2"/>
          </p:nvPr>
        </p:nvSpPr>
        <p:spPr>
          <a:xfrm>
            <a:off x="5550011" y="685801"/>
            <a:ext cx="5192602" cy="3878248"/>
          </a:xfrm>
        </p:spPr>
        <p:txBody>
          <a:bodyPr>
            <a:normAutofit lnSpcReduction="10000"/>
          </a:bodyPr>
          <a:lstStyle/>
          <a:p>
            <a:r>
              <a:rPr sz="3200" dirty="0">
                <a:solidFill>
                  <a:schemeClr val="tx1"/>
                </a:solidFill>
              </a:rPr>
              <a:t>And thine elder sister is Samaria, she and her daughters that dwell at thy left hand: and thy younger sister, that dwelleth at thy right hand, is Sodom and her daughters.</a:t>
            </a:r>
          </a:p>
        </p:txBody>
      </p:sp>
      <p:pic>
        <p:nvPicPr>
          <p:cNvPr id="50178" name="Picture 2">
            <a:extLst>
              <a:ext uri="{FF2B5EF4-FFF2-40B4-BE49-F238E27FC236}">
                <a16:creationId xmlns:a16="http://schemas.microsoft.com/office/drawing/2014/main" id="{98CDDFCF-3C1A-5BD2-D0A6-7E1CE9701300}"/>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31078"/>
          <a:stretch>
            <a:fillRect/>
          </a:stretch>
        </p:blipFill>
        <p:spPr bwMode="auto">
          <a:xfrm>
            <a:off x="684212" y="640508"/>
            <a:ext cx="4603404" cy="37536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Judgment: </a:t>
            </a:r>
            <a:r>
              <a:rPr sz="4800" dirty="0"/>
              <a:t>Amos 3:7</a:t>
            </a:r>
          </a:p>
        </p:txBody>
      </p:sp>
      <p:sp>
        <p:nvSpPr>
          <p:cNvPr id="3" name="Content Placeholder 2"/>
          <p:cNvSpPr>
            <a:spLocks noGrp="1"/>
          </p:cNvSpPr>
          <p:nvPr>
            <p:ph sz="half" idx="1"/>
          </p:nvPr>
        </p:nvSpPr>
        <p:spPr/>
        <p:txBody>
          <a:bodyPr>
            <a:normAutofit fontScale="92500"/>
          </a:bodyPr>
          <a:lstStyle/>
          <a:p>
            <a:r>
              <a:rPr sz="4000" dirty="0">
                <a:solidFill>
                  <a:schemeClr val="tx1"/>
                </a:solidFill>
              </a:rPr>
              <a:t>Surely the Lord God will do nothing, but he </a:t>
            </a:r>
            <a:r>
              <a:rPr sz="4000" dirty="0" err="1">
                <a:solidFill>
                  <a:schemeClr val="tx1"/>
                </a:solidFill>
              </a:rPr>
              <a:t>revealeth</a:t>
            </a:r>
            <a:r>
              <a:rPr sz="4000" dirty="0">
                <a:solidFill>
                  <a:schemeClr val="tx1"/>
                </a:solidFill>
              </a:rPr>
              <a:t> his secret unto his servants the prophets.</a:t>
            </a:r>
          </a:p>
        </p:txBody>
      </p:sp>
      <p:pic>
        <p:nvPicPr>
          <p:cNvPr id="51202" name="Picture 2" descr="MUSINGS ON AMOS 3:7 — Steemit">
            <a:extLst>
              <a:ext uri="{FF2B5EF4-FFF2-40B4-BE49-F238E27FC236}">
                <a16:creationId xmlns:a16="http://schemas.microsoft.com/office/drawing/2014/main" id="{D76D2BE7-931A-E8CF-EA18-28BEBAD4035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62480" y="664886"/>
            <a:ext cx="5145309" cy="34115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Judgment: </a:t>
            </a:r>
            <a:r>
              <a:rPr sz="4800" dirty="0"/>
              <a:t>Genesis 18:17</a:t>
            </a:r>
          </a:p>
        </p:txBody>
      </p:sp>
      <p:sp>
        <p:nvSpPr>
          <p:cNvPr id="3" name="Content Placeholder 2"/>
          <p:cNvSpPr>
            <a:spLocks noGrp="1"/>
          </p:cNvSpPr>
          <p:nvPr>
            <p:ph sz="half" idx="1"/>
          </p:nvPr>
        </p:nvSpPr>
        <p:spPr/>
        <p:txBody>
          <a:bodyPr>
            <a:normAutofit/>
          </a:bodyPr>
          <a:lstStyle/>
          <a:p>
            <a:r>
              <a:rPr sz="4000" dirty="0">
                <a:solidFill>
                  <a:schemeClr val="tx1"/>
                </a:solidFill>
              </a:rPr>
              <a:t>And the Lord said, Shall I hide from Abraham that thing which I do;</a:t>
            </a:r>
          </a:p>
        </p:txBody>
      </p:sp>
      <p:pic>
        <p:nvPicPr>
          <p:cNvPr id="52228" name="Picture 4" descr="While Abraham was sitting near the entrance to his tent near the great tree at Mamre, he looked up and saw three men standing nearby. The Bible says one of these was the Lord. – Slide 1">
            <a:extLst>
              <a:ext uri="{FF2B5EF4-FFF2-40B4-BE49-F238E27FC236}">
                <a16:creationId xmlns:a16="http://schemas.microsoft.com/office/drawing/2014/main" id="{9AD6E061-57AF-DDCE-EA20-FA038420F62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89638"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Judgment: </a:t>
            </a:r>
            <a:r>
              <a:rPr sz="4800" dirty="0"/>
              <a:t>Genesis 18:18</a:t>
            </a:r>
          </a:p>
        </p:txBody>
      </p:sp>
      <p:sp>
        <p:nvSpPr>
          <p:cNvPr id="3" name="Content Placeholder 2"/>
          <p:cNvSpPr>
            <a:spLocks noGrp="1"/>
          </p:cNvSpPr>
          <p:nvPr>
            <p:ph sz="half" idx="1"/>
          </p:nvPr>
        </p:nvSpPr>
        <p:spPr/>
        <p:txBody>
          <a:bodyPr>
            <a:normAutofit/>
          </a:bodyPr>
          <a:lstStyle/>
          <a:p>
            <a:r>
              <a:rPr sz="3200" dirty="0">
                <a:solidFill>
                  <a:schemeClr val="tx1"/>
                </a:solidFill>
              </a:rPr>
              <a:t>Seeing that Abraham shall surely become a great and mighty nation, and all the nations of the earth shall be blessed in him?</a:t>
            </a:r>
          </a:p>
        </p:txBody>
      </p:sp>
      <p:pic>
        <p:nvPicPr>
          <p:cNvPr id="53250" name="Picture 2" descr="The Lord said, ‘Shall I hide from Abraham what I am about to do? Abraham’s descendants will become a great and powerful nation and all nations on earth will be blessed through him. I have chosen him and the Lord will bring about all He has promised to Abraham.’ – Slide 8">
            <a:extLst>
              <a:ext uri="{FF2B5EF4-FFF2-40B4-BE49-F238E27FC236}">
                <a16:creationId xmlns:a16="http://schemas.microsoft.com/office/drawing/2014/main" id="{F69F2457-FC96-4875-B77F-5CC851E1714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89638"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Judgment: </a:t>
            </a:r>
            <a:r>
              <a:rPr sz="4800" dirty="0"/>
              <a:t>Genesis 18:19</a:t>
            </a:r>
          </a:p>
        </p:txBody>
      </p:sp>
      <p:sp>
        <p:nvSpPr>
          <p:cNvPr id="3" name="Content Placeholder 2"/>
          <p:cNvSpPr>
            <a:spLocks noGrp="1"/>
          </p:cNvSpPr>
          <p:nvPr>
            <p:ph sz="half" idx="1"/>
          </p:nvPr>
        </p:nvSpPr>
        <p:spPr/>
        <p:txBody>
          <a:bodyPr>
            <a:normAutofit fontScale="92500" lnSpcReduction="10000"/>
          </a:bodyPr>
          <a:lstStyle/>
          <a:p>
            <a:r>
              <a:rPr sz="2800" dirty="0">
                <a:solidFill>
                  <a:schemeClr val="tx1"/>
                </a:solidFill>
              </a:rPr>
              <a:t>For I know him, that he will command his children and his household after him, and they shall keep the way of the Lord, to do justice and judgment; that the Lord may bring upon Abraham that which he hath spoken of him.</a:t>
            </a:r>
          </a:p>
        </p:txBody>
      </p:sp>
      <p:pic>
        <p:nvPicPr>
          <p:cNvPr id="54274" name="Picture 2" descr="Abraham rushed to ask Sarah to bake fresh bread. He chose a choice calf and gave it to a servant to slaughter and cook the meat. Then he poured his fresh milk and curds and served it to his guests. – Slide 3">
            <a:extLst>
              <a:ext uri="{FF2B5EF4-FFF2-40B4-BE49-F238E27FC236}">
                <a16:creationId xmlns:a16="http://schemas.microsoft.com/office/drawing/2014/main" id="{5E6B216D-FCE4-ABC0-289C-8FCA7E74B49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89638"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Judgment: </a:t>
            </a:r>
            <a:r>
              <a:rPr sz="4800" dirty="0"/>
              <a:t>Genesis 18:20</a:t>
            </a:r>
          </a:p>
        </p:txBody>
      </p:sp>
      <p:sp>
        <p:nvSpPr>
          <p:cNvPr id="3" name="Content Placeholder 2"/>
          <p:cNvSpPr>
            <a:spLocks noGrp="1"/>
          </p:cNvSpPr>
          <p:nvPr>
            <p:ph sz="half" idx="1"/>
          </p:nvPr>
        </p:nvSpPr>
        <p:spPr/>
        <p:txBody>
          <a:bodyPr>
            <a:normAutofit/>
          </a:bodyPr>
          <a:lstStyle/>
          <a:p>
            <a:r>
              <a:rPr sz="3600" dirty="0">
                <a:solidFill>
                  <a:schemeClr val="tx1"/>
                </a:solidFill>
              </a:rPr>
              <a:t>And the Lord said, Because the cry of Sodom and Gomorrah is great, and because their sin is very grievous;</a:t>
            </a:r>
          </a:p>
        </p:txBody>
      </p:sp>
      <p:pic>
        <p:nvPicPr>
          <p:cNvPr id="55298" name="Picture 2" descr="‘I will go down and see how bad they have become.’ – Slide 10">
            <a:extLst>
              <a:ext uri="{FF2B5EF4-FFF2-40B4-BE49-F238E27FC236}">
                <a16:creationId xmlns:a16="http://schemas.microsoft.com/office/drawing/2014/main" id="{41ADA6DF-7ACC-09B6-B31B-6D4C33F24D0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89638"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Judgment: </a:t>
            </a:r>
            <a:r>
              <a:rPr sz="4800" dirty="0"/>
              <a:t>Genesis 18:21</a:t>
            </a:r>
          </a:p>
        </p:txBody>
      </p:sp>
      <p:sp>
        <p:nvSpPr>
          <p:cNvPr id="3" name="Content Placeholder 2"/>
          <p:cNvSpPr>
            <a:spLocks noGrp="1"/>
          </p:cNvSpPr>
          <p:nvPr>
            <p:ph sz="half" idx="1"/>
          </p:nvPr>
        </p:nvSpPr>
        <p:spPr/>
        <p:txBody>
          <a:bodyPr>
            <a:normAutofit fontScale="92500"/>
          </a:bodyPr>
          <a:lstStyle/>
          <a:p>
            <a:r>
              <a:rPr sz="3600" dirty="0">
                <a:solidFill>
                  <a:schemeClr val="tx1"/>
                </a:solidFill>
              </a:rPr>
              <a:t>I will go down now, and see whether they have done altogether according to the cry of it, which is come unto me; and if not, I will know.</a:t>
            </a:r>
          </a:p>
        </p:txBody>
      </p:sp>
      <p:pic>
        <p:nvPicPr>
          <p:cNvPr id="56322" name="Picture 2" descr="The men looked down towards the city of Sodom. The Lord said, ‘The people in Sodom and Gomorrah have been very disobedient.’ – Slide 9">
            <a:extLst>
              <a:ext uri="{FF2B5EF4-FFF2-40B4-BE49-F238E27FC236}">
                <a16:creationId xmlns:a16="http://schemas.microsoft.com/office/drawing/2014/main" id="{F25526ED-1913-4A20-FC50-4FE8B622B57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89638"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Judgment: </a:t>
            </a:r>
            <a:r>
              <a:rPr sz="4800" dirty="0"/>
              <a:t>Genesis 18:22</a:t>
            </a:r>
          </a:p>
        </p:txBody>
      </p:sp>
      <p:sp>
        <p:nvSpPr>
          <p:cNvPr id="3" name="Content Placeholder 2"/>
          <p:cNvSpPr>
            <a:spLocks noGrp="1"/>
          </p:cNvSpPr>
          <p:nvPr>
            <p:ph sz="half" idx="1"/>
          </p:nvPr>
        </p:nvSpPr>
        <p:spPr/>
        <p:txBody>
          <a:bodyPr>
            <a:normAutofit fontScale="92500" lnSpcReduction="20000"/>
          </a:bodyPr>
          <a:lstStyle/>
          <a:p>
            <a:r>
              <a:rPr sz="4000" dirty="0">
                <a:solidFill>
                  <a:schemeClr val="tx1"/>
                </a:solidFill>
              </a:rPr>
              <a:t>And the men turned their faces from thence, and went toward Sodom: but Abraham stood yet before the Lord.</a:t>
            </a:r>
          </a:p>
        </p:txBody>
      </p:sp>
      <p:pic>
        <p:nvPicPr>
          <p:cNvPr id="57346" name="Picture 2" descr="Abraham remained standing with the Lord. – Slide 12">
            <a:extLst>
              <a:ext uri="{FF2B5EF4-FFF2-40B4-BE49-F238E27FC236}">
                <a16:creationId xmlns:a16="http://schemas.microsoft.com/office/drawing/2014/main" id="{D537176E-59BB-3631-F578-C9716569C8D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89638"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Judgment: </a:t>
            </a:r>
            <a:r>
              <a:rPr sz="4800" dirty="0"/>
              <a:t>Genesis 18:23</a:t>
            </a:r>
          </a:p>
        </p:txBody>
      </p:sp>
      <p:sp>
        <p:nvSpPr>
          <p:cNvPr id="3" name="Content Placeholder 2"/>
          <p:cNvSpPr>
            <a:spLocks noGrp="1"/>
          </p:cNvSpPr>
          <p:nvPr>
            <p:ph sz="half" idx="1"/>
          </p:nvPr>
        </p:nvSpPr>
        <p:spPr/>
        <p:txBody>
          <a:bodyPr>
            <a:normAutofit/>
          </a:bodyPr>
          <a:lstStyle/>
          <a:p>
            <a:r>
              <a:rPr sz="3200" dirty="0">
                <a:solidFill>
                  <a:schemeClr val="tx1"/>
                </a:solidFill>
              </a:rPr>
              <a:t>And Abraham drew near, and said, Wilt thou also destroy the righteous with the wicked?</a:t>
            </a:r>
          </a:p>
        </p:txBody>
      </p:sp>
      <p:pic>
        <p:nvPicPr>
          <p:cNvPr id="58372" name="Picture 4" descr="Two of the men started walking towards Sodom. Abraham was concerned as he knew his nephew Lot and his family were living in Sodom. – Slide 11">
            <a:extLst>
              <a:ext uri="{FF2B5EF4-FFF2-40B4-BE49-F238E27FC236}">
                <a16:creationId xmlns:a16="http://schemas.microsoft.com/office/drawing/2014/main" id="{E08E5283-CF9A-B304-77EE-4B35614A271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89638"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2CC53-44C4-508D-D343-97FCEC16BC5B}"/>
              </a:ext>
            </a:extLst>
          </p:cNvPr>
          <p:cNvSpPr>
            <a:spLocks noGrp="1"/>
          </p:cNvSpPr>
          <p:nvPr>
            <p:ph type="title"/>
          </p:nvPr>
        </p:nvSpPr>
        <p:spPr>
          <a:xfrm>
            <a:off x="617951" y="401320"/>
            <a:ext cx="10253249" cy="1132839"/>
          </a:xfrm>
        </p:spPr>
        <p:txBody>
          <a:bodyPr>
            <a:normAutofit/>
          </a:bodyPr>
          <a:lstStyle/>
          <a:p>
            <a:r>
              <a:rPr lang="en-US" sz="4800" b="1" dirty="0"/>
              <a:t>Present Truth: 2 Peter 1:1-12</a:t>
            </a:r>
          </a:p>
        </p:txBody>
      </p:sp>
      <p:sp>
        <p:nvSpPr>
          <p:cNvPr id="3" name="Content Placeholder 2">
            <a:extLst>
              <a:ext uri="{FF2B5EF4-FFF2-40B4-BE49-F238E27FC236}">
                <a16:creationId xmlns:a16="http://schemas.microsoft.com/office/drawing/2014/main" id="{CF662C46-6A35-CF1D-6FBA-EAD450E3AD14}"/>
              </a:ext>
            </a:extLst>
          </p:cNvPr>
          <p:cNvSpPr>
            <a:spLocks noGrp="1"/>
          </p:cNvSpPr>
          <p:nvPr>
            <p:ph idx="1"/>
          </p:nvPr>
        </p:nvSpPr>
        <p:spPr>
          <a:xfrm>
            <a:off x="617951" y="1683468"/>
            <a:ext cx="7565266" cy="4587903"/>
          </a:xfrm>
        </p:spPr>
        <p:txBody>
          <a:bodyPr>
            <a:normAutofit fontScale="92500"/>
          </a:bodyPr>
          <a:lstStyle/>
          <a:p>
            <a:pPr marL="0" indent="0">
              <a:buNone/>
            </a:pPr>
            <a:r>
              <a:rPr lang="en-US" sz="3600" b="1" dirty="0">
                <a:solidFill>
                  <a:schemeClr val="tx1"/>
                </a:solidFill>
              </a:rPr>
              <a:t>1 </a:t>
            </a:r>
            <a:r>
              <a:rPr lang="en-US" sz="3600" dirty="0">
                <a:solidFill>
                  <a:schemeClr val="tx1"/>
                </a:solidFill>
              </a:rPr>
              <a:t>Simon Peter, a servant and an apostle of Jesus Christ, to them that have obtained like precious faith with us through the righteousness of God and our </a:t>
            </a:r>
            <a:r>
              <a:rPr lang="en-US" sz="3600" dirty="0" err="1">
                <a:solidFill>
                  <a:schemeClr val="tx1"/>
                </a:solidFill>
              </a:rPr>
              <a:t>Saviour</a:t>
            </a:r>
            <a:r>
              <a:rPr lang="en-US" sz="3600" dirty="0">
                <a:solidFill>
                  <a:schemeClr val="tx1"/>
                </a:solidFill>
              </a:rPr>
              <a:t> Jesus Christ:</a:t>
            </a:r>
          </a:p>
          <a:p>
            <a:pPr marL="0" indent="0">
              <a:buNone/>
            </a:pPr>
            <a:r>
              <a:rPr lang="en-US" sz="3600" b="1" baseline="30000" dirty="0">
                <a:solidFill>
                  <a:schemeClr val="tx1"/>
                </a:solidFill>
              </a:rPr>
              <a:t>2 </a:t>
            </a:r>
            <a:r>
              <a:rPr lang="en-US" sz="3600" dirty="0">
                <a:solidFill>
                  <a:schemeClr val="tx1"/>
                </a:solidFill>
              </a:rPr>
              <a:t>Grace and peace be multiplied unto you through the knowledge of God, and of Jesus our Lord,</a:t>
            </a:r>
          </a:p>
          <a:p>
            <a:pPr marL="0" indent="0">
              <a:buNone/>
            </a:pPr>
            <a:endParaRPr lang="en-US" dirty="0"/>
          </a:p>
        </p:txBody>
      </p:sp>
      <p:pic>
        <p:nvPicPr>
          <p:cNvPr id="2050" name="Picture 2" descr="Meditation on the two letters of the apostle Peter, leading to Christian  maturity (Whole Article) | by Yomelijah Yomelijah | Yomelijah | Medium">
            <a:extLst>
              <a:ext uri="{FF2B5EF4-FFF2-40B4-BE49-F238E27FC236}">
                <a16:creationId xmlns:a16="http://schemas.microsoft.com/office/drawing/2014/main" id="{7ACC4C03-85EA-E44B-DD22-2842DD2FB6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630" r="24458"/>
          <a:stretch>
            <a:fillRect/>
          </a:stretch>
        </p:blipFill>
        <p:spPr bwMode="auto">
          <a:xfrm>
            <a:off x="8448261" y="1534159"/>
            <a:ext cx="2994991" cy="445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6283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Judgment: </a:t>
            </a:r>
            <a:r>
              <a:rPr sz="4800" dirty="0"/>
              <a:t>Genesis 18:24</a:t>
            </a:r>
          </a:p>
        </p:txBody>
      </p:sp>
      <p:sp>
        <p:nvSpPr>
          <p:cNvPr id="3" name="Content Placeholder 2"/>
          <p:cNvSpPr>
            <a:spLocks noGrp="1"/>
          </p:cNvSpPr>
          <p:nvPr>
            <p:ph sz="half" idx="1"/>
          </p:nvPr>
        </p:nvSpPr>
        <p:spPr/>
        <p:txBody>
          <a:bodyPr>
            <a:normAutofit/>
          </a:bodyPr>
          <a:lstStyle/>
          <a:p>
            <a:r>
              <a:rPr sz="3200" dirty="0">
                <a:solidFill>
                  <a:schemeClr val="tx1"/>
                </a:solidFill>
              </a:rPr>
              <a:t>Peradventure there be fifty righteous within the city: wilt thou also destroy and not spare the place for the fifty righteous that are therein?</a:t>
            </a:r>
          </a:p>
        </p:txBody>
      </p:sp>
      <p:pic>
        <p:nvPicPr>
          <p:cNvPr id="59398" name="Picture 6" descr="Abraham pleaded, ‘Will you sweep away those who live right along with those who have done such wrong? If there are 50 righteous people in the city will you not spare it? Will not the judge of all the earth do what is right?’ – Slide 13">
            <a:extLst>
              <a:ext uri="{FF2B5EF4-FFF2-40B4-BE49-F238E27FC236}">
                <a16:creationId xmlns:a16="http://schemas.microsoft.com/office/drawing/2014/main" id="{B8399F54-0267-1191-9DA7-CCC111531FC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89638"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Judgment: </a:t>
            </a:r>
            <a:r>
              <a:rPr sz="4800" dirty="0"/>
              <a:t>Genesis 18:25</a:t>
            </a:r>
          </a:p>
        </p:txBody>
      </p:sp>
      <p:sp>
        <p:nvSpPr>
          <p:cNvPr id="3" name="Content Placeholder 2"/>
          <p:cNvSpPr>
            <a:spLocks noGrp="1"/>
          </p:cNvSpPr>
          <p:nvPr>
            <p:ph sz="half" idx="1"/>
          </p:nvPr>
        </p:nvSpPr>
        <p:spPr/>
        <p:txBody>
          <a:bodyPr>
            <a:normAutofit fontScale="92500" lnSpcReduction="20000"/>
          </a:bodyPr>
          <a:lstStyle/>
          <a:p>
            <a:r>
              <a:rPr sz="3200" dirty="0">
                <a:solidFill>
                  <a:schemeClr val="tx1"/>
                </a:solidFill>
              </a:rPr>
              <a:t>That be far from thee to do after this manner, to slay the righteous with the wicked: and that the righteous should be as the wicked, that be far from thee: Shall not the Judge of all the earth do right?</a:t>
            </a:r>
          </a:p>
        </p:txBody>
      </p:sp>
      <p:pic>
        <p:nvPicPr>
          <p:cNvPr id="60418" name="Picture 2" descr="Abraham bowed down and said, ‘Let me bring you water to wash your feet and then rest here while I bring you food. When you are refreshed you can then go on your way.’ – Slide 2">
            <a:extLst>
              <a:ext uri="{FF2B5EF4-FFF2-40B4-BE49-F238E27FC236}">
                <a16:creationId xmlns:a16="http://schemas.microsoft.com/office/drawing/2014/main" id="{F96611FA-0C26-A822-9157-01173D9768A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89638"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Judgment: </a:t>
            </a:r>
            <a:r>
              <a:rPr sz="4800" dirty="0"/>
              <a:t>Genesis 18:26</a:t>
            </a:r>
          </a:p>
        </p:txBody>
      </p:sp>
      <p:sp>
        <p:nvSpPr>
          <p:cNvPr id="3" name="Content Placeholder 2"/>
          <p:cNvSpPr>
            <a:spLocks noGrp="1"/>
          </p:cNvSpPr>
          <p:nvPr>
            <p:ph sz="half" idx="1"/>
          </p:nvPr>
        </p:nvSpPr>
        <p:spPr/>
        <p:txBody>
          <a:bodyPr>
            <a:normAutofit fontScale="92500"/>
          </a:bodyPr>
          <a:lstStyle/>
          <a:p>
            <a:r>
              <a:rPr sz="4000" dirty="0">
                <a:solidFill>
                  <a:schemeClr val="tx1"/>
                </a:solidFill>
              </a:rPr>
              <a:t>And the Lord said, If I find in Sodom fifty righteous within the city, then I will spare all the place for their sakes.</a:t>
            </a:r>
          </a:p>
        </p:txBody>
      </p:sp>
      <p:pic>
        <p:nvPicPr>
          <p:cNvPr id="61442" name="Picture 2" descr="The Lord replied, ‘If I find 50 people doing what is right in the city, I will spare the whole place for their sake.’ – Slide 14">
            <a:extLst>
              <a:ext uri="{FF2B5EF4-FFF2-40B4-BE49-F238E27FC236}">
                <a16:creationId xmlns:a16="http://schemas.microsoft.com/office/drawing/2014/main" id="{80DB8524-5EB4-6D6F-7DD2-64061C2ECAE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89638"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Judgment: </a:t>
            </a:r>
            <a:r>
              <a:rPr sz="4800" dirty="0"/>
              <a:t>Genesis 18:27</a:t>
            </a:r>
          </a:p>
        </p:txBody>
      </p:sp>
      <p:sp>
        <p:nvSpPr>
          <p:cNvPr id="3" name="Content Placeholder 2"/>
          <p:cNvSpPr>
            <a:spLocks noGrp="1"/>
          </p:cNvSpPr>
          <p:nvPr>
            <p:ph sz="half" idx="1"/>
          </p:nvPr>
        </p:nvSpPr>
        <p:spPr/>
        <p:txBody>
          <a:bodyPr>
            <a:normAutofit fontScale="92500" lnSpcReduction="20000"/>
          </a:bodyPr>
          <a:lstStyle/>
          <a:p>
            <a:r>
              <a:rPr sz="4000" dirty="0">
                <a:solidFill>
                  <a:schemeClr val="tx1"/>
                </a:solidFill>
              </a:rPr>
              <a:t>And Abraham answered and said, Behold now, I have taken upon me to speak unto the Lord, which am but dust and ashes:</a:t>
            </a:r>
          </a:p>
        </p:txBody>
      </p:sp>
      <p:pic>
        <p:nvPicPr>
          <p:cNvPr id="62466" name="Picture 2" descr="Abraham spoke again, ‘Now that I have been so bold as to speak to the Lord, although I am but dust and ashes, will you destroy the city if there are 45 righteous people in it? – Slide 15">
            <a:extLst>
              <a:ext uri="{FF2B5EF4-FFF2-40B4-BE49-F238E27FC236}">
                <a16:creationId xmlns:a16="http://schemas.microsoft.com/office/drawing/2014/main" id="{6D181FC6-998D-EC43-10C5-42062B402AD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89638"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Judgment: </a:t>
            </a:r>
            <a:r>
              <a:rPr sz="4800" dirty="0"/>
              <a:t>Genesis 18:28</a:t>
            </a:r>
          </a:p>
        </p:txBody>
      </p:sp>
      <p:sp>
        <p:nvSpPr>
          <p:cNvPr id="3" name="Content Placeholder 2"/>
          <p:cNvSpPr>
            <a:spLocks noGrp="1"/>
          </p:cNvSpPr>
          <p:nvPr>
            <p:ph sz="half" idx="1"/>
          </p:nvPr>
        </p:nvSpPr>
        <p:spPr/>
        <p:txBody>
          <a:bodyPr>
            <a:normAutofit fontScale="92500" lnSpcReduction="20000"/>
          </a:bodyPr>
          <a:lstStyle/>
          <a:p>
            <a:r>
              <a:rPr sz="3600" dirty="0">
                <a:solidFill>
                  <a:schemeClr val="tx1"/>
                </a:solidFill>
              </a:rPr>
              <a:t>Peradventure there shall lack five of the fifty righteous: wilt thou destroy all the city for lack of five? And he said, If I find there forty and five, I will not destroy it.</a:t>
            </a:r>
          </a:p>
        </p:txBody>
      </p:sp>
      <p:pic>
        <p:nvPicPr>
          <p:cNvPr id="5" name="Picture 2" descr="Abraham spoke again, ‘Now that I have been so bold as to speak to the Lord, although I am but dust and ashes, will you destroy the city if there are 45 righteous people in it? – Slide 15">
            <a:extLst>
              <a:ext uri="{FF2B5EF4-FFF2-40B4-BE49-F238E27FC236}">
                <a16:creationId xmlns:a16="http://schemas.microsoft.com/office/drawing/2014/main" id="{243F3719-BB4C-A979-E634-68CFA60C89A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1702" b="44100"/>
          <a:stretch>
            <a:fillRect/>
          </a:stretch>
        </p:blipFill>
        <p:spPr bwMode="auto">
          <a:xfrm>
            <a:off x="5989638" y="778669"/>
            <a:ext cx="5350455" cy="32844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Judgment: </a:t>
            </a:r>
            <a:r>
              <a:rPr sz="4800" dirty="0"/>
              <a:t>Genesis 18:29</a:t>
            </a:r>
          </a:p>
        </p:txBody>
      </p:sp>
      <p:sp>
        <p:nvSpPr>
          <p:cNvPr id="3" name="Content Placeholder 2"/>
          <p:cNvSpPr>
            <a:spLocks noGrp="1"/>
          </p:cNvSpPr>
          <p:nvPr>
            <p:ph sz="half" idx="1"/>
          </p:nvPr>
        </p:nvSpPr>
        <p:spPr/>
        <p:txBody>
          <a:bodyPr>
            <a:normAutofit/>
          </a:bodyPr>
          <a:lstStyle/>
          <a:p>
            <a:r>
              <a:rPr sz="3200" dirty="0">
                <a:solidFill>
                  <a:schemeClr val="tx1"/>
                </a:solidFill>
              </a:rPr>
              <a:t>And he </a:t>
            </a:r>
            <a:r>
              <a:rPr sz="3200" dirty="0" err="1">
                <a:solidFill>
                  <a:schemeClr val="tx1"/>
                </a:solidFill>
              </a:rPr>
              <a:t>spake</a:t>
            </a:r>
            <a:r>
              <a:rPr sz="3200" dirty="0">
                <a:solidFill>
                  <a:schemeClr val="tx1"/>
                </a:solidFill>
              </a:rPr>
              <a:t> unto him yet again, and said, Peradventure there shall be forty found there. And he said, I will not do it for forty's sake.</a:t>
            </a:r>
          </a:p>
        </p:txBody>
      </p:sp>
      <p:pic>
        <p:nvPicPr>
          <p:cNvPr id="63490" name="Picture 2" descr="‘If I only find 45 people doing what is right,’ the Lord answered. ‘I will not destroy the city.’ – Slide 16">
            <a:extLst>
              <a:ext uri="{FF2B5EF4-FFF2-40B4-BE49-F238E27FC236}">
                <a16:creationId xmlns:a16="http://schemas.microsoft.com/office/drawing/2014/main" id="{DF564F27-3DAE-5392-047B-854DDF6041A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89638"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Judgment: </a:t>
            </a:r>
            <a:r>
              <a:rPr sz="4800" dirty="0"/>
              <a:t>Genesis 18:30</a:t>
            </a:r>
          </a:p>
        </p:txBody>
      </p:sp>
      <p:sp>
        <p:nvSpPr>
          <p:cNvPr id="3" name="Content Placeholder 2"/>
          <p:cNvSpPr>
            <a:spLocks noGrp="1"/>
          </p:cNvSpPr>
          <p:nvPr>
            <p:ph sz="half" idx="1"/>
          </p:nvPr>
        </p:nvSpPr>
        <p:spPr/>
        <p:txBody>
          <a:bodyPr>
            <a:normAutofit lnSpcReduction="10000"/>
          </a:bodyPr>
          <a:lstStyle/>
          <a:p>
            <a:r>
              <a:rPr sz="3200" dirty="0">
                <a:solidFill>
                  <a:schemeClr val="tx1"/>
                </a:solidFill>
              </a:rPr>
              <a:t>And he said unto him, Oh let not the Lord be angry, and I will speak: Peradventure there shall thirty be found there. And he said, I will not do it, if I find thirty there.</a:t>
            </a:r>
          </a:p>
        </p:txBody>
      </p:sp>
      <p:pic>
        <p:nvPicPr>
          <p:cNvPr id="65540" name="Picture 4" descr="Abraham spoke again, ‘Now that I have been so bold as to speak to the Lord, although I am but dust and ashes, will you destroy the city if there are 45 righteous people in it? – Slide 15">
            <a:extLst>
              <a:ext uri="{FF2B5EF4-FFF2-40B4-BE49-F238E27FC236}">
                <a16:creationId xmlns:a16="http://schemas.microsoft.com/office/drawing/2014/main" id="{F232E6C9-476A-FDB8-2E58-BAFACF2D6B4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flipH="1">
            <a:off x="5989638"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Judgment: </a:t>
            </a:r>
            <a:r>
              <a:rPr sz="4800" dirty="0"/>
              <a:t>Genesis 18:31</a:t>
            </a:r>
          </a:p>
        </p:txBody>
      </p:sp>
      <p:sp>
        <p:nvSpPr>
          <p:cNvPr id="3" name="Content Placeholder 2"/>
          <p:cNvSpPr>
            <a:spLocks noGrp="1"/>
          </p:cNvSpPr>
          <p:nvPr>
            <p:ph sz="half" idx="1"/>
          </p:nvPr>
        </p:nvSpPr>
        <p:spPr/>
        <p:txBody>
          <a:bodyPr>
            <a:normAutofit fontScale="92500" lnSpcReduction="10000"/>
          </a:bodyPr>
          <a:lstStyle/>
          <a:p>
            <a:r>
              <a:rPr sz="3200" dirty="0">
                <a:solidFill>
                  <a:schemeClr val="tx1"/>
                </a:solidFill>
              </a:rPr>
              <a:t>And he said, Behold now, I have taken upon me to speak unto the Lord: Peradventure there shall be twenty found there. And he said, I will not destroy it for twenty's sake.</a:t>
            </a:r>
          </a:p>
        </p:txBody>
      </p:sp>
      <p:pic>
        <p:nvPicPr>
          <p:cNvPr id="66564" name="Picture 4" descr="‘What if there are just 40 righteous people?’ Abraham asked. The Lord replied, ‘For the sake of 40 people I will not destroy the city.’ – Slide 17">
            <a:extLst>
              <a:ext uri="{FF2B5EF4-FFF2-40B4-BE49-F238E27FC236}">
                <a16:creationId xmlns:a16="http://schemas.microsoft.com/office/drawing/2014/main" id="{FF4BCEAE-E57E-35A9-AB7C-534783B43A1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89638"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Judgment: </a:t>
            </a:r>
            <a:r>
              <a:rPr sz="4800" dirty="0"/>
              <a:t>Genesis 18:32</a:t>
            </a:r>
          </a:p>
        </p:txBody>
      </p:sp>
      <p:sp>
        <p:nvSpPr>
          <p:cNvPr id="3" name="Content Placeholder 2"/>
          <p:cNvSpPr>
            <a:spLocks noGrp="1"/>
          </p:cNvSpPr>
          <p:nvPr>
            <p:ph sz="half" idx="1"/>
          </p:nvPr>
        </p:nvSpPr>
        <p:spPr/>
        <p:txBody>
          <a:bodyPr>
            <a:normAutofit fontScale="92500"/>
          </a:bodyPr>
          <a:lstStyle/>
          <a:p>
            <a:r>
              <a:rPr sz="3200" dirty="0">
                <a:solidFill>
                  <a:schemeClr val="tx1"/>
                </a:solidFill>
              </a:rPr>
              <a:t>And he said, Oh let not the Lord be angry, and I will speak yet but this once: Peradventure ten shall be found there. And he said, I will not destroy it for ten's sake.</a:t>
            </a:r>
          </a:p>
        </p:txBody>
      </p:sp>
      <p:pic>
        <p:nvPicPr>
          <p:cNvPr id="67586" name="Picture 2" descr="‘Please don’t be angry and let me speak,’ Abraham pleaded. ‘What if only 30 good people can be found?’ ‘I will not destroy the city if there are 30 righteous people in it,’ the Lord replied. – Slide 18">
            <a:extLst>
              <a:ext uri="{FF2B5EF4-FFF2-40B4-BE49-F238E27FC236}">
                <a16:creationId xmlns:a16="http://schemas.microsoft.com/office/drawing/2014/main" id="{4F3D0A13-4D63-7E53-A5F0-5F17886A1C4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89638"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Judgment: </a:t>
            </a:r>
            <a:r>
              <a:rPr sz="4800" dirty="0"/>
              <a:t>Genesis 18:33</a:t>
            </a:r>
          </a:p>
        </p:txBody>
      </p:sp>
      <p:sp>
        <p:nvSpPr>
          <p:cNvPr id="3" name="Content Placeholder 2"/>
          <p:cNvSpPr>
            <a:spLocks noGrp="1"/>
          </p:cNvSpPr>
          <p:nvPr>
            <p:ph sz="half" idx="1"/>
          </p:nvPr>
        </p:nvSpPr>
        <p:spPr/>
        <p:txBody>
          <a:bodyPr>
            <a:normAutofit/>
          </a:bodyPr>
          <a:lstStyle/>
          <a:p>
            <a:r>
              <a:rPr sz="3200" dirty="0">
                <a:solidFill>
                  <a:schemeClr val="tx1"/>
                </a:solidFill>
              </a:rPr>
              <a:t>And the Lord went his way, as soon as he had left communing with Abraham: and Abraham returned unto his place.</a:t>
            </a:r>
          </a:p>
        </p:txBody>
      </p:sp>
      <p:pic>
        <p:nvPicPr>
          <p:cNvPr id="68610" name="Picture 2" descr="‘For the sake of 10 I will not destroy the city,’ the Lord promised. – Slide 21">
            <a:extLst>
              <a:ext uri="{FF2B5EF4-FFF2-40B4-BE49-F238E27FC236}">
                <a16:creationId xmlns:a16="http://schemas.microsoft.com/office/drawing/2014/main" id="{B86407B7-D10B-D8B8-929D-D4F179C58E2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89638" y="778669"/>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BFD88-40CA-21B8-BC88-AEA5C808CE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C80DF3-318E-677A-EAFF-28EA97F87472}"/>
              </a:ext>
            </a:extLst>
          </p:cNvPr>
          <p:cNvSpPr>
            <a:spLocks noGrp="1"/>
          </p:cNvSpPr>
          <p:nvPr>
            <p:ph type="title"/>
          </p:nvPr>
        </p:nvSpPr>
        <p:spPr>
          <a:xfrm>
            <a:off x="617951" y="401320"/>
            <a:ext cx="10253249" cy="1132839"/>
          </a:xfrm>
        </p:spPr>
        <p:txBody>
          <a:bodyPr>
            <a:normAutofit/>
          </a:bodyPr>
          <a:lstStyle/>
          <a:p>
            <a:r>
              <a:rPr lang="en-US" sz="4800" b="1" dirty="0"/>
              <a:t>Present Truth: 2 Peter 1:3-12</a:t>
            </a:r>
          </a:p>
        </p:txBody>
      </p:sp>
      <p:sp>
        <p:nvSpPr>
          <p:cNvPr id="3" name="Content Placeholder 2">
            <a:extLst>
              <a:ext uri="{FF2B5EF4-FFF2-40B4-BE49-F238E27FC236}">
                <a16:creationId xmlns:a16="http://schemas.microsoft.com/office/drawing/2014/main" id="{3D594F6A-DCA9-D096-F0E3-4B5B184A6085}"/>
              </a:ext>
            </a:extLst>
          </p:cNvPr>
          <p:cNvSpPr>
            <a:spLocks noGrp="1"/>
          </p:cNvSpPr>
          <p:nvPr>
            <p:ph idx="1"/>
          </p:nvPr>
        </p:nvSpPr>
        <p:spPr>
          <a:xfrm>
            <a:off x="617951" y="1683468"/>
            <a:ext cx="7215409" cy="4587903"/>
          </a:xfrm>
        </p:spPr>
        <p:txBody>
          <a:bodyPr>
            <a:normAutofit/>
          </a:bodyPr>
          <a:lstStyle/>
          <a:p>
            <a:pPr marL="0" indent="0">
              <a:buNone/>
            </a:pPr>
            <a:r>
              <a:rPr lang="en-US" sz="3600" dirty="0">
                <a:solidFill>
                  <a:schemeClr val="tx1"/>
                </a:solidFill>
              </a:rPr>
              <a:t>3 According as his divine power hath given unto us all things that pertain unto life and godliness, through the knowledge of him that hath called us to glory and virtue:</a:t>
            </a:r>
          </a:p>
        </p:txBody>
      </p:sp>
      <p:pic>
        <p:nvPicPr>
          <p:cNvPr id="4098" name="Picture 2" descr="Free Heaven's Light Descends Image | Download at StockCake">
            <a:extLst>
              <a:ext uri="{FF2B5EF4-FFF2-40B4-BE49-F238E27FC236}">
                <a16:creationId xmlns:a16="http://schemas.microsoft.com/office/drawing/2014/main" id="{620A9269-CD6D-E993-322D-F858E2A486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8137" y="1607708"/>
            <a:ext cx="3555912" cy="4848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081631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Final Judgment: </a:t>
            </a:r>
            <a:r>
              <a:rPr dirty="0"/>
              <a:t>Ecclesiastes 12:14</a:t>
            </a:r>
          </a:p>
        </p:txBody>
      </p:sp>
      <p:sp>
        <p:nvSpPr>
          <p:cNvPr id="4" name="Content Placeholder 3"/>
          <p:cNvSpPr>
            <a:spLocks noGrp="1"/>
          </p:cNvSpPr>
          <p:nvPr>
            <p:ph sz="half" idx="2"/>
          </p:nvPr>
        </p:nvSpPr>
        <p:spPr>
          <a:xfrm>
            <a:off x="5406887" y="431356"/>
            <a:ext cx="5335725" cy="4451261"/>
          </a:xfrm>
        </p:spPr>
        <p:txBody>
          <a:bodyPr>
            <a:normAutofit/>
          </a:bodyPr>
          <a:lstStyle/>
          <a:p>
            <a:r>
              <a:rPr sz="4000" dirty="0">
                <a:solidFill>
                  <a:schemeClr val="tx1"/>
                </a:solidFill>
              </a:rPr>
              <a:t>For God shall bring every work into judgment, with every secret thing, whether it be good, or whether it be evil.</a:t>
            </a:r>
          </a:p>
        </p:txBody>
      </p:sp>
      <p:pic>
        <p:nvPicPr>
          <p:cNvPr id="69636" name="Picture 4" descr="Metal Brass Weighing Scale Balance Weight Measurement Showpiece For Law  Justice | eBay">
            <a:extLst>
              <a:ext uri="{FF2B5EF4-FFF2-40B4-BE49-F238E27FC236}">
                <a16:creationId xmlns:a16="http://schemas.microsoft.com/office/drawing/2014/main" id="{9AE16C85-038E-741A-BD0C-53CFB5ED621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50789" y="431357"/>
            <a:ext cx="4451261" cy="44512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Final Judgment: </a:t>
            </a:r>
            <a:r>
              <a:rPr dirty="0"/>
              <a:t>Daniel 7:9</a:t>
            </a:r>
          </a:p>
        </p:txBody>
      </p:sp>
      <p:sp>
        <p:nvSpPr>
          <p:cNvPr id="4" name="Content Placeholder 3"/>
          <p:cNvSpPr>
            <a:spLocks noGrp="1"/>
          </p:cNvSpPr>
          <p:nvPr>
            <p:ph sz="half" idx="2"/>
          </p:nvPr>
        </p:nvSpPr>
        <p:spPr>
          <a:xfrm>
            <a:off x="5808133" y="685801"/>
            <a:ext cx="5633794" cy="3615266"/>
          </a:xfrm>
        </p:spPr>
        <p:txBody>
          <a:bodyPr>
            <a:normAutofit fontScale="92500" lnSpcReduction="20000"/>
          </a:bodyPr>
          <a:lstStyle/>
          <a:p>
            <a:r>
              <a:rPr sz="3200" dirty="0">
                <a:solidFill>
                  <a:schemeClr val="tx1"/>
                </a:solidFill>
              </a:rPr>
              <a:t>I beheld till the thrones were cast down, and the Ancient of days did sit, whose garment was white as snow, and the hair of his head like the pure wool: his throne was like the fiery flame, and his wheels as burning fire.</a:t>
            </a:r>
          </a:p>
        </p:txBody>
      </p:sp>
      <p:pic>
        <p:nvPicPr>
          <p:cNvPr id="70658" name="Picture 2" descr="Ancient of Days : Fire everywhere | by Samuel | Medium">
            <a:extLst>
              <a:ext uri="{FF2B5EF4-FFF2-40B4-BE49-F238E27FC236}">
                <a16:creationId xmlns:a16="http://schemas.microsoft.com/office/drawing/2014/main" id="{EFCCC7CF-562F-8DD6-C11E-CAD0C6FDA6D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61393" y="685800"/>
            <a:ext cx="4382765" cy="3614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Final Judgment: </a:t>
            </a:r>
            <a:r>
              <a:rPr dirty="0"/>
              <a:t>Daniel 7:10</a:t>
            </a:r>
          </a:p>
        </p:txBody>
      </p:sp>
      <p:sp>
        <p:nvSpPr>
          <p:cNvPr id="4" name="Content Placeholder 3"/>
          <p:cNvSpPr>
            <a:spLocks noGrp="1"/>
          </p:cNvSpPr>
          <p:nvPr>
            <p:ph sz="half" idx="2"/>
          </p:nvPr>
        </p:nvSpPr>
        <p:spPr>
          <a:xfrm>
            <a:off x="5808133" y="685801"/>
            <a:ext cx="5699656" cy="3615266"/>
          </a:xfrm>
        </p:spPr>
        <p:txBody>
          <a:bodyPr>
            <a:normAutofit/>
          </a:bodyPr>
          <a:lstStyle/>
          <a:p>
            <a:r>
              <a:rPr sz="2800" dirty="0">
                <a:solidFill>
                  <a:schemeClr val="tx1"/>
                </a:solidFill>
              </a:rPr>
              <a:t>A fiery stream issued and came forth from before him: thousand thousands ministered unto him, and ten thousand times ten thousand stood before him: the judgment was set, and the books were opened.</a:t>
            </a:r>
          </a:p>
        </p:txBody>
      </p:sp>
      <p:pic>
        <p:nvPicPr>
          <p:cNvPr id="71682" name="Picture 2" descr="Advent Flow #7 - NAME OF GOD: Ancient of Days — Cedar Creek Sherwood">
            <a:extLst>
              <a:ext uri="{FF2B5EF4-FFF2-40B4-BE49-F238E27FC236}">
                <a16:creationId xmlns:a16="http://schemas.microsoft.com/office/drawing/2014/main" id="{507FB81B-30D4-7F09-8923-1CAFBDB797A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42950" y="685800"/>
            <a:ext cx="4819650" cy="3614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Final Judgment: </a:t>
            </a:r>
            <a:r>
              <a:rPr dirty="0"/>
              <a:t>Daniel 7:13</a:t>
            </a:r>
          </a:p>
        </p:txBody>
      </p:sp>
      <p:sp>
        <p:nvSpPr>
          <p:cNvPr id="4" name="Content Placeholder 3"/>
          <p:cNvSpPr>
            <a:spLocks noGrp="1"/>
          </p:cNvSpPr>
          <p:nvPr>
            <p:ph sz="half" idx="2"/>
          </p:nvPr>
        </p:nvSpPr>
        <p:spPr>
          <a:xfrm>
            <a:off x="5808133" y="685801"/>
            <a:ext cx="5699656" cy="3615266"/>
          </a:xfrm>
        </p:spPr>
        <p:txBody>
          <a:bodyPr>
            <a:normAutofit/>
          </a:bodyPr>
          <a:lstStyle/>
          <a:p>
            <a:r>
              <a:rPr sz="3200" dirty="0">
                <a:solidFill>
                  <a:schemeClr val="tx1"/>
                </a:solidFill>
              </a:rPr>
              <a:t>I saw in the night visions, and, behold, one like the Son of man came with the clouds of heaven, and came to the Ancient of days, and they brought him near before him.</a:t>
            </a:r>
          </a:p>
        </p:txBody>
      </p:sp>
      <p:pic>
        <p:nvPicPr>
          <p:cNvPr id="72708" name="Picture 4" descr="The Son of Man is the Best King">
            <a:extLst>
              <a:ext uri="{FF2B5EF4-FFF2-40B4-BE49-F238E27FC236}">
                <a16:creationId xmlns:a16="http://schemas.microsoft.com/office/drawing/2014/main" id="{95947EE3-E3E2-8E26-E9AC-29A7AC58934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41425" y="685800"/>
            <a:ext cx="4222701" cy="3614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Final Judgment: </a:t>
            </a:r>
            <a:r>
              <a:rPr dirty="0"/>
              <a:t>Daniel 7:14</a:t>
            </a:r>
          </a:p>
        </p:txBody>
      </p:sp>
      <p:sp>
        <p:nvSpPr>
          <p:cNvPr id="4" name="Content Placeholder 3"/>
          <p:cNvSpPr>
            <a:spLocks noGrp="1"/>
          </p:cNvSpPr>
          <p:nvPr>
            <p:ph sz="half" idx="2"/>
          </p:nvPr>
        </p:nvSpPr>
        <p:spPr>
          <a:xfrm>
            <a:off x="5808133" y="685801"/>
            <a:ext cx="5699656" cy="3615266"/>
          </a:xfrm>
        </p:spPr>
        <p:txBody>
          <a:bodyPr>
            <a:normAutofit fontScale="92500" lnSpcReduction="10000"/>
          </a:bodyPr>
          <a:lstStyle/>
          <a:p>
            <a:r>
              <a:rPr sz="2800" dirty="0">
                <a:solidFill>
                  <a:schemeClr val="tx1"/>
                </a:solidFill>
              </a:rPr>
              <a:t>And there was given him dominion, and glory, and a kingdom, that all people, nations, and languages, should serve him: his dominion is an everlasting dominion, which shall not pass away, and his kingdom that which shall not be destroyed.</a:t>
            </a:r>
          </a:p>
        </p:txBody>
      </p:sp>
      <p:pic>
        <p:nvPicPr>
          <p:cNvPr id="73730" name="Picture 2" descr="The Kingdom of God on Earth - Christadelphians">
            <a:extLst>
              <a:ext uri="{FF2B5EF4-FFF2-40B4-BE49-F238E27FC236}">
                <a16:creationId xmlns:a16="http://schemas.microsoft.com/office/drawing/2014/main" id="{D0882C5E-85DC-C943-8DFC-5DA8F88F303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b="3049"/>
          <a:stretch>
            <a:fillRect/>
          </a:stretch>
        </p:blipFill>
        <p:spPr bwMode="auto">
          <a:xfrm>
            <a:off x="790898" y="685800"/>
            <a:ext cx="4873003" cy="36152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Final Judgment: </a:t>
            </a:r>
            <a:r>
              <a:rPr dirty="0"/>
              <a:t>Daniel 7:22</a:t>
            </a:r>
          </a:p>
        </p:txBody>
      </p:sp>
      <p:sp>
        <p:nvSpPr>
          <p:cNvPr id="4" name="Content Placeholder 3"/>
          <p:cNvSpPr>
            <a:spLocks noGrp="1"/>
          </p:cNvSpPr>
          <p:nvPr>
            <p:ph sz="half" idx="2"/>
          </p:nvPr>
        </p:nvSpPr>
        <p:spPr>
          <a:xfrm>
            <a:off x="5088835" y="685801"/>
            <a:ext cx="5653777" cy="3615266"/>
          </a:xfrm>
        </p:spPr>
        <p:txBody>
          <a:bodyPr>
            <a:normAutofit fontScale="92500"/>
          </a:bodyPr>
          <a:lstStyle/>
          <a:p>
            <a:r>
              <a:rPr sz="3600" dirty="0">
                <a:solidFill>
                  <a:schemeClr val="tx1"/>
                </a:solidFill>
              </a:rPr>
              <a:t>Until the Ancient of days came, and judgment was given to the saints of the most High; and the time came that the saints possessed the kingdom.</a:t>
            </a:r>
          </a:p>
        </p:txBody>
      </p:sp>
      <p:pic>
        <p:nvPicPr>
          <p:cNvPr id="74754" name="Picture 2" descr="What does Daniel 7:22 mean? | Bible Art">
            <a:extLst>
              <a:ext uri="{FF2B5EF4-FFF2-40B4-BE49-F238E27FC236}">
                <a16:creationId xmlns:a16="http://schemas.microsoft.com/office/drawing/2014/main" id="{896CC86A-6278-DDC9-3B36-AC367403BF4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67781" y="630141"/>
            <a:ext cx="3801532" cy="38015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Final Judgment: </a:t>
            </a:r>
            <a:r>
              <a:rPr dirty="0"/>
              <a:t>Daniel 7:26</a:t>
            </a:r>
          </a:p>
        </p:txBody>
      </p:sp>
      <p:sp>
        <p:nvSpPr>
          <p:cNvPr id="4" name="Content Placeholder 3"/>
          <p:cNvSpPr>
            <a:spLocks noGrp="1"/>
          </p:cNvSpPr>
          <p:nvPr>
            <p:ph sz="half" idx="2"/>
          </p:nvPr>
        </p:nvSpPr>
        <p:spPr/>
        <p:txBody>
          <a:bodyPr>
            <a:normAutofit fontScale="92500"/>
          </a:bodyPr>
          <a:lstStyle/>
          <a:p>
            <a:r>
              <a:rPr sz="3600" dirty="0">
                <a:solidFill>
                  <a:schemeClr val="tx1"/>
                </a:solidFill>
              </a:rPr>
              <a:t>But the judgment shall sit, and they shall take away his</a:t>
            </a:r>
            <a:r>
              <a:rPr lang="en-US" sz="3600" dirty="0">
                <a:solidFill>
                  <a:schemeClr val="tx1"/>
                </a:solidFill>
              </a:rPr>
              <a:t> </a:t>
            </a:r>
            <a:r>
              <a:rPr lang="en-US" sz="3600" dirty="0">
                <a:solidFill>
                  <a:schemeClr val="tx1">
                    <a:lumMod val="75000"/>
                  </a:schemeClr>
                </a:solidFill>
              </a:rPr>
              <a:t>[the little horn’s]</a:t>
            </a:r>
            <a:r>
              <a:rPr sz="3600" dirty="0">
                <a:solidFill>
                  <a:schemeClr val="tx1">
                    <a:lumMod val="75000"/>
                  </a:schemeClr>
                </a:solidFill>
              </a:rPr>
              <a:t> </a:t>
            </a:r>
            <a:r>
              <a:rPr sz="3600" dirty="0">
                <a:solidFill>
                  <a:schemeClr val="tx1"/>
                </a:solidFill>
              </a:rPr>
              <a:t>dominion, to consume and to destroy it unto the end.</a:t>
            </a:r>
          </a:p>
        </p:txBody>
      </p:sp>
      <p:pic>
        <p:nvPicPr>
          <p:cNvPr id="75778" name="Picture 2" descr="What does Daniel 7:26 mean? | Bible Art">
            <a:extLst>
              <a:ext uri="{FF2B5EF4-FFF2-40B4-BE49-F238E27FC236}">
                <a16:creationId xmlns:a16="http://schemas.microsoft.com/office/drawing/2014/main" id="{449C4ED7-B71B-0975-7801-4D033D54EED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25857" y="610573"/>
            <a:ext cx="4025555" cy="402555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Final Judgment: </a:t>
            </a:r>
            <a:r>
              <a:rPr dirty="0"/>
              <a:t>Daniel 7:27</a:t>
            </a:r>
          </a:p>
        </p:txBody>
      </p:sp>
      <p:sp>
        <p:nvSpPr>
          <p:cNvPr id="4" name="Content Placeholder 3"/>
          <p:cNvSpPr>
            <a:spLocks noGrp="1"/>
          </p:cNvSpPr>
          <p:nvPr>
            <p:ph sz="half" idx="2"/>
          </p:nvPr>
        </p:nvSpPr>
        <p:spPr>
          <a:xfrm>
            <a:off x="5808133" y="685801"/>
            <a:ext cx="5699656" cy="3615266"/>
          </a:xfrm>
        </p:spPr>
        <p:txBody>
          <a:bodyPr>
            <a:normAutofit fontScale="92500" lnSpcReduction="10000"/>
          </a:bodyPr>
          <a:lstStyle/>
          <a:p>
            <a:r>
              <a:rPr sz="2800" dirty="0">
                <a:solidFill>
                  <a:schemeClr val="tx1"/>
                </a:solidFill>
              </a:rPr>
              <a:t>And the kingdom and dominion, and the greatness of the kingdom under the whole heaven, shall be given to the people of the saints of the most High, whose kingdom is an everlasting kingdom, and all dominions shall serve and obey him.</a:t>
            </a:r>
          </a:p>
        </p:txBody>
      </p:sp>
      <p:pic>
        <p:nvPicPr>
          <p:cNvPr id="76804" name="Picture 4" descr="Kingdom Of Heaven Images – Browse 67,517 Stock Photos, Vectors, and Video |  Adobe Stock">
            <a:extLst>
              <a:ext uri="{FF2B5EF4-FFF2-40B4-BE49-F238E27FC236}">
                <a16:creationId xmlns:a16="http://schemas.microsoft.com/office/drawing/2014/main" id="{65311FDD-C24E-FADE-FB72-9EAD49476E6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03901" y="685801"/>
            <a:ext cx="5304232" cy="37887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27448-FAFD-63A1-CFFD-83EEDC2122F8}"/>
              </a:ext>
            </a:extLst>
          </p:cNvPr>
          <p:cNvSpPr>
            <a:spLocks noGrp="1"/>
          </p:cNvSpPr>
          <p:nvPr>
            <p:ph type="ctrTitle"/>
          </p:nvPr>
        </p:nvSpPr>
        <p:spPr/>
        <p:txBody>
          <a:bodyPr/>
          <a:lstStyle/>
          <a:p>
            <a:r>
              <a:rPr lang="en-US" dirty="0"/>
              <a:t>Thank you and</a:t>
            </a:r>
          </a:p>
        </p:txBody>
      </p:sp>
      <p:sp>
        <p:nvSpPr>
          <p:cNvPr id="3" name="Subtitle 2">
            <a:extLst>
              <a:ext uri="{FF2B5EF4-FFF2-40B4-BE49-F238E27FC236}">
                <a16:creationId xmlns:a16="http://schemas.microsoft.com/office/drawing/2014/main" id="{2A90C9AD-CB4E-142E-B863-244DB4DDCDF0}"/>
              </a:ext>
            </a:extLst>
          </p:cNvPr>
          <p:cNvSpPr>
            <a:spLocks noGrp="1"/>
          </p:cNvSpPr>
          <p:nvPr>
            <p:ph type="subTitle" idx="1"/>
          </p:nvPr>
        </p:nvSpPr>
        <p:spPr/>
        <p:txBody>
          <a:bodyPr>
            <a:normAutofit/>
          </a:bodyPr>
          <a:lstStyle/>
          <a:p>
            <a:r>
              <a:rPr lang="en-US" sz="6000" b="1" dirty="0"/>
              <a:t>Happy Sabbath!!</a:t>
            </a:r>
          </a:p>
        </p:txBody>
      </p:sp>
    </p:spTree>
    <p:extLst>
      <p:ext uri="{BB962C8B-B14F-4D97-AF65-F5344CB8AC3E}">
        <p14:creationId xmlns:p14="http://schemas.microsoft.com/office/powerpoint/2010/main" val="3395492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D3C4A-C792-452B-8D0E-F8ECE80DF5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5A364C-27DE-D3D3-55C7-1C10FCAA8BF2}"/>
              </a:ext>
            </a:extLst>
          </p:cNvPr>
          <p:cNvSpPr>
            <a:spLocks noGrp="1"/>
          </p:cNvSpPr>
          <p:nvPr>
            <p:ph type="title"/>
          </p:nvPr>
        </p:nvSpPr>
        <p:spPr>
          <a:xfrm>
            <a:off x="617951" y="401320"/>
            <a:ext cx="10253249" cy="1132839"/>
          </a:xfrm>
        </p:spPr>
        <p:txBody>
          <a:bodyPr>
            <a:normAutofit/>
          </a:bodyPr>
          <a:lstStyle/>
          <a:p>
            <a:r>
              <a:rPr lang="en-US" sz="4800" b="1" dirty="0"/>
              <a:t>Present Truth: 2 Peter 1:4-12</a:t>
            </a:r>
          </a:p>
        </p:txBody>
      </p:sp>
      <p:sp>
        <p:nvSpPr>
          <p:cNvPr id="3" name="Content Placeholder 2">
            <a:extLst>
              <a:ext uri="{FF2B5EF4-FFF2-40B4-BE49-F238E27FC236}">
                <a16:creationId xmlns:a16="http://schemas.microsoft.com/office/drawing/2014/main" id="{4B0A1FBD-5700-E1A2-8C4D-439426502185}"/>
              </a:ext>
            </a:extLst>
          </p:cNvPr>
          <p:cNvSpPr>
            <a:spLocks noGrp="1"/>
          </p:cNvSpPr>
          <p:nvPr>
            <p:ph idx="1"/>
          </p:nvPr>
        </p:nvSpPr>
        <p:spPr>
          <a:xfrm>
            <a:off x="617951" y="1683468"/>
            <a:ext cx="7565266" cy="4587903"/>
          </a:xfrm>
        </p:spPr>
        <p:txBody>
          <a:bodyPr>
            <a:normAutofit/>
          </a:bodyPr>
          <a:lstStyle/>
          <a:p>
            <a:pPr marL="0" indent="0">
              <a:buNone/>
            </a:pPr>
            <a:r>
              <a:rPr lang="en-US" sz="3600" dirty="0">
                <a:solidFill>
                  <a:schemeClr val="tx1"/>
                </a:solidFill>
              </a:rPr>
              <a:t>4 Whereby are given unto us exceeding great and precious promises: that by these ye might be partakers of the divine nature, having escaped the corruption that is in the world through lust.</a:t>
            </a:r>
            <a:endParaRPr lang="en-US" sz="3600" dirty="0"/>
          </a:p>
        </p:txBody>
      </p:sp>
      <p:pic>
        <p:nvPicPr>
          <p:cNvPr id="5122" name="Picture 2" descr="Free Scripture Meets Light Image ...">
            <a:extLst>
              <a:ext uri="{FF2B5EF4-FFF2-40B4-BE49-F238E27FC236}">
                <a16:creationId xmlns:a16="http://schemas.microsoft.com/office/drawing/2014/main" id="{5A73B4F6-F820-22B7-2CB8-83CF17701D1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2433"/>
          <a:stretch>
            <a:fillRect/>
          </a:stretch>
        </p:blipFill>
        <p:spPr bwMode="auto">
          <a:xfrm>
            <a:off x="8275983" y="1428141"/>
            <a:ext cx="3243608" cy="4962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358191"/>
      </p:ext>
    </p:extLst>
  </p:cSld>
  <p:clrMapOvr>
    <a:masterClrMapping/>
  </p:clrMapOvr>
</p:sld>
</file>

<file path=ppt/theme/theme1.xml><?xml version="1.0" encoding="utf-8"?>
<a:theme xmlns:a="http://schemas.openxmlformats.org/drawingml/2006/main" name="Sl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816</TotalTime>
  <Words>3448</Words>
  <Application>Microsoft Office PowerPoint</Application>
  <PresentationFormat>Widescreen</PresentationFormat>
  <Paragraphs>206</Paragraphs>
  <Slides>88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88</vt:i4>
      </vt:variant>
    </vt:vector>
  </HeadingPairs>
  <TitlesOfParts>
    <vt:vector size="92" baseType="lpstr">
      <vt:lpstr>Arial</vt:lpstr>
      <vt:lpstr>Century Gothic</vt:lpstr>
      <vt:lpstr>Wingdings 3</vt:lpstr>
      <vt:lpstr>Slice</vt:lpstr>
      <vt:lpstr>UPON WHOM THE ENDS HAVE COME</vt:lpstr>
      <vt:lpstr>Memory Verse:  1 Corinthians 10:11-12</vt:lpstr>
      <vt:lpstr>SDA Quarterly, May 31 2025,  Sabbath Afternoon</vt:lpstr>
      <vt:lpstr>SDA Quarterly, May 31 2025,  Sabbath Afternoon</vt:lpstr>
      <vt:lpstr>What is “Present Truth”?</vt:lpstr>
      <vt:lpstr>Present Truth:  2 Peter 1:12-13</vt:lpstr>
      <vt:lpstr>Present Truth: 2 Peter 1:1-12</vt:lpstr>
      <vt:lpstr>Present Truth: 2 Peter 1:3-12</vt:lpstr>
      <vt:lpstr>Present Truth: 2 Peter 1:4-12</vt:lpstr>
      <vt:lpstr>Present Truth: 2 Peter 1:5-12</vt:lpstr>
      <vt:lpstr>Present Truth: 2 Peter 1:7-12</vt:lpstr>
      <vt:lpstr>Present Truth: 2 Peter 1:9-12</vt:lpstr>
      <vt:lpstr>Present Truth: 2 Peter 1:11-12</vt:lpstr>
      <vt:lpstr>TRUTH:  2 peter 1:19-21</vt:lpstr>
      <vt:lpstr>TRUTH:  2 peter 1:20-21</vt:lpstr>
      <vt:lpstr>Present Truth: 2 Peter 2:12 </vt:lpstr>
      <vt:lpstr>Present Truth:  Direct Messages</vt:lpstr>
      <vt:lpstr>Present Truth: Messages for a time</vt:lpstr>
      <vt:lpstr>Present Truth: Messages for a time</vt:lpstr>
      <vt:lpstr>Present Truth: Messages for a time</vt:lpstr>
      <vt:lpstr>Present Truth:  Messages For a Time</vt:lpstr>
      <vt:lpstr>Egw, Testimonies V2 p. 693</vt:lpstr>
      <vt:lpstr>What is “Present Truth”?</vt:lpstr>
      <vt:lpstr>SDA Quarterly, May 31 2025,  Sabbath Afternoon</vt:lpstr>
      <vt:lpstr>The Days of Noah: Matthew 24:36</vt:lpstr>
      <vt:lpstr>The Days of Noah: Matthew 24:37</vt:lpstr>
      <vt:lpstr>Finding Grace: Genesis 6:1</vt:lpstr>
      <vt:lpstr>Finding Grace: Genesis 6:2</vt:lpstr>
      <vt:lpstr>Finding Grace: Genesis 6:3</vt:lpstr>
      <vt:lpstr>Finding Grace: Genesis 6:4</vt:lpstr>
      <vt:lpstr>Finding Grace: Genesis 6:5</vt:lpstr>
      <vt:lpstr>Finding Grace: Genesis 6:6</vt:lpstr>
      <vt:lpstr>Finding Grace: Genesis 6:7</vt:lpstr>
      <vt:lpstr>Finding Grace: Genesis 6:8</vt:lpstr>
      <vt:lpstr>Finding Grace: Genesis 6:9</vt:lpstr>
      <vt:lpstr>Finding Grace: Genesis 6:10</vt:lpstr>
      <vt:lpstr>Finding Grace: Genesis 6:11</vt:lpstr>
      <vt:lpstr>Finding Grace: Genesis 6:12</vt:lpstr>
      <vt:lpstr>Finding Grace: Genesis 6:13</vt:lpstr>
      <vt:lpstr>Finding Grace: 2 Peter 3:5</vt:lpstr>
      <vt:lpstr>Finding Grace: Hebrews 11:7</vt:lpstr>
      <vt:lpstr>The Days of Noah: Matthew 24:38</vt:lpstr>
      <vt:lpstr>The Days of Noah: Matthew 24:39</vt:lpstr>
      <vt:lpstr>The Days of Noah: Matthew 24:40</vt:lpstr>
      <vt:lpstr>The Days of Noah: Matthew 24:41</vt:lpstr>
      <vt:lpstr>The Days of Noah: Matthew 24:42</vt:lpstr>
      <vt:lpstr>The Days of Noah: Matthew 24:43</vt:lpstr>
      <vt:lpstr>The Days of Noah: Matthew 24:44</vt:lpstr>
      <vt:lpstr>Coming Destruction: 2 Peter 2:4</vt:lpstr>
      <vt:lpstr>Coming Destruction: 2 Peter 2:5</vt:lpstr>
      <vt:lpstr>Coming Destruction: 2 Peter 2:6</vt:lpstr>
      <vt:lpstr>Coming Destruction: 2 Peter 2:7</vt:lpstr>
      <vt:lpstr>Coming Destruction: 2 Peter 2:8</vt:lpstr>
      <vt:lpstr>Coming Destruction: 2 Peter 2:9</vt:lpstr>
      <vt:lpstr>Coming Destruction: 2 Peter 2:10</vt:lpstr>
      <vt:lpstr>Coming Destruction: 2 Peter 2:11</vt:lpstr>
      <vt:lpstr>Coming Destruction: Jude 1:5</vt:lpstr>
      <vt:lpstr>Coming Destruction: Jude 1:6</vt:lpstr>
      <vt:lpstr>Coming Destruction: Jude 1:7</vt:lpstr>
      <vt:lpstr>Coming Destruction: Jude 1:8</vt:lpstr>
      <vt:lpstr>Coming Destruction: Ezekiel 16:46</vt:lpstr>
      <vt:lpstr>Judgment: Amos 3:7</vt:lpstr>
      <vt:lpstr>Judgment: Genesis 18:17</vt:lpstr>
      <vt:lpstr>Judgment: Genesis 18:18</vt:lpstr>
      <vt:lpstr>Judgment: Genesis 18:19</vt:lpstr>
      <vt:lpstr>Judgment: Genesis 18:20</vt:lpstr>
      <vt:lpstr>Judgment: Genesis 18:21</vt:lpstr>
      <vt:lpstr>Judgment: Genesis 18:22</vt:lpstr>
      <vt:lpstr>Judgment: Genesis 18:23</vt:lpstr>
      <vt:lpstr>Judgment: Genesis 18:24</vt:lpstr>
      <vt:lpstr>Judgment: Genesis 18:25</vt:lpstr>
      <vt:lpstr>Judgment: Genesis 18:26</vt:lpstr>
      <vt:lpstr>Judgment: Genesis 18:27</vt:lpstr>
      <vt:lpstr>Judgment: Genesis 18:28</vt:lpstr>
      <vt:lpstr>Judgment: Genesis 18:29</vt:lpstr>
      <vt:lpstr>Judgment: Genesis 18:30</vt:lpstr>
      <vt:lpstr>Judgment: Genesis 18:31</vt:lpstr>
      <vt:lpstr>Judgment: Genesis 18:32</vt:lpstr>
      <vt:lpstr>Judgment: Genesis 18:33</vt:lpstr>
      <vt:lpstr>Final Judgment: Ecclesiastes 12:14</vt:lpstr>
      <vt:lpstr>Final Judgment: Daniel 7:9</vt:lpstr>
      <vt:lpstr>Final Judgment: Daniel 7:10</vt:lpstr>
      <vt:lpstr>Final Judgment: Daniel 7:13</vt:lpstr>
      <vt:lpstr>Final Judgment: Daniel 7:14</vt:lpstr>
      <vt:lpstr>Final Judgment: Daniel 7:22</vt:lpstr>
      <vt:lpstr>Final Judgment: Daniel 7:26</vt:lpstr>
      <vt:lpstr>Final Judgment: Daniel 7:27</vt:lpstr>
      <vt:lpstr>Thank you and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young</dc:creator>
  <cp:lastModifiedBy>gabby young</cp:lastModifiedBy>
  <cp:revision>4</cp:revision>
  <dcterms:created xsi:type="dcterms:W3CDTF">2025-06-06T22:29:35Z</dcterms:created>
  <dcterms:modified xsi:type="dcterms:W3CDTF">2025-06-07T12:06:52Z</dcterms:modified>
</cp:coreProperties>
</file>