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sldIdLst>
    <p:sldId id="256" r:id="rId2"/>
    <p:sldId id="257" r:id="rId3"/>
    <p:sldId id="282" r:id="rId4"/>
    <p:sldId id="344" r:id="rId5"/>
    <p:sldId id="283" r:id="rId6"/>
    <p:sldId id="284" r:id="rId7"/>
    <p:sldId id="285" r:id="rId8"/>
    <p:sldId id="260" r:id="rId9"/>
    <p:sldId id="286" r:id="rId10"/>
    <p:sldId id="287" r:id="rId11"/>
    <p:sldId id="288" r:id="rId12"/>
    <p:sldId id="289" r:id="rId13"/>
    <p:sldId id="290" r:id="rId14"/>
    <p:sldId id="291" r:id="rId15"/>
    <p:sldId id="292" r:id="rId16"/>
    <p:sldId id="293" r:id="rId17"/>
    <p:sldId id="294" r:id="rId18"/>
    <p:sldId id="295" r:id="rId19"/>
    <p:sldId id="346" r:id="rId20"/>
    <p:sldId id="351" r:id="rId21"/>
    <p:sldId id="314" r:id="rId22"/>
    <p:sldId id="315" r:id="rId23"/>
    <p:sldId id="350" r:id="rId24"/>
    <p:sldId id="304" r:id="rId25"/>
    <p:sldId id="305" r:id="rId26"/>
    <p:sldId id="306" r:id="rId27"/>
    <p:sldId id="307" r:id="rId28"/>
    <p:sldId id="308" r:id="rId29"/>
    <p:sldId id="309" r:id="rId30"/>
    <p:sldId id="310" r:id="rId31"/>
    <p:sldId id="311" r:id="rId32"/>
    <p:sldId id="349" r:id="rId33"/>
    <p:sldId id="296" r:id="rId34"/>
    <p:sldId id="352" r:id="rId35"/>
    <p:sldId id="297" r:id="rId36"/>
    <p:sldId id="353" r:id="rId37"/>
    <p:sldId id="298" r:id="rId38"/>
    <p:sldId id="299" r:id="rId39"/>
    <p:sldId id="300" r:id="rId40"/>
    <p:sldId id="301" r:id="rId41"/>
    <p:sldId id="302" r:id="rId42"/>
    <p:sldId id="303" r:id="rId43"/>
    <p:sldId id="279" r:id="rId44"/>
    <p:sldId id="386" r:id="rId45"/>
    <p:sldId id="387" r:id="rId46"/>
    <p:sldId id="258" r:id="rId47"/>
    <p:sldId id="259" r:id="rId48"/>
    <p:sldId id="261" r:id="rId49"/>
    <p:sldId id="262" r:id="rId50"/>
    <p:sldId id="263" r:id="rId51"/>
    <p:sldId id="264" r:id="rId52"/>
    <p:sldId id="265" r:id="rId53"/>
    <p:sldId id="266" r:id="rId54"/>
    <p:sldId id="267" r:id="rId55"/>
    <p:sldId id="268" r:id="rId56"/>
    <p:sldId id="269" r:id="rId57"/>
    <p:sldId id="270" r:id="rId58"/>
    <p:sldId id="271" r:id="rId59"/>
    <p:sldId id="272" r:id="rId60"/>
    <p:sldId id="273" r:id="rId61"/>
    <p:sldId id="274" r:id="rId62"/>
    <p:sldId id="275" r:id="rId63"/>
    <p:sldId id="276" r:id="rId64"/>
    <p:sldId id="277" r:id="rId65"/>
    <p:sldId id="278" r:id="rId66"/>
    <p:sldId id="358" r:id="rId67"/>
    <p:sldId id="280" r:id="rId68"/>
    <p:sldId id="388" r:id="rId69"/>
    <p:sldId id="389" r:id="rId70"/>
    <p:sldId id="390" r:id="rId71"/>
    <p:sldId id="359" r:id="rId72"/>
    <p:sldId id="360" r:id="rId73"/>
    <p:sldId id="361" r:id="rId74"/>
    <p:sldId id="364" r:id="rId75"/>
    <p:sldId id="365" r:id="rId76"/>
    <p:sldId id="366" r:id="rId77"/>
    <p:sldId id="367" r:id="rId78"/>
    <p:sldId id="369" r:id="rId79"/>
    <p:sldId id="370" r:id="rId80"/>
    <p:sldId id="371" r:id="rId81"/>
    <p:sldId id="372" r:id="rId82"/>
    <p:sldId id="373" r:id="rId83"/>
    <p:sldId id="374" r:id="rId84"/>
    <p:sldId id="375" r:id="rId85"/>
    <p:sldId id="376" r:id="rId86"/>
    <p:sldId id="377" r:id="rId87"/>
    <p:sldId id="378" r:id="rId88"/>
    <p:sldId id="379" r:id="rId89"/>
    <p:sldId id="380" r:id="rId90"/>
    <p:sldId id="381" r:id="rId91"/>
    <p:sldId id="382" r:id="rId92"/>
    <p:sldId id="383" r:id="rId93"/>
    <p:sldId id="384" r:id="rId94"/>
    <p:sldId id="385" r:id="rId95"/>
    <p:sldId id="391" r:id="rId96"/>
    <p:sldId id="392" r:id="rId97"/>
    <p:sldId id="393" r:id="rId98"/>
    <p:sldId id="394" r:id="rId99"/>
    <p:sldId id="343" r:id="rId10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8F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p:cViewPr>
        <p:scale>
          <a:sx n="45" d="100"/>
          <a:sy n="45" d="100"/>
        </p:scale>
        <p:origin x="849"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CF6AC41-44BE-4ACE-A791-CA5743DC029E}" type="datetimeFigureOut">
              <a:rPr lang="en-US" smtClean="0"/>
              <a:t>6/13/2025</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1863451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F6AC41-44BE-4ACE-A791-CA5743DC029E}" type="datetimeFigureOut">
              <a:rPr lang="en-US" smtClean="0"/>
              <a:t>6/13/2025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159185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1901902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1864613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1377142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3458172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695502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F6AC41-44BE-4ACE-A791-CA5743DC029E}"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809949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F6AC41-44BE-4ACE-A791-CA5743DC029E}"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2889596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F6AC41-44BE-4ACE-A791-CA5743DC029E}"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1812100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F6AC41-44BE-4ACE-A791-CA5743DC029E}"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2292433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F6AC41-44BE-4ACE-A791-CA5743DC029E}" type="datetimeFigureOut">
              <a:rPr lang="en-US" smtClean="0"/>
              <a:t>6/13/2025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2428112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F6AC41-44BE-4ACE-A791-CA5743DC029E}" type="datetimeFigureOut">
              <a:rPr lang="en-US" smtClean="0"/>
              <a:t>6/13/2025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2044557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F6AC41-44BE-4ACE-A791-CA5743DC029E}" type="datetimeFigureOut">
              <a:rPr lang="en-US" smtClean="0"/>
              <a:t>6/13/2025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1583688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F6AC41-44BE-4ACE-A791-CA5743DC029E}" type="datetimeFigureOut">
              <a:rPr lang="en-US" smtClean="0"/>
              <a:t>6/13/2025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2063443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F6AC41-44BE-4ACE-A791-CA5743DC029E}" type="datetimeFigureOut">
              <a:rPr lang="en-US" smtClean="0"/>
              <a:t>6/13/2025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61330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F6AC41-44BE-4ACE-A791-CA5743DC029E}" type="datetimeFigureOut">
              <a:rPr lang="en-US" smtClean="0"/>
              <a:t>6/13/2025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0DC34-CB61-432E-87DE-6FC45C21B6E6}" type="slidenum">
              <a:rPr lang="en-US" smtClean="0"/>
              <a:t>‹#›</a:t>
            </a:fld>
            <a:endParaRPr lang="en-US"/>
          </a:p>
        </p:txBody>
      </p:sp>
    </p:spTree>
    <p:extLst>
      <p:ext uri="{BB962C8B-B14F-4D97-AF65-F5344CB8AC3E}">
        <p14:creationId xmlns:p14="http://schemas.microsoft.com/office/powerpoint/2010/main" val="1913532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CF6AC41-44BE-4ACE-A791-CA5743DC029E}" type="datetimeFigureOut">
              <a:rPr lang="en-US" smtClean="0"/>
              <a:t>6/13/2025</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720DC34-CB61-432E-87DE-6FC45C21B6E6}" type="slidenum">
              <a:rPr lang="en-US" smtClean="0"/>
              <a:t>‹#›</a:t>
            </a:fld>
            <a:endParaRPr lang="en-US"/>
          </a:p>
        </p:txBody>
      </p:sp>
    </p:spTree>
    <p:extLst>
      <p:ext uri="{BB962C8B-B14F-4D97-AF65-F5344CB8AC3E}">
        <p14:creationId xmlns:p14="http://schemas.microsoft.com/office/powerpoint/2010/main" val="1206064789"/>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 id="2147483949" r:id="rId13"/>
    <p:sldLayoutId id="2147483950" r:id="rId14"/>
    <p:sldLayoutId id="2147483951" r:id="rId15"/>
    <p:sldLayoutId id="2147483952" r:id="rId16"/>
    <p:sldLayoutId id="2147483953"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2C426-A932-7336-C25B-ED2A3F6D097D}"/>
              </a:ext>
            </a:extLst>
          </p:cNvPr>
          <p:cNvSpPr>
            <a:spLocks noGrp="1"/>
          </p:cNvSpPr>
          <p:nvPr>
            <p:ph type="ctrTitle"/>
          </p:nvPr>
        </p:nvSpPr>
        <p:spPr>
          <a:xfrm>
            <a:off x="3884612" y="506895"/>
            <a:ext cx="8001000" cy="3842468"/>
          </a:xfrm>
        </p:spPr>
        <p:txBody>
          <a:bodyPr>
            <a:normAutofit/>
          </a:bodyPr>
          <a:lstStyle/>
          <a:p>
            <a:r>
              <a:rPr lang="en-US" sz="8800" b="1" dirty="0"/>
              <a:t>Ruth and Esther</a:t>
            </a:r>
          </a:p>
        </p:txBody>
      </p:sp>
      <p:sp>
        <p:nvSpPr>
          <p:cNvPr id="3" name="Subtitle 2">
            <a:extLst>
              <a:ext uri="{FF2B5EF4-FFF2-40B4-BE49-F238E27FC236}">
                <a16:creationId xmlns:a16="http://schemas.microsoft.com/office/drawing/2014/main" id="{FDD08746-8905-827D-A757-627C8583D552}"/>
              </a:ext>
            </a:extLst>
          </p:cNvPr>
          <p:cNvSpPr>
            <a:spLocks noGrp="1"/>
          </p:cNvSpPr>
          <p:nvPr>
            <p:ph type="subTitle" idx="1"/>
          </p:nvPr>
        </p:nvSpPr>
        <p:spPr>
          <a:xfrm>
            <a:off x="5335725" y="4280008"/>
            <a:ext cx="6400800" cy="1996441"/>
          </a:xfrm>
        </p:spPr>
        <p:txBody>
          <a:bodyPr>
            <a:normAutofit/>
          </a:bodyPr>
          <a:lstStyle/>
          <a:p>
            <a:r>
              <a:rPr lang="en-US" sz="4800" b="1" dirty="0"/>
              <a:t>2</a:t>
            </a:r>
            <a:r>
              <a:rPr lang="en-US" sz="4800" b="1" baseline="30000" dirty="0"/>
              <a:t>nd</a:t>
            </a:r>
            <a:r>
              <a:rPr lang="en-US" sz="4800" b="1" dirty="0"/>
              <a:t> Quarter, 2025</a:t>
            </a:r>
          </a:p>
          <a:p>
            <a:r>
              <a:rPr lang="en-US" sz="4800" b="1" dirty="0"/>
              <a:t>Lesson 11</a:t>
            </a:r>
          </a:p>
        </p:txBody>
      </p:sp>
      <p:pic>
        <p:nvPicPr>
          <p:cNvPr id="4" name="Picture 14" descr="Generated image">
            <a:extLst>
              <a:ext uri="{FF2B5EF4-FFF2-40B4-BE49-F238E27FC236}">
                <a16:creationId xmlns:a16="http://schemas.microsoft.com/office/drawing/2014/main" id="{186DE0E4-5A1F-CB06-FA6E-437A57AADF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329" y="2758548"/>
            <a:ext cx="4714240" cy="4714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044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Genesis 6:5</a:t>
            </a:r>
          </a:p>
        </p:txBody>
      </p:sp>
      <p:pic>
        <p:nvPicPr>
          <p:cNvPr id="19458" name="Picture 2" descr="The Lord saw that the human beings on the earth were very wicked. He also saw that their thoughts were only about evil all the time. The Lord was sorry He had made human beings on the earth. His heart was filled with pain. So the Lord said, ‘I will destroy all human be-ings and every animal, crawling creature and the birds of the air. This is be-cause I am sorry that I have made them.’ – Slide 1">
            <a:extLst>
              <a:ext uri="{FF2B5EF4-FFF2-40B4-BE49-F238E27FC236}">
                <a16:creationId xmlns:a16="http://schemas.microsoft.com/office/drawing/2014/main" id="{8AB25B13-6827-4B34-5402-49A9AF76ED9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848644"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257677" y="2667000"/>
            <a:ext cx="5072932" cy="3124200"/>
          </a:xfrm>
        </p:spPr>
        <p:txBody>
          <a:bodyPr>
            <a:normAutofit fontScale="92500"/>
          </a:bodyPr>
          <a:lstStyle/>
          <a:p>
            <a:r>
              <a:rPr sz="3600" dirty="0">
                <a:solidFill>
                  <a:schemeClr val="tx1"/>
                </a:solidFill>
              </a:rPr>
              <a:t>And God saw that the wickedness of man was great in the earth, and that every imagination of the thoughts of his heart was only evil continually.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Genesis 6:6</a:t>
            </a:r>
          </a:p>
        </p:txBody>
      </p:sp>
      <p:pic>
        <p:nvPicPr>
          <p:cNvPr id="20486" name="Picture 6" descr="Grieving God">
            <a:extLst>
              <a:ext uri="{FF2B5EF4-FFF2-40B4-BE49-F238E27FC236}">
                <a16:creationId xmlns:a16="http://schemas.microsoft.com/office/drawing/2014/main" id="{4F894ED6-2A4D-B1B0-9318-D40DB1DF707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788" r="10221"/>
          <a:stretch>
            <a:fillRect/>
          </a:stretch>
        </p:blipFill>
        <p:spPr bwMode="auto">
          <a:xfrm>
            <a:off x="1659731" y="2212524"/>
            <a:ext cx="4436269" cy="33528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351984" y="2212523"/>
            <a:ext cx="4922966" cy="3352799"/>
          </a:xfrm>
        </p:spPr>
        <p:txBody>
          <a:bodyPr>
            <a:normAutofit fontScale="92500"/>
          </a:bodyPr>
          <a:lstStyle/>
          <a:p>
            <a:r>
              <a:rPr sz="4400" dirty="0">
                <a:solidFill>
                  <a:schemeClr val="tx1"/>
                </a:solidFill>
              </a:rPr>
              <a:t>And it repented the Lord that he had made man on the earth, and it grieved him at his heart.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Genesis 6:7</a:t>
            </a:r>
          </a:p>
        </p:txBody>
      </p:sp>
      <p:pic>
        <p:nvPicPr>
          <p:cNvPr id="23556" name="Picture 4" descr="How could a loving God send a global Flood?">
            <a:extLst>
              <a:ext uri="{FF2B5EF4-FFF2-40B4-BE49-F238E27FC236}">
                <a16:creationId xmlns:a16="http://schemas.microsoft.com/office/drawing/2014/main" id="{1ED990AF-92A8-1E7B-48C3-DB4F4673262D}"/>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6569" r="13579"/>
          <a:stretch>
            <a:fillRect/>
          </a:stretch>
        </p:blipFill>
        <p:spPr bwMode="auto">
          <a:xfrm>
            <a:off x="2009381" y="1986791"/>
            <a:ext cx="4371975" cy="3582516"/>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381355" y="1986791"/>
            <a:ext cx="5036717" cy="3825612"/>
          </a:xfrm>
        </p:spPr>
        <p:txBody>
          <a:bodyPr>
            <a:normAutofit lnSpcReduction="10000"/>
          </a:bodyPr>
          <a:lstStyle/>
          <a:p>
            <a:r>
              <a:rPr sz="3200" dirty="0">
                <a:solidFill>
                  <a:schemeClr val="tx1"/>
                </a:solidFill>
              </a:rPr>
              <a:t>And the Lord said, I will destroy man whom I have created from the face of the earth; both man, and beast, and the creeping thing, and the fowls of the air; for it repenteth me that I have made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Genesis 6:8</a:t>
            </a:r>
          </a:p>
        </p:txBody>
      </p:sp>
      <p:pic>
        <p:nvPicPr>
          <p:cNvPr id="21506" name="Picture 2" descr="God said to Noah, ‘People have made the earth full of violence. So I will destroy everyone on earth. Build a boat of cypress wood 450 feet long, 75 feet wide and 45 feet high. Make it with three decks and cover it inside and outside with tar.  Make an opening around the top of the boat and put a door in the side. I will bring a flood of water on the earth to destroy all living things that live under the sky.  But I will make an agreement with you and your family so you will live.’ – Slide 3">
            <a:extLst>
              <a:ext uri="{FF2B5EF4-FFF2-40B4-BE49-F238E27FC236}">
                <a16:creationId xmlns:a16="http://schemas.microsoft.com/office/drawing/2014/main" id="{227FFED6-E13C-42A8-058A-46C4B36B389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2198501" y="2380753"/>
            <a:ext cx="416560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493667" y="2253533"/>
            <a:ext cx="4895056" cy="3124200"/>
          </a:xfrm>
        </p:spPr>
        <p:txBody>
          <a:bodyPr>
            <a:normAutofit/>
          </a:bodyPr>
          <a:lstStyle/>
          <a:p>
            <a:r>
              <a:rPr sz="4000" dirty="0">
                <a:solidFill>
                  <a:schemeClr val="tx1"/>
                </a:solidFill>
              </a:rPr>
              <a:t>But Noah found grace in the eyes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Genesis 6:9</a:t>
            </a:r>
          </a:p>
        </p:txBody>
      </p:sp>
      <p:pic>
        <p:nvPicPr>
          <p:cNvPr id="22530" name="Picture 2" descr="Noah was 600 years old when the flood came. He and his wife and his sons and their wives went into the boat. The clean animals, the unclean animals, the birds and everything that crawls on the ground came to Noah. They went into the boat in groups of two, male and female. This was just as God had commanded Noah. Seven days later the flood started. – Slide 6">
            <a:extLst>
              <a:ext uri="{FF2B5EF4-FFF2-40B4-BE49-F238E27FC236}">
                <a16:creationId xmlns:a16="http://schemas.microsoft.com/office/drawing/2014/main" id="{AC2094E6-1EDC-69F8-9819-1A02B867368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930400" y="2438399"/>
            <a:ext cx="416560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351984" y="2438399"/>
            <a:ext cx="4895056" cy="3124200"/>
          </a:xfrm>
        </p:spPr>
        <p:txBody>
          <a:bodyPr>
            <a:normAutofit lnSpcReduction="10000"/>
          </a:bodyPr>
          <a:lstStyle/>
          <a:p>
            <a:r>
              <a:rPr sz="3600" dirty="0">
                <a:solidFill>
                  <a:schemeClr val="tx1"/>
                </a:solidFill>
              </a:rPr>
              <a:t>These are the generations of Noah: Noah was a just man and perfect in his generations, and Noah walked with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Genesis 6:10</a:t>
            </a:r>
          </a:p>
        </p:txBody>
      </p:sp>
      <p:pic>
        <p:nvPicPr>
          <p:cNvPr id="24578" name="Picture 2" descr="Ham, Seth and Japheth. &lt;br/&gt;(Cropped). &lt;br/&gt;James Tissot (1836-1902). &lt;br/&gt;The Jewish Museum, New York. – Slide 8">
            <a:extLst>
              <a:ext uri="{FF2B5EF4-FFF2-40B4-BE49-F238E27FC236}">
                <a16:creationId xmlns:a16="http://schemas.microsoft.com/office/drawing/2014/main" id="{669ECAFD-1EDC-EFC5-975C-A31F29AAF97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848644"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a:bodyPr>
          <a:lstStyle/>
          <a:p>
            <a:r>
              <a:rPr sz="4000" dirty="0">
                <a:solidFill>
                  <a:schemeClr val="tx1"/>
                </a:solidFill>
              </a:rPr>
              <a:t>And Noah begat three sons, Shem, Ham, and Japheth.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Genesis 6:11</a:t>
            </a:r>
          </a:p>
        </p:txBody>
      </p:sp>
      <p:pic>
        <p:nvPicPr>
          <p:cNvPr id="25604" name="Picture 4" descr="God saw that the people He had created had become very wicked and violent. – Slide 3">
            <a:extLst>
              <a:ext uri="{FF2B5EF4-FFF2-40B4-BE49-F238E27FC236}">
                <a16:creationId xmlns:a16="http://schemas.microsoft.com/office/drawing/2014/main" id="{4F6144D2-BD65-EF8E-D606-1F3889B8139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848644"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a:bodyPr>
          <a:lstStyle/>
          <a:p>
            <a:r>
              <a:rPr sz="4000" dirty="0">
                <a:solidFill>
                  <a:schemeClr val="tx1"/>
                </a:solidFill>
              </a:rPr>
              <a:t>The earth also was corrupt before God, and the earth was filled with violence.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Genesis 6:12</a:t>
            </a:r>
          </a:p>
        </p:txBody>
      </p:sp>
      <p:pic>
        <p:nvPicPr>
          <p:cNvPr id="26628" name="Picture 4" descr="However everyone else was disobeying God. People were treating each other very badly. – Slide 2">
            <a:extLst>
              <a:ext uri="{FF2B5EF4-FFF2-40B4-BE49-F238E27FC236}">
                <a16:creationId xmlns:a16="http://schemas.microsoft.com/office/drawing/2014/main" id="{C11071E9-A158-467C-4CA0-6350D489472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848644"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a:bodyPr>
          <a:lstStyle/>
          <a:p>
            <a:r>
              <a:rPr sz="4000" dirty="0">
                <a:solidFill>
                  <a:schemeClr val="tx1"/>
                </a:solidFill>
              </a:rPr>
              <a:t>And God looked upon the earth, and, behold, it was corrupt; for all flesh had corrupted his way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Genesis 6:13</a:t>
            </a:r>
          </a:p>
        </p:txBody>
      </p:sp>
      <p:pic>
        <p:nvPicPr>
          <p:cNvPr id="27650" name="Picture 2" descr="God told Noah He was going to put an end to this wickedness by sending a flood to cover the earth. But Noah and his family would be spared. – Slide 4">
            <a:extLst>
              <a:ext uri="{FF2B5EF4-FFF2-40B4-BE49-F238E27FC236}">
                <a16:creationId xmlns:a16="http://schemas.microsoft.com/office/drawing/2014/main" id="{D5D4EA41-CFD8-B823-3489-C944906EB74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930400" y="2438399"/>
            <a:ext cx="416560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607967" y="1995777"/>
            <a:ext cx="4895056" cy="3795423"/>
          </a:xfrm>
        </p:spPr>
        <p:txBody>
          <a:bodyPr>
            <a:normAutofit/>
          </a:bodyPr>
          <a:lstStyle/>
          <a:p>
            <a:r>
              <a:rPr sz="3200" dirty="0">
                <a:solidFill>
                  <a:schemeClr val="tx1"/>
                </a:solidFill>
              </a:rPr>
              <a:t>And God said unto Noah, The end of all flesh is come before me; for the earth is filled with violence through them; and, behold, I will destroy them with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00241-5DC9-9E1A-BEDD-638C96F36363}"/>
              </a:ext>
            </a:extLst>
          </p:cNvPr>
          <p:cNvSpPr>
            <a:spLocks noGrp="1"/>
          </p:cNvSpPr>
          <p:nvPr>
            <p:ph type="title"/>
          </p:nvPr>
        </p:nvSpPr>
        <p:spPr>
          <a:xfrm>
            <a:off x="1484311" y="685801"/>
            <a:ext cx="10426743" cy="864704"/>
          </a:xfrm>
        </p:spPr>
        <p:txBody>
          <a:bodyPr/>
          <a:lstStyle/>
          <a:p>
            <a:r>
              <a:rPr lang="en-US" b="1" dirty="0"/>
              <a:t>The Days of Noah: The Signs of the End</a:t>
            </a:r>
          </a:p>
        </p:txBody>
      </p:sp>
      <p:sp>
        <p:nvSpPr>
          <p:cNvPr id="3" name="Content Placeholder 2">
            <a:extLst>
              <a:ext uri="{FF2B5EF4-FFF2-40B4-BE49-F238E27FC236}">
                <a16:creationId xmlns:a16="http://schemas.microsoft.com/office/drawing/2014/main" id="{60E93FEC-FB52-85F9-7238-341E4C593A1B}"/>
              </a:ext>
            </a:extLst>
          </p:cNvPr>
          <p:cNvSpPr>
            <a:spLocks noGrp="1"/>
          </p:cNvSpPr>
          <p:nvPr>
            <p:ph sz="half" idx="1"/>
          </p:nvPr>
        </p:nvSpPr>
        <p:spPr>
          <a:xfrm>
            <a:off x="1484312" y="1685677"/>
            <a:ext cx="10339278" cy="3069203"/>
          </a:xfrm>
        </p:spPr>
        <p:txBody>
          <a:bodyPr>
            <a:normAutofit/>
          </a:bodyPr>
          <a:lstStyle/>
          <a:p>
            <a:pPr marL="0" indent="0" algn="ctr">
              <a:buNone/>
            </a:pPr>
            <a:r>
              <a:rPr lang="en-US" sz="10700" dirty="0">
                <a:solidFill>
                  <a:schemeClr val="accent1">
                    <a:lumMod val="75000"/>
                  </a:schemeClr>
                </a:solidFill>
                <a:latin typeface="Brush Script MT" panose="03060802040406070304" pitchFamily="66" charset="0"/>
              </a:rPr>
              <a:t>What do you notice?  </a:t>
            </a:r>
          </a:p>
        </p:txBody>
      </p:sp>
    </p:spTree>
    <p:extLst>
      <p:ext uri="{BB962C8B-B14F-4D97-AF65-F5344CB8AC3E}">
        <p14:creationId xmlns:p14="http://schemas.microsoft.com/office/powerpoint/2010/main" val="3928812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36F36-B4B9-2395-785B-F136111C17A4}"/>
              </a:ext>
            </a:extLst>
          </p:cNvPr>
          <p:cNvSpPr>
            <a:spLocks noGrp="1"/>
          </p:cNvSpPr>
          <p:nvPr>
            <p:ph type="title"/>
          </p:nvPr>
        </p:nvSpPr>
        <p:spPr>
          <a:xfrm>
            <a:off x="2464903" y="4542845"/>
            <a:ext cx="8905461" cy="905564"/>
          </a:xfrm>
          <a:ln w="28575">
            <a:solidFill>
              <a:schemeClr val="tx1">
                <a:lumMod val="75000"/>
              </a:schemeClr>
            </a:solidFill>
          </a:ln>
        </p:spPr>
        <p:txBody>
          <a:bodyPr/>
          <a:lstStyle/>
          <a:p>
            <a:r>
              <a:rPr lang="en-US" b="1" dirty="0"/>
              <a:t>Memory Verse</a:t>
            </a:r>
            <a:r>
              <a:rPr lang="en-US" dirty="0"/>
              <a:t>:  Esther 5:2</a:t>
            </a:r>
          </a:p>
        </p:txBody>
      </p:sp>
      <p:sp>
        <p:nvSpPr>
          <p:cNvPr id="3" name="Content Placeholder 2">
            <a:extLst>
              <a:ext uri="{FF2B5EF4-FFF2-40B4-BE49-F238E27FC236}">
                <a16:creationId xmlns:a16="http://schemas.microsoft.com/office/drawing/2014/main" id="{8C376EBE-B690-F47D-BB4B-6CEA4F7B20B5}"/>
              </a:ext>
            </a:extLst>
          </p:cNvPr>
          <p:cNvSpPr>
            <a:spLocks noGrp="1"/>
          </p:cNvSpPr>
          <p:nvPr>
            <p:ph idx="1"/>
          </p:nvPr>
        </p:nvSpPr>
        <p:spPr>
          <a:xfrm>
            <a:off x="2202910" y="375699"/>
            <a:ext cx="9252268" cy="3916680"/>
          </a:xfrm>
        </p:spPr>
        <p:txBody>
          <a:bodyPr>
            <a:normAutofit fontScale="92500"/>
          </a:bodyPr>
          <a:lstStyle/>
          <a:p>
            <a:pPr marL="0" indent="0">
              <a:buNone/>
            </a:pPr>
            <a:r>
              <a:rPr lang="en-US" sz="4400" dirty="0"/>
              <a:t>And it was so, when the king saw Esther the queen standing in the court, that she obtained </a:t>
            </a:r>
            <a:r>
              <a:rPr lang="en-US" sz="4400" dirty="0" err="1"/>
              <a:t>favour</a:t>
            </a:r>
            <a:r>
              <a:rPr lang="en-US" sz="4400" dirty="0"/>
              <a:t> in his sight: and the king held out to Esther the golden </a:t>
            </a:r>
            <a:r>
              <a:rPr lang="en-US" sz="4400" dirty="0" err="1"/>
              <a:t>sceptre</a:t>
            </a:r>
            <a:r>
              <a:rPr lang="en-US" sz="4400" dirty="0"/>
              <a:t> that was in his hand. So Esther drew near, and touched the top of the </a:t>
            </a:r>
            <a:r>
              <a:rPr lang="en-US" sz="4400" dirty="0" err="1"/>
              <a:t>sceptre</a:t>
            </a:r>
            <a:r>
              <a:rPr lang="en-US" sz="4400" dirty="0"/>
              <a:t>.</a:t>
            </a:r>
            <a:endParaRPr lang="en-US" sz="6000" dirty="0">
              <a:solidFill>
                <a:schemeClr val="tx1"/>
              </a:solidFill>
            </a:endParaRPr>
          </a:p>
        </p:txBody>
      </p:sp>
    </p:spTree>
    <p:extLst>
      <p:ext uri="{BB962C8B-B14F-4D97-AF65-F5344CB8AC3E}">
        <p14:creationId xmlns:p14="http://schemas.microsoft.com/office/powerpoint/2010/main" val="2690649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845BF-ED06-1750-0F52-64FB302DA0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433053-E1BD-E948-7499-687537800E8A}"/>
              </a:ext>
            </a:extLst>
          </p:cNvPr>
          <p:cNvSpPr>
            <a:spLocks noGrp="1"/>
          </p:cNvSpPr>
          <p:nvPr>
            <p:ph type="title"/>
          </p:nvPr>
        </p:nvSpPr>
        <p:spPr>
          <a:xfrm>
            <a:off x="1804946" y="634448"/>
            <a:ext cx="9008828" cy="864704"/>
          </a:xfrm>
          <a:solidFill>
            <a:srgbClr val="EB8F22"/>
          </a:solidFill>
        </p:spPr>
        <p:txBody>
          <a:bodyPr/>
          <a:lstStyle/>
          <a:p>
            <a:r>
              <a:rPr lang="en-US" b="1" dirty="0"/>
              <a:t>The Days of Noah: The Signs of the End</a:t>
            </a:r>
          </a:p>
        </p:txBody>
      </p:sp>
      <p:sp>
        <p:nvSpPr>
          <p:cNvPr id="3" name="Content Placeholder 2">
            <a:extLst>
              <a:ext uri="{FF2B5EF4-FFF2-40B4-BE49-F238E27FC236}">
                <a16:creationId xmlns:a16="http://schemas.microsoft.com/office/drawing/2014/main" id="{B08B33D6-9E55-B865-A103-D805CDE79EF4}"/>
              </a:ext>
            </a:extLst>
          </p:cNvPr>
          <p:cNvSpPr>
            <a:spLocks noGrp="1"/>
          </p:cNvSpPr>
          <p:nvPr>
            <p:ph sz="half" idx="1"/>
          </p:nvPr>
        </p:nvSpPr>
        <p:spPr>
          <a:xfrm>
            <a:off x="1484313" y="1685677"/>
            <a:ext cx="4343994" cy="4105523"/>
          </a:xfrm>
        </p:spPr>
        <p:txBody>
          <a:bodyPr>
            <a:normAutofit/>
          </a:bodyPr>
          <a:lstStyle/>
          <a:p>
            <a:pPr marL="0" indent="0">
              <a:buNone/>
            </a:pPr>
            <a:r>
              <a:rPr lang="en-US" sz="3600" dirty="0"/>
              <a:t>The world was unendingly, desperately wicked-particularly regarding sexual immorality. </a:t>
            </a:r>
            <a:endParaRPr lang="en-US" dirty="0"/>
          </a:p>
        </p:txBody>
      </p:sp>
      <p:sp>
        <p:nvSpPr>
          <p:cNvPr id="4" name="Content Placeholder 3">
            <a:extLst>
              <a:ext uri="{FF2B5EF4-FFF2-40B4-BE49-F238E27FC236}">
                <a16:creationId xmlns:a16="http://schemas.microsoft.com/office/drawing/2014/main" id="{CA24D5C6-5273-A971-EC1D-0EFCE258092E}"/>
              </a:ext>
            </a:extLst>
          </p:cNvPr>
          <p:cNvSpPr>
            <a:spLocks noGrp="1"/>
          </p:cNvSpPr>
          <p:nvPr>
            <p:ph sz="half" idx="2"/>
          </p:nvPr>
        </p:nvSpPr>
        <p:spPr>
          <a:xfrm>
            <a:off x="6096000" y="1685677"/>
            <a:ext cx="5407023" cy="4635610"/>
          </a:xfrm>
          <a:solidFill>
            <a:schemeClr val="accent1">
              <a:lumMod val="20000"/>
              <a:lumOff val="80000"/>
            </a:schemeClr>
          </a:solidFill>
        </p:spPr>
        <p:txBody>
          <a:bodyPr>
            <a:normAutofit/>
          </a:bodyPr>
          <a:lstStyle/>
          <a:p>
            <a:r>
              <a:rPr lang="en-US" sz="3600" b="1" dirty="0"/>
              <a:t>That the sons of God saw the daughters of men that they were fair; and they took them wives of all which they chose.</a:t>
            </a:r>
          </a:p>
          <a:p>
            <a:pPr marL="0" indent="0" algn="ctr">
              <a:buNone/>
            </a:pPr>
            <a:r>
              <a:rPr lang="en-US" sz="3600" b="1" dirty="0"/>
              <a:t>Genesis 6:2</a:t>
            </a:r>
          </a:p>
        </p:txBody>
      </p:sp>
    </p:spTree>
    <p:extLst>
      <p:ext uri="{BB962C8B-B14F-4D97-AF65-F5344CB8AC3E}">
        <p14:creationId xmlns:p14="http://schemas.microsoft.com/office/powerpoint/2010/main" val="3907521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Jude 1:7</a:t>
            </a:r>
          </a:p>
        </p:txBody>
      </p:sp>
      <p:pic>
        <p:nvPicPr>
          <p:cNvPr id="48130" name="Picture 2" descr="Meteor destroyed ancient city, likely inspired Bible tale of Sodom, study  finds | The Times of Israel">
            <a:extLst>
              <a:ext uri="{FF2B5EF4-FFF2-40B4-BE49-F238E27FC236}">
                <a16:creationId xmlns:a16="http://schemas.microsoft.com/office/drawing/2014/main" id="{A26AC75B-9FCA-700D-D8C4-31257B76EFD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599405" y="2438399"/>
            <a:ext cx="4894262" cy="305799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574390" y="2011374"/>
            <a:ext cx="4928634" cy="4236002"/>
          </a:xfrm>
        </p:spPr>
        <p:txBody>
          <a:bodyPr>
            <a:normAutofit fontScale="92500"/>
          </a:bodyPr>
          <a:lstStyle/>
          <a:p>
            <a:r>
              <a:rPr sz="3200" dirty="0">
                <a:solidFill>
                  <a:schemeClr val="tx1"/>
                </a:solidFill>
              </a:rPr>
              <a:t>Even as Sodom and </a:t>
            </a:r>
            <a:r>
              <a:rPr sz="3200" dirty="0" err="1">
                <a:solidFill>
                  <a:schemeClr val="tx1"/>
                </a:solidFill>
              </a:rPr>
              <a:t>Gomorrha</a:t>
            </a:r>
            <a:r>
              <a:rPr sz="3200" dirty="0">
                <a:solidFill>
                  <a:schemeClr val="tx1"/>
                </a:solidFill>
              </a:rPr>
              <a:t>, and the cities about them in like manner, giving themselves over to fornication, and going after strange flesh, are set forth for an example, suffering the vengeance of eternal fire.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Jude 1:8</a:t>
            </a:r>
          </a:p>
        </p:txBody>
      </p:sp>
      <p:pic>
        <p:nvPicPr>
          <p:cNvPr id="49156" name="Picture 4" descr="And Enoch also, the seventh from - Holy Bible | Evangelium Of Grace">
            <a:extLst>
              <a:ext uri="{FF2B5EF4-FFF2-40B4-BE49-F238E27FC236}">
                <a16:creationId xmlns:a16="http://schemas.microsoft.com/office/drawing/2014/main" id="{84EDA3F2-390A-58A9-C095-4C4BFB0D32D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9948" r="26246"/>
          <a:stretch>
            <a:fillRect/>
          </a:stretch>
        </p:blipFill>
        <p:spPr bwMode="auto">
          <a:xfrm>
            <a:off x="1785082" y="2011374"/>
            <a:ext cx="4708585" cy="391656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665118" y="2298785"/>
            <a:ext cx="4895056" cy="3124200"/>
          </a:xfrm>
        </p:spPr>
        <p:txBody>
          <a:bodyPr>
            <a:normAutofit fontScale="92500"/>
          </a:bodyPr>
          <a:lstStyle/>
          <a:p>
            <a:r>
              <a:rPr sz="4000" dirty="0">
                <a:solidFill>
                  <a:schemeClr val="tx1"/>
                </a:solidFill>
              </a:rPr>
              <a:t>Likewise also these filthy dreamers defile the flesh, despise dominion, and speak evil of dignities.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6042A-0E07-1A83-601C-0614BDB970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70BA3F-4CC2-036E-6D02-217D71BEC41B}"/>
              </a:ext>
            </a:extLst>
          </p:cNvPr>
          <p:cNvSpPr>
            <a:spLocks noGrp="1"/>
          </p:cNvSpPr>
          <p:nvPr>
            <p:ph type="title"/>
          </p:nvPr>
        </p:nvSpPr>
        <p:spPr>
          <a:xfrm>
            <a:off x="1804946" y="634448"/>
            <a:ext cx="9008828" cy="864704"/>
          </a:xfrm>
          <a:solidFill>
            <a:srgbClr val="EB8F22"/>
          </a:solidFill>
        </p:spPr>
        <p:txBody>
          <a:bodyPr/>
          <a:lstStyle/>
          <a:p>
            <a:r>
              <a:rPr lang="en-US" b="1" dirty="0"/>
              <a:t>The Days of Noah: The Signs of the End</a:t>
            </a:r>
          </a:p>
        </p:txBody>
      </p:sp>
      <p:sp>
        <p:nvSpPr>
          <p:cNvPr id="3" name="Content Placeholder 2">
            <a:extLst>
              <a:ext uri="{FF2B5EF4-FFF2-40B4-BE49-F238E27FC236}">
                <a16:creationId xmlns:a16="http://schemas.microsoft.com/office/drawing/2014/main" id="{4B4A3E9A-91CA-E61C-C13F-F7C8DD68220B}"/>
              </a:ext>
            </a:extLst>
          </p:cNvPr>
          <p:cNvSpPr>
            <a:spLocks noGrp="1"/>
          </p:cNvSpPr>
          <p:nvPr>
            <p:ph sz="half" idx="1"/>
          </p:nvPr>
        </p:nvSpPr>
        <p:spPr>
          <a:xfrm>
            <a:off x="1484312" y="1685677"/>
            <a:ext cx="4414683" cy="4537875"/>
          </a:xfrm>
        </p:spPr>
        <p:txBody>
          <a:bodyPr>
            <a:normAutofit fontScale="92500" lnSpcReduction="10000"/>
          </a:bodyPr>
          <a:lstStyle/>
          <a:p>
            <a:pPr marL="0" indent="0">
              <a:buNone/>
            </a:pPr>
            <a:r>
              <a:rPr lang="en-US" sz="3600" dirty="0"/>
              <a:t>God is JUST… And justice has a time limit.  </a:t>
            </a:r>
          </a:p>
          <a:p>
            <a:r>
              <a:rPr lang="en-US" sz="3600" dirty="0"/>
              <a:t>The righteous live.  </a:t>
            </a:r>
          </a:p>
          <a:p>
            <a:r>
              <a:rPr lang="en-US" sz="3600" dirty="0"/>
              <a:t>The wicked don’t.  </a:t>
            </a:r>
          </a:p>
          <a:p>
            <a:endParaRPr lang="en-US" dirty="0"/>
          </a:p>
        </p:txBody>
      </p:sp>
      <p:sp>
        <p:nvSpPr>
          <p:cNvPr id="4" name="Content Placeholder 3">
            <a:extLst>
              <a:ext uri="{FF2B5EF4-FFF2-40B4-BE49-F238E27FC236}">
                <a16:creationId xmlns:a16="http://schemas.microsoft.com/office/drawing/2014/main" id="{6FBDB10A-9515-7A07-0FAF-28C0DCC675B1}"/>
              </a:ext>
            </a:extLst>
          </p:cNvPr>
          <p:cNvSpPr>
            <a:spLocks noGrp="1"/>
          </p:cNvSpPr>
          <p:nvPr>
            <p:ph sz="half" idx="2"/>
          </p:nvPr>
        </p:nvSpPr>
        <p:spPr>
          <a:xfrm>
            <a:off x="6096000" y="1685677"/>
            <a:ext cx="5407023" cy="4635610"/>
          </a:xfrm>
          <a:solidFill>
            <a:schemeClr val="accent1">
              <a:lumMod val="20000"/>
              <a:lumOff val="80000"/>
            </a:schemeClr>
          </a:solidFill>
        </p:spPr>
        <p:txBody>
          <a:bodyPr>
            <a:normAutofit fontScale="92500" lnSpcReduction="10000"/>
          </a:bodyPr>
          <a:lstStyle/>
          <a:p>
            <a:r>
              <a:rPr lang="en-US" sz="4000" b="1" dirty="0"/>
              <a:t>And the Lord said, My spirit shall not always strive with man, for that he also is flesh: yet his days shall be an hundred and twenty years.</a:t>
            </a:r>
          </a:p>
          <a:p>
            <a:pPr marL="0" indent="0" algn="ctr">
              <a:buNone/>
            </a:pPr>
            <a:r>
              <a:rPr lang="en-US" sz="4000" b="1" dirty="0"/>
              <a:t>Genesis 6:3</a:t>
            </a:r>
          </a:p>
        </p:txBody>
      </p:sp>
    </p:spTree>
    <p:extLst>
      <p:ext uri="{BB962C8B-B14F-4D97-AF65-F5344CB8AC3E}">
        <p14:creationId xmlns:p14="http://schemas.microsoft.com/office/powerpoint/2010/main" val="2693881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2:4</a:t>
            </a:r>
          </a:p>
        </p:txBody>
      </p:sp>
      <p:pic>
        <p:nvPicPr>
          <p:cNvPr id="37890" name="Picture 2" descr="Jude1:9…But when the archangel Michael, contending with the devil, was disputing about the body of Moses, he did not presume to pronounce a blasphemous judgment, but said, &quot;The Lord rebuke you.&quot;">
            <a:extLst>
              <a:ext uri="{FF2B5EF4-FFF2-40B4-BE49-F238E27FC236}">
                <a16:creationId xmlns:a16="http://schemas.microsoft.com/office/drawing/2014/main" id="{2136AC6C-5784-1EEF-C3CD-5C1331A1D00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2528369" y="2118288"/>
            <a:ext cx="3840625" cy="3840625"/>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591631" y="2019631"/>
            <a:ext cx="4911392" cy="3771569"/>
          </a:xfrm>
        </p:spPr>
        <p:txBody>
          <a:bodyPr>
            <a:normAutofit fontScale="92500"/>
          </a:bodyPr>
          <a:lstStyle/>
          <a:p>
            <a:r>
              <a:rPr sz="3600" dirty="0">
                <a:solidFill>
                  <a:schemeClr val="tx1"/>
                </a:solidFill>
              </a:rPr>
              <a:t>For if God spared not the angels that sinned, but cast them down to hell, and delivered them into chains of darkness, to be reserved unto judgment;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2:5</a:t>
            </a:r>
          </a:p>
        </p:txBody>
      </p:sp>
      <p:pic>
        <p:nvPicPr>
          <p:cNvPr id="38914" name="Picture 2" descr="Noah">
            <a:extLst>
              <a:ext uri="{FF2B5EF4-FFF2-40B4-BE49-F238E27FC236}">
                <a16:creationId xmlns:a16="http://schemas.microsoft.com/office/drawing/2014/main" id="{F75D27CE-275E-C3FA-3597-08C38A3954C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2615834" y="2438399"/>
            <a:ext cx="312420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5979381" y="2043485"/>
            <a:ext cx="5523642" cy="3747715"/>
          </a:xfrm>
        </p:spPr>
        <p:txBody>
          <a:bodyPr>
            <a:normAutofit/>
          </a:bodyPr>
          <a:lstStyle/>
          <a:p>
            <a:r>
              <a:rPr sz="3600" dirty="0">
                <a:solidFill>
                  <a:schemeClr val="tx1"/>
                </a:solidFill>
              </a:rPr>
              <a:t>And spared not the old world, but saved Noah the eighth person, a preacher of righteousness, bringing in the flood upon the world of the ungodly;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2:6</a:t>
            </a:r>
          </a:p>
        </p:txBody>
      </p:sp>
      <p:pic>
        <p:nvPicPr>
          <p:cNvPr id="39938" name="Picture 2" descr="GOD Announces The Coming Destruction Of Sodom And Gomorrah">
            <a:extLst>
              <a:ext uri="{FF2B5EF4-FFF2-40B4-BE49-F238E27FC236}">
                <a16:creationId xmlns:a16="http://schemas.microsoft.com/office/drawing/2014/main" id="{E6BE0106-EFB0-62AC-97B6-7B49F12AABE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2369344" y="2212968"/>
            <a:ext cx="3578232" cy="3578232"/>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186115" y="1916264"/>
            <a:ext cx="5316908" cy="3874936"/>
          </a:xfrm>
        </p:spPr>
        <p:txBody>
          <a:bodyPr>
            <a:normAutofit/>
          </a:bodyPr>
          <a:lstStyle/>
          <a:p>
            <a:r>
              <a:rPr sz="3200" dirty="0">
                <a:solidFill>
                  <a:schemeClr val="tx1"/>
                </a:solidFill>
              </a:rPr>
              <a:t>And turning the cities of Sodom and </a:t>
            </a:r>
            <a:r>
              <a:rPr sz="3200" dirty="0" err="1">
                <a:solidFill>
                  <a:schemeClr val="tx1"/>
                </a:solidFill>
              </a:rPr>
              <a:t>Gomorrha</a:t>
            </a:r>
            <a:r>
              <a:rPr sz="3200" dirty="0">
                <a:solidFill>
                  <a:schemeClr val="tx1"/>
                </a:solidFill>
              </a:rPr>
              <a:t> into ashes condemned them with an overthrow, making them an ensample unto those that after should live ungodly;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2:7</a:t>
            </a:r>
          </a:p>
        </p:txBody>
      </p:sp>
      <p:pic>
        <p:nvPicPr>
          <p:cNvPr id="40962" name="Picture 2" descr="The Faith Log: Where is Christ in the Sodom Narrative?">
            <a:extLst>
              <a:ext uri="{FF2B5EF4-FFF2-40B4-BE49-F238E27FC236}">
                <a16:creationId xmlns:a16="http://schemas.microsoft.com/office/drawing/2014/main" id="{CA50D1AF-9CF9-B32A-D3CE-009D5698C1D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848294" y="2166068"/>
            <a:ext cx="440484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493667" y="2166068"/>
            <a:ext cx="4895056" cy="3124200"/>
          </a:xfrm>
        </p:spPr>
        <p:txBody>
          <a:bodyPr>
            <a:normAutofit/>
          </a:bodyPr>
          <a:lstStyle/>
          <a:p>
            <a:r>
              <a:rPr sz="3600" dirty="0">
                <a:solidFill>
                  <a:schemeClr val="tx1"/>
                </a:solidFill>
              </a:rPr>
              <a:t>And delivered just Lot, vexed with the filthy conversation of the wicked: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2:8</a:t>
            </a:r>
          </a:p>
        </p:txBody>
      </p:sp>
      <p:pic>
        <p:nvPicPr>
          <p:cNvPr id="41988" name="Picture 4" descr="2 Peter 2:8 - &quot;(For that righteous man dwelling among them, in seeing and hearing, vexed his righteous soul from day to day with their unlawful deeds;)&quot;">
            <a:extLst>
              <a:ext uri="{FF2B5EF4-FFF2-40B4-BE49-F238E27FC236}">
                <a16:creationId xmlns:a16="http://schemas.microsoft.com/office/drawing/2014/main" id="{DB366A2C-2C8A-D57A-10D3-71435D9C3BA5}"/>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tretch>
            <a:fillRect/>
          </a:stretch>
        </p:blipFill>
        <p:spPr bwMode="auto">
          <a:xfrm>
            <a:off x="2459834" y="2091423"/>
            <a:ext cx="3636166" cy="3636166"/>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361043" y="2091423"/>
            <a:ext cx="5141980" cy="3699777"/>
          </a:xfrm>
        </p:spPr>
        <p:txBody>
          <a:bodyPr>
            <a:normAutofit/>
          </a:bodyPr>
          <a:lstStyle/>
          <a:p>
            <a:r>
              <a:rPr sz="3200" dirty="0">
                <a:solidFill>
                  <a:schemeClr val="tx1"/>
                </a:solidFill>
              </a:rPr>
              <a:t>(For that righteous man dwelling among them, in seeing and hearing, vexed his righteous soul from day to day with their unlawful deeds;)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2:9</a:t>
            </a:r>
          </a:p>
        </p:txBody>
      </p:sp>
      <p:pic>
        <p:nvPicPr>
          <p:cNvPr id="43010" name="Picture 2" descr="Understanding Deliverance in the Bible ...">
            <a:extLst>
              <a:ext uri="{FF2B5EF4-FFF2-40B4-BE49-F238E27FC236}">
                <a16:creationId xmlns:a16="http://schemas.microsoft.com/office/drawing/2014/main" id="{912FEA88-8FC7-FA35-96C3-01920937610D}"/>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097" r="7032"/>
          <a:stretch>
            <a:fillRect/>
          </a:stretch>
        </p:blipFill>
        <p:spPr bwMode="auto">
          <a:xfrm>
            <a:off x="1872554" y="2166758"/>
            <a:ext cx="4223446" cy="3477313"/>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233823" y="2019631"/>
            <a:ext cx="5269200" cy="3771569"/>
          </a:xfrm>
        </p:spPr>
        <p:txBody>
          <a:bodyPr>
            <a:normAutofit/>
          </a:bodyPr>
          <a:lstStyle/>
          <a:p>
            <a:r>
              <a:rPr sz="3600" dirty="0">
                <a:solidFill>
                  <a:schemeClr val="tx1"/>
                </a:solidFill>
              </a:rPr>
              <a:t>The Lord </a:t>
            </a:r>
            <a:r>
              <a:rPr sz="3600" dirty="0" err="1">
                <a:solidFill>
                  <a:schemeClr val="tx1"/>
                </a:solidFill>
              </a:rPr>
              <a:t>knoweth</a:t>
            </a:r>
            <a:r>
              <a:rPr sz="3600" dirty="0">
                <a:solidFill>
                  <a:schemeClr val="tx1"/>
                </a:solidFill>
              </a:rPr>
              <a:t> how to deliver the godly out of temptations, and to reserve the unjust unto the day of judgment to be punished: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5041" y="235228"/>
            <a:ext cx="10018713" cy="1752599"/>
          </a:xfrm>
        </p:spPr>
        <p:txBody>
          <a:bodyPr>
            <a:normAutofit/>
          </a:bodyPr>
          <a:lstStyle/>
          <a:p>
            <a:r>
              <a:rPr lang="en-US" b="1" dirty="0"/>
              <a:t>Jesus Explains End Times</a:t>
            </a:r>
            <a:r>
              <a:rPr b="1" dirty="0"/>
              <a:t>: </a:t>
            </a:r>
            <a:r>
              <a:rPr dirty="0"/>
              <a:t>Matthew 24:</a:t>
            </a:r>
            <a:r>
              <a:rPr lang="en-US" dirty="0"/>
              <a:t>4-5</a:t>
            </a:r>
            <a:endParaRPr dirty="0"/>
          </a:p>
        </p:txBody>
      </p:sp>
      <p:sp>
        <p:nvSpPr>
          <p:cNvPr id="3" name="Content Placeholder 2"/>
          <p:cNvSpPr>
            <a:spLocks noGrp="1"/>
          </p:cNvSpPr>
          <p:nvPr>
            <p:ph sz="half" idx="1"/>
          </p:nvPr>
        </p:nvSpPr>
        <p:spPr>
          <a:xfrm>
            <a:off x="1484312" y="1757238"/>
            <a:ext cx="5441274" cy="4033963"/>
          </a:xfrm>
        </p:spPr>
        <p:txBody>
          <a:bodyPr>
            <a:normAutofit lnSpcReduction="10000"/>
          </a:bodyPr>
          <a:lstStyle/>
          <a:p>
            <a:r>
              <a:rPr lang="en-US" sz="3600" dirty="0">
                <a:solidFill>
                  <a:schemeClr val="tx1"/>
                </a:solidFill>
              </a:rPr>
              <a:t>4 And Jesus answered and said unto them, Take heed that no man deceive you.</a:t>
            </a:r>
          </a:p>
          <a:p>
            <a:r>
              <a:rPr lang="en-US" sz="3600" dirty="0">
                <a:solidFill>
                  <a:schemeClr val="tx1"/>
                </a:solidFill>
              </a:rPr>
              <a:t>5 For many shall come in my name, saying, I am Christ; and shall deceive many.</a:t>
            </a:r>
            <a:endParaRPr sz="3600" dirty="0">
              <a:solidFill>
                <a:schemeClr val="tx1"/>
              </a:solidFill>
            </a:endParaRPr>
          </a:p>
        </p:txBody>
      </p:sp>
      <p:pic>
        <p:nvPicPr>
          <p:cNvPr id="1026" name="Picture 2" descr="The time will come, ‘Jesus warned, ‘when not one stone will be left on another. Every one of them will be thrown down.’ – Slide 2">
            <a:extLst>
              <a:ext uri="{FF2B5EF4-FFF2-40B4-BE49-F238E27FC236}">
                <a16:creationId xmlns:a16="http://schemas.microsoft.com/office/drawing/2014/main" id="{BB80BE2A-9D61-3C61-B9A7-7B6004971AE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85455" y="2147308"/>
            <a:ext cx="4338429" cy="32538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2:10</a:t>
            </a:r>
          </a:p>
        </p:txBody>
      </p:sp>
      <p:pic>
        <p:nvPicPr>
          <p:cNvPr id="44034" name="Picture 2" descr="2 Peter 2:10 - &quot;But chiefly them that walk after the flesh in the lust of uncleanness, and despise government. Presumptuous are they, selfwilled, they are not afraid to speak evil of dignities.&quot;">
            <a:extLst>
              <a:ext uri="{FF2B5EF4-FFF2-40B4-BE49-F238E27FC236}">
                <a16:creationId xmlns:a16="http://schemas.microsoft.com/office/drawing/2014/main" id="{A8BAB1BC-6BC2-8A45-FEC4-4E7FEED26EF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2122854" y="1979875"/>
            <a:ext cx="3872430" cy="387243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096000" y="1979875"/>
            <a:ext cx="5407023" cy="3967701"/>
          </a:xfrm>
        </p:spPr>
        <p:txBody>
          <a:bodyPr>
            <a:normAutofit/>
          </a:bodyPr>
          <a:lstStyle/>
          <a:p>
            <a:r>
              <a:rPr sz="3200" dirty="0">
                <a:solidFill>
                  <a:schemeClr val="tx1"/>
                </a:solidFill>
              </a:rPr>
              <a:t>But chiefly them that walk after the flesh in the lust of uncleanness, and despise government. Presumptuous are they, </a:t>
            </a:r>
            <a:r>
              <a:rPr sz="3200" dirty="0" err="1">
                <a:solidFill>
                  <a:schemeClr val="tx1"/>
                </a:solidFill>
              </a:rPr>
              <a:t>selfwilled</a:t>
            </a:r>
            <a:r>
              <a:rPr sz="3200" dirty="0">
                <a:solidFill>
                  <a:schemeClr val="tx1"/>
                </a:solidFill>
              </a:rPr>
              <a:t>, they are not afraid to speak evil of dignities.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Coming Destruction: </a:t>
            </a:r>
            <a:r>
              <a:rPr dirty="0"/>
              <a:t>2 Peter 2:11</a:t>
            </a:r>
          </a:p>
        </p:txBody>
      </p:sp>
      <p:pic>
        <p:nvPicPr>
          <p:cNvPr id="45058" name="Picture 2" descr="Learning To Love Humility | Celebrating The Joys And Blessings Of Humility  And How Much God LOVES it! :)">
            <a:extLst>
              <a:ext uri="{FF2B5EF4-FFF2-40B4-BE49-F238E27FC236}">
                <a16:creationId xmlns:a16="http://schemas.microsoft.com/office/drawing/2014/main" id="{E6CBB2F6-8E38-0827-BEFD-AFE9B16763C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1169" r="26830"/>
          <a:stretch>
            <a:fillRect/>
          </a:stretch>
        </p:blipFill>
        <p:spPr bwMode="auto">
          <a:xfrm>
            <a:off x="1484310" y="2351453"/>
            <a:ext cx="4373217" cy="352669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5857528" y="1948070"/>
            <a:ext cx="5645495" cy="3843130"/>
          </a:xfrm>
        </p:spPr>
        <p:txBody>
          <a:bodyPr>
            <a:normAutofit/>
          </a:bodyPr>
          <a:lstStyle/>
          <a:p>
            <a:r>
              <a:rPr sz="4000" dirty="0">
                <a:solidFill>
                  <a:schemeClr val="tx1"/>
                </a:solidFill>
              </a:rPr>
              <a:t>Whereas angels, which are greater in power and might, bring not railing accusation against them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6BA78-BBAB-D588-5DD0-7EE9C2426A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326D09-9DDE-4A79-CEFC-0F642A95863E}"/>
              </a:ext>
            </a:extLst>
          </p:cNvPr>
          <p:cNvSpPr>
            <a:spLocks noGrp="1"/>
          </p:cNvSpPr>
          <p:nvPr>
            <p:ph type="title"/>
          </p:nvPr>
        </p:nvSpPr>
        <p:spPr>
          <a:xfrm>
            <a:off x="1804946" y="634448"/>
            <a:ext cx="9008828" cy="864704"/>
          </a:xfrm>
          <a:solidFill>
            <a:srgbClr val="EB8F22"/>
          </a:solidFill>
        </p:spPr>
        <p:txBody>
          <a:bodyPr/>
          <a:lstStyle/>
          <a:p>
            <a:r>
              <a:rPr lang="en-US" b="1" dirty="0"/>
              <a:t>The Days of Noah: The Signs of the End</a:t>
            </a:r>
          </a:p>
        </p:txBody>
      </p:sp>
      <p:sp>
        <p:nvSpPr>
          <p:cNvPr id="3" name="Content Placeholder 2">
            <a:extLst>
              <a:ext uri="{FF2B5EF4-FFF2-40B4-BE49-F238E27FC236}">
                <a16:creationId xmlns:a16="http://schemas.microsoft.com/office/drawing/2014/main" id="{FD8B47C3-D34F-B0D4-EE20-A4DB0C2924E2}"/>
              </a:ext>
            </a:extLst>
          </p:cNvPr>
          <p:cNvSpPr>
            <a:spLocks noGrp="1"/>
          </p:cNvSpPr>
          <p:nvPr>
            <p:ph sz="half" idx="1"/>
          </p:nvPr>
        </p:nvSpPr>
        <p:spPr>
          <a:xfrm>
            <a:off x="1484313" y="1685677"/>
            <a:ext cx="4343994" cy="4105523"/>
          </a:xfrm>
        </p:spPr>
        <p:txBody>
          <a:bodyPr>
            <a:normAutofit/>
          </a:bodyPr>
          <a:lstStyle/>
          <a:p>
            <a:pPr marL="0" indent="0">
              <a:buNone/>
            </a:pPr>
            <a:r>
              <a:rPr lang="en-US" sz="4000" dirty="0"/>
              <a:t>The disregard of God’s will was absolute.  </a:t>
            </a:r>
          </a:p>
          <a:p>
            <a:endParaRPr lang="en-US" dirty="0"/>
          </a:p>
        </p:txBody>
      </p:sp>
      <p:sp>
        <p:nvSpPr>
          <p:cNvPr id="4" name="Content Placeholder 3">
            <a:extLst>
              <a:ext uri="{FF2B5EF4-FFF2-40B4-BE49-F238E27FC236}">
                <a16:creationId xmlns:a16="http://schemas.microsoft.com/office/drawing/2014/main" id="{581EA22F-9B24-552E-879E-A35EFCACCE62}"/>
              </a:ext>
            </a:extLst>
          </p:cNvPr>
          <p:cNvSpPr>
            <a:spLocks noGrp="1"/>
          </p:cNvSpPr>
          <p:nvPr>
            <p:ph sz="half" idx="2"/>
          </p:nvPr>
        </p:nvSpPr>
        <p:spPr>
          <a:xfrm>
            <a:off x="5341434" y="1685677"/>
            <a:ext cx="6161589" cy="4635610"/>
          </a:xfrm>
          <a:solidFill>
            <a:schemeClr val="accent1">
              <a:lumMod val="20000"/>
              <a:lumOff val="80000"/>
            </a:schemeClr>
          </a:solidFill>
        </p:spPr>
        <p:txBody>
          <a:bodyPr>
            <a:normAutofit/>
          </a:bodyPr>
          <a:lstStyle/>
          <a:p>
            <a:r>
              <a:rPr lang="en-US" sz="3600" b="1" dirty="0"/>
              <a:t>And God saw that the wickedness of man was great in the earth, and that every imagination of the thoughts of his heart was only evil continually.</a:t>
            </a:r>
          </a:p>
          <a:p>
            <a:pPr algn="ctr"/>
            <a:r>
              <a:rPr lang="en-US" sz="3600" b="1" dirty="0"/>
              <a:t>Genesis 6:5</a:t>
            </a:r>
          </a:p>
        </p:txBody>
      </p:sp>
    </p:spTree>
    <p:extLst>
      <p:ext uri="{BB962C8B-B14F-4D97-AF65-F5344CB8AC3E}">
        <p14:creationId xmlns:p14="http://schemas.microsoft.com/office/powerpoint/2010/main" val="3858778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2 Peter 3:5</a:t>
            </a:r>
          </a:p>
        </p:txBody>
      </p:sp>
      <p:pic>
        <p:nvPicPr>
          <p:cNvPr id="28674" name="Picture 2" descr="As the waters rose, the ark began to float. – Slide 11">
            <a:extLst>
              <a:ext uri="{FF2B5EF4-FFF2-40B4-BE49-F238E27FC236}">
                <a16:creationId xmlns:a16="http://schemas.microsoft.com/office/drawing/2014/main" id="{B4DF1EFF-0DC4-6EE9-31EF-8A8E180A5A3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848644"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a:bodyPr>
          <a:lstStyle/>
          <a:p>
            <a:r>
              <a:rPr sz="3600" dirty="0">
                <a:solidFill>
                  <a:schemeClr val="tx1"/>
                </a:solidFill>
              </a:rPr>
              <a:t>For this they willingly are ignorant of, that by the word of God the heavens were of old, and the earth standing out of the water and in the water: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82EE6-5424-AB7E-FA4E-FAD4116F1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881818-0F3F-70E9-AA9D-4701A9AA6329}"/>
              </a:ext>
            </a:extLst>
          </p:cNvPr>
          <p:cNvSpPr>
            <a:spLocks noGrp="1"/>
          </p:cNvSpPr>
          <p:nvPr>
            <p:ph type="title"/>
          </p:nvPr>
        </p:nvSpPr>
        <p:spPr>
          <a:xfrm>
            <a:off x="1804946" y="634448"/>
            <a:ext cx="9008828" cy="864704"/>
          </a:xfrm>
          <a:solidFill>
            <a:srgbClr val="EB8F22"/>
          </a:solidFill>
        </p:spPr>
        <p:txBody>
          <a:bodyPr/>
          <a:lstStyle/>
          <a:p>
            <a:r>
              <a:rPr lang="en-US" b="1" dirty="0"/>
              <a:t>The Days of Noah: The Signs of the End</a:t>
            </a:r>
          </a:p>
        </p:txBody>
      </p:sp>
      <p:sp>
        <p:nvSpPr>
          <p:cNvPr id="3" name="Content Placeholder 2">
            <a:extLst>
              <a:ext uri="{FF2B5EF4-FFF2-40B4-BE49-F238E27FC236}">
                <a16:creationId xmlns:a16="http://schemas.microsoft.com/office/drawing/2014/main" id="{E64FFECD-C044-546E-CBAC-1D13875E9BB6}"/>
              </a:ext>
            </a:extLst>
          </p:cNvPr>
          <p:cNvSpPr>
            <a:spLocks noGrp="1"/>
          </p:cNvSpPr>
          <p:nvPr>
            <p:ph sz="half" idx="1"/>
          </p:nvPr>
        </p:nvSpPr>
        <p:spPr>
          <a:xfrm>
            <a:off x="1484312" y="1685677"/>
            <a:ext cx="4749219" cy="4105523"/>
          </a:xfrm>
        </p:spPr>
        <p:txBody>
          <a:bodyPr>
            <a:normAutofit/>
          </a:bodyPr>
          <a:lstStyle/>
          <a:p>
            <a:pPr marL="0" indent="0">
              <a:buNone/>
            </a:pPr>
            <a:r>
              <a:rPr lang="en-US" sz="4800" dirty="0"/>
              <a:t>God saved a small minority.  </a:t>
            </a:r>
          </a:p>
          <a:p>
            <a:endParaRPr lang="en-US" dirty="0"/>
          </a:p>
        </p:txBody>
      </p:sp>
      <p:sp>
        <p:nvSpPr>
          <p:cNvPr id="4" name="Content Placeholder 3">
            <a:extLst>
              <a:ext uri="{FF2B5EF4-FFF2-40B4-BE49-F238E27FC236}">
                <a16:creationId xmlns:a16="http://schemas.microsoft.com/office/drawing/2014/main" id="{D830BD2C-C6A8-95F7-EE97-E5C0FA1CA674}"/>
              </a:ext>
            </a:extLst>
          </p:cNvPr>
          <p:cNvSpPr>
            <a:spLocks noGrp="1"/>
          </p:cNvSpPr>
          <p:nvPr>
            <p:ph sz="half" idx="2"/>
          </p:nvPr>
        </p:nvSpPr>
        <p:spPr>
          <a:xfrm>
            <a:off x="6309360" y="1888257"/>
            <a:ext cx="5139328" cy="3700362"/>
          </a:xfrm>
          <a:solidFill>
            <a:schemeClr val="accent1">
              <a:lumMod val="20000"/>
              <a:lumOff val="80000"/>
            </a:schemeClr>
          </a:solidFill>
        </p:spPr>
        <p:txBody>
          <a:bodyPr>
            <a:normAutofit/>
          </a:bodyPr>
          <a:lstStyle/>
          <a:p>
            <a:r>
              <a:rPr lang="en-US" sz="3600" b="1" dirty="0"/>
              <a:t>But Noah found grace in the eyes of the Lord.</a:t>
            </a:r>
          </a:p>
          <a:p>
            <a:pPr algn="ctr"/>
            <a:r>
              <a:rPr lang="en-US" sz="3600" b="1" dirty="0"/>
              <a:t>Genesis 6:8</a:t>
            </a:r>
          </a:p>
        </p:txBody>
      </p:sp>
    </p:spTree>
    <p:extLst>
      <p:ext uri="{BB962C8B-B14F-4D97-AF65-F5344CB8AC3E}">
        <p14:creationId xmlns:p14="http://schemas.microsoft.com/office/powerpoint/2010/main" val="25938990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The Days of Noah</a:t>
            </a:r>
            <a:r>
              <a:rPr sz="4000" b="1" dirty="0"/>
              <a:t>: </a:t>
            </a:r>
            <a:r>
              <a:rPr sz="4000" dirty="0"/>
              <a:t>Hebrews 11:7</a:t>
            </a:r>
          </a:p>
        </p:txBody>
      </p:sp>
      <p:pic>
        <p:nvPicPr>
          <p:cNvPr id="29698" name="Picture 2" descr="After 40 days Noah sent out a raven but it found nowhere to land. – Slide 15">
            <a:extLst>
              <a:ext uri="{FF2B5EF4-FFF2-40B4-BE49-F238E27FC236}">
                <a16:creationId xmlns:a16="http://schemas.microsoft.com/office/drawing/2014/main" id="{B03DBE63-1006-97E0-9336-CD6C564A8F8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848644" y="2508093"/>
            <a:ext cx="416560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096000" y="1948166"/>
            <a:ext cx="5488780" cy="4561867"/>
          </a:xfrm>
        </p:spPr>
        <p:txBody>
          <a:bodyPr>
            <a:normAutofit/>
          </a:bodyPr>
          <a:lstStyle/>
          <a:p>
            <a:r>
              <a:rPr sz="3200" dirty="0">
                <a:solidFill>
                  <a:schemeClr val="tx1"/>
                </a:solidFill>
              </a:rPr>
              <a:t>By faith Noah, being warned of God of things not seen as yet, moved with fear, prepared an ark to the saving of his house; by the which he condemned the world, and became heir of the righteousness which is by faith.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837E2-79D2-F0E3-B28D-37DB5EA70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993A29-99C9-38B8-7A29-8FE5ED58E6AB}"/>
              </a:ext>
            </a:extLst>
          </p:cNvPr>
          <p:cNvSpPr>
            <a:spLocks noGrp="1"/>
          </p:cNvSpPr>
          <p:nvPr>
            <p:ph type="title"/>
          </p:nvPr>
        </p:nvSpPr>
        <p:spPr>
          <a:xfrm>
            <a:off x="1804946" y="634448"/>
            <a:ext cx="9008828" cy="864704"/>
          </a:xfrm>
          <a:solidFill>
            <a:srgbClr val="EB8F22"/>
          </a:solidFill>
        </p:spPr>
        <p:txBody>
          <a:bodyPr/>
          <a:lstStyle/>
          <a:p>
            <a:r>
              <a:rPr lang="en-US" b="1" dirty="0"/>
              <a:t>The Days of Noah: The Signs of the End</a:t>
            </a:r>
          </a:p>
        </p:txBody>
      </p:sp>
      <p:sp>
        <p:nvSpPr>
          <p:cNvPr id="3" name="Content Placeholder 2">
            <a:extLst>
              <a:ext uri="{FF2B5EF4-FFF2-40B4-BE49-F238E27FC236}">
                <a16:creationId xmlns:a16="http://schemas.microsoft.com/office/drawing/2014/main" id="{13DFBE96-4322-4FB6-EA4F-F361DC9EB45B}"/>
              </a:ext>
            </a:extLst>
          </p:cNvPr>
          <p:cNvSpPr>
            <a:spLocks noGrp="1"/>
          </p:cNvSpPr>
          <p:nvPr>
            <p:ph sz="half" idx="1"/>
          </p:nvPr>
        </p:nvSpPr>
        <p:spPr>
          <a:xfrm>
            <a:off x="1462009" y="2003141"/>
            <a:ext cx="3868273" cy="4105523"/>
          </a:xfrm>
        </p:spPr>
        <p:txBody>
          <a:bodyPr>
            <a:normAutofit fontScale="92500" lnSpcReduction="10000"/>
          </a:bodyPr>
          <a:lstStyle/>
          <a:p>
            <a:pPr marL="0" indent="0">
              <a:buNone/>
            </a:pPr>
            <a:r>
              <a:rPr lang="en-US" sz="4800" dirty="0"/>
              <a:t>The wicked did NOT foresee the coming judgment.</a:t>
            </a:r>
          </a:p>
          <a:p>
            <a:endParaRPr lang="en-US" dirty="0"/>
          </a:p>
        </p:txBody>
      </p:sp>
      <p:sp>
        <p:nvSpPr>
          <p:cNvPr id="4" name="Content Placeholder 3">
            <a:extLst>
              <a:ext uri="{FF2B5EF4-FFF2-40B4-BE49-F238E27FC236}">
                <a16:creationId xmlns:a16="http://schemas.microsoft.com/office/drawing/2014/main" id="{DBB7FD62-FD8A-E724-F9D0-5E8BEDD88559}"/>
              </a:ext>
            </a:extLst>
          </p:cNvPr>
          <p:cNvSpPr>
            <a:spLocks noGrp="1"/>
          </p:cNvSpPr>
          <p:nvPr>
            <p:ph sz="half" idx="2"/>
          </p:nvPr>
        </p:nvSpPr>
        <p:spPr>
          <a:xfrm>
            <a:off x="5229922" y="1888256"/>
            <a:ext cx="6378498" cy="4335295"/>
          </a:xfrm>
          <a:solidFill>
            <a:schemeClr val="accent1">
              <a:lumMod val="20000"/>
              <a:lumOff val="80000"/>
            </a:schemeClr>
          </a:solidFill>
        </p:spPr>
        <p:txBody>
          <a:bodyPr>
            <a:normAutofit fontScale="92500" lnSpcReduction="10000"/>
          </a:bodyPr>
          <a:lstStyle/>
          <a:p>
            <a:r>
              <a:rPr lang="en-US" sz="3600" b="1" dirty="0"/>
              <a:t>The earth also was corrupt before God, and the earth was filled with violence.</a:t>
            </a:r>
          </a:p>
          <a:p>
            <a:r>
              <a:rPr lang="en-US" sz="3600" b="1" dirty="0"/>
              <a:t> And God looked upon the earth, and, behold, it was corrupt; for all flesh had corrupted his way upon the earth.</a:t>
            </a:r>
          </a:p>
          <a:p>
            <a:pPr algn="ctr"/>
            <a:r>
              <a:rPr lang="en-US" sz="3600" b="1" dirty="0"/>
              <a:t>Genesis 6:11-12</a:t>
            </a:r>
          </a:p>
        </p:txBody>
      </p:sp>
    </p:spTree>
    <p:extLst>
      <p:ext uri="{BB962C8B-B14F-4D97-AF65-F5344CB8AC3E}">
        <p14:creationId xmlns:p14="http://schemas.microsoft.com/office/powerpoint/2010/main" val="24111781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b="1" dirty="0"/>
              <a:t>The Days of Noah: </a:t>
            </a:r>
            <a:r>
              <a:rPr dirty="0"/>
              <a:t>Matthew 24:38</a:t>
            </a:r>
          </a:p>
        </p:txBody>
      </p:sp>
      <p:sp>
        <p:nvSpPr>
          <p:cNvPr id="3" name="Content Placeholder 2"/>
          <p:cNvSpPr>
            <a:spLocks noGrp="1"/>
          </p:cNvSpPr>
          <p:nvPr>
            <p:ph sz="half" idx="1"/>
          </p:nvPr>
        </p:nvSpPr>
        <p:spPr>
          <a:xfrm>
            <a:off x="1484312" y="2107581"/>
            <a:ext cx="5262176" cy="3683620"/>
          </a:xfrm>
        </p:spPr>
        <p:txBody>
          <a:bodyPr>
            <a:normAutofit lnSpcReduction="10000"/>
          </a:bodyPr>
          <a:lstStyle/>
          <a:p>
            <a:r>
              <a:rPr sz="3600" dirty="0">
                <a:solidFill>
                  <a:schemeClr val="tx1"/>
                </a:solidFill>
              </a:rPr>
              <a:t>For as in the days that were before the flood they were eating and drinking, marrying and giving in marriage, until the day that Noe entered into the ark,</a:t>
            </a:r>
          </a:p>
        </p:txBody>
      </p:sp>
      <p:pic>
        <p:nvPicPr>
          <p:cNvPr id="30722" name="Picture 2" descr="God then closed the door of the ark and the rain began to fall. For 40 days it rained heavily – Slide 10">
            <a:extLst>
              <a:ext uri="{FF2B5EF4-FFF2-40B4-BE49-F238E27FC236}">
                <a16:creationId xmlns:a16="http://schemas.microsoft.com/office/drawing/2014/main" id="{8A72AD01-2FCF-CE9A-B1B2-601271E7AD7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7041956" y="2387291"/>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24:39</a:t>
            </a:r>
          </a:p>
        </p:txBody>
      </p:sp>
      <p:sp>
        <p:nvSpPr>
          <p:cNvPr id="3" name="Content Placeholder 2"/>
          <p:cNvSpPr>
            <a:spLocks noGrp="1"/>
          </p:cNvSpPr>
          <p:nvPr>
            <p:ph sz="half" idx="1"/>
          </p:nvPr>
        </p:nvSpPr>
        <p:spPr/>
        <p:txBody>
          <a:bodyPr>
            <a:normAutofit fontScale="92500"/>
          </a:bodyPr>
          <a:lstStyle/>
          <a:p>
            <a:r>
              <a:rPr sz="4000" dirty="0">
                <a:solidFill>
                  <a:schemeClr val="tx1"/>
                </a:solidFill>
              </a:rPr>
              <a:t>And knew not until the flood came, and took them all away; so shall also the coming of the Son of man be.</a:t>
            </a:r>
          </a:p>
        </p:txBody>
      </p:sp>
      <p:pic>
        <p:nvPicPr>
          <p:cNvPr id="31746" name="Picture 2" descr="The waters kept rising until they covered all the high mountains. Every living creature on land outside the ark was wiped out. – Slide 12">
            <a:extLst>
              <a:ext uri="{FF2B5EF4-FFF2-40B4-BE49-F238E27FC236}">
                <a16:creationId xmlns:a16="http://schemas.microsoft.com/office/drawing/2014/main" id="{4FF338CE-2872-A411-DF50-E90913FA457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972300"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24:40</a:t>
            </a:r>
          </a:p>
        </p:txBody>
      </p:sp>
      <p:sp>
        <p:nvSpPr>
          <p:cNvPr id="3" name="Content Placeholder 2"/>
          <p:cNvSpPr>
            <a:spLocks noGrp="1"/>
          </p:cNvSpPr>
          <p:nvPr>
            <p:ph sz="half" idx="1"/>
          </p:nvPr>
        </p:nvSpPr>
        <p:spPr>
          <a:xfrm>
            <a:off x="2342956" y="2165194"/>
            <a:ext cx="4895055" cy="3124201"/>
          </a:xfrm>
        </p:spPr>
        <p:txBody>
          <a:bodyPr>
            <a:normAutofit/>
          </a:bodyPr>
          <a:lstStyle/>
          <a:p>
            <a:r>
              <a:rPr sz="4000" dirty="0">
                <a:solidFill>
                  <a:schemeClr val="tx1"/>
                </a:solidFill>
              </a:rPr>
              <a:t>Then shall two be in the field; the one shall be taken, and the other left.</a:t>
            </a:r>
          </a:p>
        </p:txBody>
      </p:sp>
      <p:pic>
        <p:nvPicPr>
          <p:cNvPr id="32770" name="Picture 2" descr="Does two men in the field, one taken ...">
            <a:extLst>
              <a:ext uri="{FF2B5EF4-FFF2-40B4-BE49-F238E27FC236}">
                <a16:creationId xmlns:a16="http://schemas.microsoft.com/office/drawing/2014/main" id="{67A18730-5D4A-2332-FE97-B1D2115A350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7238011" y="2438399"/>
            <a:ext cx="4060492" cy="26103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C8EB6-4B7D-17EF-5B57-4FAF0BF137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551ED1-C583-84D8-97AE-BA82FD783132}"/>
              </a:ext>
            </a:extLst>
          </p:cNvPr>
          <p:cNvSpPr>
            <a:spLocks noGrp="1"/>
          </p:cNvSpPr>
          <p:nvPr>
            <p:ph type="title"/>
          </p:nvPr>
        </p:nvSpPr>
        <p:spPr>
          <a:xfrm>
            <a:off x="1365041" y="235228"/>
            <a:ext cx="10018713" cy="1752599"/>
          </a:xfrm>
        </p:spPr>
        <p:txBody>
          <a:bodyPr>
            <a:normAutofit/>
          </a:bodyPr>
          <a:lstStyle/>
          <a:p>
            <a:r>
              <a:rPr lang="en-US" b="1" dirty="0"/>
              <a:t>Jesus Explains End Times: </a:t>
            </a:r>
            <a:r>
              <a:rPr dirty="0"/>
              <a:t>Matthew 24:36</a:t>
            </a:r>
          </a:p>
        </p:txBody>
      </p:sp>
      <p:sp>
        <p:nvSpPr>
          <p:cNvPr id="3" name="Content Placeholder 2">
            <a:extLst>
              <a:ext uri="{FF2B5EF4-FFF2-40B4-BE49-F238E27FC236}">
                <a16:creationId xmlns:a16="http://schemas.microsoft.com/office/drawing/2014/main" id="{D6943111-18C6-2142-BBEC-5A8DA7B8F7D7}"/>
              </a:ext>
            </a:extLst>
          </p:cNvPr>
          <p:cNvSpPr>
            <a:spLocks noGrp="1"/>
          </p:cNvSpPr>
          <p:nvPr>
            <p:ph sz="half" idx="1"/>
          </p:nvPr>
        </p:nvSpPr>
        <p:spPr>
          <a:xfrm>
            <a:off x="1484312" y="1987827"/>
            <a:ext cx="5441274" cy="3803374"/>
          </a:xfrm>
        </p:spPr>
        <p:txBody>
          <a:bodyPr>
            <a:normAutofit/>
          </a:bodyPr>
          <a:lstStyle/>
          <a:p>
            <a:r>
              <a:rPr sz="4400" dirty="0">
                <a:solidFill>
                  <a:schemeClr val="tx1"/>
                </a:solidFill>
              </a:rPr>
              <a:t>But of that day and hour </a:t>
            </a:r>
            <a:r>
              <a:rPr sz="4400" dirty="0" err="1">
                <a:solidFill>
                  <a:schemeClr val="tx1"/>
                </a:solidFill>
              </a:rPr>
              <a:t>knoweth</a:t>
            </a:r>
            <a:r>
              <a:rPr sz="4400" dirty="0">
                <a:solidFill>
                  <a:schemeClr val="tx1"/>
                </a:solidFill>
              </a:rPr>
              <a:t> no man, no, not the angels of heaven, but my Father only.</a:t>
            </a:r>
          </a:p>
        </p:txBody>
      </p:sp>
      <p:pic>
        <p:nvPicPr>
          <p:cNvPr id="2050" name="Picture 2" descr="‘Jerusalem will be trampled on by the Gentiles until the times of the Gentiles has come to an end. – Slide 15">
            <a:extLst>
              <a:ext uri="{FF2B5EF4-FFF2-40B4-BE49-F238E27FC236}">
                <a16:creationId xmlns:a16="http://schemas.microsoft.com/office/drawing/2014/main" id="{C935B98F-B2B4-7000-B493-106990C36D6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18154" y="2327414"/>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2971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24:41</a:t>
            </a:r>
          </a:p>
        </p:txBody>
      </p:sp>
      <p:sp>
        <p:nvSpPr>
          <p:cNvPr id="3" name="Content Placeholder 2"/>
          <p:cNvSpPr>
            <a:spLocks noGrp="1"/>
          </p:cNvSpPr>
          <p:nvPr>
            <p:ph sz="half" idx="1"/>
          </p:nvPr>
        </p:nvSpPr>
        <p:spPr>
          <a:xfrm>
            <a:off x="2387560" y="2072210"/>
            <a:ext cx="4895055" cy="3825081"/>
          </a:xfrm>
        </p:spPr>
        <p:txBody>
          <a:bodyPr>
            <a:normAutofit/>
          </a:bodyPr>
          <a:lstStyle/>
          <a:p>
            <a:r>
              <a:rPr sz="4000" dirty="0">
                <a:solidFill>
                  <a:schemeClr val="tx1"/>
                </a:solidFill>
              </a:rPr>
              <a:t>Two women shall be grinding at the mill; the one shall be taken, and the other left.</a:t>
            </a:r>
          </a:p>
        </p:txBody>
      </p:sp>
      <p:pic>
        <p:nvPicPr>
          <p:cNvPr id="33794" name="Picture 2" descr="What does Luke 17:35 mean? | Bible Art">
            <a:extLst>
              <a:ext uri="{FF2B5EF4-FFF2-40B4-BE49-F238E27FC236}">
                <a16:creationId xmlns:a16="http://schemas.microsoft.com/office/drawing/2014/main" id="{662C3E31-4342-20EF-A678-FD260189DED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79112" y="2072210"/>
            <a:ext cx="3825081" cy="38250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24:42</a:t>
            </a:r>
          </a:p>
        </p:txBody>
      </p:sp>
      <p:sp>
        <p:nvSpPr>
          <p:cNvPr id="3" name="Content Placeholder 2"/>
          <p:cNvSpPr>
            <a:spLocks noGrp="1"/>
          </p:cNvSpPr>
          <p:nvPr>
            <p:ph sz="half" idx="1"/>
          </p:nvPr>
        </p:nvSpPr>
        <p:spPr>
          <a:xfrm>
            <a:off x="2251473" y="2648414"/>
            <a:ext cx="4895055" cy="3124201"/>
          </a:xfrm>
        </p:spPr>
        <p:txBody>
          <a:bodyPr>
            <a:normAutofit/>
          </a:bodyPr>
          <a:lstStyle/>
          <a:p>
            <a:r>
              <a:rPr sz="4000" dirty="0">
                <a:solidFill>
                  <a:schemeClr val="tx1"/>
                </a:solidFill>
              </a:rPr>
              <a:t>Watch therefore: for ye know not what hour your Lord doth come.</a:t>
            </a:r>
          </a:p>
        </p:txBody>
      </p:sp>
      <p:pic>
        <p:nvPicPr>
          <p:cNvPr id="34818" name="Picture 2" descr="Matthew 24:42 - &quot;¶ Watch therefore: for ye know not what hour your Lord doth come.&quot;">
            <a:extLst>
              <a:ext uri="{FF2B5EF4-FFF2-40B4-BE49-F238E27FC236}">
                <a16:creationId xmlns:a16="http://schemas.microsoft.com/office/drawing/2014/main" id="{1FCFE447-8DA9-084E-AAD7-955F368077C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7493000" y="2667000"/>
            <a:ext cx="31242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24:43</a:t>
            </a:r>
          </a:p>
        </p:txBody>
      </p:sp>
      <p:sp>
        <p:nvSpPr>
          <p:cNvPr id="3" name="Content Placeholder 2"/>
          <p:cNvSpPr>
            <a:spLocks noGrp="1"/>
          </p:cNvSpPr>
          <p:nvPr>
            <p:ph sz="half" idx="1"/>
          </p:nvPr>
        </p:nvSpPr>
        <p:spPr>
          <a:xfrm>
            <a:off x="2053024" y="2209800"/>
            <a:ext cx="4895055" cy="3962400"/>
          </a:xfrm>
        </p:spPr>
        <p:txBody>
          <a:bodyPr>
            <a:normAutofit/>
          </a:bodyPr>
          <a:lstStyle/>
          <a:p>
            <a:r>
              <a:rPr sz="3200" dirty="0">
                <a:solidFill>
                  <a:schemeClr val="tx1"/>
                </a:solidFill>
              </a:rPr>
              <a:t>But know this, that if the goodman of the house had known in what watch the thief would come, he would have watched, and would not have suffered his house to be broken up.</a:t>
            </a:r>
          </a:p>
        </p:txBody>
      </p:sp>
      <p:pic>
        <p:nvPicPr>
          <p:cNvPr id="35842" name="Picture 2" descr="Luke 12:39 - &quot;And this know, that if the goodman of the house had known what hour the thief would come, he would have watched, and not have suffered his house to be broken through.&quot;">
            <a:extLst>
              <a:ext uri="{FF2B5EF4-FFF2-40B4-BE49-F238E27FC236}">
                <a16:creationId xmlns:a16="http://schemas.microsoft.com/office/drawing/2014/main" id="{F589328B-36BA-F464-4118-88CC995F915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7493000" y="2667000"/>
            <a:ext cx="31242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The Days of Noah: </a:t>
            </a:r>
            <a:r>
              <a:rPr dirty="0"/>
              <a:t>Matthew 24:44</a:t>
            </a:r>
          </a:p>
        </p:txBody>
      </p:sp>
      <p:sp>
        <p:nvSpPr>
          <p:cNvPr id="3" name="Content Placeholder 2"/>
          <p:cNvSpPr>
            <a:spLocks noGrp="1"/>
          </p:cNvSpPr>
          <p:nvPr>
            <p:ph sz="half" idx="1"/>
          </p:nvPr>
        </p:nvSpPr>
        <p:spPr>
          <a:xfrm>
            <a:off x="1830001" y="2321311"/>
            <a:ext cx="4459288" cy="3469889"/>
          </a:xfrm>
        </p:spPr>
        <p:txBody>
          <a:bodyPr>
            <a:normAutofit/>
          </a:bodyPr>
          <a:lstStyle/>
          <a:p>
            <a:r>
              <a:rPr sz="3600" dirty="0">
                <a:solidFill>
                  <a:schemeClr val="tx1"/>
                </a:solidFill>
              </a:rPr>
              <a:t>Therefore be ye also ready: for in such an hour as ye think not the Son of man cometh.</a:t>
            </a:r>
          </a:p>
        </p:txBody>
      </p:sp>
      <p:pic>
        <p:nvPicPr>
          <p:cNvPr id="36866" name="Picture 2" descr="Matthew 5:44">
            <a:extLst>
              <a:ext uri="{FF2B5EF4-FFF2-40B4-BE49-F238E27FC236}">
                <a16:creationId xmlns:a16="http://schemas.microsoft.com/office/drawing/2014/main" id="{3E5488E6-4B6C-C66A-4E11-42786DADBC1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869151" y="2043151"/>
            <a:ext cx="3748049" cy="37480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BAE25-964A-51AB-9BD9-CABE2E701E7C}"/>
              </a:ext>
            </a:extLst>
          </p:cNvPr>
          <p:cNvSpPr>
            <a:spLocks noGrp="1"/>
          </p:cNvSpPr>
          <p:nvPr>
            <p:ph type="ctrTitle"/>
          </p:nvPr>
        </p:nvSpPr>
        <p:spPr>
          <a:xfrm>
            <a:off x="2163337" y="253795"/>
            <a:ext cx="9796886" cy="1095503"/>
          </a:xfrm>
        </p:spPr>
        <p:txBody>
          <a:bodyPr/>
          <a:lstStyle/>
          <a:p>
            <a:r>
              <a:rPr lang="en-US" dirty="0"/>
              <a:t>Further Types and Antitypes</a:t>
            </a:r>
          </a:p>
        </p:txBody>
      </p:sp>
      <p:pic>
        <p:nvPicPr>
          <p:cNvPr id="24582" name="Picture 6" descr="Between Jesus Christ and Christ Jesus ...">
            <a:extLst>
              <a:ext uri="{FF2B5EF4-FFF2-40B4-BE49-F238E27FC236}">
                <a16:creationId xmlns:a16="http://schemas.microsoft.com/office/drawing/2014/main" id="{160B9BDD-C0E0-428E-497B-C3F01855D8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175" y="2972834"/>
            <a:ext cx="5715825" cy="2977375"/>
          </a:xfrm>
          <a:prstGeom prst="rect">
            <a:avLst/>
          </a:prstGeom>
          <a:noFill/>
          <a:extLst>
            <a:ext uri="{909E8E84-426E-40DD-AFC4-6F175D3DCCD1}">
              <a14:hiddenFill xmlns:a14="http://schemas.microsoft.com/office/drawing/2010/main">
                <a:solidFill>
                  <a:srgbClr val="FFFFFF"/>
                </a:solidFill>
              </a14:hiddenFill>
            </a:ext>
          </a:extLst>
        </p:spPr>
      </p:pic>
      <p:pic>
        <p:nvPicPr>
          <p:cNvPr id="24578" name="Picture 2" descr="Sunday: The Woman and the Dragon ...">
            <a:extLst>
              <a:ext uri="{FF2B5EF4-FFF2-40B4-BE49-F238E27FC236}">
                <a16:creationId xmlns:a16="http://schemas.microsoft.com/office/drawing/2014/main" id="{D36FC795-8660-CFE4-ADCF-D1BF8440F4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9332" y="1616927"/>
            <a:ext cx="5364755" cy="4018388"/>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Revelation Chapter 17">
            <a:extLst>
              <a:ext uri="{FF2B5EF4-FFF2-40B4-BE49-F238E27FC236}">
                <a16:creationId xmlns:a16="http://schemas.microsoft.com/office/drawing/2014/main" id="{F5614522-A4E3-2E7F-C79B-99798E5779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7352" y="1616927"/>
            <a:ext cx="3855534" cy="4915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7494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48B47-EC7F-18C5-2C19-D699B1FBCC0E}"/>
              </a:ext>
            </a:extLst>
          </p:cNvPr>
          <p:cNvSpPr>
            <a:spLocks noGrp="1"/>
          </p:cNvSpPr>
          <p:nvPr>
            <p:ph type="ctrTitle"/>
          </p:nvPr>
        </p:nvSpPr>
        <p:spPr/>
        <p:txBody>
          <a:bodyPr/>
          <a:lstStyle/>
          <a:p>
            <a:r>
              <a:rPr lang="en-US" dirty="0"/>
              <a:t>A woman is a Biblical symbol for…</a:t>
            </a:r>
          </a:p>
        </p:txBody>
      </p:sp>
      <p:sp>
        <p:nvSpPr>
          <p:cNvPr id="3" name="Subtitle 2">
            <a:extLst>
              <a:ext uri="{FF2B5EF4-FFF2-40B4-BE49-F238E27FC236}">
                <a16:creationId xmlns:a16="http://schemas.microsoft.com/office/drawing/2014/main" id="{470A366D-BF2A-B63D-87D4-1DB9DA986592}"/>
              </a:ext>
            </a:extLst>
          </p:cNvPr>
          <p:cNvSpPr>
            <a:spLocks noGrp="1"/>
          </p:cNvSpPr>
          <p:nvPr>
            <p:ph type="subTitle" idx="1"/>
          </p:nvPr>
        </p:nvSpPr>
        <p:spPr>
          <a:xfrm>
            <a:off x="4515378" y="4185838"/>
            <a:ext cx="6987645" cy="1388534"/>
          </a:xfrm>
        </p:spPr>
        <p:txBody>
          <a:bodyPr>
            <a:normAutofit fontScale="92500" lnSpcReduction="10000"/>
          </a:bodyPr>
          <a:lstStyle/>
          <a:p>
            <a:r>
              <a:rPr lang="en-US" sz="9600" b="1" dirty="0">
                <a:solidFill>
                  <a:schemeClr val="accent1">
                    <a:lumMod val="75000"/>
                  </a:schemeClr>
                </a:solidFill>
              </a:rPr>
              <a:t>a church.</a:t>
            </a:r>
          </a:p>
        </p:txBody>
      </p:sp>
    </p:spTree>
    <p:extLst>
      <p:ext uri="{BB962C8B-B14F-4D97-AF65-F5344CB8AC3E}">
        <p14:creationId xmlns:p14="http://schemas.microsoft.com/office/powerpoint/2010/main" val="35302175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1:16</a:t>
            </a:r>
          </a:p>
        </p:txBody>
      </p:sp>
      <p:sp>
        <p:nvSpPr>
          <p:cNvPr id="3" name="Content Placeholder 2"/>
          <p:cNvSpPr>
            <a:spLocks noGrp="1"/>
          </p:cNvSpPr>
          <p:nvPr>
            <p:ph sz="half" idx="1"/>
          </p:nvPr>
        </p:nvSpPr>
        <p:spPr>
          <a:xfrm>
            <a:off x="1484312" y="2029523"/>
            <a:ext cx="4895055" cy="4047892"/>
          </a:xfrm>
        </p:spPr>
        <p:txBody>
          <a:bodyPr>
            <a:normAutofit fontScale="92500" lnSpcReduction="10000"/>
          </a:bodyPr>
          <a:lstStyle/>
          <a:p>
            <a:pPr>
              <a:defRPr sz="2400"/>
            </a:pPr>
            <a:r>
              <a:rPr sz="3200" dirty="0"/>
              <a:t>And Ruth said, Intreat me not to leave thee, or to return from following after thee: for whither thou </a:t>
            </a:r>
            <a:r>
              <a:rPr sz="3200" dirty="0" err="1"/>
              <a:t>goest</a:t>
            </a:r>
            <a:r>
              <a:rPr sz="3200" dirty="0"/>
              <a:t>, I will go; and where thou </a:t>
            </a:r>
            <a:r>
              <a:rPr sz="3200" dirty="0" err="1"/>
              <a:t>lodgest</a:t>
            </a:r>
            <a:r>
              <a:rPr sz="3200" dirty="0"/>
              <a:t>, I will lodge: thy people shall be my people, and thy God my God:</a:t>
            </a:r>
          </a:p>
        </p:txBody>
      </p:sp>
      <p:pic>
        <p:nvPicPr>
          <p:cNvPr id="3074" name="Picture 2" descr="‘Orpah has returned to her people and their gods,’ said Naomi. ‘Go back with her.’ – Slide 9">
            <a:extLst>
              <a:ext uri="{FF2B5EF4-FFF2-40B4-BE49-F238E27FC236}">
                <a16:creationId xmlns:a16="http://schemas.microsoft.com/office/drawing/2014/main" id="{671705E3-D58D-A780-A017-07046A832FB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91402" y="2053682"/>
            <a:ext cx="5015571" cy="37616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1:17</a:t>
            </a:r>
          </a:p>
        </p:txBody>
      </p:sp>
      <p:sp>
        <p:nvSpPr>
          <p:cNvPr id="3" name="Content Placeholder 2"/>
          <p:cNvSpPr>
            <a:spLocks noGrp="1"/>
          </p:cNvSpPr>
          <p:nvPr>
            <p:ph sz="half" idx="1"/>
          </p:nvPr>
        </p:nvSpPr>
        <p:spPr/>
        <p:txBody>
          <a:bodyPr>
            <a:normAutofit lnSpcReduction="10000"/>
          </a:bodyPr>
          <a:lstStyle/>
          <a:p>
            <a:pPr>
              <a:defRPr sz="2400"/>
            </a:pPr>
            <a:r>
              <a:rPr sz="3600" dirty="0"/>
              <a:t>Where thou </a:t>
            </a:r>
            <a:r>
              <a:rPr sz="3600" dirty="0" err="1"/>
              <a:t>diest</a:t>
            </a:r>
            <a:r>
              <a:rPr sz="3600" dirty="0"/>
              <a:t>, will I die, and there will I be buried: the LORD do so to me, and more also, if ought but death part thee and me.</a:t>
            </a:r>
          </a:p>
        </p:txBody>
      </p:sp>
      <p:pic>
        <p:nvPicPr>
          <p:cNvPr id="4098" name="Picture 2" descr="‘Don’t urge me to leave you,’ Ruth replied. ‘Where you go I will go, where you stay I will stay. Your people will be my people and your God will be my God. Where you die I will die.’ – Slide 10">
            <a:extLst>
              <a:ext uri="{FF2B5EF4-FFF2-40B4-BE49-F238E27FC236}">
                <a16:creationId xmlns:a16="http://schemas.microsoft.com/office/drawing/2014/main" id="{7C9C5287-0F91-A3BF-FB77-4BF714A2B6F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72300"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2:1</a:t>
            </a:r>
          </a:p>
        </p:txBody>
      </p:sp>
      <p:sp>
        <p:nvSpPr>
          <p:cNvPr id="3" name="Content Placeholder 2"/>
          <p:cNvSpPr>
            <a:spLocks noGrp="1"/>
          </p:cNvSpPr>
          <p:nvPr>
            <p:ph sz="half" idx="1"/>
          </p:nvPr>
        </p:nvSpPr>
        <p:spPr/>
        <p:txBody>
          <a:bodyPr>
            <a:normAutofit fontScale="92500"/>
          </a:bodyPr>
          <a:lstStyle/>
          <a:p>
            <a:pPr>
              <a:defRPr sz="2400"/>
            </a:pPr>
            <a:r>
              <a:rPr sz="3600" dirty="0"/>
              <a:t>And Naomi had a kinsman of her husband's, a mighty man of wealth, of the family of Elimelech; and his name was Boaz.</a:t>
            </a:r>
          </a:p>
        </p:txBody>
      </p:sp>
      <p:pic>
        <p:nvPicPr>
          <p:cNvPr id="5122" name="Picture 2" descr="‘I have been told how you have cared for Naomi,’ Boaz answered. ‘May God, under whose wings you have taken refuge, richly reward you.’ ‘Even though I am lower than one of your servants you have spoken kindly to me and put me at my ease,’ Ruth responded. – Slide 6">
            <a:extLst>
              <a:ext uri="{FF2B5EF4-FFF2-40B4-BE49-F238E27FC236}">
                <a16:creationId xmlns:a16="http://schemas.microsoft.com/office/drawing/2014/main" id="{A33AE254-EA31-3F29-0107-18A2B625AEA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79168" y="2297151"/>
            <a:ext cx="4658732" cy="34940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2:2</a:t>
            </a:r>
          </a:p>
        </p:txBody>
      </p:sp>
      <p:sp>
        <p:nvSpPr>
          <p:cNvPr id="3" name="Content Placeholder 2"/>
          <p:cNvSpPr>
            <a:spLocks noGrp="1"/>
          </p:cNvSpPr>
          <p:nvPr>
            <p:ph sz="half" idx="1"/>
          </p:nvPr>
        </p:nvSpPr>
        <p:spPr>
          <a:xfrm>
            <a:off x="1484312" y="2207941"/>
            <a:ext cx="4895055" cy="3583259"/>
          </a:xfrm>
        </p:spPr>
        <p:txBody>
          <a:bodyPr>
            <a:normAutofit fontScale="92500"/>
          </a:bodyPr>
          <a:lstStyle/>
          <a:p>
            <a:pPr>
              <a:defRPr sz="2400"/>
            </a:pPr>
            <a:r>
              <a:rPr sz="3200" dirty="0"/>
              <a:t>And Ruth the Moabitess said unto Naomi, Let me now go to the field, and glean ears of corn after him in whose sight I shall find grace. And she said unto her, Go, my daughter.</a:t>
            </a:r>
          </a:p>
        </p:txBody>
      </p:sp>
      <p:pic>
        <p:nvPicPr>
          <p:cNvPr id="6146" name="Picture 2" descr="After Naomi and Ruth arrive in Bethlehem they needed food. ‘Let me go into the barley fields to pick up the leftover grain.’ The poor were allowed to pick up grain that the harvesters had left on the ground. ‘Go ahead, my daughter,’ Naomi replied. – Slide 1">
            <a:extLst>
              <a:ext uri="{FF2B5EF4-FFF2-40B4-BE49-F238E27FC236}">
                <a16:creationId xmlns:a16="http://schemas.microsoft.com/office/drawing/2014/main" id="{1809662F-7C85-2709-576C-9323AA50FA5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08905" y="2276011"/>
            <a:ext cx="4686919" cy="35151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Jesus Explains End Times: </a:t>
            </a:r>
            <a:r>
              <a:rPr dirty="0"/>
              <a:t>Matthew 24:37</a:t>
            </a:r>
          </a:p>
        </p:txBody>
      </p:sp>
      <p:sp>
        <p:nvSpPr>
          <p:cNvPr id="3" name="Content Placeholder 2"/>
          <p:cNvSpPr>
            <a:spLocks noGrp="1"/>
          </p:cNvSpPr>
          <p:nvPr>
            <p:ph sz="half" idx="1"/>
          </p:nvPr>
        </p:nvSpPr>
        <p:spPr>
          <a:xfrm>
            <a:off x="1484312" y="1960563"/>
            <a:ext cx="4895055" cy="4211638"/>
          </a:xfrm>
        </p:spPr>
        <p:txBody>
          <a:bodyPr>
            <a:normAutofit/>
          </a:bodyPr>
          <a:lstStyle/>
          <a:p>
            <a:r>
              <a:rPr sz="4800" dirty="0">
                <a:solidFill>
                  <a:schemeClr val="tx1"/>
                </a:solidFill>
              </a:rPr>
              <a:t>But as the days of Noe were, so shall also the coming of the Son of man be.</a:t>
            </a:r>
          </a:p>
        </p:txBody>
      </p:sp>
      <p:pic>
        <p:nvPicPr>
          <p:cNvPr id="14338" name="Picture 2" descr="Matthew 24:37 - &quot;But as the days of Noe were, so shall also the coming of the Son of man be.&quot;">
            <a:extLst>
              <a:ext uri="{FF2B5EF4-FFF2-40B4-BE49-F238E27FC236}">
                <a16:creationId xmlns:a16="http://schemas.microsoft.com/office/drawing/2014/main" id="{66E00416-6D02-B624-39BF-221B0F86CCB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35245" y="1960563"/>
            <a:ext cx="4211637" cy="4211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2:3</a:t>
            </a:r>
          </a:p>
        </p:txBody>
      </p:sp>
      <p:sp>
        <p:nvSpPr>
          <p:cNvPr id="3" name="Content Placeholder 2"/>
          <p:cNvSpPr>
            <a:spLocks noGrp="1"/>
          </p:cNvSpPr>
          <p:nvPr>
            <p:ph sz="half" idx="1"/>
          </p:nvPr>
        </p:nvSpPr>
        <p:spPr>
          <a:xfrm>
            <a:off x="1484312" y="1973766"/>
            <a:ext cx="4895055" cy="4114799"/>
          </a:xfrm>
        </p:spPr>
        <p:txBody>
          <a:bodyPr>
            <a:normAutofit/>
          </a:bodyPr>
          <a:lstStyle/>
          <a:p>
            <a:pPr>
              <a:defRPr sz="2400"/>
            </a:pPr>
            <a:r>
              <a:rPr sz="3200" dirty="0"/>
              <a:t>And she went, and came, and gleaned in the field after the reapers: and her hap was to light on a part of the field belonging unto Boaz, who was of the kindred of Elimelech.</a:t>
            </a:r>
          </a:p>
        </p:txBody>
      </p:sp>
      <p:pic>
        <p:nvPicPr>
          <p:cNvPr id="7170" name="Picture 2" descr="Ruth went into the fields belonging to Boaz. Boaz was a relative of Noami’s dead husband Elimelek. Later Boaz arrived and greeted the harvesters. ‘The Lord be with you.’ The harvesters replied, ‘The Lord bless you.’ – Slide 2">
            <a:extLst>
              <a:ext uri="{FF2B5EF4-FFF2-40B4-BE49-F238E27FC236}">
                <a16:creationId xmlns:a16="http://schemas.microsoft.com/office/drawing/2014/main" id="{A2984C9F-BD83-8F0B-859D-A25C2BA3990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93667" y="2185549"/>
            <a:ext cx="4549815" cy="34123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2:8</a:t>
            </a:r>
          </a:p>
        </p:txBody>
      </p:sp>
      <p:sp>
        <p:nvSpPr>
          <p:cNvPr id="3" name="Content Placeholder 2"/>
          <p:cNvSpPr>
            <a:spLocks noGrp="1"/>
          </p:cNvSpPr>
          <p:nvPr>
            <p:ph sz="half" idx="1"/>
          </p:nvPr>
        </p:nvSpPr>
        <p:spPr>
          <a:xfrm>
            <a:off x="1484312" y="2174489"/>
            <a:ext cx="4895055" cy="3616712"/>
          </a:xfrm>
        </p:spPr>
        <p:txBody>
          <a:bodyPr>
            <a:normAutofit/>
          </a:bodyPr>
          <a:lstStyle/>
          <a:p>
            <a:pPr>
              <a:defRPr sz="2400"/>
            </a:pPr>
            <a:r>
              <a:rPr sz="3200" dirty="0"/>
              <a:t>Then said Boaz unto Ruth, </a:t>
            </a:r>
            <a:r>
              <a:rPr sz="3200" dirty="0" err="1"/>
              <a:t>Hearest</a:t>
            </a:r>
            <a:r>
              <a:rPr sz="3200" dirty="0"/>
              <a:t> thou not, my daughter? Go not to glean in another field, neither go from hence, but abide here fast by my maidens:</a:t>
            </a:r>
          </a:p>
        </p:txBody>
      </p:sp>
      <p:pic>
        <p:nvPicPr>
          <p:cNvPr id="8194" name="Picture 2" descr="Boaz went across to Ruth. ‘Stay in these fields with the women who work for me,’ Boaz told her. ‘I have told the men not to lay a hand on you. When you get thirsty help yourself to the water jars the men have filled.’ – Slide 4">
            <a:extLst>
              <a:ext uri="{FF2B5EF4-FFF2-40B4-BE49-F238E27FC236}">
                <a16:creationId xmlns:a16="http://schemas.microsoft.com/office/drawing/2014/main" id="{27AB7257-2906-6EAE-A51B-93B69B16081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05187" y="2007219"/>
            <a:ext cx="4643864" cy="34828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2:9</a:t>
            </a:r>
          </a:p>
        </p:txBody>
      </p:sp>
      <p:sp>
        <p:nvSpPr>
          <p:cNvPr id="3" name="Content Placeholder 2"/>
          <p:cNvSpPr>
            <a:spLocks noGrp="1"/>
          </p:cNvSpPr>
          <p:nvPr>
            <p:ph sz="half" idx="1"/>
          </p:nvPr>
        </p:nvSpPr>
        <p:spPr>
          <a:xfrm>
            <a:off x="1484312" y="2207941"/>
            <a:ext cx="4895055" cy="3583259"/>
          </a:xfrm>
        </p:spPr>
        <p:txBody>
          <a:bodyPr>
            <a:normAutofit fontScale="92500" lnSpcReduction="20000"/>
          </a:bodyPr>
          <a:lstStyle/>
          <a:p>
            <a:pPr>
              <a:defRPr sz="2400"/>
            </a:pPr>
            <a:r>
              <a:rPr sz="3200" dirty="0"/>
              <a:t>Let thine eyes be on the field that they do reap, and go thou after them: have I not charged the young men that they shall not touch thee? and when thou art athirst, go unto the vessels, and drink of that which the young men have drawn.</a:t>
            </a:r>
          </a:p>
        </p:txBody>
      </p:sp>
      <p:pic>
        <p:nvPicPr>
          <p:cNvPr id="9220" name="Picture 4" descr="At mealtime Boaz invited her to eat with the other harvesters. ‘Have some bread and dip it in the wine vinegar,’ he said. He offered her roasted grain. Ruth ate all she wanted. – Slide 7">
            <a:extLst>
              <a:ext uri="{FF2B5EF4-FFF2-40B4-BE49-F238E27FC236}">
                <a16:creationId xmlns:a16="http://schemas.microsoft.com/office/drawing/2014/main" id="{B55FE162-0475-71D4-BA5D-2CCDBF25842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7499" y="2438399"/>
            <a:ext cx="4470401" cy="33528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2:10</a:t>
            </a:r>
          </a:p>
        </p:txBody>
      </p:sp>
      <p:sp>
        <p:nvSpPr>
          <p:cNvPr id="3" name="Content Placeholder 2"/>
          <p:cNvSpPr>
            <a:spLocks noGrp="1"/>
          </p:cNvSpPr>
          <p:nvPr>
            <p:ph sz="half" idx="1"/>
          </p:nvPr>
        </p:nvSpPr>
        <p:spPr>
          <a:xfrm>
            <a:off x="1484312" y="2029523"/>
            <a:ext cx="4895055" cy="3761678"/>
          </a:xfrm>
        </p:spPr>
        <p:txBody>
          <a:bodyPr>
            <a:normAutofit lnSpcReduction="10000"/>
          </a:bodyPr>
          <a:lstStyle/>
          <a:p>
            <a:pPr>
              <a:defRPr sz="2400"/>
            </a:pPr>
            <a:r>
              <a:rPr sz="3200" dirty="0"/>
              <a:t>Then she fell on her face, and bowed herself to the ground, and said unto him, Why have I found grace in thine eyes, that thou shouldest take knowledge of me, seeing I am a stranger?</a:t>
            </a:r>
          </a:p>
        </p:txBody>
      </p:sp>
      <p:pic>
        <p:nvPicPr>
          <p:cNvPr id="10242" name="Picture 2" descr="Ruth bowed down before Boaz. ‘Why are you treating a foreigner so kindly?’ she asked. – Slide 5">
            <a:extLst>
              <a:ext uri="{FF2B5EF4-FFF2-40B4-BE49-F238E27FC236}">
                <a16:creationId xmlns:a16="http://schemas.microsoft.com/office/drawing/2014/main" id="{4000B4C8-82AC-F1C8-3B3C-E0E67883C57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79367" y="2163337"/>
            <a:ext cx="4658732" cy="34940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154151"/>
          </a:xfrm>
        </p:spPr>
        <p:txBody>
          <a:bodyPr/>
          <a:lstStyle/>
          <a:p>
            <a:r>
              <a:rPr dirty="0"/>
              <a:t>A Virtuous Woman: Ruth 2:11</a:t>
            </a:r>
          </a:p>
        </p:txBody>
      </p:sp>
      <p:sp>
        <p:nvSpPr>
          <p:cNvPr id="3" name="Content Placeholder 2"/>
          <p:cNvSpPr>
            <a:spLocks noGrp="1"/>
          </p:cNvSpPr>
          <p:nvPr>
            <p:ph sz="half" idx="1"/>
          </p:nvPr>
        </p:nvSpPr>
        <p:spPr>
          <a:xfrm>
            <a:off x="1484312" y="1650380"/>
            <a:ext cx="4895055" cy="4140821"/>
          </a:xfrm>
        </p:spPr>
        <p:txBody>
          <a:bodyPr>
            <a:normAutofit fontScale="92500"/>
          </a:bodyPr>
          <a:lstStyle/>
          <a:p>
            <a:pPr>
              <a:defRPr sz="2400"/>
            </a:pPr>
            <a:r>
              <a:rPr sz="2800" dirty="0"/>
              <a:t>And Boaz answered and said unto her, It hath fully been shewed me, all that thou hast done unto thy mother in law since the death of thine husband: and how thou hast left thy father and thy mother, and the land of thy nativity, and art come unto a people which thou </a:t>
            </a:r>
            <a:r>
              <a:rPr sz="2800" dirty="0" err="1"/>
              <a:t>knewest</a:t>
            </a:r>
            <a:r>
              <a:rPr sz="2800" dirty="0"/>
              <a:t> not heretofore.</a:t>
            </a:r>
          </a:p>
        </p:txBody>
      </p:sp>
      <p:pic>
        <p:nvPicPr>
          <p:cNvPr id="11266" name="Picture 2" descr="After Naomi and Ruth arrive in Bethlehem they needed food. ‘Let me go into the barley fields to pick up the leftover grain.’ The poor were allowed to pick up grain that the harvesters had left on the ground. ‘Go ahead, my daughter,’ Naomi replied. – Slide 1">
            <a:extLst>
              <a:ext uri="{FF2B5EF4-FFF2-40B4-BE49-F238E27FC236}">
                <a16:creationId xmlns:a16="http://schemas.microsoft.com/office/drawing/2014/main" id="{CA534B2E-951B-4D9E-4E20-F456AEF2B61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457" t="7015" r="20495" b="39326"/>
          <a:stretch>
            <a:fillRect/>
          </a:stretch>
        </p:blipFill>
        <p:spPr bwMode="auto">
          <a:xfrm>
            <a:off x="6635427" y="2068551"/>
            <a:ext cx="5039900" cy="3494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5400" dirty="0"/>
              <a:t>A Virtuous Woman: Ruth 2:12</a:t>
            </a:r>
          </a:p>
        </p:txBody>
      </p:sp>
      <p:sp>
        <p:nvSpPr>
          <p:cNvPr id="3" name="Content Placeholder 2"/>
          <p:cNvSpPr>
            <a:spLocks noGrp="1"/>
          </p:cNvSpPr>
          <p:nvPr>
            <p:ph sz="half" idx="1"/>
          </p:nvPr>
        </p:nvSpPr>
        <p:spPr>
          <a:xfrm>
            <a:off x="1484312" y="2252547"/>
            <a:ext cx="4895055" cy="3538654"/>
          </a:xfrm>
        </p:spPr>
        <p:txBody>
          <a:bodyPr>
            <a:normAutofit/>
          </a:bodyPr>
          <a:lstStyle/>
          <a:p>
            <a:pPr>
              <a:defRPr sz="2400"/>
            </a:pPr>
            <a:r>
              <a:rPr sz="3200" dirty="0"/>
              <a:t>The LORD recompense thy work, and a full reward be given thee of the LORD God of Israel, under whose wings thou art come to trust.</a:t>
            </a:r>
          </a:p>
        </p:txBody>
      </p:sp>
      <p:pic>
        <p:nvPicPr>
          <p:cNvPr id="12290" name="Picture 2" descr="‘I have been told how you have cared for Naomi,’ Boaz answered. ‘May God, under whose wings you have taken refuge, richly reward you.’ ‘Even though I am lower than one of your servants you have spoken kindly to me and put me at my ease,’ Ruth responded. – Slide 6">
            <a:extLst>
              <a:ext uri="{FF2B5EF4-FFF2-40B4-BE49-F238E27FC236}">
                <a16:creationId xmlns:a16="http://schemas.microsoft.com/office/drawing/2014/main" id="{A7A558A9-315D-94DF-F4EB-44D61D828CD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flipH="1">
            <a:off x="6649000" y="2152185"/>
            <a:ext cx="4584391" cy="34382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dirty="0"/>
              <a:t>A Virtuous Woman: Ruth 2:13</a:t>
            </a:r>
          </a:p>
        </p:txBody>
      </p:sp>
      <p:sp>
        <p:nvSpPr>
          <p:cNvPr id="3" name="Content Placeholder 2"/>
          <p:cNvSpPr>
            <a:spLocks noGrp="1"/>
          </p:cNvSpPr>
          <p:nvPr>
            <p:ph sz="half" idx="1"/>
          </p:nvPr>
        </p:nvSpPr>
        <p:spPr>
          <a:xfrm>
            <a:off x="1484312" y="2129883"/>
            <a:ext cx="4895055" cy="4042317"/>
          </a:xfrm>
        </p:spPr>
        <p:txBody>
          <a:bodyPr>
            <a:normAutofit lnSpcReduction="10000"/>
          </a:bodyPr>
          <a:lstStyle/>
          <a:p>
            <a:pPr>
              <a:defRPr sz="2400"/>
            </a:pPr>
            <a:r>
              <a:rPr sz="3200" dirty="0"/>
              <a:t>Then she said, Let me find </a:t>
            </a:r>
            <a:r>
              <a:rPr sz="3200" dirty="0" err="1"/>
              <a:t>favour</a:t>
            </a:r>
            <a:r>
              <a:rPr sz="3200" dirty="0"/>
              <a:t> in thy sight, my lord; for that thou hast comforted me, and for that thou hast spoken friendly unto thine handmaid, though I be not like unto one of thine handmaidens.</a:t>
            </a:r>
          </a:p>
        </p:txBody>
      </p:sp>
      <p:pic>
        <p:nvPicPr>
          <p:cNvPr id="6" name="Content Placeholder 5">
            <a:extLst>
              <a:ext uri="{FF2B5EF4-FFF2-40B4-BE49-F238E27FC236}">
                <a16:creationId xmlns:a16="http://schemas.microsoft.com/office/drawing/2014/main" id="{2BDE2540-1A7F-B5E3-F2F6-866D883D777E}"/>
              </a:ext>
            </a:extLst>
          </p:cNvPr>
          <p:cNvPicPr>
            <a:picLocks noGrp="1" noChangeAspect="1"/>
          </p:cNvPicPr>
          <p:nvPr>
            <p:ph sz="half" idx="2"/>
          </p:nvPr>
        </p:nvPicPr>
        <p:blipFill>
          <a:blip r:embed="rId2"/>
          <a:stretch>
            <a:fillRect/>
          </a:stretch>
        </p:blipFill>
        <p:spPr>
          <a:xfrm flipH="1">
            <a:off x="6256144" y="2129883"/>
            <a:ext cx="4881756" cy="3661317"/>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2:14</a:t>
            </a:r>
          </a:p>
        </p:txBody>
      </p:sp>
      <p:sp>
        <p:nvSpPr>
          <p:cNvPr id="3" name="Content Placeholder 2"/>
          <p:cNvSpPr>
            <a:spLocks noGrp="1"/>
          </p:cNvSpPr>
          <p:nvPr>
            <p:ph sz="half" idx="1"/>
          </p:nvPr>
        </p:nvSpPr>
        <p:spPr>
          <a:xfrm>
            <a:off x="1396690" y="2392866"/>
            <a:ext cx="5354200" cy="3672468"/>
          </a:xfrm>
        </p:spPr>
        <p:txBody>
          <a:bodyPr>
            <a:noAutofit/>
          </a:bodyPr>
          <a:lstStyle/>
          <a:p>
            <a:pPr>
              <a:defRPr sz="2400"/>
            </a:pPr>
            <a:r>
              <a:rPr sz="3200" dirty="0"/>
              <a:t>And Boaz said unto her, At mealtime come thou hither, and eat of the bread, and dip thy morsel in the vinegar. And she sat beside the reapers: and he reached her parched corn, and she did eat, and was sufficed, and left.</a:t>
            </a:r>
          </a:p>
        </p:txBody>
      </p:sp>
      <p:pic>
        <p:nvPicPr>
          <p:cNvPr id="15362" name="Picture 2" descr="At mealtime Boaz invited her to eat with the other harvesters. ‘Have some bread and dip it in the wine vinegar,’ he said. He offered her roasted grain. Ruth ate all she wanted. – Slide 7">
            <a:extLst>
              <a:ext uri="{FF2B5EF4-FFF2-40B4-BE49-F238E27FC236}">
                <a16:creationId xmlns:a16="http://schemas.microsoft.com/office/drawing/2014/main" id="{03EC6EFE-6F8D-B5A2-542C-38EC436A8D9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389"/>
          <a:stretch>
            <a:fillRect/>
          </a:stretch>
        </p:blipFill>
        <p:spPr bwMode="auto">
          <a:xfrm>
            <a:off x="6583622" y="2009078"/>
            <a:ext cx="4752134" cy="41631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610" y="525036"/>
            <a:ext cx="10018713" cy="1752599"/>
          </a:xfrm>
        </p:spPr>
        <p:txBody>
          <a:bodyPr>
            <a:normAutofit/>
          </a:bodyPr>
          <a:lstStyle/>
          <a:p>
            <a:r>
              <a:rPr sz="5400" dirty="0"/>
              <a:t>A Virtuous Woman: Ruth 2:15</a:t>
            </a:r>
          </a:p>
        </p:txBody>
      </p:sp>
      <p:sp>
        <p:nvSpPr>
          <p:cNvPr id="3" name="Content Placeholder 2"/>
          <p:cNvSpPr>
            <a:spLocks noGrp="1"/>
          </p:cNvSpPr>
          <p:nvPr>
            <p:ph sz="half" idx="1"/>
          </p:nvPr>
        </p:nvSpPr>
        <p:spPr>
          <a:xfrm>
            <a:off x="1484312" y="2107581"/>
            <a:ext cx="4895055" cy="3683620"/>
          </a:xfrm>
        </p:spPr>
        <p:txBody>
          <a:bodyPr>
            <a:normAutofit lnSpcReduction="10000"/>
          </a:bodyPr>
          <a:lstStyle/>
          <a:p>
            <a:pPr>
              <a:defRPr sz="2400"/>
            </a:pPr>
            <a:r>
              <a:rPr sz="3600" dirty="0"/>
              <a:t>And when she was risen up to glean, Boaz commanded his young men, saying, Let her glean even among the sheaves, and reproach her not:</a:t>
            </a:r>
          </a:p>
        </p:txBody>
      </p:sp>
      <p:pic>
        <p:nvPicPr>
          <p:cNvPr id="14338" name="Picture 2" descr="Ruth went into the fields belonging to Boaz. Boaz was a relative of Noami’s dead husband Elimelek. Later Boaz arrived and greeted the harvesters. ‘The Lord be with you.’ The harvesters replied, ‘The Lord bless you.’ – Slide 2">
            <a:extLst>
              <a:ext uri="{FF2B5EF4-FFF2-40B4-BE49-F238E27FC236}">
                <a16:creationId xmlns:a16="http://schemas.microsoft.com/office/drawing/2014/main" id="{392C69DE-2DEE-2AA8-D432-8C4291CFF4C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72300"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dirty="0"/>
              <a:t>A Virtuous Woman: Ruth 2:16</a:t>
            </a:r>
          </a:p>
        </p:txBody>
      </p:sp>
      <p:sp>
        <p:nvSpPr>
          <p:cNvPr id="3" name="Content Placeholder 2"/>
          <p:cNvSpPr>
            <a:spLocks noGrp="1"/>
          </p:cNvSpPr>
          <p:nvPr>
            <p:ph sz="half" idx="1"/>
          </p:nvPr>
        </p:nvSpPr>
        <p:spPr/>
        <p:txBody>
          <a:bodyPr>
            <a:normAutofit lnSpcReduction="10000"/>
          </a:bodyPr>
          <a:lstStyle/>
          <a:p>
            <a:pPr>
              <a:defRPr sz="2400"/>
            </a:pPr>
            <a:r>
              <a:rPr sz="3600" dirty="0"/>
              <a:t>And let fall also some of the handfuls of purpose for her, and leave them, that she may glean them, and rebuke her not.</a:t>
            </a:r>
          </a:p>
        </p:txBody>
      </p:sp>
      <p:pic>
        <p:nvPicPr>
          <p:cNvPr id="16386" name="Picture 2" descr="Boaz noticed Ruth collecting grain with the poor. ‘Who is that woman?’ he asked the man in charge of the harvesting. ‘She is the Moabite who returned with Naomi,’ he answered. ‘She asked permission to pick up grain and has been working hard.’ – Slide 3">
            <a:extLst>
              <a:ext uri="{FF2B5EF4-FFF2-40B4-BE49-F238E27FC236}">
                <a16:creationId xmlns:a16="http://schemas.microsoft.com/office/drawing/2014/main" id="{B73F8D69-92FD-98F3-A88D-4F73E2878CC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48708" y="2588941"/>
            <a:ext cx="4777679" cy="35832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Genesis 6:1</a:t>
            </a:r>
          </a:p>
        </p:txBody>
      </p:sp>
      <p:pic>
        <p:nvPicPr>
          <p:cNvPr id="15362" name="Picture 2" descr="Birth of Noah. &lt;br/&gt;(Cropped). &lt;br/&gt;James Tissot (1836-1902). &lt;br/&gt;The Jewish Museum, New York. – Slide 2">
            <a:extLst>
              <a:ext uri="{FF2B5EF4-FFF2-40B4-BE49-F238E27FC236}">
                <a16:creationId xmlns:a16="http://schemas.microsoft.com/office/drawing/2014/main" id="{8D36B50F-BFA8-EC7C-5D49-E4E0B8DCB98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84311" y="2025425"/>
            <a:ext cx="5119688" cy="3839766"/>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607967" y="2025425"/>
            <a:ext cx="4895056" cy="3765775"/>
          </a:xfrm>
        </p:spPr>
        <p:txBody>
          <a:bodyPr>
            <a:normAutofit/>
          </a:bodyPr>
          <a:lstStyle/>
          <a:p>
            <a:r>
              <a:rPr sz="4000" dirty="0">
                <a:solidFill>
                  <a:schemeClr val="tx1"/>
                </a:solidFill>
              </a:rPr>
              <a:t>And it came to pass, when men began to multiply on the face of the earth, and daughters were born unto them,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3:7</a:t>
            </a:r>
          </a:p>
        </p:txBody>
      </p:sp>
      <p:sp>
        <p:nvSpPr>
          <p:cNvPr id="3" name="Content Placeholder 2"/>
          <p:cNvSpPr>
            <a:spLocks noGrp="1"/>
          </p:cNvSpPr>
          <p:nvPr>
            <p:ph sz="half" idx="1"/>
          </p:nvPr>
        </p:nvSpPr>
        <p:spPr>
          <a:xfrm>
            <a:off x="1484312" y="2062977"/>
            <a:ext cx="5117210" cy="3728224"/>
          </a:xfrm>
        </p:spPr>
        <p:txBody>
          <a:bodyPr>
            <a:normAutofit/>
          </a:bodyPr>
          <a:lstStyle/>
          <a:p>
            <a:pPr>
              <a:defRPr sz="2400"/>
            </a:pPr>
            <a:r>
              <a:rPr sz="3200" dirty="0"/>
              <a:t>And when Boaz had eaten and drunk, and his heart was merry, he went to lie down at the end of the heap of corn: and she came softly, and uncovered his feet, and laid her down.</a:t>
            </a:r>
          </a:p>
        </p:txBody>
      </p:sp>
      <p:pic>
        <p:nvPicPr>
          <p:cNvPr id="17410" name="Picture 2" descr="When Boaz had finished eating and drinking he lay down at the far end of a grain pile. Ruth crept up to him, uncovered his feet and lay down. – Slide 3">
            <a:extLst>
              <a:ext uri="{FF2B5EF4-FFF2-40B4-BE49-F238E27FC236}">
                <a16:creationId xmlns:a16="http://schemas.microsoft.com/office/drawing/2014/main" id="{6E805873-0F33-B789-E7B7-7F4E6CD2287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69473" y="2438399"/>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4800" dirty="0"/>
              <a:t>A Virtuous Woman: Ruth 3:8</a:t>
            </a:r>
          </a:p>
        </p:txBody>
      </p:sp>
      <p:sp>
        <p:nvSpPr>
          <p:cNvPr id="3" name="Content Placeholder 2"/>
          <p:cNvSpPr>
            <a:spLocks noGrp="1"/>
          </p:cNvSpPr>
          <p:nvPr>
            <p:ph sz="half" idx="1"/>
          </p:nvPr>
        </p:nvSpPr>
        <p:spPr/>
        <p:txBody>
          <a:bodyPr>
            <a:normAutofit/>
          </a:bodyPr>
          <a:lstStyle/>
          <a:p>
            <a:pPr>
              <a:defRPr sz="2400"/>
            </a:pPr>
            <a:r>
              <a:rPr sz="3600" dirty="0"/>
              <a:t>And it came to pass at midnight, that the man was afraid, and turned himself: and, behold, a woman lay at his feet.</a:t>
            </a:r>
          </a:p>
        </p:txBody>
      </p:sp>
      <p:pic>
        <p:nvPicPr>
          <p:cNvPr id="18434" name="Picture 2" descr="During the night Boaz woke up to find a woman asleep at his feet. ‘Who are you?’ he asked. ‘I am your servant Ruth,’ she replied. Spread the corner of your garment over me as you are a guardian-redeemer of my family.’ A guardian redeemer was someone obliged to look after a relative in need. Boaz was related to Noami’s dead husband Elimelek. – Slide 4">
            <a:extLst>
              <a:ext uri="{FF2B5EF4-FFF2-40B4-BE49-F238E27FC236}">
                <a16:creationId xmlns:a16="http://schemas.microsoft.com/office/drawing/2014/main" id="{21C9CA42-F703-A910-9C17-2C75A891F07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72300"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3:9</a:t>
            </a:r>
          </a:p>
        </p:txBody>
      </p:sp>
      <p:sp>
        <p:nvSpPr>
          <p:cNvPr id="3" name="Content Placeholder 2"/>
          <p:cNvSpPr>
            <a:spLocks noGrp="1"/>
          </p:cNvSpPr>
          <p:nvPr>
            <p:ph sz="half" idx="1"/>
          </p:nvPr>
        </p:nvSpPr>
        <p:spPr>
          <a:xfrm>
            <a:off x="1484312" y="2219093"/>
            <a:ext cx="4895055" cy="3572107"/>
          </a:xfrm>
        </p:spPr>
        <p:txBody>
          <a:bodyPr>
            <a:normAutofit fontScale="92500" lnSpcReduction="10000"/>
          </a:bodyPr>
          <a:lstStyle/>
          <a:p>
            <a:pPr>
              <a:defRPr sz="2400"/>
            </a:pPr>
            <a:r>
              <a:rPr sz="3600" dirty="0"/>
              <a:t>And he said, Who art thou? And she answered, I am Ruth thine handmaid: spread therefore thy skirt over thine handmaid; for thou art a near kinsman.</a:t>
            </a:r>
          </a:p>
        </p:txBody>
      </p:sp>
      <p:pic>
        <p:nvPicPr>
          <p:cNvPr id="19458" name="Picture 2" descr="‘The Lord bless you.’ replied Boaz. ‘You have not run after younger men and people know you are a woman of good character. I am your guardian redeemer but there is another person more closely related than I am. If he is not willing to redeem you then I will.’ Ruth lay at his feet until morning. Boaz filled the shawl she was wearing with grain to take back to Naomi. – Slide 5">
            <a:extLst>
              <a:ext uri="{FF2B5EF4-FFF2-40B4-BE49-F238E27FC236}">
                <a16:creationId xmlns:a16="http://schemas.microsoft.com/office/drawing/2014/main" id="{BB38331D-BA17-EB0D-814B-0013497DC2F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7499" y="2438399"/>
            <a:ext cx="4470401" cy="33528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3:10</a:t>
            </a:r>
          </a:p>
        </p:txBody>
      </p:sp>
      <p:sp>
        <p:nvSpPr>
          <p:cNvPr id="3" name="Content Placeholder 2"/>
          <p:cNvSpPr>
            <a:spLocks noGrp="1"/>
          </p:cNvSpPr>
          <p:nvPr>
            <p:ph sz="half" idx="1"/>
          </p:nvPr>
        </p:nvSpPr>
        <p:spPr>
          <a:xfrm>
            <a:off x="1484312" y="2196790"/>
            <a:ext cx="4895055" cy="3975409"/>
          </a:xfrm>
        </p:spPr>
        <p:txBody>
          <a:bodyPr>
            <a:normAutofit fontScale="92500"/>
          </a:bodyPr>
          <a:lstStyle/>
          <a:p>
            <a:pPr>
              <a:defRPr sz="2400"/>
            </a:pPr>
            <a:r>
              <a:rPr sz="3200" dirty="0"/>
              <a:t>And he said, Blessed be thou of the LORD, my daughter: for thou hast shewed more kindness in the latter end than at the beginning, inasmuch as thou </a:t>
            </a:r>
            <a:r>
              <a:rPr sz="3200" dirty="0" err="1"/>
              <a:t>followedst</a:t>
            </a:r>
            <a:r>
              <a:rPr sz="3200" dirty="0"/>
              <a:t> not young men, whether poor or rich.</a:t>
            </a:r>
          </a:p>
        </p:txBody>
      </p:sp>
      <p:pic>
        <p:nvPicPr>
          <p:cNvPr id="20482" name="Picture 2" descr="During the night Boaz woke up to find a woman asleep at his feet. ‘Who are you?’ he asked. ‘I am your servant Ruth,’ she replied. Spread the corner of your garment over me as you are a guardian-redeemer of my family.’ A guardian redeemer was someone obliged to look after a relative in need. Boaz was related to Noami’s dead husband Elimelek. – Slide 4">
            <a:extLst>
              <a:ext uri="{FF2B5EF4-FFF2-40B4-BE49-F238E27FC236}">
                <a16:creationId xmlns:a16="http://schemas.microsoft.com/office/drawing/2014/main" id="{03B548C1-CE8B-2C64-A3AC-CB882425DF2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9205" b="43902"/>
          <a:stretch>
            <a:fillRect/>
          </a:stretch>
        </p:blipFill>
        <p:spPr bwMode="auto">
          <a:xfrm>
            <a:off x="6493667" y="2438399"/>
            <a:ext cx="4290432" cy="35536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5400" dirty="0"/>
              <a:t>A Virtuous Woman: Ruth 3:11</a:t>
            </a:r>
          </a:p>
        </p:txBody>
      </p:sp>
      <p:sp>
        <p:nvSpPr>
          <p:cNvPr id="3" name="Content Placeholder 2"/>
          <p:cNvSpPr>
            <a:spLocks noGrp="1"/>
          </p:cNvSpPr>
          <p:nvPr>
            <p:ph sz="half" idx="1"/>
          </p:nvPr>
        </p:nvSpPr>
        <p:spPr>
          <a:xfrm>
            <a:off x="1484312" y="2666999"/>
            <a:ext cx="5830888" cy="3124201"/>
          </a:xfrm>
        </p:spPr>
        <p:txBody>
          <a:bodyPr>
            <a:normAutofit lnSpcReduction="10000"/>
          </a:bodyPr>
          <a:lstStyle/>
          <a:p>
            <a:pPr>
              <a:defRPr sz="2400"/>
            </a:pPr>
            <a:r>
              <a:rPr sz="3600" dirty="0"/>
              <a:t>And now, my daughter, fear not; I will do to thee all that thou </a:t>
            </a:r>
            <a:r>
              <a:rPr sz="3600" dirty="0" err="1"/>
              <a:t>requirest</a:t>
            </a:r>
            <a:r>
              <a:rPr sz="3600" dirty="0"/>
              <a:t>: for all the city of my people doth know that thou art a virtuous woman.</a:t>
            </a:r>
          </a:p>
        </p:txBody>
      </p:sp>
      <p:pic>
        <p:nvPicPr>
          <p:cNvPr id="21506" name="Picture 2" descr="‘The Lord bless you.’ replied Boaz. ‘You have not run after younger men and people know you are a woman of good character. I am your guardian redeemer but there is another person more closely related than I am. If he is not willing to redeem you then I will.’ Ruth lay at his feet until morning. Boaz filled the shawl she was wearing with grain to take back to Naomi. – Slide 5">
            <a:extLst>
              <a:ext uri="{FF2B5EF4-FFF2-40B4-BE49-F238E27FC236}">
                <a16:creationId xmlns:a16="http://schemas.microsoft.com/office/drawing/2014/main" id="{4344C68C-218B-D20B-C7AB-EB2E4369CF3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4906" b="33670"/>
          <a:stretch>
            <a:fillRect/>
          </a:stretch>
        </p:blipFill>
        <p:spPr bwMode="auto">
          <a:xfrm>
            <a:off x="7538224" y="2613015"/>
            <a:ext cx="3579542" cy="32321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Virtuous Woman: Ruth 3:12</a:t>
            </a:r>
          </a:p>
        </p:txBody>
      </p:sp>
      <p:sp>
        <p:nvSpPr>
          <p:cNvPr id="3" name="Content Placeholder 2"/>
          <p:cNvSpPr>
            <a:spLocks noGrp="1"/>
          </p:cNvSpPr>
          <p:nvPr>
            <p:ph sz="half" idx="1"/>
          </p:nvPr>
        </p:nvSpPr>
        <p:spPr/>
        <p:txBody>
          <a:bodyPr>
            <a:normAutofit lnSpcReduction="10000"/>
          </a:bodyPr>
          <a:lstStyle/>
          <a:p>
            <a:pPr>
              <a:defRPr sz="2400"/>
            </a:pPr>
            <a:r>
              <a:rPr sz="4000" dirty="0"/>
              <a:t>And now it is true that I am thy near kinsman: howbeit there is a kinsman nearer than I.</a:t>
            </a:r>
          </a:p>
        </p:txBody>
      </p:sp>
      <p:pic>
        <p:nvPicPr>
          <p:cNvPr id="5" name="Content Placeholder 4">
            <a:extLst>
              <a:ext uri="{FF2B5EF4-FFF2-40B4-BE49-F238E27FC236}">
                <a16:creationId xmlns:a16="http://schemas.microsoft.com/office/drawing/2014/main" id="{2AF60E10-C6B5-A1BB-C548-D03D1F7273D4}"/>
              </a:ext>
            </a:extLst>
          </p:cNvPr>
          <p:cNvPicPr>
            <a:picLocks noGrp="1" noChangeAspect="1"/>
          </p:cNvPicPr>
          <p:nvPr>
            <p:ph sz="half" idx="2"/>
          </p:nvPr>
        </p:nvPicPr>
        <p:blipFill>
          <a:blip r:embed="rId2"/>
          <a:srcRect r="45189" b="43902"/>
          <a:stretch>
            <a:fillRect/>
          </a:stretch>
        </p:blipFill>
        <p:spPr>
          <a:xfrm>
            <a:off x="6883090" y="2666999"/>
            <a:ext cx="4268616" cy="3276600"/>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0"/>
            <a:ext cx="10018713" cy="1672683"/>
          </a:xfrm>
        </p:spPr>
        <p:txBody>
          <a:bodyPr>
            <a:normAutofit/>
          </a:bodyPr>
          <a:lstStyle/>
          <a:p>
            <a:r>
              <a:rPr dirty="0"/>
              <a:t>A Virtuous Woman: Ruth 3:13</a:t>
            </a:r>
          </a:p>
        </p:txBody>
      </p:sp>
      <p:sp>
        <p:nvSpPr>
          <p:cNvPr id="3" name="Content Placeholder 2"/>
          <p:cNvSpPr>
            <a:spLocks noGrp="1"/>
          </p:cNvSpPr>
          <p:nvPr>
            <p:ph sz="half" idx="1"/>
          </p:nvPr>
        </p:nvSpPr>
        <p:spPr>
          <a:xfrm>
            <a:off x="1484312" y="1503556"/>
            <a:ext cx="5590910" cy="4668644"/>
          </a:xfrm>
        </p:spPr>
        <p:txBody>
          <a:bodyPr>
            <a:noAutofit/>
          </a:bodyPr>
          <a:lstStyle/>
          <a:p>
            <a:pPr>
              <a:defRPr sz="2400"/>
            </a:pPr>
            <a:r>
              <a:rPr sz="3200" dirty="0"/>
              <a:t>Tarry this night, and it shall be in the morning, that if he will perform unto thee the part of a kinsman, well; let him do the kinsman's part: but if he will not do the part of a kinsman to thee, then will I do the part of a kinsman to thee, as the LORD </a:t>
            </a:r>
            <a:r>
              <a:rPr sz="3200" dirty="0" err="1"/>
              <a:t>liveth</a:t>
            </a:r>
            <a:r>
              <a:rPr sz="3200" dirty="0"/>
              <a:t>: lie down until the morning.</a:t>
            </a:r>
          </a:p>
        </p:txBody>
      </p:sp>
      <p:pic>
        <p:nvPicPr>
          <p:cNvPr id="22530" name="Picture 2" descr="During the night Boaz woke up to find a woman asleep at his feet. ‘Who are you?’ he asked. ‘I am your servant Ruth,’ she replied. Spread the corner of your garment over me as you are a guardian-redeemer of my family.’ A guardian redeemer was someone obliged to look after a relative in need. Boaz was related to Noami’s dead husband Elimelek. – Slide 4">
            <a:extLst>
              <a:ext uri="{FF2B5EF4-FFF2-40B4-BE49-F238E27FC236}">
                <a16:creationId xmlns:a16="http://schemas.microsoft.com/office/drawing/2014/main" id="{F59FA2B3-2357-268E-16CB-96CC1444AA9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3100" b="49019"/>
          <a:stretch>
            <a:fillRect/>
          </a:stretch>
        </p:blipFill>
        <p:spPr bwMode="auto">
          <a:xfrm>
            <a:off x="7075222" y="1503555"/>
            <a:ext cx="4650826" cy="48191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343723"/>
          </a:xfrm>
        </p:spPr>
        <p:txBody>
          <a:bodyPr>
            <a:normAutofit/>
          </a:bodyPr>
          <a:lstStyle/>
          <a:p>
            <a:r>
              <a:rPr sz="4800" dirty="0"/>
              <a:t>A Virtuous Woman: Ruth 3:14</a:t>
            </a:r>
          </a:p>
        </p:txBody>
      </p:sp>
      <p:sp>
        <p:nvSpPr>
          <p:cNvPr id="3" name="Content Placeholder 2"/>
          <p:cNvSpPr>
            <a:spLocks noGrp="1"/>
          </p:cNvSpPr>
          <p:nvPr>
            <p:ph sz="half" idx="1"/>
          </p:nvPr>
        </p:nvSpPr>
        <p:spPr>
          <a:xfrm>
            <a:off x="1484312" y="2029523"/>
            <a:ext cx="4895055" cy="3761678"/>
          </a:xfrm>
        </p:spPr>
        <p:txBody>
          <a:bodyPr>
            <a:normAutofit/>
          </a:bodyPr>
          <a:lstStyle/>
          <a:p>
            <a:pPr>
              <a:defRPr sz="2400"/>
            </a:pPr>
            <a:r>
              <a:rPr sz="3200" dirty="0"/>
              <a:t>And she lay at his feet until the morning: and she rose up before one could know another. And he said, Let it not be known that a woman came into the floor.</a:t>
            </a:r>
          </a:p>
        </p:txBody>
      </p:sp>
      <p:pic>
        <p:nvPicPr>
          <p:cNvPr id="23554" name="Picture 2" descr="Ruth made her way down to the threshing floor where Boaz was working making sure she was not seen. – Slide 2">
            <a:extLst>
              <a:ext uri="{FF2B5EF4-FFF2-40B4-BE49-F238E27FC236}">
                <a16:creationId xmlns:a16="http://schemas.microsoft.com/office/drawing/2014/main" id="{A83FB4D9-EB20-13A8-C374-4B97369A568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13512" y="2195512"/>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415F5-1CF6-0BC7-C16C-76158C90EC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71F7BD-A40E-64C9-FB14-7FD88B1D161A}"/>
              </a:ext>
            </a:extLst>
          </p:cNvPr>
          <p:cNvSpPr>
            <a:spLocks noGrp="1"/>
          </p:cNvSpPr>
          <p:nvPr>
            <p:ph type="title"/>
          </p:nvPr>
        </p:nvSpPr>
        <p:spPr>
          <a:xfrm>
            <a:off x="1484311" y="685801"/>
            <a:ext cx="10426743" cy="864704"/>
          </a:xfrm>
        </p:spPr>
        <p:txBody>
          <a:bodyPr/>
          <a:lstStyle/>
          <a:p>
            <a:r>
              <a:rPr lang="en-US" b="1" dirty="0"/>
              <a:t>The Story of Boaz &amp; Ruth: Christ &amp; His Church</a:t>
            </a:r>
          </a:p>
        </p:txBody>
      </p:sp>
      <p:sp>
        <p:nvSpPr>
          <p:cNvPr id="3" name="Content Placeholder 2">
            <a:extLst>
              <a:ext uri="{FF2B5EF4-FFF2-40B4-BE49-F238E27FC236}">
                <a16:creationId xmlns:a16="http://schemas.microsoft.com/office/drawing/2014/main" id="{C7F50D34-2792-8C5B-65C4-7625A546CCB0}"/>
              </a:ext>
            </a:extLst>
          </p:cNvPr>
          <p:cNvSpPr>
            <a:spLocks noGrp="1"/>
          </p:cNvSpPr>
          <p:nvPr>
            <p:ph sz="half" idx="1"/>
          </p:nvPr>
        </p:nvSpPr>
        <p:spPr>
          <a:xfrm>
            <a:off x="1484312" y="1685677"/>
            <a:ext cx="10339278" cy="3069203"/>
          </a:xfrm>
        </p:spPr>
        <p:txBody>
          <a:bodyPr>
            <a:normAutofit/>
          </a:bodyPr>
          <a:lstStyle/>
          <a:p>
            <a:pPr marL="0" indent="0" algn="ctr">
              <a:buNone/>
            </a:pPr>
            <a:r>
              <a:rPr lang="en-US" sz="10700" dirty="0">
                <a:solidFill>
                  <a:schemeClr val="accent1">
                    <a:lumMod val="75000"/>
                  </a:schemeClr>
                </a:solidFill>
                <a:latin typeface="Brush Script MT" panose="03060802040406070304" pitchFamily="66" charset="0"/>
              </a:rPr>
              <a:t>What do you notice?  </a:t>
            </a:r>
          </a:p>
        </p:txBody>
      </p:sp>
    </p:spTree>
    <p:extLst>
      <p:ext uri="{BB962C8B-B14F-4D97-AF65-F5344CB8AC3E}">
        <p14:creationId xmlns:p14="http://schemas.microsoft.com/office/powerpoint/2010/main" val="42405071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4FC75-9ADE-E75C-AE07-9BA4BC2600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6B888B-69A0-C897-A314-1586C7A6134F}"/>
              </a:ext>
            </a:extLst>
          </p:cNvPr>
          <p:cNvSpPr>
            <a:spLocks noGrp="1"/>
          </p:cNvSpPr>
          <p:nvPr>
            <p:ph type="title"/>
          </p:nvPr>
        </p:nvSpPr>
        <p:spPr>
          <a:xfrm>
            <a:off x="2085278" y="536713"/>
            <a:ext cx="9542535" cy="864704"/>
          </a:xfrm>
          <a:solidFill>
            <a:srgbClr val="EB8F22"/>
          </a:solidFill>
        </p:spPr>
        <p:txBody>
          <a:bodyPr>
            <a:normAutofit fontScale="90000"/>
          </a:bodyPr>
          <a:lstStyle/>
          <a:p>
            <a:r>
              <a:rPr lang="en-US" b="1" dirty="0"/>
              <a:t>The Story of Boaz &amp; Ruth: Christ &amp; His Church</a:t>
            </a:r>
          </a:p>
        </p:txBody>
      </p:sp>
      <p:sp>
        <p:nvSpPr>
          <p:cNvPr id="3" name="Content Placeholder 2">
            <a:extLst>
              <a:ext uri="{FF2B5EF4-FFF2-40B4-BE49-F238E27FC236}">
                <a16:creationId xmlns:a16="http://schemas.microsoft.com/office/drawing/2014/main" id="{924EB4F6-EFD7-A4D3-472F-6CD2B149B09A}"/>
              </a:ext>
            </a:extLst>
          </p:cNvPr>
          <p:cNvSpPr>
            <a:spLocks noGrp="1"/>
          </p:cNvSpPr>
          <p:nvPr>
            <p:ph sz="half" idx="1"/>
          </p:nvPr>
        </p:nvSpPr>
        <p:spPr>
          <a:xfrm>
            <a:off x="1484313" y="1685677"/>
            <a:ext cx="4343994" cy="4105523"/>
          </a:xfrm>
        </p:spPr>
        <p:txBody>
          <a:bodyPr>
            <a:normAutofit fontScale="92500" lnSpcReduction="10000"/>
          </a:bodyPr>
          <a:lstStyle/>
          <a:p>
            <a:pPr algn="ctr"/>
            <a:r>
              <a:rPr lang="en-US" sz="3600" dirty="0"/>
              <a:t>Boaz (a type or example of Christ) </a:t>
            </a:r>
          </a:p>
          <a:p>
            <a:pPr algn="ctr"/>
            <a:r>
              <a:rPr lang="en-US" sz="3600" dirty="0"/>
              <a:t>showers Ruth (a type or example of the true church) with </a:t>
            </a:r>
            <a:r>
              <a:rPr lang="en-US" sz="3600" b="1" dirty="0"/>
              <a:t>undeserved</a:t>
            </a:r>
            <a:r>
              <a:rPr lang="en-US" sz="3600" dirty="0"/>
              <a:t> favor.  </a:t>
            </a:r>
            <a:endParaRPr lang="en-US" dirty="0"/>
          </a:p>
        </p:txBody>
      </p:sp>
      <p:sp>
        <p:nvSpPr>
          <p:cNvPr id="4" name="Content Placeholder 3">
            <a:extLst>
              <a:ext uri="{FF2B5EF4-FFF2-40B4-BE49-F238E27FC236}">
                <a16:creationId xmlns:a16="http://schemas.microsoft.com/office/drawing/2014/main" id="{77664CB5-A153-6AAA-0031-A74C415F07E8}"/>
              </a:ext>
            </a:extLst>
          </p:cNvPr>
          <p:cNvSpPr>
            <a:spLocks noGrp="1"/>
          </p:cNvSpPr>
          <p:nvPr>
            <p:ph sz="half" idx="2"/>
          </p:nvPr>
        </p:nvSpPr>
        <p:spPr>
          <a:xfrm>
            <a:off x="6096000" y="1685677"/>
            <a:ext cx="5407023" cy="4635610"/>
          </a:xfrm>
          <a:solidFill>
            <a:schemeClr val="accent1">
              <a:lumMod val="20000"/>
              <a:lumOff val="80000"/>
            </a:schemeClr>
          </a:solidFill>
        </p:spPr>
        <p:txBody>
          <a:bodyPr>
            <a:normAutofit fontScale="92500" lnSpcReduction="10000"/>
          </a:bodyPr>
          <a:lstStyle/>
          <a:p>
            <a:r>
              <a:rPr lang="en-US" sz="3600" b="1" dirty="0"/>
              <a:t>Then she fell on her face, and bowed herself to the ground, and said unto him, Why have I found grace in thine eyes, that thou shouldest take knowledge of me, seeing I am a stranger?</a:t>
            </a:r>
          </a:p>
          <a:p>
            <a:pPr algn="ctr"/>
            <a:r>
              <a:rPr lang="en-US" sz="3600" b="1" dirty="0"/>
              <a:t>Ruth 2:10</a:t>
            </a:r>
          </a:p>
        </p:txBody>
      </p:sp>
    </p:spTree>
    <p:extLst>
      <p:ext uri="{BB962C8B-B14F-4D97-AF65-F5344CB8AC3E}">
        <p14:creationId xmlns:p14="http://schemas.microsoft.com/office/powerpoint/2010/main" val="1793206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 </a:t>
            </a:r>
            <a:r>
              <a:rPr sz="4400" b="1" dirty="0"/>
              <a:t>: </a:t>
            </a:r>
            <a:r>
              <a:rPr sz="4400" dirty="0"/>
              <a:t>Genesis 6:2</a:t>
            </a:r>
          </a:p>
        </p:txBody>
      </p:sp>
      <p:pic>
        <p:nvPicPr>
          <p:cNvPr id="16386" name="Picture 2" descr="Matthew Dowling: Genesis 6 and the Sons of God">
            <a:extLst>
              <a:ext uri="{FF2B5EF4-FFF2-40B4-BE49-F238E27FC236}">
                <a16:creationId xmlns:a16="http://schemas.microsoft.com/office/drawing/2014/main" id="{A39B349B-802B-5636-AAF5-FDB8261C530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593208" y="2289375"/>
            <a:ext cx="4750781" cy="3382556"/>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607967" y="1956021"/>
            <a:ext cx="4895056" cy="3835179"/>
          </a:xfrm>
        </p:spPr>
        <p:txBody>
          <a:bodyPr>
            <a:normAutofit/>
          </a:bodyPr>
          <a:lstStyle/>
          <a:p>
            <a:r>
              <a:rPr sz="4000" dirty="0">
                <a:solidFill>
                  <a:schemeClr val="tx1"/>
                </a:solidFill>
              </a:rPr>
              <a:t>That the sons of God saw the daughters of men that they were fair; and they took them wives of all which they chose.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69463-C93F-80E1-64D7-781BF835AF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5802DB-9097-76E9-FAA8-32739E8C88FE}"/>
              </a:ext>
            </a:extLst>
          </p:cNvPr>
          <p:cNvSpPr>
            <a:spLocks noGrp="1"/>
          </p:cNvSpPr>
          <p:nvPr>
            <p:ph type="title"/>
          </p:nvPr>
        </p:nvSpPr>
        <p:spPr>
          <a:xfrm>
            <a:off x="2085278" y="536713"/>
            <a:ext cx="9542535" cy="864704"/>
          </a:xfrm>
          <a:solidFill>
            <a:srgbClr val="EB8F22"/>
          </a:solidFill>
        </p:spPr>
        <p:txBody>
          <a:bodyPr>
            <a:normAutofit fontScale="90000"/>
          </a:bodyPr>
          <a:lstStyle/>
          <a:p>
            <a:r>
              <a:rPr lang="en-US" b="1" dirty="0"/>
              <a:t>The Story of Boaz &amp; Ruth: Christ &amp; His Church</a:t>
            </a:r>
          </a:p>
        </p:txBody>
      </p:sp>
      <p:sp>
        <p:nvSpPr>
          <p:cNvPr id="3" name="Content Placeholder 2">
            <a:extLst>
              <a:ext uri="{FF2B5EF4-FFF2-40B4-BE49-F238E27FC236}">
                <a16:creationId xmlns:a16="http://schemas.microsoft.com/office/drawing/2014/main" id="{9AD32B54-401D-40E2-AE42-054231DB14CE}"/>
              </a:ext>
            </a:extLst>
          </p:cNvPr>
          <p:cNvSpPr>
            <a:spLocks noGrp="1"/>
          </p:cNvSpPr>
          <p:nvPr>
            <p:ph sz="half" idx="1"/>
          </p:nvPr>
        </p:nvSpPr>
        <p:spPr>
          <a:xfrm>
            <a:off x="1127474" y="1950720"/>
            <a:ext cx="3366467" cy="4105523"/>
          </a:xfrm>
        </p:spPr>
        <p:txBody>
          <a:bodyPr>
            <a:normAutofit fontScale="92500" lnSpcReduction="10000"/>
          </a:bodyPr>
          <a:lstStyle/>
          <a:p>
            <a:pPr algn="ctr"/>
            <a:r>
              <a:rPr lang="en-US" sz="3600" dirty="0"/>
              <a:t>Boaz redeems or reclaims (at his own expense) Ruth’s inheritance and establishes her security.  </a:t>
            </a:r>
            <a:endParaRPr lang="en-US" dirty="0"/>
          </a:p>
        </p:txBody>
      </p:sp>
      <p:sp>
        <p:nvSpPr>
          <p:cNvPr id="4" name="Content Placeholder 3">
            <a:extLst>
              <a:ext uri="{FF2B5EF4-FFF2-40B4-BE49-F238E27FC236}">
                <a16:creationId xmlns:a16="http://schemas.microsoft.com/office/drawing/2014/main" id="{07FBDFB0-46F2-CBE2-ABBB-20CA946320A6}"/>
              </a:ext>
            </a:extLst>
          </p:cNvPr>
          <p:cNvSpPr>
            <a:spLocks noGrp="1"/>
          </p:cNvSpPr>
          <p:nvPr>
            <p:ph sz="half" idx="2"/>
          </p:nvPr>
        </p:nvSpPr>
        <p:spPr>
          <a:xfrm>
            <a:off x="4493942" y="1685677"/>
            <a:ext cx="7009082" cy="4635610"/>
          </a:xfrm>
          <a:solidFill>
            <a:schemeClr val="accent1">
              <a:lumMod val="20000"/>
              <a:lumOff val="80000"/>
            </a:schemeClr>
          </a:solidFill>
        </p:spPr>
        <p:txBody>
          <a:bodyPr>
            <a:normAutofit fontScale="92500" lnSpcReduction="10000"/>
          </a:bodyPr>
          <a:lstStyle/>
          <a:p>
            <a:r>
              <a:rPr lang="en-US" sz="3200" b="1" baseline="30000" dirty="0"/>
              <a:t> </a:t>
            </a:r>
            <a:r>
              <a:rPr lang="en-US" sz="3200" dirty="0"/>
              <a:t>And Boaz said unto the elders, and unto all the people, Ye are witnesses this day…</a:t>
            </a:r>
            <a:r>
              <a:rPr lang="en-US" sz="3200" b="1" baseline="30000" dirty="0"/>
              <a:t> </a:t>
            </a:r>
            <a:r>
              <a:rPr lang="en-US" sz="3200" dirty="0"/>
              <a:t>Moreover Ruth the Moabitess, the wife of Mahlon, have I purchased to be my wife, to raise up the name of the dead upon his inheritance, that the name of the dead be not cut off from among his brethren, and from the gate of his place: ye are witnesses this day.</a:t>
            </a:r>
          </a:p>
          <a:p>
            <a:pPr algn="ctr"/>
            <a:r>
              <a:rPr lang="en-US" sz="3200" b="1" dirty="0"/>
              <a:t>Ruth 4:9-10</a:t>
            </a:r>
          </a:p>
        </p:txBody>
      </p:sp>
    </p:spTree>
    <p:extLst>
      <p:ext uri="{BB962C8B-B14F-4D97-AF65-F5344CB8AC3E}">
        <p14:creationId xmlns:p14="http://schemas.microsoft.com/office/powerpoint/2010/main" val="41236568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3:13</a:t>
            </a:r>
          </a:p>
        </p:txBody>
      </p:sp>
      <p:sp>
        <p:nvSpPr>
          <p:cNvPr id="4" name="Content Placeholder 3"/>
          <p:cNvSpPr>
            <a:spLocks noGrp="1"/>
          </p:cNvSpPr>
          <p:nvPr>
            <p:ph sz="half" idx="2"/>
          </p:nvPr>
        </p:nvSpPr>
        <p:spPr>
          <a:xfrm>
            <a:off x="5820999" y="2102934"/>
            <a:ext cx="5965840" cy="4252332"/>
          </a:xfrm>
        </p:spPr>
        <p:txBody>
          <a:bodyPr>
            <a:normAutofit fontScale="92500"/>
          </a:bodyPr>
          <a:lstStyle/>
          <a:p>
            <a:pPr>
              <a:defRPr sz="2400"/>
            </a:pPr>
            <a:r>
              <a:rPr sz="3200" dirty="0"/>
              <a:t>And the letters were sent by posts into all the king's provinces, to destroy, to kill, and to cause to perish, all Jews, both young and old, little children and women, in one day, even upon the thirteenth day of the twelfth month, which is the month Adar, and to take the spoil of them for a prey.</a:t>
            </a:r>
          </a:p>
        </p:txBody>
      </p:sp>
      <p:pic>
        <p:nvPicPr>
          <p:cNvPr id="25602" name="Picture 2" descr="Chapter 4: When the Jews heard the law of the Medes and Persians to have them killed on the 13th day of the 12th month, they started weeping, and wailing. Many put on sackcloth and ashes as a sign of mourning. – Slide 1">
            <a:extLst>
              <a:ext uri="{FF2B5EF4-FFF2-40B4-BE49-F238E27FC236}">
                <a16:creationId xmlns:a16="http://schemas.microsoft.com/office/drawing/2014/main" id="{09250CA1-908D-DC89-FD19-0194C7613B5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55398" y="2438399"/>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4:3</a:t>
            </a:r>
          </a:p>
        </p:txBody>
      </p:sp>
      <p:sp>
        <p:nvSpPr>
          <p:cNvPr id="4" name="Content Placeholder 3"/>
          <p:cNvSpPr>
            <a:spLocks noGrp="1"/>
          </p:cNvSpPr>
          <p:nvPr>
            <p:ph sz="half" idx="2"/>
          </p:nvPr>
        </p:nvSpPr>
        <p:spPr>
          <a:xfrm>
            <a:off x="6493667" y="2009078"/>
            <a:ext cx="4895056" cy="4163122"/>
          </a:xfrm>
        </p:spPr>
        <p:txBody>
          <a:bodyPr>
            <a:normAutofit lnSpcReduction="10000"/>
          </a:bodyPr>
          <a:lstStyle/>
          <a:p>
            <a:pPr>
              <a:defRPr sz="2400"/>
            </a:pPr>
            <a:r>
              <a:rPr sz="3200" dirty="0"/>
              <a:t>And in every province, whithersoever the king's commandment and his decree came, there was great mourning among the Jews, and fasting, and weeping, and wailing; and many lay in sackcloth and ashes.</a:t>
            </a:r>
          </a:p>
        </p:txBody>
      </p:sp>
      <p:pic>
        <p:nvPicPr>
          <p:cNvPr id="26626" name="Picture 2" descr="When Esther heard about Mordecai’s distress, she sent Hathak, one of the Kings servants, with clothes for him to put on instead of the sackcloth. But he refused to put them on. – Slide 3">
            <a:extLst>
              <a:ext uri="{FF2B5EF4-FFF2-40B4-BE49-F238E27FC236}">
                <a16:creationId xmlns:a16="http://schemas.microsoft.com/office/drawing/2014/main" id="{EE276A06-96BC-B19E-46A5-23A2B09D98F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8643" y="2319454"/>
            <a:ext cx="4628995" cy="34717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4:4</a:t>
            </a:r>
          </a:p>
        </p:txBody>
      </p:sp>
      <p:sp>
        <p:nvSpPr>
          <p:cNvPr id="4" name="Content Placeholder 3"/>
          <p:cNvSpPr>
            <a:spLocks noGrp="1"/>
          </p:cNvSpPr>
          <p:nvPr>
            <p:ph sz="half" idx="2"/>
          </p:nvPr>
        </p:nvSpPr>
        <p:spPr>
          <a:xfrm>
            <a:off x="6493667" y="1981200"/>
            <a:ext cx="4895056" cy="4191000"/>
          </a:xfrm>
        </p:spPr>
        <p:txBody>
          <a:bodyPr>
            <a:normAutofit/>
          </a:bodyPr>
          <a:lstStyle/>
          <a:p>
            <a:pPr>
              <a:defRPr sz="2400"/>
            </a:pPr>
            <a:r>
              <a:rPr sz="2800" dirty="0"/>
              <a:t>So Esther's maids and her chamberlains came and told it her. Then was the queen exceedingly grieved; and she sent raiment to clothe Mordecai, and to take away his sackcloth from him: but he received it not.</a:t>
            </a:r>
          </a:p>
        </p:txBody>
      </p:sp>
      <p:pic>
        <p:nvPicPr>
          <p:cNvPr id="5" name="Picture 2" descr="When Mordecai heard of Haman’s plan to kill the Jews he tore his clothes, put on sackcloth and ashes and went around the city wailing loudly and bitterly. – Slide 2">
            <a:extLst>
              <a:ext uri="{FF2B5EF4-FFF2-40B4-BE49-F238E27FC236}">
                <a16:creationId xmlns:a16="http://schemas.microsoft.com/office/drawing/2014/main" id="{70379445-DB3C-9659-CC30-FB5956A32C9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44755" y="2438399"/>
            <a:ext cx="4688468" cy="35163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4:7</a:t>
            </a:r>
          </a:p>
        </p:txBody>
      </p:sp>
      <p:sp>
        <p:nvSpPr>
          <p:cNvPr id="4" name="Content Placeholder 3"/>
          <p:cNvSpPr>
            <a:spLocks noGrp="1"/>
          </p:cNvSpPr>
          <p:nvPr>
            <p:ph sz="half" idx="2"/>
          </p:nvPr>
        </p:nvSpPr>
        <p:spPr>
          <a:xfrm>
            <a:off x="6607967" y="2096429"/>
            <a:ext cx="4895056" cy="4181708"/>
          </a:xfrm>
        </p:spPr>
        <p:txBody>
          <a:bodyPr>
            <a:normAutofit/>
          </a:bodyPr>
          <a:lstStyle/>
          <a:p>
            <a:pPr>
              <a:defRPr sz="2400"/>
            </a:pPr>
            <a:r>
              <a:rPr sz="3200" dirty="0"/>
              <a:t>And Mordecai told him of all that had happened unto him, and of the sum of the money that Haman had promised to pay to the king's treasuries for the Jews, to destroy them.</a:t>
            </a:r>
          </a:p>
        </p:txBody>
      </p:sp>
      <p:pic>
        <p:nvPicPr>
          <p:cNvPr id="27654" name="Picture 6" descr="Hathak was sent again by Esther to find out what was troubling Mordecai. Mordecai gave Hathak the text of the new law and explained how much Haman had promised to pay into the treasury to destroy the Jews. He asked Hathak to tell Esther to go into the King’s presence to beg for mercy and plead with him to save her people, the Jews. – Slide 4">
            <a:extLst>
              <a:ext uri="{FF2B5EF4-FFF2-40B4-BE49-F238E27FC236}">
                <a16:creationId xmlns:a16="http://schemas.microsoft.com/office/drawing/2014/main" id="{682C2F03-304F-1C22-116A-244C1CAB00A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8644" y="2221708"/>
            <a:ext cx="4759322" cy="35694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4:8</a:t>
            </a:r>
          </a:p>
        </p:txBody>
      </p:sp>
      <p:sp>
        <p:nvSpPr>
          <p:cNvPr id="4" name="Content Placeholder 3"/>
          <p:cNvSpPr>
            <a:spLocks noGrp="1"/>
          </p:cNvSpPr>
          <p:nvPr>
            <p:ph sz="half" idx="2"/>
          </p:nvPr>
        </p:nvSpPr>
        <p:spPr>
          <a:xfrm>
            <a:off x="6096000" y="2109439"/>
            <a:ext cx="5407024" cy="4224454"/>
          </a:xfrm>
        </p:spPr>
        <p:txBody>
          <a:bodyPr>
            <a:normAutofit fontScale="92500" lnSpcReduction="10000"/>
          </a:bodyPr>
          <a:lstStyle/>
          <a:p>
            <a:pPr>
              <a:defRPr sz="2400"/>
            </a:pPr>
            <a:r>
              <a:rPr sz="3200" dirty="0"/>
              <a:t>Also he gave him the copy of the writing of the decree that was given at Shushan to destroy them, to shew it unto Esther, and to declare it unto her, and to charge her that she should go in unto the king, to make supplication unto him, and to make request before him for her people.</a:t>
            </a:r>
          </a:p>
        </p:txBody>
      </p:sp>
      <p:pic>
        <p:nvPicPr>
          <p:cNvPr id="29698" name="Picture 2" descr="Esther’s words were reported back to Mordecai. He sent her back this message. ‘Don’t think because you live in the palace you alone of all the Jews will escape. If you remain silent the Jews will perish. Who knows but you have been chosen as Queen to help us at this time?’ – Slide 6">
            <a:extLst>
              <a:ext uri="{FF2B5EF4-FFF2-40B4-BE49-F238E27FC236}">
                <a16:creationId xmlns:a16="http://schemas.microsoft.com/office/drawing/2014/main" id="{BF98E9C1-DBD7-0BCE-FDEE-BA9FA306785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6388"/>
          <a:stretch>
            <a:fillRect/>
          </a:stretch>
        </p:blipFill>
        <p:spPr bwMode="auto">
          <a:xfrm>
            <a:off x="1708900" y="2354765"/>
            <a:ext cx="4162512" cy="37338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4:15</a:t>
            </a:r>
          </a:p>
        </p:txBody>
      </p:sp>
      <p:sp>
        <p:nvSpPr>
          <p:cNvPr id="4" name="Content Placeholder 3"/>
          <p:cNvSpPr>
            <a:spLocks noGrp="1"/>
          </p:cNvSpPr>
          <p:nvPr>
            <p:ph sz="half" idx="2"/>
          </p:nvPr>
        </p:nvSpPr>
        <p:spPr/>
        <p:txBody>
          <a:bodyPr>
            <a:normAutofit/>
          </a:bodyPr>
          <a:lstStyle/>
          <a:p>
            <a:pPr>
              <a:defRPr sz="2400"/>
            </a:pPr>
            <a:r>
              <a:rPr sz="3600" dirty="0"/>
              <a:t>Then Esther bade them return Mordecai this answer,</a:t>
            </a:r>
          </a:p>
        </p:txBody>
      </p:sp>
      <p:pic>
        <p:nvPicPr>
          <p:cNvPr id="30722" name="Picture 2" descr="Esther sent a reply to Mordecai. ‘Gather all the Jews in Susa to pray and fast for me. Don’t eat for three days. I will pray and fast with you. Then I will go to the King even though he has not summoned me. If I die, I die.’ – Slide 7">
            <a:extLst>
              <a:ext uri="{FF2B5EF4-FFF2-40B4-BE49-F238E27FC236}">
                <a16:creationId xmlns:a16="http://schemas.microsoft.com/office/drawing/2014/main" id="{6E2DDC76-6235-B14D-F1C5-A83A1FC3917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8644"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4:16</a:t>
            </a:r>
          </a:p>
        </p:txBody>
      </p:sp>
      <p:sp>
        <p:nvSpPr>
          <p:cNvPr id="4" name="Content Placeholder 3"/>
          <p:cNvSpPr>
            <a:spLocks noGrp="1"/>
          </p:cNvSpPr>
          <p:nvPr>
            <p:ph sz="half" idx="2"/>
          </p:nvPr>
        </p:nvSpPr>
        <p:spPr>
          <a:xfrm>
            <a:off x="6607968" y="2018371"/>
            <a:ext cx="4895056" cy="4192857"/>
          </a:xfrm>
        </p:spPr>
        <p:txBody>
          <a:bodyPr>
            <a:normAutofit lnSpcReduction="10000"/>
          </a:bodyPr>
          <a:lstStyle/>
          <a:p>
            <a:pPr>
              <a:defRPr sz="2400"/>
            </a:pPr>
            <a:r>
              <a:rPr sz="2800" dirty="0"/>
              <a:t>Go, gather together all the Jews that are present in Shushan, and fast ye for me, and neither eat nor drink three days, night or day: I also and my maidens will fast likewise; and so will I go in unto the king, which is not according to the law: and if I perish, I perish.</a:t>
            </a:r>
          </a:p>
        </p:txBody>
      </p:sp>
      <p:pic>
        <p:nvPicPr>
          <p:cNvPr id="31748" name="Picture 4" descr="Hathak reported back to Esther. ‘Anyone who approaches the King’s inner chamber without being summoned by the King is put to death – unless the King extends his golden sceptre to them and spares their life. I have not been summoned by the King for 30 days.’ – Slide 5">
            <a:extLst>
              <a:ext uri="{FF2B5EF4-FFF2-40B4-BE49-F238E27FC236}">
                <a16:creationId xmlns:a16="http://schemas.microsoft.com/office/drawing/2014/main" id="{227E6488-D963-A360-F3E0-D9A4079E93C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49866" y="2317594"/>
            <a:ext cx="4792547" cy="35944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143000"/>
          </a:xfrm>
        </p:spPr>
        <p:txBody>
          <a:bodyPr/>
          <a:lstStyle/>
          <a:p>
            <a:r>
              <a:rPr dirty="0"/>
              <a:t>A Woman of Faith: Esther 5:1</a:t>
            </a:r>
          </a:p>
        </p:txBody>
      </p:sp>
      <p:sp>
        <p:nvSpPr>
          <p:cNvPr id="4" name="Content Placeholder 3"/>
          <p:cNvSpPr>
            <a:spLocks noGrp="1"/>
          </p:cNvSpPr>
          <p:nvPr>
            <p:ph sz="half" idx="2"/>
          </p:nvPr>
        </p:nvSpPr>
        <p:spPr>
          <a:xfrm>
            <a:off x="6096000" y="1973766"/>
            <a:ext cx="5646234" cy="4538546"/>
          </a:xfrm>
        </p:spPr>
        <p:txBody>
          <a:bodyPr>
            <a:normAutofit/>
          </a:bodyPr>
          <a:lstStyle/>
          <a:p>
            <a:pPr>
              <a:defRPr sz="2400"/>
            </a:pPr>
            <a:r>
              <a:rPr sz="3200" dirty="0"/>
              <a:t>Now it came to pass on the third day, that Esther put on her royal apparel, and stood in the inner court of the king's house, over against the king's house: and the king sat upon his royal throne in the royal house, over against the gate of the house.</a:t>
            </a:r>
          </a:p>
        </p:txBody>
      </p:sp>
      <p:pic>
        <p:nvPicPr>
          <p:cNvPr id="33794" name="Picture 2" descr="‘What is your request?’ he asked. ‘Even if you ask for up to half the Kingdom I will give it to you.’ I would like to invite the King and Haman to a special banquet I have prepared,’ Esther replied. – Slide 9">
            <a:extLst>
              <a:ext uri="{FF2B5EF4-FFF2-40B4-BE49-F238E27FC236}">
                <a16:creationId xmlns:a16="http://schemas.microsoft.com/office/drawing/2014/main" id="{A98A1B6C-68F4-AC80-E12D-C90BBBF2B98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18434" y="2317897"/>
            <a:ext cx="4777565" cy="35831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5:2</a:t>
            </a:r>
          </a:p>
        </p:txBody>
      </p:sp>
      <p:sp>
        <p:nvSpPr>
          <p:cNvPr id="4" name="Content Placeholder 3"/>
          <p:cNvSpPr>
            <a:spLocks noGrp="1"/>
          </p:cNvSpPr>
          <p:nvPr>
            <p:ph sz="half" idx="2"/>
          </p:nvPr>
        </p:nvSpPr>
        <p:spPr>
          <a:xfrm>
            <a:off x="6607967" y="2074127"/>
            <a:ext cx="4895056" cy="4098073"/>
          </a:xfrm>
        </p:spPr>
        <p:txBody>
          <a:bodyPr>
            <a:normAutofit fontScale="92500" lnSpcReduction="20000"/>
          </a:bodyPr>
          <a:lstStyle/>
          <a:p>
            <a:pPr>
              <a:defRPr sz="2400"/>
            </a:pPr>
            <a:r>
              <a:rPr sz="3300" dirty="0"/>
              <a:t>And it was so, when the king saw Esther the queen standing in the court, that she obtained </a:t>
            </a:r>
            <a:r>
              <a:rPr sz="3300" dirty="0" err="1"/>
              <a:t>favour</a:t>
            </a:r>
            <a:r>
              <a:rPr sz="3300" dirty="0"/>
              <a:t> in his sight: and the king held out to Esther the golden </a:t>
            </a:r>
            <a:r>
              <a:rPr sz="3300" dirty="0" err="1"/>
              <a:t>sceptre</a:t>
            </a:r>
            <a:r>
              <a:rPr sz="3300" dirty="0"/>
              <a:t> that was in his hand. So Esther drew near, and touched the top of the </a:t>
            </a:r>
            <a:r>
              <a:rPr sz="3300" dirty="0" err="1"/>
              <a:t>sceptre</a:t>
            </a:r>
            <a:r>
              <a:rPr sz="3300" dirty="0"/>
              <a:t>.</a:t>
            </a:r>
          </a:p>
        </p:txBody>
      </p:sp>
      <p:pic>
        <p:nvPicPr>
          <p:cNvPr id="32772" name="Picture 4" descr="Chapter 5: On the third day Esther put on her royal robes and stood in the inner court of the palace in front of the King’s hall. When the King saw her, he was pleased and held out his golden sceptre to spare her life. – Slide 8">
            <a:extLst>
              <a:ext uri="{FF2B5EF4-FFF2-40B4-BE49-F238E27FC236}">
                <a16:creationId xmlns:a16="http://schemas.microsoft.com/office/drawing/2014/main" id="{C3A1E2DF-1043-6B79-12CF-E23727352B5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8644" y="2286000"/>
            <a:ext cx="4673600" cy="3505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t>The Days of Noah</a:t>
            </a:r>
            <a:r>
              <a:rPr sz="4800" b="1" dirty="0"/>
              <a:t>: </a:t>
            </a:r>
            <a:r>
              <a:rPr sz="4800" dirty="0"/>
              <a:t>Genesis 6:3</a:t>
            </a:r>
          </a:p>
        </p:txBody>
      </p:sp>
      <p:pic>
        <p:nvPicPr>
          <p:cNvPr id="17410" name="Picture 2" descr="Calendar Pages Stock Illustrations – 8 ...">
            <a:extLst>
              <a:ext uri="{FF2B5EF4-FFF2-40B4-BE49-F238E27FC236}">
                <a16:creationId xmlns:a16="http://schemas.microsoft.com/office/drawing/2014/main" id="{2220361B-7151-1569-0716-9A6D297E867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84310" y="2251130"/>
            <a:ext cx="5077683" cy="334832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6607967" y="2059388"/>
            <a:ext cx="4895056" cy="3731812"/>
          </a:xfrm>
        </p:spPr>
        <p:txBody>
          <a:bodyPr>
            <a:normAutofit lnSpcReduction="10000"/>
          </a:bodyPr>
          <a:lstStyle/>
          <a:p>
            <a:r>
              <a:rPr sz="3600" dirty="0">
                <a:solidFill>
                  <a:schemeClr val="tx1"/>
                </a:solidFill>
              </a:rPr>
              <a:t>And the Lord said, My spirit shall not always strive with man, for that he also is flesh: yet his days shall be an hundred and twenty years.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5:3</a:t>
            </a:r>
          </a:p>
        </p:txBody>
      </p:sp>
      <p:sp>
        <p:nvSpPr>
          <p:cNvPr id="4" name="Content Placeholder 3"/>
          <p:cNvSpPr>
            <a:spLocks noGrp="1"/>
          </p:cNvSpPr>
          <p:nvPr>
            <p:ph sz="half" idx="2"/>
          </p:nvPr>
        </p:nvSpPr>
        <p:spPr/>
        <p:txBody>
          <a:bodyPr>
            <a:normAutofit fontScale="92500"/>
          </a:bodyPr>
          <a:lstStyle/>
          <a:p>
            <a:pPr>
              <a:defRPr sz="2400"/>
            </a:pPr>
            <a:r>
              <a:rPr sz="3600" dirty="0"/>
              <a:t>Then said the king unto her, What wilt thou, queen Esther? and what is thy request? it shall be even given thee to the half of the kingdom.</a:t>
            </a:r>
          </a:p>
        </p:txBody>
      </p:sp>
      <p:pic>
        <p:nvPicPr>
          <p:cNvPr id="34818" name="Picture 2" descr="‘What is your request?’ he asked. ‘Even if you ask for up to half the Kingdom I will give it to you.’ I would like to invite the King and Haman to a special banquet I have prepared,’ Esther replied. – Slide 9">
            <a:extLst>
              <a:ext uri="{FF2B5EF4-FFF2-40B4-BE49-F238E27FC236}">
                <a16:creationId xmlns:a16="http://schemas.microsoft.com/office/drawing/2014/main" id="{820F8931-A776-B750-A9F2-5DB09CB9485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7765" t="12706" b="31197"/>
          <a:stretch>
            <a:fillRect/>
          </a:stretch>
        </p:blipFill>
        <p:spPr bwMode="auto">
          <a:xfrm>
            <a:off x="1924493" y="2438399"/>
            <a:ext cx="4451258" cy="35853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7:1</a:t>
            </a:r>
          </a:p>
        </p:txBody>
      </p:sp>
      <p:sp>
        <p:nvSpPr>
          <p:cNvPr id="4" name="Content Placeholder 3"/>
          <p:cNvSpPr>
            <a:spLocks noGrp="1"/>
          </p:cNvSpPr>
          <p:nvPr>
            <p:ph sz="half" idx="2"/>
          </p:nvPr>
        </p:nvSpPr>
        <p:spPr/>
        <p:txBody>
          <a:bodyPr>
            <a:normAutofit/>
          </a:bodyPr>
          <a:lstStyle/>
          <a:p>
            <a:pPr>
              <a:defRPr sz="2400"/>
            </a:pPr>
            <a:r>
              <a:rPr sz="4000" dirty="0"/>
              <a:t>So the king and Haman came to banquet with Esther the queen.</a:t>
            </a:r>
          </a:p>
        </p:txBody>
      </p:sp>
      <p:pic>
        <p:nvPicPr>
          <p:cNvPr id="35842" name="Picture 2" descr="So the King and Haman went to the banquet Esther had prepared. ‘What is your request?’ the king asked. – Slide 10">
            <a:extLst>
              <a:ext uri="{FF2B5EF4-FFF2-40B4-BE49-F238E27FC236}">
                <a16:creationId xmlns:a16="http://schemas.microsoft.com/office/drawing/2014/main" id="{86A27606-552B-7BC6-E647-2ABBB316236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t="1" r="32928" b="34183"/>
          <a:stretch>
            <a:fillRect/>
          </a:stretch>
        </p:blipFill>
        <p:spPr bwMode="auto">
          <a:xfrm>
            <a:off x="1848643" y="2317898"/>
            <a:ext cx="4759324" cy="35026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7:2</a:t>
            </a:r>
          </a:p>
        </p:txBody>
      </p:sp>
      <p:sp>
        <p:nvSpPr>
          <p:cNvPr id="4" name="Content Placeholder 3"/>
          <p:cNvSpPr>
            <a:spLocks noGrp="1"/>
          </p:cNvSpPr>
          <p:nvPr>
            <p:ph sz="half" idx="2"/>
          </p:nvPr>
        </p:nvSpPr>
        <p:spPr>
          <a:xfrm>
            <a:off x="6607967" y="1860698"/>
            <a:ext cx="4895056" cy="4311502"/>
          </a:xfrm>
        </p:spPr>
        <p:txBody>
          <a:bodyPr>
            <a:normAutofit lnSpcReduction="10000"/>
          </a:bodyPr>
          <a:lstStyle/>
          <a:p>
            <a:pPr>
              <a:defRPr sz="2400"/>
            </a:pPr>
            <a:r>
              <a:rPr sz="3200" dirty="0"/>
              <a:t>And the king said again unto Esther on the second day at the banquet of wine, What is thy petition, queen Esther? and it shall be granted thee: and what is thy request? and it shall be performed, even to the half of the kingdom.</a:t>
            </a:r>
          </a:p>
        </p:txBody>
      </p:sp>
      <p:pic>
        <p:nvPicPr>
          <p:cNvPr id="37890" name="Picture 2" descr="So the King and Haman went to the banquet Esther had prepared. ‘What is your request?’ the king asked. – Slide 10">
            <a:extLst>
              <a:ext uri="{FF2B5EF4-FFF2-40B4-BE49-F238E27FC236}">
                <a16:creationId xmlns:a16="http://schemas.microsoft.com/office/drawing/2014/main" id="{F7F496D7-502D-6DC2-7E51-9EB9AD24C05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8643" y="2243470"/>
            <a:ext cx="4730307" cy="35477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7:3</a:t>
            </a:r>
          </a:p>
        </p:txBody>
      </p:sp>
      <p:sp>
        <p:nvSpPr>
          <p:cNvPr id="4" name="Content Placeholder 3"/>
          <p:cNvSpPr>
            <a:spLocks noGrp="1"/>
          </p:cNvSpPr>
          <p:nvPr>
            <p:ph sz="half" idx="2"/>
          </p:nvPr>
        </p:nvSpPr>
        <p:spPr>
          <a:xfrm>
            <a:off x="6607967" y="2052084"/>
            <a:ext cx="4895056" cy="4120116"/>
          </a:xfrm>
        </p:spPr>
        <p:txBody>
          <a:bodyPr>
            <a:normAutofit/>
          </a:bodyPr>
          <a:lstStyle/>
          <a:p>
            <a:pPr>
              <a:defRPr sz="2400"/>
            </a:pPr>
            <a:r>
              <a:rPr sz="3200" dirty="0"/>
              <a:t>Then Esther the queen answered and said, If I have found </a:t>
            </a:r>
            <a:r>
              <a:rPr sz="3200" dirty="0" err="1"/>
              <a:t>favour</a:t>
            </a:r>
            <a:r>
              <a:rPr sz="3200" dirty="0"/>
              <a:t> in thy sight, O king, and if it please the king, let my life be given me at my petition, and my people at my request:</a:t>
            </a:r>
          </a:p>
        </p:txBody>
      </p:sp>
      <p:pic>
        <p:nvPicPr>
          <p:cNvPr id="36866" name="Picture 2" descr="‘I would like to invite the King and Haman to another banquet tomorrow. Then I will answer the king’s question.’ – Slide 11">
            <a:extLst>
              <a:ext uri="{FF2B5EF4-FFF2-40B4-BE49-F238E27FC236}">
                <a16:creationId xmlns:a16="http://schemas.microsoft.com/office/drawing/2014/main" id="{D721694B-DD56-AF8B-5188-ADF764D67C3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8644"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7:4</a:t>
            </a:r>
          </a:p>
        </p:txBody>
      </p:sp>
      <p:sp>
        <p:nvSpPr>
          <p:cNvPr id="4" name="Content Placeholder 3"/>
          <p:cNvSpPr>
            <a:spLocks noGrp="1"/>
          </p:cNvSpPr>
          <p:nvPr>
            <p:ph sz="half" idx="2"/>
          </p:nvPr>
        </p:nvSpPr>
        <p:spPr>
          <a:xfrm>
            <a:off x="6398914" y="2105247"/>
            <a:ext cx="5104109" cy="4338083"/>
          </a:xfrm>
        </p:spPr>
        <p:txBody>
          <a:bodyPr>
            <a:normAutofit fontScale="92500"/>
          </a:bodyPr>
          <a:lstStyle/>
          <a:p>
            <a:pPr>
              <a:defRPr sz="2400"/>
            </a:pPr>
            <a:r>
              <a:rPr sz="3200" dirty="0"/>
              <a:t>For we are sold, I and my people, to be destroyed, to be slain, and to perish. But if we had been sold for bondmen and bondwomen, I had held my tongue, although the enemy could not countervail the king's damage.</a:t>
            </a:r>
          </a:p>
        </p:txBody>
      </p:sp>
      <p:pic>
        <p:nvPicPr>
          <p:cNvPr id="38916" name="Picture 4" descr="As they were drinking wine, the King asked, ‘What is it your request? Even if is half of my kingdom it will be granted.’ ‘My request is that you save my life and the lives of my people.’ Esther replied. ‘We are to be destroyed.’ ‘Who has dared to threaten your life?’ the King demanded to know. – Slide 2">
            <a:extLst>
              <a:ext uri="{FF2B5EF4-FFF2-40B4-BE49-F238E27FC236}">
                <a16:creationId xmlns:a16="http://schemas.microsoft.com/office/drawing/2014/main" id="{2A61E0C4-8995-CF51-2661-E7B3C06CDCF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84310" y="2348023"/>
            <a:ext cx="5098903" cy="38241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7:5</a:t>
            </a:r>
          </a:p>
        </p:txBody>
      </p:sp>
      <p:sp>
        <p:nvSpPr>
          <p:cNvPr id="4" name="Content Placeholder 3"/>
          <p:cNvSpPr>
            <a:spLocks noGrp="1"/>
          </p:cNvSpPr>
          <p:nvPr>
            <p:ph sz="half" idx="2"/>
          </p:nvPr>
        </p:nvSpPr>
        <p:spPr/>
        <p:txBody>
          <a:bodyPr>
            <a:normAutofit fontScale="92500"/>
          </a:bodyPr>
          <a:lstStyle/>
          <a:p>
            <a:pPr>
              <a:defRPr sz="2400"/>
            </a:pPr>
            <a:r>
              <a:rPr sz="3600" dirty="0"/>
              <a:t>Then the king Ahasuerus answered and said unto Esther the queen, Who is he, and where is he, that durst presume in his heart to do so?</a:t>
            </a:r>
          </a:p>
        </p:txBody>
      </p:sp>
      <p:pic>
        <p:nvPicPr>
          <p:cNvPr id="39938" name="Picture 2" descr="As they were drinking wine, the King asked, ‘What is it your request? Even if is half of my kingdom it will be granted.’ ‘My request is that you save my life and the lives of my people.’ Esther replied. ‘We are to be destroyed.’ ‘Who has dared to threaten your life?’ the King demanded to know. – Slide 2">
            <a:extLst>
              <a:ext uri="{FF2B5EF4-FFF2-40B4-BE49-F238E27FC236}">
                <a16:creationId xmlns:a16="http://schemas.microsoft.com/office/drawing/2014/main" id="{3E0106F0-824B-31E1-577B-57A0C9B6DF4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4192" b="35961"/>
          <a:stretch>
            <a:fillRect/>
          </a:stretch>
        </p:blipFill>
        <p:spPr bwMode="auto">
          <a:xfrm>
            <a:off x="2179674" y="2667000"/>
            <a:ext cx="3834570" cy="33000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7:6</a:t>
            </a:r>
          </a:p>
        </p:txBody>
      </p:sp>
      <p:sp>
        <p:nvSpPr>
          <p:cNvPr id="4" name="Content Placeholder 3"/>
          <p:cNvSpPr>
            <a:spLocks noGrp="1"/>
          </p:cNvSpPr>
          <p:nvPr>
            <p:ph sz="half" idx="2"/>
          </p:nvPr>
        </p:nvSpPr>
        <p:spPr>
          <a:xfrm>
            <a:off x="6423006" y="2243470"/>
            <a:ext cx="5080017" cy="3547730"/>
          </a:xfrm>
        </p:spPr>
        <p:txBody>
          <a:bodyPr>
            <a:normAutofit lnSpcReduction="10000"/>
          </a:bodyPr>
          <a:lstStyle/>
          <a:p>
            <a:pPr>
              <a:defRPr sz="2400"/>
            </a:pPr>
            <a:r>
              <a:rPr sz="4000" dirty="0"/>
              <a:t>And Esther said, The adversary and enemy is this wicked Haman. Then Haman was afraid before the king and the queen.</a:t>
            </a:r>
          </a:p>
        </p:txBody>
      </p:sp>
      <p:pic>
        <p:nvPicPr>
          <p:cNvPr id="40962" name="Picture 2" descr="‘Impale Haman on it,’ the King ordered. Haman was led out to be executed. Then the King’s fury subsided. – Slide 5">
            <a:extLst>
              <a:ext uri="{FF2B5EF4-FFF2-40B4-BE49-F238E27FC236}">
                <a16:creationId xmlns:a16="http://schemas.microsoft.com/office/drawing/2014/main" id="{AA0C2C7B-3EA1-985E-D134-822D8900E1B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8643" y="2360428"/>
            <a:ext cx="4574363" cy="34307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8:3</a:t>
            </a:r>
          </a:p>
        </p:txBody>
      </p:sp>
      <p:sp>
        <p:nvSpPr>
          <p:cNvPr id="4" name="Content Placeholder 3"/>
          <p:cNvSpPr>
            <a:spLocks noGrp="1"/>
          </p:cNvSpPr>
          <p:nvPr>
            <p:ph sz="half" idx="2"/>
          </p:nvPr>
        </p:nvSpPr>
        <p:spPr>
          <a:xfrm>
            <a:off x="6607967" y="2190307"/>
            <a:ext cx="4895056" cy="3981893"/>
          </a:xfrm>
        </p:spPr>
        <p:txBody>
          <a:bodyPr>
            <a:normAutofit fontScale="92500" lnSpcReduction="20000"/>
          </a:bodyPr>
          <a:lstStyle/>
          <a:p>
            <a:pPr>
              <a:defRPr sz="2400"/>
            </a:pPr>
            <a:r>
              <a:rPr sz="3600" dirty="0"/>
              <a:t>And Esther </a:t>
            </a:r>
            <a:r>
              <a:rPr sz="3600" dirty="0" err="1"/>
              <a:t>spake</a:t>
            </a:r>
            <a:r>
              <a:rPr sz="3600" dirty="0"/>
              <a:t> yet again before the king, and fell down at his feet, and besought him with tears to put away the mischief of Haman the Agagite, and his device that he had devised against the Jews.</a:t>
            </a:r>
          </a:p>
        </p:txBody>
      </p:sp>
      <p:pic>
        <p:nvPicPr>
          <p:cNvPr id="41986" name="Picture 2" descr="Esther fell at the King’s feet weeping and begging him to put a stop to the evil plan to kill the Jews. ‘If it pleases the King, let an order be written overruling Haman’s plan.’ – Slide 7">
            <a:extLst>
              <a:ext uri="{FF2B5EF4-FFF2-40B4-BE49-F238E27FC236}">
                <a16:creationId xmlns:a16="http://schemas.microsoft.com/office/drawing/2014/main" id="{F2442AB1-27F5-4D65-ABC4-7AA9DAF0F4C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22355" y="2317011"/>
            <a:ext cx="4971312" cy="37284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8:4</a:t>
            </a:r>
          </a:p>
        </p:txBody>
      </p:sp>
      <p:sp>
        <p:nvSpPr>
          <p:cNvPr id="4" name="Content Placeholder 3"/>
          <p:cNvSpPr>
            <a:spLocks noGrp="1"/>
          </p:cNvSpPr>
          <p:nvPr>
            <p:ph sz="half" idx="2"/>
          </p:nvPr>
        </p:nvSpPr>
        <p:spPr/>
        <p:txBody>
          <a:bodyPr>
            <a:normAutofit fontScale="92500"/>
          </a:bodyPr>
          <a:lstStyle/>
          <a:p>
            <a:pPr>
              <a:defRPr sz="2400"/>
            </a:pPr>
            <a:r>
              <a:rPr sz="4000" dirty="0"/>
              <a:t>Then the king held out the golden </a:t>
            </a:r>
            <a:r>
              <a:rPr sz="4000" dirty="0" err="1"/>
              <a:t>sceptre</a:t>
            </a:r>
            <a:r>
              <a:rPr sz="4000" dirty="0"/>
              <a:t> toward Esther. So Esther arose, and stood before the king,</a:t>
            </a:r>
          </a:p>
        </p:txBody>
      </p:sp>
      <p:pic>
        <p:nvPicPr>
          <p:cNvPr id="43010" name="Picture 2" descr="Chapter 5: On the third day Esther put on her royal robes and stood in the inner court of the palace in front of the King’s hall. When the King saw her, he was pleased and held out his golden sceptre to spare her life. – Slide 8">
            <a:extLst>
              <a:ext uri="{FF2B5EF4-FFF2-40B4-BE49-F238E27FC236}">
                <a16:creationId xmlns:a16="http://schemas.microsoft.com/office/drawing/2014/main" id="{D23642E8-2CC6-3505-7156-A65B9042A8B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8644"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8:5</a:t>
            </a:r>
          </a:p>
        </p:txBody>
      </p:sp>
      <p:sp>
        <p:nvSpPr>
          <p:cNvPr id="4" name="Content Placeholder 3"/>
          <p:cNvSpPr>
            <a:spLocks noGrp="1"/>
          </p:cNvSpPr>
          <p:nvPr>
            <p:ph sz="half" idx="2"/>
          </p:nvPr>
        </p:nvSpPr>
        <p:spPr>
          <a:xfrm>
            <a:off x="6214618" y="1945758"/>
            <a:ext cx="5373466" cy="4423143"/>
          </a:xfrm>
        </p:spPr>
        <p:txBody>
          <a:bodyPr>
            <a:normAutofit fontScale="92500" lnSpcReduction="20000"/>
          </a:bodyPr>
          <a:lstStyle/>
          <a:p>
            <a:pPr>
              <a:defRPr sz="2400"/>
            </a:pPr>
            <a:r>
              <a:rPr sz="3200" dirty="0"/>
              <a:t>And said, If it please the king, and if I have found </a:t>
            </a:r>
            <a:r>
              <a:rPr sz="3200" dirty="0" err="1"/>
              <a:t>favour</a:t>
            </a:r>
            <a:r>
              <a:rPr sz="3200" dirty="0"/>
              <a:t> in his sight, and the thing seem right before the king, and I be pleasing in his eyes, let it be written to reverse the letters devised by Haman the son of Hammedatha the Agagite, which he wrote to destroy the Jews which are in all the king's provinces:</a:t>
            </a:r>
          </a:p>
        </p:txBody>
      </p:sp>
      <p:pic>
        <p:nvPicPr>
          <p:cNvPr id="44036" name="Picture 4" descr="Esther fell at the King’s feet weeping and begging him to put a stop to the evil plan to kill the Jews. ‘If it pleases the King, let an order be written overruling Haman’s plan.’ – Slide 7">
            <a:extLst>
              <a:ext uri="{FF2B5EF4-FFF2-40B4-BE49-F238E27FC236}">
                <a16:creationId xmlns:a16="http://schemas.microsoft.com/office/drawing/2014/main" id="{0294B443-F38A-EA9D-3606-2FC63F73537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84311" y="2383464"/>
            <a:ext cx="4730307" cy="35477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The Days of Noah</a:t>
            </a:r>
            <a:r>
              <a:rPr sz="4400" b="1" dirty="0"/>
              <a:t>: </a:t>
            </a:r>
            <a:r>
              <a:rPr sz="4400" dirty="0"/>
              <a:t>Genesis 6:4</a:t>
            </a:r>
          </a:p>
        </p:txBody>
      </p:sp>
      <p:pic>
        <p:nvPicPr>
          <p:cNvPr id="18434" name="Picture 2" descr="Giants in the Earth | Bible Story">
            <a:extLst>
              <a:ext uri="{FF2B5EF4-FFF2-40B4-BE49-F238E27FC236}">
                <a16:creationId xmlns:a16="http://schemas.microsoft.com/office/drawing/2014/main" id="{37AFE7E5-A124-6434-7FB2-0972719B335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955912" y="2294504"/>
            <a:ext cx="3438386" cy="3438386"/>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5523506" y="2101133"/>
            <a:ext cx="5642375" cy="3631757"/>
          </a:xfrm>
        </p:spPr>
        <p:txBody>
          <a:bodyPr>
            <a:normAutofit fontScale="92500" lnSpcReduction="20000"/>
          </a:bodyPr>
          <a:lstStyle/>
          <a:p>
            <a:r>
              <a:rPr sz="3600" dirty="0">
                <a:solidFill>
                  <a:schemeClr val="tx1"/>
                </a:solidFill>
              </a:rPr>
              <a:t>There were giants in the earth in those days; and also after that, when the sons of God came in unto the daughters of men, and they bare children to them, the same became mighty men which were of old, men of renown.</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8:6</a:t>
            </a:r>
          </a:p>
        </p:txBody>
      </p:sp>
      <p:sp>
        <p:nvSpPr>
          <p:cNvPr id="4" name="Content Placeholder 3"/>
          <p:cNvSpPr>
            <a:spLocks noGrp="1"/>
          </p:cNvSpPr>
          <p:nvPr>
            <p:ph sz="half" idx="2"/>
          </p:nvPr>
        </p:nvSpPr>
        <p:spPr>
          <a:xfrm>
            <a:off x="6096000" y="2667000"/>
            <a:ext cx="5407023" cy="3124200"/>
          </a:xfrm>
        </p:spPr>
        <p:txBody>
          <a:bodyPr>
            <a:normAutofit fontScale="92500" lnSpcReduction="20000"/>
          </a:bodyPr>
          <a:lstStyle/>
          <a:p>
            <a:pPr>
              <a:defRPr sz="2400"/>
            </a:pPr>
            <a:r>
              <a:rPr sz="4000" dirty="0"/>
              <a:t>For how can I endure to see the evil that shall come unto my people? or how can I endure to see the destruction of my kindred?</a:t>
            </a:r>
          </a:p>
        </p:txBody>
      </p:sp>
      <p:pic>
        <p:nvPicPr>
          <p:cNvPr id="45058" name="Picture 2" descr="‘As Haman threatened the Jews I have impaled him on the pole he set up and given his estate to Esther,’ the King replied. ‘Write another decree in my name and sealed with my signet ring. No document written in my name can be changed.’ – Slide 8">
            <a:extLst>
              <a:ext uri="{FF2B5EF4-FFF2-40B4-BE49-F238E27FC236}">
                <a16:creationId xmlns:a16="http://schemas.microsoft.com/office/drawing/2014/main" id="{A91E655B-EA93-F058-FCE1-4FEA83E9798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8644"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8:14</a:t>
            </a:r>
          </a:p>
        </p:txBody>
      </p:sp>
      <p:sp>
        <p:nvSpPr>
          <p:cNvPr id="4" name="Content Placeholder 3"/>
          <p:cNvSpPr>
            <a:spLocks noGrp="1"/>
          </p:cNvSpPr>
          <p:nvPr>
            <p:ph sz="half" idx="2"/>
          </p:nvPr>
        </p:nvSpPr>
        <p:spPr>
          <a:xfrm>
            <a:off x="6607967" y="2115879"/>
            <a:ext cx="4895056" cy="3675321"/>
          </a:xfrm>
        </p:spPr>
        <p:txBody>
          <a:bodyPr>
            <a:normAutofit/>
          </a:bodyPr>
          <a:lstStyle/>
          <a:p>
            <a:pPr>
              <a:defRPr sz="2400"/>
            </a:pPr>
            <a:r>
              <a:rPr sz="3200" dirty="0"/>
              <a:t>So the posts that rode upon mules and camels went out, being hastened and pressed on by the king's commandment. And the decree was given at Shushan the palace.</a:t>
            </a:r>
          </a:p>
        </p:txBody>
      </p:sp>
      <p:pic>
        <p:nvPicPr>
          <p:cNvPr id="46082" name="Picture 2" descr="Copies of the new law were sent out through the 127 provinces of the empire. Everyone knew the Jews would be ready and waiting if anyone attacked them on the 13th day of the 12th month. – Slide 10">
            <a:extLst>
              <a:ext uri="{FF2B5EF4-FFF2-40B4-BE49-F238E27FC236}">
                <a16:creationId xmlns:a16="http://schemas.microsoft.com/office/drawing/2014/main" id="{23969EA7-FCF0-4A37-B561-F15350F0DF0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59721" y="2211572"/>
            <a:ext cx="4772837" cy="35796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8:15</a:t>
            </a:r>
          </a:p>
        </p:txBody>
      </p:sp>
      <p:sp>
        <p:nvSpPr>
          <p:cNvPr id="4" name="Content Placeholder 3"/>
          <p:cNvSpPr>
            <a:spLocks noGrp="1"/>
          </p:cNvSpPr>
          <p:nvPr>
            <p:ph sz="half" idx="2"/>
          </p:nvPr>
        </p:nvSpPr>
        <p:spPr>
          <a:xfrm>
            <a:off x="6014244" y="2020185"/>
            <a:ext cx="5488779" cy="4242391"/>
          </a:xfrm>
        </p:spPr>
        <p:txBody>
          <a:bodyPr>
            <a:normAutofit fontScale="92500" lnSpcReduction="10000"/>
          </a:bodyPr>
          <a:lstStyle/>
          <a:p>
            <a:pPr>
              <a:defRPr sz="2400"/>
            </a:pPr>
            <a:r>
              <a:rPr sz="3600" dirty="0"/>
              <a:t>And Mordecai went out from the presence of the king in royal apparel of blue and white, and with a great crown of gold, and with a garment of fine linen and purple: and the city of Shushan rejoiced and was glad.</a:t>
            </a:r>
          </a:p>
        </p:txBody>
      </p:sp>
      <p:pic>
        <p:nvPicPr>
          <p:cNvPr id="47108" name="Picture 4" descr="Mordecai recorded these events and sent letters to the Jews asking them celebrate this victory every year on the 14th and 15th days of the 12th month. Haman had plotted and cast a lot, known as a Pur, to destroy the Jews. So the celebration was called the Feast of Purim. – Slide 15">
            <a:extLst>
              <a:ext uri="{FF2B5EF4-FFF2-40B4-BE49-F238E27FC236}">
                <a16:creationId xmlns:a16="http://schemas.microsoft.com/office/drawing/2014/main" id="{57A4D4F5-4F03-E9C2-73AB-05332EA6249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43842" y="2464979"/>
            <a:ext cx="4470401" cy="33528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8:16</a:t>
            </a:r>
          </a:p>
        </p:txBody>
      </p:sp>
      <p:sp>
        <p:nvSpPr>
          <p:cNvPr id="4" name="Content Placeholder 3"/>
          <p:cNvSpPr>
            <a:spLocks noGrp="1"/>
          </p:cNvSpPr>
          <p:nvPr>
            <p:ph sz="half" idx="2"/>
          </p:nvPr>
        </p:nvSpPr>
        <p:spPr/>
        <p:txBody>
          <a:bodyPr/>
          <a:lstStyle/>
          <a:p>
            <a:endParaRPr dirty="0"/>
          </a:p>
          <a:p>
            <a:pPr>
              <a:defRPr sz="2400"/>
            </a:pPr>
            <a:r>
              <a:rPr sz="4000" dirty="0"/>
              <a:t>The Jews had light, and gladness, and joy, and </a:t>
            </a:r>
            <a:r>
              <a:rPr sz="4000" dirty="0" err="1"/>
              <a:t>honour</a:t>
            </a:r>
            <a:r>
              <a:rPr sz="4000" dirty="0"/>
              <a:t>.</a:t>
            </a:r>
          </a:p>
        </p:txBody>
      </p:sp>
      <p:pic>
        <p:nvPicPr>
          <p:cNvPr id="49154" name="Picture 2" descr="When Mordecai left the palace he was wearing a royal purple robe and crown. The Jews celebrated the news and their enemies became afraid of them. – Slide 11">
            <a:extLst>
              <a:ext uri="{FF2B5EF4-FFF2-40B4-BE49-F238E27FC236}">
                <a16:creationId xmlns:a16="http://schemas.microsoft.com/office/drawing/2014/main" id="{871BE2DC-9A34-BC26-8015-D060AC8C9B0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8644" y="2667000"/>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 Woman of Faith: Esther 8:17</a:t>
            </a:r>
          </a:p>
        </p:txBody>
      </p:sp>
      <p:sp>
        <p:nvSpPr>
          <p:cNvPr id="4" name="Content Placeholder 3"/>
          <p:cNvSpPr>
            <a:spLocks noGrp="1"/>
          </p:cNvSpPr>
          <p:nvPr>
            <p:ph sz="half" idx="2"/>
          </p:nvPr>
        </p:nvSpPr>
        <p:spPr>
          <a:xfrm>
            <a:off x="6607967" y="2020186"/>
            <a:ext cx="4895056" cy="3771014"/>
          </a:xfrm>
        </p:spPr>
        <p:txBody>
          <a:bodyPr>
            <a:normAutofit fontScale="92500" lnSpcReduction="20000"/>
          </a:bodyPr>
          <a:lstStyle/>
          <a:p>
            <a:pPr>
              <a:defRPr sz="2400"/>
            </a:pPr>
            <a:r>
              <a:rPr sz="3200" dirty="0"/>
              <a:t>And in every province, and in every city, whithersoever the king's commandment and his decree came, the Jews had joy and gladness, a feast and a good day. And many of the people of the land became Jews; for the fear of the Jews fell upon them.</a:t>
            </a:r>
          </a:p>
        </p:txBody>
      </p:sp>
      <p:pic>
        <p:nvPicPr>
          <p:cNvPr id="48130" name="Picture 2" descr="It was a day of feasting and joy. People gave presents to each other. The Jews have kept this custom every year, through every generation, to this very day. – Slide 16">
            <a:extLst>
              <a:ext uri="{FF2B5EF4-FFF2-40B4-BE49-F238E27FC236}">
                <a16:creationId xmlns:a16="http://schemas.microsoft.com/office/drawing/2014/main" id="{B8440BD3-7AED-90CC-ADEF-7A07419CD87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10939" y="2020186"/>
            <a:ext cx="4470401" cy="33528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B72C4-E5BD-5349-640A-E9E1B88C22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BE02C-2CC8-052C-E48E-2FE1907AE40E}"/>
              </a:ext>
            </a:extLst>
          </p:cNvPr>
          <p:cNvSpPr>
            <a:spLocks noGrp="1"/>
          </p:cNvSpPr>
          <p:nvPr>
            <p:ph type="title"/>
          </p:nvPr>
        </p:nvSpPr>
        <p:spPr>
          <a:xfrm>
            <a:off x="1484311" y="685801"/>
            <a:ext cx="10426743" cy="864704"/>
          </a:xfrm>
        </p:spPr>
        <p:txBody>
          <a:bodyPr>
            <a:normAutofit fontScale="90000"/>
          </a:bodyPr>
          <a:lstStyle/>
          <a:p>
            <a:r>
              <a:rPr lang="en-US" b="1" dirty="0"/>
              <a:t>Esther Goes to the King: The Church Goes to God</a:t>
            </a:r>
          </a:p>
        </p:txBody>
      </p:sp>
      <p:sp>
        <p:nvSpPr>
          <p:cNvPr id="3" name="Content Placeholder 2">
            <a:extLst>
              <a:ext uri="{FF2B5EF4-FFF2-40B4-BE49-F238E27FC236}">
                <a16:creationId xmlns:a16="http://schemas.microsoft.com/office/drawing/2014/main" id="{68EA8775-E445-B476-1BB2-915A7CA4AB91}"/>
              </a:ext>
            </a:extLst>
          </p:cNvPr>
          <p:cNvSpPr>
            <a:spLocks noGrp="1"/>
          </p:cNvSpPr>
          <p:nvPr>
            <p:ph sz="half" idx="1"/>
          </p:nvPr>
        </p:nvSpPr>
        <p:spPr>
          <a:xfrm>
            <a:off x="1484312" y="1685677"/>
            <a:ext cx="10339278" cy="3069203"/>
          </a:xfrm>
        </p:spPr>
        <p:txBody>
          <a:bodyPr>
            <a:normAutofit/>
          </a:bodyPr>
          <a:lstStyle/>
          <a:p>
            <a:pPr marL="0" indent="0" algn="ctr">
              <a:buNone/>
            </a:pPr>
            <a:r>
              <a:rPr lang="en-US" sz="10700" dirty="0">
                <a:solidFill>
                  <a:schemeClr val="accent1">
                    <a:lumMod val="75000"/>
                  </a:schemeClr>
                </a:solidFill>
                <a:latin typeface="Brush Script MT" panose="03060802040406070304" pitchFamily="66" charset="0"/>
              </a:rPr>
              <a:t>What do you notice?  </a:t>
            </a:r>
          </a:p>
        </p:txBody>
      </p:sp>
    </p:spTree>
    <p:extLst>
      <p:ext uri="{BB962C8B-B14F-4D97-AF65-F5344CB8AC3E}">
        <p14:creationId xmlns:p14="http://schemas.microsoft.com/office/powerpoint/2010/main" val="35168388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F071-744B-8AF0-B426-5F0C7BE88E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46278A-E514-8B02-DD0A-DA95562A9148}"/>
              </a:ext>
            </a:extLst>
          </p:cNvPr>
          <p:cNvSpPr>
            <a:spLocks noGrp="1"/>
          </p:cNvSpPr>
          <p:nvPr>
            <p:ph type="title"/>
          </p:nvPr>
        </p:nvSpPr>
        <p:spPr>
          <a:xfrm>
            <a:off x="1690578" y="536713"/>
            <a:ext cx="9937236" cy="864704"/>
          </a:xfrm>
          <a:solidFill>
            <a:srgbClr val="EB8F22"/>
          </a:solidFill>
        </p:spPr>
        <p:txBody>
          <a:bodyPr>
            <a:normAutofit fontScale="90000"/>
          </a:bodyPr>
          <a:lstStyle/>
          <a:p>
            <a:r>
              <a:rPr lang="en-US" b="1" dirty="0"/>
              <a:t>Esther Goes to the King: The Church Goes to God</a:t>
            </a:r>
          </a:p>
        </p:txBody>
      </p:sp>
      <p:sp>
        <p:nvSpPr>
          <p:cNvPr id="3" name="Content Placeholder 2">
            <a:extLst>
              <a:ext uri="{FF2B5EF4-FFF2-40B4-BE49-F238E27FC236}">
                <a16:creationId xmlns:a16="http://schemas.microsoft.com/office/drawing/2014/main" id="{229CA946-0BF5-18FC-F81D-843E23CBE15B}"/>
              </a:ext>
            </a:extLst>
          </p:cNvPr>
          <p:cNvSpPr>
            <a:spLocks noGrp="1"/>
          </p:cNvSpPr>
          <p:nvPr>
            <p:ph sz="half" idx="1"/>
          </p:nvPr>
        </p:nvSpPr>
        <p:spPr>
          <a:xfrm>
            <a:off x="1484313" y="1685677"/>
            <a:ext cx="2726180" cy="4105523"/>
          </a:xfrm>
        </p:spPr>
        <p:txBody>
          <a:bodyPr>
            <a:normAutofit/>
          </a:bodyPr>
          <a:lstStyle/>
          <a:p>
            <a:pPr algn="ctr"/>
            <a:r>
              <a:rPr lang="en-US" sz="3600" dirty="0"/>
              <a:t>Esther and her people are condemned to death by law.</a:t>
            </a:r>
          </a:p>
        </p:txBody>
      </p:sp>
      <p:sp>
        <p:nvSpPr>
          <p:cNvPr id="4" name="Content Placeholder 3">
            <a:extLst>
              <a:ext uri="{FF2B5EF4-FFF2-40B4-BE49-F238E27FC236}">
                <a16:creationId xmlns:a16="http://schemas.microsoft.com/office/drawing/2014/main" id="{CAE055F3-1377-80BE-737C-89D9A2BAA0D0}"/>
              </a:ext>
            </a:extLst>
          </p:cNvPr>
          <p:cNvSpPr>
            <a:spLocks noGrp="1"/>
          </p:cNvSpPr>
          <p:nvPr>
            <p:ph sz="half" idx="2"/>
          </p:nvPr>
        </p:nvSpPr>
        <p:spPr>
          <a:xfrm>
            <a:off x="4529470" y="1685677"/>
            <a:ext cx="6973554" cy="4635610"/>
          </a:xfrm>
          <a:solidFill>
            <a:schemeClr val="accent1">
              <a:lumMod val="20000"/>
              <a:lumOff val="80000"/>
            </a:schemeClr>
          </a:solidFill>
        </p:spPr>
        <p:txBody>
          <a:bodyPr>
            <a:noAutofit/>
          </a:bodyPr>
          <a:lstStyle/>
          <a:p>
            <a:r>
              <a:rPr lang="en-US" sz="3200" b="1" dirty="0"/>
              <a:t>Also he gave him the copy of the writing of the decree that was given at Shushan to destroy them, to shew it unto Esther, and to declare it unto her, and to charge her that she should go in unto the king, to make supplication unto him, and to make request before him for her people.</a:t>
            </a:r>
          </a:p>
          <a:p>
            <a:pPr algn="ctr"/>
            <a:r>
              <a:rPr lang="en-US" sz="3200" b="1" dirty="0"/>
              <a:t>Esther 4:8</a:t>
            </a:r>
          </a:p>
        </p:txBody>
      </p:sp>
    </p:spTree>
    <p:extLst>
      <p:ext uri="{BB962C8B-B14F-4D97-AF65-F5344CB8AC3E}">
        <p14:creationId xmlns:p14="http://schemas.microsoft.com/office/powerpoint/2010/main" val="89257815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EF60C-9843-7AFF-6A75-A01BC4D5C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7BDED-6AC4-EBB2-6036-14CC2D919DA5}"/>
              </a:ext>
            </a:extLst>
          </p:cNvPr>
          <p:cNvSpPr>
            <a:spLocks noGrp="1"/>
          </p:cNvSpPr>
          <p:nvPr>
            <p:ph type="title"/>
          </p:nvPr>
        </p:nvSpPr>
        <p:spPr>
          <a:xfrm>
            <a:off x="1690578" y="536713"/>
            <a:ext cx="9937236" cy="864704"/>
          </a:xfrm>
          <a:solidFill>
            <a:srgbClr val="EB8F22"/>
          </a:solidFill>
        </p:spPr>
        <p:txBody>
          <a:bodyPr>
            <a:normAutofit fontScale="90000"/>
          </a:bodyPr>
          <a:lstStyle/>
          <a:p>
            <a:r>
              <a:rPr lang="en-US" b="1" dirty="0"/>
              <a:t>Esther Goes to the King: The Church Goes to God</a:t>
            </a:r>
          </a:p>
        </p:txBody>
      </p:sp>
      <p:sp>
        <p:nvSpPr>
          <p:cNvPr id="3" name="Content Placeholder 2">
            <a:extLst>
              <a:ext uri="{FF2B5EF4-FFF2-40B4-BE49-F238E27FC236}">
                <a16:creationId xmlns:a16="http://schemas.microsoft.com/office/drawing/2014/main" id="{D5095DC0-E03C-E26B-FCF1-1F4B2C261DC0}"/>
              </a:ext>
            </a:extLst>
          </p:cNvPr>
          <p:cNvSpPr>
            <a:spLocks noGrp="1"/>
          </p:cNvSpPr>
          <p:nvPr>
            <p:ph sz="half" idx="1"/>
          </p:nvPr>
        </p:nvSpPr>
        <p:spPr>
          <a:xfrm>
            <a:off x="1484313" y="1685677"/>
            <a:ext cx="2726180" cy="4105523"/>
          </a:xfrm>
        </p:spPr>
        <p:txBody>
          <a:bodyPr>
            <a:normAutofit/>
          </a:bodyPr>
          <a:lstStyle/>
          <a:p>
            <a:pPr algn="ctr"/>
            <a:r>
              <a:rPr lang="en-US" sz="3600" dirty="0"/>
              <a:t>The King is moved by pity to save them from this fate.</a:t>
            </a:r>
          </a:p>
        </p:txBody>
      </p:sp>
      <p:sp>
        <p:nvSpPr>
          <p:cNvPr id="4" name="Content Placeholder 3">
            <a:extLst>
              <a:ext uri="{FF2B5EF4-FFF2-40B4-BE49-F238E27FC236}">
                <a16:creationId xmlns:a16="http://schemas.microsoft.com/office/drawing/2014/main" id="{6D6B212A-30AF-8FE9-2747-5407F8EF8632}"/>
              </a:ext>
            </a:extLst>
          </p:cNvPr>
          <p:cNvSpPr>
            <a:spLocks noGrp="1"/>
          </p:cNvSpPr>
          <p:nvPr>
            <p:ph sz="half" idx="2"/>
          </p:nvPr>
        </p:nvSpPr>
        <p:spPr>
          <a:xfrm>
            <a:off x="4529470" y="1685677"/>
            <a:ext cx="6973554" cy="4635610"/>
          </a:xfrm>
          <a:solidFill>
            <a:schemeClr val="accent1">
              <a:lumMod val="20000"/>
              <a:lumOff val="80000"/>
            </a:schemeClr>
          </a:solidFill>
        </p:spPr>
        <p:txBody>
          <a:bodyPr>
            <a:noAutofit/>
          </a:bodyPr>
          <a:lstStyle/>
          <a:p>
            <a:r>
              <a:rPr lang="en-US" sz="3300" b="1" dirty="0"/>
              <a:t>And the king arising from the banquet of wine in his wrath went into the palace garden: and Haman stood up to make request for his life to Esther the queen; for he saw that there was evil determined against him by the king.</a:t>
            </a:r>
          </a:p>
          <a:p>
            <a:pPr algn="ctr"/>
            <a:r>
              <a:rPr lang="en-US" sz="3300" b="1" dirty="0"/>
              <a:t>Esther 4:8</a:t>
            </a:r>
          </a:p>
        </p:txBody>
      </p:sp>
    </p:spTree>
    <p:extLst>
      <p:ext uri="{BB962C8B-B14F-4D97-AF65-F5344CB8AC3E}">
        <p14:creationId xmlns:p14="http://schemas.microsoft.com/office/powerpoint/2010/main" val="46819962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C89DB-9644-FBA6-2ADE-6637496D5C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DCC98-7B0E-0FC4-2CAE-AB82B136640E}"/>
              </a:ext>
            </a:extLst>
          </p:cNvPr>
          <p:cNvSpPr>
            <a:spLocks noGrp="1"/>
          </p:cNvSpPr>
          <p:nvPr>
            <p:ph type="title"/>
          </p:nvPr>
        </p:nvSpPr>
        <p:spPr>
          <a:xfrm>
            <a:off x="1690578" y="536713"/>
            <a:ext cx="9937236" cy="864704"/>
          </a:xfrm>
          <a:solidFill>
            <a:srgbClr val="EB8F22"/>
          </a:solidFill>
        </p:spPr>
        <p:txBody>
          <a:bodyPr>
            <a:normAutofit fontScale="90000"/>
          </a:bodyPr>
          <a:lstStyle/>
          <a:p>
            <a:r>
              <a:rPr lang="en-US" b="1" dirty="0"/>
              <a:t>Esther Goes to the King: The Church Goes to God</a:t>
            </a:r>
          </a:p>
        </p:txBody>
      </p:sp>
      <p:sp>
        <p:nvSpPr>
          <p:cNvPr id="3" name="Content Placeholder 2">
            <a:extLst>
              <a:ext uri="{FF2B5EF4-FFF2-40B4-BE49-F238E27FC236}">
                <a16:creationId xmlns:a16="http://schemas.microsoft.com/office/drawing/2014/main" id="{2A5095EE-467A-DE4F-73DB-1041F3505E5D}"/>
              </a:ext>
            </a:extLst>
          </p:cNvPr>
          <p:cNvSpPr>
            <a:spLocks noGrp="1"/>
          </p:cNvSpPr>
          <p:nvPr>
            <p:ph sz="half" idx="1"/>
          </p:nvPr>
        </p:nvSpPr>
        <p:spPr>
          <a:xfrm>
            <a:off x="1484312" y="1685677"/>
            <a:ext cx="4374228" cy="4105523"/>
          </a:xfrm>
        </p:spPr>
        <p:txBody>
          <a:bodyPr>
            <a:normAutofit/>
          </a:bodyPr>
          <a:lstStyle/>
          <a:p>
            <a:pPr algn="ctr"/>
            <a:r>
              <a:rPr lang="en-US" sz="3600" dirty="0"/>
              <a:t>Esther and her people are utterly saved and secure.  </a:t>
            </a:r>
          </a:p>
        </p:txBody>
      </p:sp>
      <p:sp>
        <p:nvSpPr>
          <p:cNvPr id="4" name="Content Placeholder 3">
            <a:extLst>
              <a:ext uri="{FF2B5EF4-FFF2-40B4-BE49-F238E27FC236}">
                <a16:creationId xmlns:a16="http://schemas.microsoft.com/office/drawing/2014/main" id="{6DDC2BA9-B23F-832C-01EC-D1CC4A4CE3FC}"/>
              </a:ext>
            </a:extLst>
          </p:cNvPr>
          <p:cNvSpPr>
            <a:spLocks noGrp="1"/>
          </p:cNvSpPr>
          <p:nvPr>
            <p:ph sz="half" idx="2"/>
          </p:nvPr>
        </p:nvSpPr>
        <p:spPr>
          <a:xfrm>
            <a:off x="5858540" y="1685677"/>
            <a:ext cx="5644484" cy="3779458"/>
          </a:xfrm>
          <a:solidFill>
            <a:schemeClr val="accent1">
              <a:lumMod val="20000"/>
              <a:lumOff val="80000"/>
            </a:schemeClr>
          </a:solidFill>
        </p:spPr>
        <p:txBody>
          <a:bodyPr>
            <a:noAutofit/>
          </a:bodyPr>
          <a:lstStyle/>
          <a:p>
            <a:r>
              <a:rPr lang="en-US" sz="4000" dirty="0"/>
              <a:t>The Jews had light, and gladness, and joy, and </a:t>
            </a:r>
            <a:r>
              <a:rPr lang="en-US" sz="4000" dirty="0" err="1"/>
              <a:t>honour</a:t>
            </a:r>
            <a:r>
              <a:rPr lang="en-US" sz="4000" dirty="0"/>
              <a:t>.</a:t>
            </a:r>
          </a:p>
          <a:p>
            <a:r>
              <a:rPr lang="en-US" sz="4000" b="1" dirty="0"/>
              <a:t>Esther 8:16</a:t>
            </a:r>
          </a:p>
        </p:txBody>
      </p:sp>
    </p:spTree>
    <p:extLst>
      <p:ext uri="{BB962C8B-B14F-4D97-AF65-F5344CB8AC3E}">
        <p14:creationId xmlns:p14="http://schemas.microsoft.com/office/powerpoint/2010/main" val="14959121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27448-FAFD-63A1-CFFD-83EEDC2122F8}"/>
              </a:ext>
            </a:extLst>
          </p:cNvPr>
          <p:cNvSpPr>
            <a:spLocks noGrp="1"/>
          </p:cNvSpPr>
          <p:nvPr>
            <p:ph type="ctrTitle"/>
          </p:nvPr>
        </p:nvSpPr>
        <p:spPr/>
        <p:txBody>
          <a:bodyPr/>
          <a:lstStyle/>
          <a:p>
            <a:r>
              <a:rPr lang="en-US" dirty="0"/>
              <a:t>Thank you and</a:t>
            </a:r>
          </a:p>
        </p:txBody>
      </p:sp>
      <p:sp>
        <p:nvSpPr>
          <p:cNvPr id="3" name="Subtitle 2">
            <a:extLst>
              <a:ext uri="{FF2B5EF4-FFF2-40B4-BE49-F238E27FC236}">
                <a16:creationId xmlns:a16="http://schemas.microsoft.com/office/drawing/2014/main" id="{2A90C9AD-CB4E-142E-B863-244DB4DDCDF0}"/>
              </a:ext>
            </a:extLst>
          </p:cNvPr>
          <p:cNvSpPr>
            <a:spLocks noGrp="1"/>
          </p:cNvSpPr>
          <p:nvPr>
            <p:ph type="subTitle" idx="1"/>
          </p:nvPr>
        </p:nvSpPr>
        <p:spPr/>
        <p:txBody>
          <a:bodyPr>
            <a:normAutofit/>
          </a:bodyPr>
          <a:lstStyle/>
          <a:p>
            <a:r>
              <a:rPr lang="en-US" sz="6000" b="1" dirty="0"/>
              <a:t>Happy Sabbath!!</a:t>
            </a:r>
          </a:p>
        </p:txBody>
      </p:sp>
    </p:spTree>
    <p:extLst>
      <p:ext uri="{BB962C8B-B14F-4D97-AF65-F5344CB8AC3E}">
        <p14:creationId xmlns:p14="http://schemas.microsoft.com/office/powerpoint/2010/main" val="33954927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docProps/app.xml><?xml version="1.0" encoding="utf-8"?>
<Properties xmlns="http://schemas.openxmlformats.org/officeDocument/2006/extended-properties" xmlns:vt="http://schemas.openxmlformats.org/officeDocument/2006/docPropsVTypes">
  <Template>Parallax</Template>
  <TotalTime>1435</TotalTime>
  <Words>4139</Words>
  <Application>Microsoft Office PowerPoint</Application>
  <PresentationFormat>Widescreen</PresentationFormat>
  <Paragraphs>224</Paragraphs>
  <Slides>99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99</vt:i4>
      </vt:variant>
    </vt:vector>
  </HeadingPairs>
  <TitlesOfParts>
    <vt:vector size="103" baseType="lpstr">
      <vt:lpstr>Arial</vt:lpstr>
      <vt:lpstr>Brush Script MT</vt:lpstr>
      <vt:lpstr>Corbel</vt:lpstr>
      <vt:lpstr>Parallax</vt:lpstr>
      <vt:lpstr>Ruth and Esther</vt:lpstr>
      <vt:lpstr>Memory Verse:  Esther 5:2</vt:lpstr>
      <vt:lpstr>Jesus Explains End Times: Matthew 24:4-5</vt:lpstr>
      <vt:lpstr>Jesus Explains End Times: Matthew 24:36</vt:lpstr>
      <vt:lpstr>Jesus Explains End Times: Matthew 24:37</vt:lpstr>
      <vt:lpstr>The Days of Noah: Genesis 6:1</vt:lpstr>
      <vt:lpstr>The Days of Noah : Genesis 6:2</vt:lpstr>
      <vt:lpstr>The Days of Noah: Genesis 6:3</vt:lpstr>
      <vt:lpstr>The Days of Noah: Genesis 6:4</vt:lpstr>
      <vt:lpstr>The Days of Noah: Genesis 6:5</vt:lpstr>
      <vt:lpstr>The Days of Noah: Genesis 6:6</vt:lpstr>
      <vt:lpstr>The Days of Noah: Genesis 6:7</vt:lpstr>
      <vt:lpstr>The Days of Noah: Genesis 6:8</vt:lpstr>
      <vt:lpstr>The Days of Noah: Genesis 6:9</vt:lpstr>
      <vt:lpstr>The Days of Noah: Genesis 6:10</vt:lpstr>
      <vt:lpstr>The Days of Noah: Genesis 6:11</vt:lpstr>
      <vt:lpstr>The Days of Noah: Genesis 6:12</vt:lpstr>
      <vt:lpstr>The Days of Noah: Genesis 6:13</vt:lpstr>
      <vt:lpstr>The Days of Noah: The Signs of the End</vt:lpstr>
      <vt:lpstr>The Days of Noah: The Signs of the End</vt:lpstr>
      <vt:lpstr>Coming Destruction: Jude 1:7</vt:lpstr>
      <vt:lpstr>Coming Destruction: Jude 1:8</vt:lpstr>
      <vt:lpstr>The Days of Noah: The Signs of the End</vt:lpstr>
      <vt:lpstr>Coming Destruction: 2 Peter 2:4</vt:lpstr>
      <vt:lpstr>Coming Destruction: 2 Peter 2:5</vt:lpstr>
      <vt:lpstr>Coming Destruction: 2 Peter 2:6</vt:lpstr>
      <vt:lpstr>Coming Destruction: 2 Peter 2:7</vt:lpstr>
      <vt:lpstr>Coming Destruction: 2 Peter 2:8</vt:lpstr>
      <vt:lpstr>Coming Destruction: 2 Peter 2:9</vt:lpstr>
      <vt:lpstr>Coming Destruction: 2 Peter 2:10</vt:lpstr>
      <vt:lpstr>Coming Destruction: 2 Peter 2:11</vt:lpstr>
      <vt:lpstr>The Days of Noah: The Signs of the End</vt:lpstr>
      <vt:lpstr>The Days of Noah: 2 Peter 3:5</vt:lpstr>
      <vt:lpstr>The Days of Noah: The Signs of the End</vt:lpstr>
      <vt:lpstr>The Days of Noah: Hebrews 11:7</vt:lpstr>
      <vt:lpstr>The Days of Noah: The Signs of the End</vt:lpstr>
      <vt:lpstr>The Days of Noah: Matthew 24:38</vt:lpstr>
      <vt:lpstr>The Days of Noah: Matthew 24:39</vt:lpstr>
      <vt:lpstr>The Days of Noah: Matthew 24:40</vt:lpstr>
      <vt:lpstr>The Days of Noah: Matthew 24:41</vt:lpstr>
      <vt:lpstr>The Days of Noah: Matthew 24:42</vt:lpstr>
      <vt:lpstr>The Days of Noah: Matthew 24:43</vt:lpstr>
      <vt:lpstr>The Days of Noah: Matthew 24:44</vt:lpstr>
      <vt:lpstr>Further Types and Antitypes</vt:lpstr>
      <vt:lpstr>A woman is a Biblical symbol for…</vt:lpstr>
      <vt:lpstr>A Virtuous Woman: Ruth 1:16</vt:lpstr>
      <vt:lpstr>A Virtuous Woman: Ruth 1:17</vt:lpstr>
      <vt:lpstr>A Virtuous Woman: Ruth 2:1</vt:lpstr>
      <vt:lpstr>A Virtuous Woman: Ruth 2:2</vt:lpstr>
      <vt:lpstr>A Virtuous Woman: Ruth 2:3</vt:lpstr>
      <vt:lpstr>A Virtuous Woman: Ruth 2:8</vt:lpstr>
      <vt:lpstr>A Virtuous Woman: Ruth 2:9</vt:lpstr>
      <vt:lpstr>A Virtuous Woman: Ruth 2:10</vt:lpstr>
      <vt:lpstr>A Virtuous Woman: Ruth 2:11</vt:lpstr>
      <vt:lpstr>A Virtuous Woman: Ruth 2:12</vt:lpstr>
      <vt:lpstr>A Virtuous Woman: Ruth 2:13</vt:lpstr>
      <vt:lpstr>A Virtuous Woman: Ruth 2:14</vt:lpstr>
      <vt:lpstr>A Virtuous Woman: Ruth 2:15</vt:lpstr>
      <vt:lpstr>A Virtuous Woman: Ruth 2:16</vt:lpstr>
      <vt:lpstr>A Virtuous Woman: Ruth 3:7</vt:lpstr>
      <vt:lpstr>A Virtuous Woman: Ruth 3:8</vt:lpstr>
      <vt:lpstr>A Virtuous Woman: Ruth 3:9</vt:lpstr>
      <vt:lpstr>A Virtuous Woman: Ruth 3:10</vt:lpstr>
      <vt:lpstr>A Virtuous Woman: Ruth 3:11</vt:lpstr>
      <vt:lpstr>A Virtuous Woman: Ruth 3:12</vt:lpstr>
      <vt:lpstr>A Virtuous Woman: Ruth 3:13</vt:lpstr>
      <vt:lpstr>A Virtuous Woman: Ruth 3:14</vt:lpstr>
      <vt:lpstr>The Story of Boaz &amp; Ruth: Christ &amp; His Church</vt:lpstr>
      <vt:lpstr>The Story of Boaz &amp; Ruth: Christ &amp; His Church</vt:lpstr>
      <vt:lpstr>The Story of Boaz &amp; Ruth: Christ &amp; His Church</vt:lpstr>
      <vt:lpstr>A Woman of Faith: Esther 3:13</vt:lpstr>
      <vt:lpstr>A Woman of Faith: Esther 4:3</vt:lpstr>
      <vt:lpstr>A Woman of Faith: Esther 4:4</vt:lpstr>
      <vt:lpstr>A Woman of Faith: Esther 4:7</vt:lpstr>
      <vt:lpstr>A Woman of Faith: Esther 4:8</vt:lpstr>
      <vt:lpstr>A Woman of Faith: Esther 4:15</vt:lpstr>
      <vt:lpstr>A Woman of Faith: Esther 4:16</vt:lpstr>
      <vt:lpstr>A Woman of Faith: Esther 5:1</vt:lpstr>
      <vt:lpstr>A Woman of Faith: Esther 5:2</vt:lpstr>
      <vt:lpstr>A Woman of Faith: Esther 5:3</vt:lpstr>
      <vt:lpstr>A Woman of Faith: Esther 7:1</vt:lpstr>
      <vt:lpstr>A Woman of Faith: Esther 7:2</vt:lpstr>
      <vt:lpstr>A Woman of Faith: Esther 7:3</vt:lpstr>
      <vt:lpstr>A Woman of Faith: Esther 7:4</vt:lpstr>
      <vt:lpstr>A Woman of Faith: Esther 7:5</vt:lpstr>
      <vt:lpstr>A Woman of Faith: Esther 7:6</vt:lpstr>
      <vt:lpstr>A Woman of Faith: Esther 8:3</vt:lpstr>
      <vt:lpstr>A Woman of Faith: Esther 8:4</vt:lpstr>
      <vt:lpstr>A Woman of Faith: Esther 8:5</vt:lpstr>
      <vt:lpstr>A Woman of Faith: Esther 8:6</vt:lpstr>
      <vt:lpstr>A Woman of Faith: Esther 8:14</vt:lpstr>
      <vt:lpstr>A Woman of Faith: Esther 8:15</vt:lpstr>
      <vt:lpstr>A Woman of Faith: Esther 8:16</vt:lpstr>
      <vt:lpstr>A Woman of Faith: Esther 8:17</vt:lpstr>
      <vt:lpstr>Esther Goes to the King: The Church Goes to God</vt:lpstr>
      <vt:lpstr>Esther Goes to the King: The Church Goes to God</vt:lpstr>
      <vt:lpstr>Esther Goes to the King: The Church Goes to God</vt:lpstr>
      <vt:lpstr>Esther Goes to the King: The Church Goes to God</vt:lpstr>
      <vt:lpstr>Thank you 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7</cp:revision>
  <dcterms:created xsi:type="dcterms:W3CDTF">2025-06-06T22:29:35Z</dcterms:created>
  <dcterms:modified xsi:type="dcterms:W3CDTF">2025-06-14T13:06:18Z</dcterms:modified>
</cp:coreProperties>
</file>