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34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2" r:id="rId38"/>
    <p:sldId id="293" r:id="rId39"/>
    <p:sldId id="294" r:id="rId40"/>
    <p:sldId id="295" r:id="rId41"/>
    <p:sldId id="296" r:id="rId42"/>
    <p:sldId id="297" r:id="rId43"/>
    <p:sldId id="298" r:id="rId44"/>
    <p:sldId id="345" r:id="rId45"/>
    <p:sldId id="299" r:id="rId46"/>
    <p:sldId id="300" r:id="rId47"/>
    <p:sldId id="347" r:id="rId48"/>
    <p:sldId id="301" r:id="rId49"/>
    <p:sldId id="348" r:id="rId50"/>
    <p:sldId id="302" r:id="rId51"/>
    <p:sldId id="349" r:id="rId52"/>
    <p:sldId id="303" r:id="rId53"/>
    <p:sldId id="304" r:id="rId54"/>
    <p:sldId id="305" r:id="rId55"/>
    <p:sldId id="350" r:id="rId56"/>
    <p:sldId id="306" r:id="rId57"/>
    <p:sldId id="307" r:id="rId58"/>
    <p:sldId id="308" r:id="rId59"/>
    <p:sldId id="351" r:id="rId60"/>
    <p:sldId id="311" r:id="rId61"/>
    <p:sldId id="312" r:id="rId62"/>
    <p:sldId id="313" r:id="rId63"/>
    <p:sldId id="314" r:id="rId64"/>
    <p:sldId id="315" r:id="rId65"/>
    <p:sldId id="352" r:id="rId66"/>
    <p:sldId id="316" r:id="rId67"/>
    <p:sldId id="353"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54" r:id="rId9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C595"/>
    <a:srgbClr val="6C0000"/>
    <a:srgbClr val="E0C09A"/>
    <a:srgbClr val="DFBD9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2" d="100"/>
          <a:sy n="62" d="100"/>
        </p:scale>
        <p:origin x="765"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C1FF6DA9-008F-8B48-92A6-B652298478BF}"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156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06679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3940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4187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85130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912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4177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2111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438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2390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514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6/20/2025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48093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790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6/20/2025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9602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3282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9217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84973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6/20/2025</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4659701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B3E16-3924-3FB7-F0B9-18EF479E4268}"/>
              </a:ext>
            </a:extLst>
          </p:cNvPr>
          <p:cNvSpPr>
            <a:spLocks noGrp="1"/>
          </p:cNvSpPr>
          <p:nvPr>
            <p:ph type="ctrTitle"/>
          </p:nvPr>
        </p:nvSpPr>
        <p:spPr/>
        <p:txBody>
          <a:bodyPr/>
          <a:lstStyle/>
          <a:p>
            <a:r>
              <a:rPr lang="en-US" sz="9600" dirty="0"/>
              <a:t>Precursors</a:t>
            </a:r>
          </a:p>
        </p:txBody>
      </p:sp>
      <p:sp>
        <p:nvSpPr>
          <p:cNvPr id="3" name="Subtitle 2">
            <a:extLst>
              <a:ext uri="{FF2B5EF4-FFF2-40B4-BE49-F238E27FC236}">
                <a16:creationId xmlns:a16="http://schemas.microsoft.com/office/drawing/2014/main" id="{0FAD62F2-9B8C-6D76-B223-E90D005FFE0A}"/>
              </a:ext>
            </a:extLst>
          </p:cNvPr>
          <p:cNvSpPr>
            <a:spLocks noGrp="1"/>
          </p:cNvSpPr>
          <p:nvPr>
            <p:ph type="subTitle" idx="1"/>
          </p:nvPr>
        </p:nvSpPr>
        <p:spPr/>
        <p:txBody>
          <a:bodyPr>
            <a:normAutofit fontScale="92500" lnSpcReduction="10000"/>
          </a:bodyPr>
          <a:lstStyle/>
          <a:p>
            <a:r>
              <a:rPr lang="en-US" sz="4800" dirty="0"/>
              <a:t>2</a:t>
            </a:r>
            <a:r>
              <a:rPr lang="en-US" sz="4800" baseline="30000" dirty="0"/>
              <a:t>nd</a:t>
            </a:r>
            <a:r>
              <a:rPr lang="en-US" sz="4800" dirty="0"/>
              <a:t> Quarter 2025, Lesson 12</a:t>
            </a:r>
          </a:p>
        </p:txBody>
      </p:sp>
    </p:spTree>
    <p:extLst>
      <p:ext uri="{BB962C8B-B14F-4D97-AF65-F5344CB8AC3E}">
        <p14:creationId xmlns:p14="http://schemas.microsoft.com/office/powerpoint/2010/main" val="3931631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Certainty: Daniel 2:27</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rPr dirty="0"/>
              <a:t>Daniel answered in the presence of the king, and said, The secret which the king hath demanded cannot the wise men, the astrologers, the magicians, the soothsayers, shew unto the king;</a:t>
            </a:r>
          </a:p>
        </p:txBody>
      </p:sp>
      <p:pic>
        <p:nvPicPr>
          <p:cNvPr id="9218" name="Picture 2" descr="The Millennial Man | Storacles of Prophecy | Amazing Facts">
            <a:extLst>
              <a:ext uri="{FF2B5EF4-FFF2-40B4-BE49-F238E27FC236}">
                <a16:creationId xmlns:a16="http://schemas.microsoft.com/office/drawing/2014/main" id="{D8F984B8-B484-6A9B-798E-F705B967919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65143" y="2878373"/>
            <a:ext cx="3380009" cy="25315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2:28</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t>But there is a God in heaven that revealeth secrets, and maketh known to the king Nebuchadnezzar what shall be in the latter days. Thy dream, and the visions of thy head upon thy bed, are these;</a:t>
            </a:r>
          </a:p>
        </p:txBody>
      </p:sp>
      <p:pic>
        <p:nvPicPr>
          <p:cNvPr id="11266" name="Picture 2" descr="1.   Why did God give the Babylonian king this dream?">
            <a:extLst>
              <a:ext uri="{FF2B5EF4-FFF2-40B4-BE49-F238E27FC236}">
                <a16:creationId xmlns:a16="http://schemas.microsoft.com/office/drawing/2014/main" id="{8745F837-FDFD-E40D-EFA8-B6A0EDF385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27955" y="2717531"/>
            <a:ext cx="3417197" cy="25594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2:29</a:t>
            </a:r>
          </a:p>
        </p:txBody>
      </p:sp>
      <p:sp>
        <p:nvSpPr>
          <p:cNvPr id="4" name="Content Placeholder 3"/>
          <p:cNvSpPr>
            <a:spLocks noGrp="1"/>
          </p:cNvSpPr>
          <p:nvPr>
            <p:ph sz="half" idx="2"/>
          </p:nvPr>
        </p:nvSpPr>
        <p:spPr/>
        <p:txBody>
          <a:bodyPr/>
          <a:lstStyle/>
          <a:p>
            <a:pPr>
              <a:defRPr sz="2400">
                <a:solidFill>
                  <a:srgbClr val="000000"/>
                </a:solidFill>
                <a:latin typeface="Calibri"/>
              </a:defRPr>
            </a:pPr>
            <a:r>
              <a:t>As for thee, O king, thy thoughts came into thy mind upon thy bed, what should come to pass hereafter: and he that revealeth secrets maketh known to thee what shall come to pass.</a:t>
            </a:r>
          </a:p>
        </p:txBody>
      </p:sp>
      <p:pic>
        <p:nvPicPr>
          <p:cNvPr id="12290" name="Picture 2" descr="4.   When the Lord revealed the dream to Daniel, to whom did he give praise and credit?">
            <a:extLst>
              <a:ext uri="{FF2B5EF4-FFF2-40B4-BE49-F238E27FC236}">
                <a16:creationId xmlns:a16="http://schemas.microsoft.com/office/drawing/2014/main" id="{D0FB51D4-AAAA-F173-EA2C-7D7EEFF330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44241" y="2774461"/>
            <a:ext cx="3835445" cy="28727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2:30</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t>But as for me, this secret is not revealed to me for any wisdom that I have more than any living, but for their sakes that shall make known the interpretation to the king, and that thou mightest know the thoughts of thy heart.</a:t>
            </a:r>
          </a:p>
        </p:txBody>
      </p:sp>
      <p:pic>
        <p:nvPicPr>
          <p:cNvPr id="13314" name="Picture 2" descr="Daniel Interprets Nebuchadnezzar's ...">
            <a:extLst>
              <a:ext uri="{FF2B5EF4-FFF2-40B4-BE49-F238E27FC236}">
                <a16:creationId xmlns:a16="http://schemas.microsoft.com/office/drawing/2014/main" id="{0EB6D549-787D-5D9F-C331-5F90B2B9234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38295"/>
          <a:stretch>
            <a:fillRect/>
          </a:stretch>
        </p:blipFill>
        <p:spPr bwMode="auto">
          <a:xfrm>
            <a:off x="1293372" y="2487168"/>
            <a:ext cx="3205477" cy="35203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2:31</a:t>
            </a:r>
          </a:p>
        </p:txBody>
      </p:sp>
      <p:sp>
        <p:nvSpPr>
          <p:cNvPr id="4" name="Content Placeholder 3"/>
          <p:cNvSpPr>
            <a:spLocks noGrp="1"/>
          </p:cNvSpPr>
          <p:nvPr>
            <p:ph sz="half" idx="2"/>
          </p:nvPr>
        </p:nvSpPr>
        <p:spPr>
          <a:xfrm>
            <a:off x="4444779" y="2487168"/>
            <a:ext cx="3537933" cy="3447288"/>
          </a:xfrm>
        </p:spPr>
        <p:txBody>
          <a:bodyPr>
            <a:normAutofit fontScale="92500"/>
          </a:bodyPr>
          <a:lstStyle/>
          <a:p>
            <a:pPr>
              <a:defRPr sz="2400">
                <a:solidFill>
                  <a:srgbClr val="000000"/>
                </a:solidFill>
                <a:latin typeface="Calibri"/>
              </a:defRPr>
            </a:pPr>
            <a:r>
              <a:rPr sz="2800" dirty="0"/>
              <a:t>Thou, O king, </a:t>
            </a:r>
            <a:r>
              <a:rPr sz="2800" dirty="0" err="1"/>
              <a:t>sawest</a:t>
            </a:r>
            <a:r>
              <a:rPr sz="2800" dirty="0"/>
              <a:t>, and behold a great image. This great image, whose brightness was excellent, stood before thee; and the form thereof was terrible.</a:t>
            </a:r>
          </a:p>
        </p:txBody>
      </p:sp>
      <p:pic>
        <p:nvPicPr>
          <p:cNvPr id="10242" name="Picture 2" descr="Daniel 2, Daniel relates the Dream | Book of daniel, Bible pictures, Bible  illustrations">
            <a:extLst>
              <a:ext uri="{FF2B5EF4-FFF2-40B4-BE49-F238E27FC236}">
                <a16:creationId xmlns:a16="http://schemas.microsoft.com/office/drawing/2014/main" id="{6484C2E1-1F39-8596-0342-4F67848B54A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0676" y="2487168"/>
            <a:ext cx="2749661" cy="34030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2:32</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3600" dirty="0"/>
              <a:t>This image's head was of fine gold, his breast and his arms of silver, his belly and his thighs of brass,</a:t>
            </a:r>
          </a:p>
        </p:txBody>
      </p:sp>
      <p:pic>
        <p:nvPicPr>
          <p:cNvPr id="14340" name="Picture 4" descr="‘No wise man, enchanter, magician or diviner can explain this mystery,’ Daniel said, ‘but there is a God in heaven who has shown King Nebuchadnezzar what will happen in the future. In your dream, there before you stood an enormous, dazzling statue, awesome in appearance. – Slide 3">
            <a:extLst>
              <a:ext uri="{FF2B5EF4-FFF2-40B4-BE49-F238E27FC236}">
                <a16:creationId xmlns:a16="http://schemas.microsoft.com/office/drawing/2014/main" id="{7BFEEFDB-DF26-F6B1-9830-540EE61039B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875" r="18112"/>
          <a:stretch>
            <a:fillRect/>
          </a:stretch>
        </p:blipFill>
        <p:spPr bwMode="auto">
          <a:xfrm>
            <a:off x="1375576" y="2601751"/>
            <a:ext cx="3196424" cy="31538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2:33</a:t>
            </a:r>
          </a:p>
        </p:txBody>
      </p:sp>
      <p:sp>
        <p:nvSpPr>
          <p:cNvPr id="4" name="Content Placeholder 3"/>
          <p:cNvSpPr>
            <a:spLocks noGrp="1"/>
          </p:cNvSpPr>
          <p:nvPr>
            <p:ph sz="half" idx="2"/>
          </p:nvPr>
        </p:nvSpPr>
        <p:spPr/>
        <p:txBody>
          <a:bodyPr>
            <a:normAutofit/>
          </a:bodyPr>
          <a:lstStyle/>
          <a:p>
            <a:pPr>
              <a:defRPr sz="2400">
                <a:solidFill>
                  <a:srgbClr val="000000"/>
                </a:solidFill>
                <a:latin typeface="Calibri"/>
              </a:defRPr>
            </a:pPr>
            <a:r>
              <a:rPr sz="4400" dirty="0"/>
              <a:t>His legs of iron, his feet part of iron and part of clay.</a:t>
            </a:r>
          </a:p>
        </p:txBody>
      </p:sp>
      <p:pic>
        <p:nvPicPr>
          <p:cNvPr id="5" name="Picture 2" descr="Daniel and his friends asked God to show them the dream and its meaning and during the night God revealed the mystery to Daniel. The next morning he was brought before King Nebuchadnezzar. – Slide 2">
            <a:extLst>
              <a:ext uri="{FF2B5EF4-FFF2-40B4-BE49-F238E27FC236}">
                <a16:creationId xmlns:a16="http://schemas.microsoft.com/office/drawing/2014/main" id="{34C5CF66-73FD-0777-66CE-E6C164F6A92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172" r="15491"/>
          <a:stretch>
            <a:fillRect/>
          </a:stretch>
        </p:blipFill>
        <p:spPr bwMode="auto">
          <a:xfrm>
            <a:off x="1377231" y="2496344"/>
            <a:ext cx="2941488"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2:34</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2800" dirty="0"/>
              <a:t>Thou </a:t>
            </a:r>
            <a:r>
              <a:rPr sz="2800" dirty="0" err="1"/>
              <a:t>sawest</a:t>
            </a:r>
            <a:r>
              <a:rPr sz="2800" dirty="0"/>
              <a:t> till that a stone was cut out without hands, which smote the image upon his feet that were of iron and clay, and brake them to pieces.</a:t>
            </a:r>
          </a:p>
        </p:txBody>
      </p:sp>
      <p:pic>
        <p:nvPicPr>
          <p:cNvPr id="16386" name="Picture 2" descr="‘… It struck the statue on its feet of iron and clay … – Slide 9">
            <a:extLst>
              <a:ext uri="{FF2B5EF4-FFF2-40B4-BE49-F238E27FC236}">
                <a16:creationId xmlns:a16="http://schemas.microsoft.com/office/drawing/2014/main" id="{E27A8ED9-2FC7-6635-A9FC-4370426EE41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8228"/>
          <a:stretch>
            <a:fillRect/>
          </a:stretch>
        </p:blipFill>
        <p:spPr bwMode="auto">
          <a:xfrm>
            <a:off x="1343771" y="2487168"/>
            <a:ext cx="3093058" cy="32321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2:35</a:t>
            </a:r>
          </a:p>
        </p:txBody>
      </p:sp>
      <p:sp>
        <p:nvSpPr>
          <p:cNvPr id="4" name="Content Placeholder 3"/>
          <p:cNvSpPr>
            <a:spLocks noGrp="1"/>
          </p:cNvSpPr>
          <p:nvPr>
            <p:ph sz="half" idx="2"/>
          </p:nvPr>
        </p:nvSpPr>
        <p:spPr/>
        <p:txBody>
          <a:bodyPr>
            <a:normAutofit fontScale="85000" lnSpcReduction="10000"/>
          </a:bodyPr>
          <a:lstStyle/>
          <a:p>
            <a:pPr>
              <a:defRPr sz="2400">
                <a:solidFill>
                  <a:srgbClr val="000000"/>
                </a:solidFill>
                <a:latin typeface="Calibri"/>
              </a:defRPr>
            </a:pPr>
            <a:r>
              <a:t>Then was the iron, the clay, the brass, the silver, and the gold, broken to pieces together, and became like the chaff of the summer threshingfloors; and the wind carried them away, that no place was found for them: and the stone that smote the image became a great mountain, and filled the whole earth.</a:t>
            </a:r>
          </a:p>
        </p:txBody>
      </p:sp>
      <p:pic>
        <p:nvPicPr>
          <p:cNvPr id="17410" name="Picture 2" descr="‘The iron, the clay, the bronze, the silver and the gold were all broken to pieces and became like chaff on a threshing-floor in the summer. – Slide 11">
            <a:extLst>
              <a:ext uri="{FF2B5EF4-FFF2-40B4-BE49-F238E27FC236}">
                <a16:creationId xmlns:a16="http://schemas.microsoft.com/office/drawing/2014/main" id="{74A93E93-8038-6115-FDDB-13E13091AC5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219" r="15968"/>
          <a:stretch>
            <a:fillRect/>
          </a:stretch>
        </p:blipFill>
        <p:spPr bwMode="auto">
          <a:xfrm>
            <a:off x="1311965" y="2487168"/>
            <a:ext cx="2949935" cy="34136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2:36</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4000" dirty="0"/>
              <a:t>This is the dream; and we will tell the interpretation thereof before the king.</a:t>
            </a:r>
          </a:p>
        </p:txBody>
      </p:sp>
      <p:pic>
        <p:nvPicPr>
          <p:cNvPr id="18434" name="Picture 2" descr="The Millennial Man | Storacles of ...">
            <a:extLst>
              <a:ext uri="{FF2B5EF4-FFF2-40B4-BE49-F238E27FC236}">
                <a16:creationId xmlns:a16="http://schemas.microsoft.com/office/drawing/2014/main" id="{49B56CB3-FB11-3CBE-3EB6-85B5AD40D83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42554" y="2413636"/>
            <a:ext cx="2790908" cy="35943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13:11</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200" dirty="0"/>
              <a:t>And I beheld another beast coming up out of the earth; and he had two horns like a lamb, and he </a:t>
            </a:r>
            <a:r>
              <a:rPr sz="3200" dirty="0" err="1"/>
              <a:t>spake</a:t>
            </a:r>
            <a:r>
              <a:rPr sz="3200" dirty="0"/>
              <a:t> as a dragon.</a:t>
            </a:r>
          </a:p>
        </p:txBody>
      </p:sp>
      <p:pic>
        <p:nvPicPr>
          <p:cNvPr id="1026" name="Picture 2" descr="Tuesday: The Beast Arising Out of the Earth | Sabbath School Net">
            <a:extLst>
              <a:ext uri="{FF2B5EF4-FFF2-40B4-BE49-F238E27FC236}">
                <a16:creationId xmlns:a16="http://schemas.microsoft.com/office/drawing/2014/main" id="{4E03B74B-E9A7-63F3-2FE4-42118668473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88073" y="2543720"/>
            <a:ext cx="3181219" cy="31812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2:37</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3200" dirty="0"/>
              <a:t>Thou, O king, art a king of kings: for the God of heaven hath given thee a kingdom, power, and strength, and glory.</a:t>
            </a:r>
          </a:p>
        </p:txBody>
      </p:sp>
      <p:pic>
        <p:nvPicPr>
          <p:cNvPr id="19458" name="Picture 2" descr="The Mystery of the Daniel 2 Image ...">
            <a:extLst>
              <a:ext uri="{FF2B5EF4-FFF2-40B4-BE49-F238E27FC236}">
                <a16:creationId xmlns:a16="http://schemas.microsoft.com/office/drawing/2014/main" id="{086317EA-E068-2BB5-64DE-A7AB9A7F5C4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6371"/>
          <a:stretch>
            <a:fillRect/>
          </a:stretch>
        </p:blipFill>
        <p:spPr bwMode="auto">
          <a:xfrm>
            <a:off x="1278979" y="2719249"/>
            <a:ext cx="3219870" cy="298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2:38</a:t>
            </a:r>
          </a:p>
        </p:txBody>
      </p:sp>
      <p:sp>
        <p:nvSpPr>
          <p:cNvPr id="4" name="Content Placeholder 3"/>
          <p:cNvSpPr>
            <a:spLocks noGrp="1"/>
          </p:cNvSpPr>
          <p:nvPr>
            <p:ph sz="half" idx="2"/>
          </p:nvPr>
        </p:nvSpPr>
        <p:spPr/>
        <p:txBody>
          <a:bodyPr/>
          <a:lstStyle/>
          <a:p>
            <a:pPr>
              <a:defRPr sz="2400">
                <a:solidFill>
                  <a:srgbClr val="000000"/>
                </a:solidFill>
                <a:latin typeface="Calibri"/>
              </a:defRPr>
            </a:pPr>
            <a:r>
              <a:rPr dirty="0"/>
              <a:t>And wheresoever the children of men dwell, the beasts of the field and the fowls of the heaven hath he given into thine hand, and hath made thee ruler over them all. Thou art this head of gold.</a:t>
            </a:r>
          </a:p>
        </p:txBody>
      </p:sp>
      <p:pic>
        <p:nvPicPr>
          <p:cNvPr id="20482" name="Picture 2" descr="‘The head of the statue was made of pure gold.’ Daniel explained this represented the powerful kingdom of King Nechudchanezzar and the Babylonian Empire (605BC – 539BC). – Slide 3">
            <a:extLst>
              <a:ext uri="{FF2B5EF4-FFF2-40B4-BE49-F238E27FC236}">
                <a16:creationId xmlns:a16="http://schemas.microsoft.com/office/drawing/2014/main" id="{BAD1E9BA-AC16-3A6A-19C0-C3F4FB243AF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028"/>
          <a:stretch>
            <a:fillRect/>
          </a:stretch>
        </p:blipFill>
        <p:spPr bwMode="auto">
          <a:xfrm>
            <a:off x="1283703" y="2673040"/>
            <a:ext cx="3361449" cy="30755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2:39</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rPr sz="2800" dirty="0"/>
              <a:t>And after thee shall arise another kingdom inferior to thee, and another third kingdom of brass, which shall bear rule over all the earth.</a:t>
            </a:r>
          </a:p>
        </p:txBody>
      </p:sp>
      <p:pic>
        <p:nvPicPr>
          <p:cNvPr id="21506" name="Picture 2" descr="The chest and arms of the statue were made of silver. Daniel explained this represented the kingdom that would rise up after the Babylonians and be inferior. (Most attribute this to the empire of the Medes and Persians 539BC – 331BC). – Slide 4">
            <a:extLst>
              <a:ext uri="{FF2B5EF4-FFF2-40B4-BE49-F238E27FC236}">
                <a16:creationId xmlns:a16="http://schemas.microsoft.com/office/drawing/2014/main" id="{B3A75E7A-1730-D301-68BD-BC309FCD69C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1841"/>
          <a:stretch>
            <a:fillRect/>
          </a:stretch>
        </p:blipFill>
        <p:spPr bwMode="auto">
          <a:xfrm>
            <a:off x="1455308" y="2627876"/>
            <a:ext cx="3189844" cy="30608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2:40</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t>And the fourth kingdom shall be strong as iron: forasmuch as iron breaketh in pieces and subdueth all things: and as iron that breaketh all these, shall it break in pieces and bruise.</a:t>
            </a:r>
          </a:p>
        </p:txBody>
      </p:sp>
      <p:pic>
        <p:nvPicPr>
          <p:cNvPr id="22530" name="Picture 2" descr="The statue had legs of iron. There will be a fourth kingdom, strong as iron, that will crush and break all the others,’ Daniel explained. (Most attribute this to the Roman Empire 168BC – 476AD). – Slide 6">
            <a:extLst>
              <a:ext uri="{FF2B5EF4-FFF2-40B4-BE49-F238E27FC236}">
                <a16:creationId xmlns:a16="http://schemas.microsoft.com/office/drawing/2014/main" id="{654D43C1-2A9E-E794-CF9E-01CC33E73FE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484" r="16403"/>
          <a:stretch>
            <a:fillRect/>
          </a:stretch>
        </p:blipFill>
        <p:spPr bwMode="auto">
          <a:xfrm>
            <a:off x="1383528" y="2542059"/>
            <a:ext cx="3031037" cy="33375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2:41</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dirty="0"/>
              <a:t>And whereas thou </a:t>
            </a:r>
            <a:r>
              <a:rPr dirty="0" err="1"/>
              <a:t>sawest</a:t>
            </a:r>
            <a:r>
              <a:rPr dirty="0"/>
              <a:t> the feet and toes, part of potters' clay, and part of iron, the kingdom shall be divided; but there shall be in it of the strength of the iron, forasmuch as thou </a:t>
            </a:r>
            <a:r>
              <a:rPr dirty="0" err="1"/>
              <a:t>sawest</a:t>
            </a:r>
            <a:r>
              <a:rPr dirty="0"/>
              <a:t> the iron mixed with miry clay.</a:t>
            </a:r>
          </a:p>
        </p:txBody>
      </p:sp>
      <p:pic>
        <p:nvPicPr>
          <p:cNvPr id="23556" name="Picture 4" descr="‘… It struck the statue on its feet of iron and clay … – Slide 11">
            <a:extLst>
              <a:ext uri="{FF2B5EF4-FFF2-40B4-BE49-F238E27FC236}">
                <a16:creationId xmlns:a16="http://schemas.microsoft.com/office/drawing/2014/main" id="{80EB8B91-13AB-6B24-D375-259915D8EB8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6949"/>
          <a:stretch>
            <a:fillRect/>
          </a:stretch>
        </p:blipFill>
        <p:spPr bwMode="auto">
          <a:xfrm>
            <a:off x="1440849" y="2644657"/>
            <a:ext cx="3204303" cy="32897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2:42</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3200" dirty="0"/>
              <a:t>And as the toes of the feet were part of iron, and part of clay, so the kingdom shall be partly strong, and partly broken.</a:t>
            </a:r>
          </a:p>
        </p:txBody>
      </p:sp>
      <p:pic>
        <p:nvPicPr>
          <p:cNvPr id="5" name="Picture 2" descr="The feet of the statue were partly made of iron and partly of baked clay. This kingdom will be partly strong and partly brittle. Its people will be a mixture and will not remain united, any more than iron mixes with clay. (Christians differ in their interpretation of this kingdom but many believe it is yet to come and link it to the final kingdom of the anti-Christ - Revelation 17:12-14). – Slide 7">
            <a:extLst>
              <a:ext uri="{FF2B5EF4-FFF2-40B4-BE49-F238E27FC236}">
                <a16:creationId xmlns:a16="http://schemas.microsoft.com/office/drawing/2014/main" id="{0EC4B401-B2AD-B940-47E3-00396F1A1B0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179" r="10193"/>
          <a:stretch>
            <a:fillRect/>
          </a:stretch>
        </p:blipFill>
        <p:spPr bwMode="auto">
          <a:xfrm>
            <a:off x="1179513" y="2639353"/>
            <a:ext cx="3336925" cy="31429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2:43</a:t>
            </a:r>
          </a:p>
        </p:txBody>
      </p:sp>
      <p:sp>
        <p:nvSpPr>
          <p:cNvPr id="4" name="Content Placeholder 3"/>
          <p:cNvSpPr>
            <a:spLocks noGrp="1"/>
          </p:cNvSpPr>
          <p:nvPr>
            <p:ph sz="half" idx="2"/>
          </p:nvPr>
        </p:nvSpPr>
        <p:spPr/>
        <p:txBody>
          <a:bodyPr/>
          <a:lstStyle/>
          <a:p>
            <a:pPr>
              <a:defRPr sz="2400">
                <a:solidFill>
                  <a:srgbClr val="000000"/>
                </a:solidFill>
                <a:latin typeface="Calibri"/>
              </a:defRPr>
            </a:pPr>
            <a:r>
              <a:t>And whereas thou sawest iron mixed with miry clay, they shall mingle themselves with the seed of men: but they shall not cleave one to another, even as iron is not mixed with clay.</a:t>
            </a:r>
          </a:p>
        </p:txBody>
      </p:sp>
      <p:pic>
        <p:nvPicPr>
          <p:cNvPr id="25602" name="Picture 2" descr="Political Map Of Europe With Each Country Represented By Its National Flag.  Stock Photo, Picture and Royalty Free Image. Image 55453181.">
            <a:extLst>
              <a:ext uri="{FF2B5EF4-FFF2-40B4-BE49-F238E27FC236}">
                <a16:creationId xmlns:a16="http://schemas.microsoft.com/office/drawing/2014/main" id="{4016E598-AA4A-8670-A314-E87720930F9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598"/>
          <a:stretch>
            <a:fillRect/>
          </a:stretch>
        </p:blipFill>
        <p:spPr bwMode="auto">
          <a:xfrm>
            <a:off x="1323997" y="2613486"/>
            <a:ext cx="3248003" cy="29524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2:44</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dirty="0"/>
              <a:t>And in the days of these kings shall the God of heaven set up a kingdom, which shall never be destroyed: and the kingdom shall not be left to other people, but it shall break in pieces and consume all these kingdoms, and it shall stand for ever.</a:t>
            </a:r>
          </a:p>
        </p:txBody>
      </p:sp>
      <p:pic>
        <p:nvPicPr>
          <p:cNvPr id="26626" name="Picture 2" descr="Daniel continued to explain the King’s dream. ‘While you were watching, a rock was cut out, but not by human hands.’ – Slide 8">
            <a:extLst>
              <a:ext uri="{FF2B5EF4-FFF2-40B4-BE49-F238E27FC236}">
                <a16:creationId xmlns:a16="http://schemas.microsoft.com/office/drawing/2014/main" id="{64CB418E-0F31-AE33-E5D1-6629D504EF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08227" y="2959465"/>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Certainty: Daniel 2:45</a:t>
            </a:r>
          </a:p>
        </p:txBody>
      </p:sp>
      <p:sp>
        <p:nvSpPr>
          <p:cNvPr id="4" name="Content Placeholder 3"/>
          <p:cNvSpPr>
            <a:spLocks noGrp="1"/>
          </p:cNvSpPr>
          <p:nvPr>
            <p:ph sz="half" idx="2"/>
          </p:nvPr>
        </p:nvSpPr>
        <p:spPr/>
        <p:txBody>
          <a:bodyPr>
            <a:normAutofit fontScale="85000" lnSpcReduction="10000"/>
          </a:bodyPr>
          <a:lstStyle/>
          <a:p>
            <a:pPr>
              <a:defRPr sz="2400">
                <a:solidFill>
                  <a:srgbClr val="000000"/>
                </a:solidFill>
                <a:latin typeface="Calibri"/>
              </a:defRPr>
            </a:pPr>
            <a:r>
              <a:t>Forasmuch as thou sawest that the stone was cut out of the mountain without hands, and that it brake in pieces the iron, the brass, the clay, the silver, and the gold; the great God hath made known to the king what shall come to pass hereafter: and the dream is certain, and the interpretation thereof sure.</a:t>
            </a:r>
          </a:p>
        </p:txBody>
      </p:sp>
      <p:pic>
        <p:nvPicPr>
          <p:cNvPr id="27650" name="Picture 2" descr="The Dream of King Nebuchadnezzar of ...">
            <a:extLst>
              <a:ext uri="{FF2B5EF4-FFF2-40B4-BE49-F238E27FC236}">
                <a16:creationId xmlns:a16="http://schemas.microsoft.com/office/drawing/2014/main" id="{BCB52901-6078-B96E-9632-AB64CDE9889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352" r="11253"/>
          <a:stretch>
            <a:fillRect/>
          </a:stretch>
        </p:blipFill>
        <p:spPr bwMode="auto">
          <a:xfrm>
            <a:off x="1407381" y="2654658"/>
            <a:ext cx="2989692" cy="31123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3200" dirty="0"/>
              <a:t>Daniel </a:t>
            </a:r>
            <a:r>
              <a:rPr sz="3200" dirty="0" err="1"/>
              <a:t>spake</a:t>
            </a:r>
            <a:r>
              <a:rPr sz="3200" dirty="0"/>
              <a:t> and said, I saw in my vision by night, and, behold, the four winds of the heaven strove upon the great sea.</a:t>
            </a:r>
          </a:p>
        </p:txBody>
      </p:sp>
      <p:pic>
        <p:nvPicPr>
          <p:cNvPr id="28674" name="Picture 2" descr="In the first year of Belshazzar king of Babylon, Daniel saw a dream and visions of his head as he lay in his bed. Then he wrote down the dream and told the sum of the matter. &lt;br/&gt;Daniel declared, ‘I saw in my vision by night, and behold, the four winds of heaven were stirring up the great sea. And four great beasts came up out of the sea, different from one another. – Slide 1">
            <a:extLst>
              <a:ext uri="{FF2B5EF4-FFF2-40B4-BE49-F238E27FC236}">
                <a16:creationId xmlns:a16="http://schemas.microsoft.com/office/drawing/2014/main" id="{BBAD09F6-E1D5-C052-E63A-B8BFF1FBB17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1425" b="22861"/>
          <a:stretch>
            <a:fillRect/>
          </a:stretch>
        </p:blipFill>
        <p:spPr bwMode="auto">
          <a:xfrm>
            <a:off x="4905955" y="2487168"/>
            <a:ext cx="2805651" cy="33416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Diagonal Corners Snipped 4">
            <a:extLst>
              <a:ext uri="{FF2B5EF4-FFF2-40B4-BE49-F238E27FC236}">
                <a16:creationId xmlns:a16="http://schemas.microsoft.com/office/drawing/2014/main" id="{015D32F3-0DDC-FBE5-19BA-FA8DAFDD7FC1}"/>
              </a:ext>
            </a:extLst>
          </p:cNvPr>
          <p:cNvSpPr/>
          <p:nvPr/>
        </p:nvSpPr>
        <p:spPr>
          <a:xfrm rot="20757127">
            <a:off x="4419600" y="4759652"/>
            <a:ext cx="4740255" cy="1770077"/>
          </a:xfrm>
          <a:prstGeom prst="snip2Diag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a:t>Revelation 17:15  The waters which thou </a:t>
            </a:r>
            <a:r>
              <a:rPr lang="en-US" sz="2800" b="1" dirty="0" err="1"/>
              <a:t>sawest</a:t>
            </a:r>
            <a:r>
              <a:rPr lang="en-US" sz="2800" b="1" dirty="0"/>
              <a:t>…are peoples, and multitudes, and nations, and tongues.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13:12</a:t>
            </a:r>
          </a:p>
        </p:txBody>
      </p:sp>
      <p:sp>
        <p:nvSpPr>
          <p:cNvPr id="3" name="Content Placeholder 2"/>
          <p:cNvSpPr>
            <a:spLocks noGrp="1"/>
          </p:cNvSpPr>
          <p:nvPr>
            <p:ph sz="half" idx="1"/>
          </p:nvPr>
        </p:nvSpPr>
        <p:spPr/>
        <p:txBody>
          <a:bodyPr/>
          <a:lstStyle/>
          <a:p>
            <a:pPr>
              <a:defRPr sz="2400">
                <a:solidFill>
                  <a:srgbClr val="000000"/>
                </a:solidFill>
                <a:latin typeface="Calibri"/>
              </a:defRPr>
            </a:pPr>
            <a:r>
              <a:t>And he exerciseth all the power of the first beast before him, and causeth the earth and them which dwell therein to worship the first beast, whose deadly wound was healed.</a:t>
            </a:r>
          </a:p>
        </p:txBody>
      </p:sp>
      <p:pic>
        <p:nvPicPr>
          <p:cNvPr id="2052" name="Picture 4" descr="The Book of Revelation: The Seven ...">
            <a:extLst>
              <a:ext uri="{FF2B5EF4-FFF2-40B4-BE49-F238E27FC236}">
                <a16:creationId xmlns:a16="http://schemas.microsoft.com/office/drawing/2014/main" id="{7A153B9F-F43B-82C2-1085-8465EBA487A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5771"/>
          <a:stretch>
            <a:fillRect/>
          </a:stretch>
        </p:blipFill>
        <p:spPr bwMode="auto">
          <a:xfrm>
            <a:off x="4999037" y="2480326"/>
            <a:ext cx="2825046" cy="3454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7:3</a:t>
            </a:r>
          </a:p>
        </p:txBody>
      </p:sp>
      <p:sp>
        <p:nvSpPr>
          <p:cNvPr id="3" name="Content Placeholder 2"/>
          <p:cNvSpPr>
            <a:spLocks noGrp="1"/>
          </p:cNvSpPr>
          <p:nvPr>
            <p:ph sz="half" idx="1"/>
          </p:nvPr>
        </p:nvSpPr>
        <p:spPr/>
        <p:txBody>
          <a:bodyPr>
            <a:normAutofit/>
          </a:bodyPr>
          <a:lstStyle/>
          <a:p>
            <a:pPr>
              <a:defRPr sz="2400">
                <a:solidFill>
                  <a:srgbClr val="000000"/>
                </a:solidFill>
                <a:latin typeface="Calibri"/>
              </a:defRPr>
            </a:pPr>
            <a:r>
              <a:rPr sz="3600" dirty="0"/>
              <a:t>And four great beasts came up from the sea, diverse one from another.</a:t>
            </a:r>
          </a:p>
        </p:txBody>
      </p:sp>
      <p:pic>
        <p:nvPicPr>
          <p:cNvPr id="29698" name="Picture 2" descr="In the first year of Belshazzar king of Babylon, Daniel saw a dream and visions of his head as he lay in his bed. Then he wrote down the dream and told the sum of the matter. &lt;br/&gt;Daniel declared, ‘I saw in my vision by night, and behold, the four winds of heaven were stirring up the great sea. And four great beasts came up out of the sea, different from one another. – Slide 1">
            <a:extLst>
              <a:ext uri="{FF2B5EF4-FFF2-40B4-BE49-F238E27FC236}">
                <a16:creationId xmlns:a16="http://schemas.microsoft.com/office/drawing/2014/main" id="{1E18BBE2-C164-A451-F144-4327443D71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1427"/>
          <a:stretch>
            <a:fillRect/>
          </a:stretch>
        </p:blipFill>
        <p:spPr bwMode="auto">
          <a:xfrm>
            <a:off x="4985468" y="2621904"/>
            <a:ext cx="2600076" cy="33292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7:4</a:t>
            </a:r>
          </a:p>
        </p:txBody>
      </p:sp>
      <p:sp>
        <p:nvSpPr>
          <p:cNvPr id="3" name="Content Placeholder 2"/>
          <p:cNvSpPr>
            <a:spLocks noGrp="1"/>
          </p:cNvSpPr>
          <p:nvPr>
            <p:ph sz="half" idx="1"/>
          </p:nvPr>
        </p:nvSpPr>
        <p:spPr/>
        <p:txBody>
          <a:bodyPr>
            <a:normAutofit fontScale="85000" lnSpcReduction="10000"/>
          </a:bodyPr>
          <a:lstStyle/>
          <a:p>
            <a:pPr>
              <a:defRPr sz="2400">
                <a:solidFill>
                  <a:srgbClr val="000000"/>
                </a:solidFill>
                <a:latin typeface="Calibri"/>
              </a:defRPr>
            </a:pPr>
            <a:r>
              <a:rPr sz="2800" dirty="0"/>
              <a:t>The first was like a lion, and had eagle's wings: I beheld till the wings thereof were plucked, and it was lifted up from the earth, and made stand upon the feet as a man, and a man's heart was given to it.</a:t>
            </a:r>
          </a:p>
        </p:txBody>
      </p:sp>
      <p:pic>
        <p:nvPicPr>
          <p:cNvPr id="30722" name="Picture 2" descr="‘The first was like a lion and had eagles' wings. Then as I looked its wings were plucked off, and it was lifted up from the ground and made to stand on two feet like a man, and the mind of a man was given to it.’ – Slide 2">
            <a:extLst>
              <a:ext uri="{FF2B5EF4-FFF2-40B4-BE49-F238E27FC236}">
                <a16:creationId xmlns:a16="http://schemas.microsoft.com/office/drawing/2014/main" id="{3F8CDA99-4447-929B-404F-7A830F682FC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321" r="14677"/>
          <a:stretch>
            <a:fillRect/>
          </a:stretch>
        </p:blipFill>
        <p:spPr bwMode="auto">
          <a:xfrm>
            <a:off x="4786685" y="2623931"/>
            <a:ext cx="2989691" cy="28382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7:5</a:t>
            </a:r>
          </a:p>
        </p:txBody>
      </p:sp>
      <p:sp>
        <p:nvSpPr>
          <p:cNvPr id="3" name="Content Placeholder 2"/>
          <p:cNvSpPr>
            <a:spLocks noGrp="1"/>
          </p:cNvSpPr>
          <p:nvPr>
            <p:ph sz="half" idx="1"/>
          </p:nvPr>
        </p:nvSpPr>
        <p:spPr/>
        <p:txBody>
          <a:bodyPr>
            <a:normAutofit lnSpcReduction="10000"/>
          </a:bodyPr>
          <a:lstStyle/>
          <a:p>
            <a:pPr>
              <a:defRPr sz="2400">
                <a:solidFill>
                  <a:srgbClr val="000000"/>
                </a:solidFill>
                <a:latin typeface="Calibri"/>
              </a:defRPr>
            </a:pPr>
            <a:r>
              <a:rPr dirty="0"/>
              <a:t>And behold another beast, a second, like to a bear, and it raised up itself on one side, and it had three ribs in the mouth of it between the teeth of it: and they said thus unto it, Arise, devour much flesh.</a:t>
            </a:r>
          </a:p>
        </p:txBody>
      </p:sp>
      <p:pic>
        <p:nvPicPr>
          <p:cNvPr id="31746" name="Picture 2" descr="‘And behold, another beast, a second one, like a bear. It was raised up on one side. It had three ribs in its mouth between its teeth; and it was told, “Arise, devour much flesh.”’ – Slide 3">
            <a:extLst>
              <a:ext uri="{FF2B5EF4-FFF2-40B4-BE49-F238E27FC236}">
                <a16:creationId xmlns:a16="http://schemas.microsoft.com/office/drawing/2014/main" id="{0FDE7E85-7B5F-E046-D4CC-CB306DC02B7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300" r="20696"/>
          <a:stretch>
            <a:fillRect/>
          </a:stretch>
        </p:blipFill>
        <p:spPr bwMode="auto">
          <a:xfrm>
            <a:off x="4810539" y="2487168"/>
            <a:ext cx="2989690" cy="33971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7:6</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2800" dirty="0"/>
              <a:t>After this I beheld, and lo another, like a leopard, which had upon the back of it four wings of a fowl; the beast had also four heads; and dominion was given to it.</a:t>
            </a:r>
          </a:p>
        </p:txBody>
      </p:sp>
      <p:pic>
        <p:nvPicPr>
          <p:cNvPr id="32770" name="Picture 2" descr="‘After this I looked, and behold, another, like a leopard, with four wings of a bird on its back. And the beast had four heads, and dominion was given to it.’ – Slide 4">
            <a:extLst>
              <a:ext uri="{FF2B5EF4-FFF2-40B4-BE49-F238E27FC236}">
                <a16:creationId xmlns:a16="http://schemas.microsoft.com/office/drawing/2014/main" id="{D9EDB735-4367-B07A-411C-E9765F43F9C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429"/>
          <a:stretch>
            <a:fillRect/>
          </a:stretch>
        </p:blipFill>
        <p:spPr bwMode="auto">
          <a:xfrm>
            <a:off x="4517136" y="2487168"/>
            <a:ext cx="3375259" cy="32218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7:7</a:t>
            </a:r>
          </a:p>
        </p:txBody>
      </p:sp>
      <p:sp>
        <p:nvSpPr>
          <p:cNvPr id="3" name="Content Placeholder 2"/>
          <p:cNvSpPr>
            <a:spLocks noGrp="1"/>
          </p:cNvSpPr>
          <p:nvPr>
            <p:ph sz="half" idx="1"/>
          </p:nvPr>
        </p:nvSpPr>
        <p:spPr/>
        <p:txBody>
          <a:bodyPr>
            <a:normAutofit fontScale="85000" lnSpcReduction="10000"/>
          </a:bodyPr>
          <a:lstStyle/>
          <a:p>
            <a:pPr>
              <a:defRPr sz="2400">
                <a:solidFill>
                  <a:srgbClr val="000000"/>
                </a:solidFill>
                <a:latin typeface="Calibri"/>
              </a:defRPr>
            </a:pPr>
            <a:r>
              <a:rPr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pic>
        <p:nvPicPr>
          <p:cNvPr id="33794" name="Picture 2" descr="‘After this I saw in the night visions, and behold, a fourth beast, terrifying and dreadful and exceedingly strong. It had great iron teeth; it devoured and broke in pieces and stamped what was left with its feet. It was different from all the beasts that were before it, and it had ten horns.’ – Slide 5">
            <a:extLst>
              <a:ext uri="{FF2B5EF4-FFF2-40B4-BE49-F238E27FC236}">
                <a16:creationId xmlns:a16="http://schemas.microsoft.com/office/drawing/2014/main" id="{6F26A4F1-7AD8-32F6-CFA4-2DAE6E54AD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169" r="12942"/>
          <a:stretch>
            <a:fillRect/>
          </a:stretch>
        </p:blipFill>
        <p:spPr bwMode="auto">
          <a:xfrm>
            <a:off x="4723074" y="2601479"/>
            <a:ext cx="3085107" cy="3218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7:8</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dirty="0"/>
              <a:t>I considered the horns, and, behold, there came up among them another little horn, before whom there were three of the first horns plucked up by the roots: and, behold, in this horn were eyes like the eyes of man, and a mouth speaking great things.</a:t>
            </a:r>
          </a:p>
        </p:txBody>
      </p:sp>
      <p:pic>
        <p:nvPicPr>
          <p:cNvPr id="34818" name="Picture 2" descr="‘I considered the horns, and behold, there came up among them another horn, a little one, before which three of the first horns were plucked up by the roots. And behold, in this horn were eyes like the eyes of a man, and a mouth speaking great things.’ – Slide 6">
            <a:extLst>
              <a:ext uri="{FF2B5EF4-FFF2-40B4-BE49-F238E27FC236}">
                <a16:creationId xmlns:a16="http://schemas.microsoft.com/office/drawing/2014/main" id="{8919E020-0459-38AF-A88D-16FD5F0C753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892" r="14499" b="19683"/>
          <a:stretch>
            <a:fillRect/>
          </a:stretch>
        </p:blipFill>
        <p:spPr bwMode="auto">
          <a:xfrm>
            <a:off x="4921859" y="2456248"/>
            <a:ext cx="2806810" cy="34782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7:17</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600" dirty="0"/>
              <a:t>These great beasts, which are four, are four kings, which shall arise out of the earth.</a:t>
            </a:r>
          </a:p>
        </p:txBody>
      </p:sp>
      <p:pic>
        <p:nvPicPr>
          <p:cNvPr id="35842" name="Picture 2" descr="‘As for me, Daniel, my spirit within me was anxious, and the visions of my head alarmed me. I approached one of those who stood there and asked him the truth concerning all this. So he told me and made known to me the interpretation of the things. ‘These four great beasts are four kings who shall arise out of the earth. But the saints of the Most High shall receive the kingdom and possess the kingdom forever, forever and ever.’ – Slide 10">
            <a:extLst>
              <a:ext uri="{FF2B5EF4-FFF2-40B4-BE49-F238E27FC236}">
                <a16:creationId xmlns:a16="http://schemas.microsoft.com/office/drawing/2014/main" id="{916A1AF4-0E43-C323-C12E-45C53AEBE7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776408"/>
            <a:ext cx="3358884" cy="25191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7:19</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t>Then I would know the truth of the fourth beast, which was diverse from all the others, exceeding dreadful, whose teeth were of iron, and his nails of brass; which devoured, brake in pieces, and stamped the residue with his feet;</a:t>
            </a:r>
          </a:p>
        </p:txBody>
      </p:sp>
      <p:pic>
        <p:nvPicPr>
          <p:cNvPr id="36868" name="Picture 4" descr="‘Then I desired to know the truth about the fourth beast, which was different from all the rest, exceedingly terrifying, with its teeth of iron and claws of bronze, and which devoured and broke in pieces and stamped what was left with its feet, and about the ten horns that were on its head, and the other horn that came up and before which three of them fell, the horn that had eyes and a mouth that spoke great things, and that seemed greater than its companions. As I looked, this horn made war with the saints and prevailed over them, until the Ancient of Days came, and judgment was given for the saints of the Most High, and the time came when the saints possessed the kingdom.’ – Slide 11">
            <a:extLst>
              <a:ext uri="{FF2B5EF4-FFF2-40B4-BE49-F238E27FC236}">
                <a16:creationId xmlns:a16="http://schemas.microsoft.com/office/drawing/2014/main" id="{5DCA6371-9050-7269-B072-275D0097637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8567"/>
          <a:stretch>
            <a:fillRect/>
          </a:stretch>
        </p:blipFill>
        <p:spPr bwMode="auto">
          <a:xfrm>
            <a:off x="5042590" y="2487168"/>
            <a:ext cx="2749688" cy="33569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7:20</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dirty="0"/>
              <a:t>And of the ten horns that were in his head, and of the other which came up, and before whom three fell; even of that horn that had eyes, and a mouth that </a:t>
            </a:r>
            <a:r>
              <a:rPr dirty="0" err="1"/>
              <a:t>spake</a:t>
            </a:r>
            <a:r>
              <a:rPr dirty="0"/>
              <a:t> very great things, whose look was more stout than his fellows.</a:t>
            </a:r>
          </a:p>
        </p:txBody>
      </p:sp>
      <p:pic>
        <p:nvPicPr>
          <p:cNvPr id="37890" name="Picture 2" descr="‘Thus he said: “As for the fourth beast, there shall be a fourth kingdom on earth, which shall be different from all the kingdoms, and it shall devour the whole earth, and trample it down, and break it to pieces. &lt;br/&gt;As for the ten horns, out of this kingdom ten kings shall arise, and another shall arise after them; he shall be different from the former ones, and shall put down three kings.”’ – Slide 12">
            <a:extLst>
              <a:ext uri="{FF2B5EF4-FFF2-40B4-BE49-F238E27FC236}">
                <a16:creationId xmlns:a16="http://schemas.microsoft.com/office/drawing/2014/main" id="{B5D809DB-BDF1-54FE-6EAE-556186D780A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812" r="16941"/>
          <a:stretch>
            <a:fillRect/>
          </a:stretch>
        </p:blipFill>
        <p:spPr bwMode="auto">
          <a:xfrm>
            <a:off x="4505833" y="2487168"/>
            <a:ext cx="3458591" cy="3447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7:21</a:t>
            </a:r>
          </a:p>
        </p:txBody>
      </p:sp>
      <p:sp>
        <p:nvSpPr>
          <p:cNvPr id="3" name="Content Placeholder 2"/>
          <p:cNvSpPr>
            <a:spLocks noGrp="1"/>
          </p:cNvSpPr>
          <p:nvPr>
            <p:ph sz="half" idx="1"/>
          </p:nvPr>
        </p:nvSpPr>
        <p:spPr/>
        <p:txBody>
          <a:bodyPr>
            <a:normAutofit/>
          </a:bodyPr>
          <a:lstStyle/>
          <a:p>
            <a:pPr>
              <a:defRPr sz="2400">
                <a:solidFill>
                  <a:srgbClr val="000000"/>
                </a:solidFill>
                <a:latin typeface="Calibri"/>
              </a:defRPr>
            </a:pPr>
            <a:r>
              <a:rPr sz="3600" dirty="0"/>
              <a:t>I beheld, and the same horn made war with the saints, and prevailed against them;</a:t>
            </a:r>
          </a:p>
        </p:txBody>
      </p:sp>
      <p:pic>
        <p:nvPicPr>
          <p:cNvPr id="38914" name="Picture 2" descr="‘He shall speak words against the Most High, and shall wear out the saints of the Most High, and shall think to change the times and the law; and they shall be given into his hand for a time, times, and half a time. &lt;br/&gt;‘But the court shall sit in judgment, and his dominion shall be taken away, to be consumed and destroyed to the end.’ – Slide 13">
            <a:extLst>
              <a:ext uri="{FF2B5EF4-FFF2-40B4-BE49-F238E27FC236}">
                <a16:creationId xmlns:a16="http://schemas.microsoft.com/office/drawing/2014/main" id="{9B398E54-A4C2-89C4-7FF8-99A73FA42E5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34" r="28321"/>
          <a:stretch>
            <a:fillRect/>
          </a:stretch>
        </p:blipFill>
        <p:spPr bwMode="auto">
          <a:xfrm>
            <a:off x="5041922" y="2487168"/>
            <a:ext cx="2519768" cy="36380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13:13</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200" dirty="0"/>
              <a:t>And he doeth great wonders, so that he maketh fire come down from heaven on the earth in the sight of men,</a:t>
            </a:r>
          </a:p>
        </p:txBody>
      </p:sp>
      <p:pic>
        <p:nvPicPr>
          <p:cNvPr id="3074" name="Picture 2" descr="Revelation 13 – Revelation">
            <a:extLst>
              <a:ext uri="{FF2B5EF4-FFF2-40B4-BE49-F238E27FC236}">
                <a16:creationId xmlns:a16="http://schemas.microsoft.com/office/drawing/2014/main" id="{6210D275-FF09-732B-6C91-23F64BE2DEB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966015"/>
            <a:ext cx="3336925" cy="2489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7:22</a:t>
            </a:r>
          </a:p>
        </p:txBody>
      </p:sp>
      <p:sp>
        <p:nvSpPr>
          <p:cNvPr id="3" name="Content Placeholder 2"/>
          <p:cNvSpPr>
            <a:spLocks noGrp="1"/>
          </p:cNvSpPr>
          <p:nvPr>
            <p:ph sz="half" idx="1"/>
          </p:nvPr>
        </p:nvSpPr>
        <p:spPr/>
        <p:txBody>
          <a:bodyPr/>
          <a:lstStyle/>
          <a:p>
            <a:pPr>
              <a:defRPr sz="2400">
                <a:solidFill>
                  <a:srgbClr val="000000"/>
                </a:solidFill>
                <a:latin typeface="Calibri"/>
              </a:defRPr>
            </a:pPr>
            <a:r>
              <a:rPr dirty="0"/>
              <a:t>Until the Ancient of days came, and judgment was given to the saints of the most High; and the time came that the saints possessed the kingdom.</a:t>
            </a:r>
          </a:p>
        </p:txBody>
      </p:sp>
      <p:pic>
        <p:nvPicPr>
          <p:cNvPr id="39938" name="Picture 2" descr="‘As I looked, thrones were placed, and the Ancient of Days took His seat; His clothing was white as snow, and the hair of His head like pure wool; His throne was fiery flames; its wheels were burning fire. &lt;br/&gt;‘A stream of fire issued and came out from before Him; a thousand thousands served Him, and ten thousand times ten thousand stood before Him; the court sat in judgment, and the books were opened.’ – Slide 7">
            <a:extLst>
              <a:ext uri="{FF2B5EF4-FFF2-40B4-BE49-F238E27FC236}">
                <a16:creationId xmlns:a16="http://schemas.microsoft.com/office/drawing/2014/main" id="{93F4BC08-35BA-3BD7-88C9-47FE765CEDB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895" b="-967"/>
          <a:stretch>
            <a:fillRect/>
          </a:stretch>
        </p:blipFill>
        <p:spPr bwMode="auto">
          <a:xfrm>
            <a:off x="4923321" y="2561932"/>
            <a:ext cx="2924616" cy="32518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7:23</a:t>
            </a:r>
          </a:p>
        </p:txBody>
      </p:sp>
      <p:sp>
        <p:nvSpPr>
          <p:cNvPr id="3" name="Content Placeholder 2"/>
          <p:cNvSpPr>
            <a:spLocks noGrp="1"/>
          </p:cNvSpPr>
          <p:nvPr>
            <p:ph sz="half" idx="1"/>
          </p:nvPr>
        </p:nvSpPr>
        <p:spPr/>
        <p:txBody>
          <a:bodyPr>
            <a:normAutofit lnSpcReduction="10000"/>
          </a:bodyPr>
          <a:lstStyle/>
          <a:p>
            <a:pPr>
              <a:defRPr sz="2400">
                <a:solidFill>
                  <a:srgbClr val="000000"/>
                </a:solidFill>
                <a:latin typeface="Calibri"/>
              </a:defRPr>
            </a:pPr>
            <a:r>
              <a:t>Thus he said, The fourth beast shall be the fourth kingdom upon earth, which shall be diverse from all kingdoms, and shall devour the whole earth, and shall tread it down, and break it in pieces.</a:t>
            </a:r>
          </a:p>
        </p:txBody>
      </p:sp>
      <p:pic>
        <p:nvPicPr>
          <p:cNvPr id="40962" name="Picture 2" descr="DANIEL CHAPTER 7: FOUR BEASTS">
            <a:extLst>
              <a:ext uri="{FF2B5EF4-FFF2-40B4-BE49-F238E27FC236}">
                <a16:creationId xmlns:a16="http://schemas.microsoft.com/office/drawing/2014/main" id="{AE856F90-A338-7EAC-BFD0-703D45D0AF5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532" r="28184"/>
          <a:stretch>
            <a:fillRect/>
          </a:stretch>
        </p:blipFill>
        <p:spPr bwMode="auto">
          <a:xfrm>
            <a:off x="4882101" y="2487168"/>
            <a:ext cx="2711396" cy="3475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7:24</a:t>
            </a:r>
          </a:p>
        </p:txBody>
      </p:sp>
      <p:sp>
        <p:nvSpPr>
          <p:cNvPr id="3" name="Content Placeholder 2"/>
          <p:cNvSpPr>
            <a:spLocks noGrp="1"/>
          </p:cNvSpPr>
          <p:nvPr>
            <p:ph sz="half" idx="1"/>
          </p:nvPr>
        </p:nvSpPr>
        <p:spPr/>
        <p:txBody>
          <a:bodyPr/>
          <a:lstStyle/>
          <a:p>
            <a:pPr>
              <a:defRPr sz="2400">
                <a:solidFill>
                  <a:srgbClr val="000000"/>
                </a:solidFill>
                <a:latin typeface="Calibri"/>
              </a:defRPr>
            </a:pPr>
            <a:r>
              <a:t>And the ten horns out of this kingdom are ten kings that shall arise: and another shall rise after them; and he shall be diverse from the first, and he shall subdue three kings.</a:t>
            </a:r>
          </a:p>
        </p:txBody>
      </p:sp>
      <p:pic>
        <p:nvPicPr>
          <p:cNvPr id="41986" name="Picture 2" descr="DANIEL CHAPTER 7: FOUR BEASTS">
            <a:extLst>
              <a:ext uri="{FF2B5EF4-FFF2-40B4-BE49-F238E27FC236}">
                <a16:creationId xmlns:a16="http://schemas.microsoft.com/office/drawing/2014/main" id="{B06F56E6-0592-9F55-ABCF-2B14C30E27D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003" r="16828"/>
          <a:stretch>
            <a:fillRect/>
          </a:stretch>
        </p:blipFill>
        <p:spPr bwMode="auto">
          <a:xfrm>
            <a:off x="4572000" y="2656714"/>
            <a:ext cx="3601941" cy="27583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7:25</a:t>
            </a:r>
          </a:p>
        </p:txBody>
      </p:sp>
      <p:sp>
        <p:nvSpPr>
          <p:cNvPr id="3" name="Content Placeholder 2"/>
          <p:cNvSpPr>
            <a:spLocks noGrp="1"/>
          </p:cNvSpPr>
          <p:nvPr>
            <p:ph sz="half" idx="1"/>
          </p:nvPr>
        </p:nvSpPr>
        <p:spPr>
          <a:xfrm>
            <a:off x="1179575" y="2487168"/>
            <a:ext cx="3956967" cy="3447288"/>
          </a:xfrm>
        </p:spPr>
        <p:txBody>
          <a:bodyPr>
            <a:normAutofit/>
          </a:bodyPr>
          <a:lstStyle/>
          <a:p>
            <a:pPr>
              <a:defRPr sz="2400">
                <a:solidFill>
                  <a:srgbClr val="000000"/>
                </a:solidFill>
                <a:latin typeface="Calibri"/>
              </a:defRPr>
            </a:pPr>
            <a:r>
              <a:rPr dirty="0"/>
              <a:t>And he shall speak great words against the most High, and shall wear out the saints of the most High, and think to change times and laws: and they shall be given into his hand until a time and times and the dividing of time.</a:t>
            </a:r>
          </a:p>
        </p:txBody>
      </p:sp>
      <p:pic>
        <p:nvPicPr>
          <p:cNvPr id="43010" name="Picture 2" descr="The Prophecy Of Daniel And The ...">
            <a:extLst>
              <a:ext uri="{FF2B5EF4-FFF2-40B4-BE49-F238E27FC236}">
                <a16:creationId xmlns:a16="http://schemas.microsoft.com/office/drawing/2014/main" id="{74F0800A-78F8-4134-6943-D8DFA5BBCBF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848"/>
          <a:stretch>
            <a:fillRect/>
          </a:stretch>
        </p:blipFill>
        <p:spPr bwMode="auto">
          <a:xfrm>
            <a:off x="5263764" y="2541038"/>
            <a:ext cx="2498020" cy="33395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F896-8FA3-6703-C2EA-3FC08CBA986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F61262D-F05A-03F2-E55E-9F8AB8478565}"/>
              </a:ext>
            </a:extLst>
          </p:cNvPr>
          <p:cNvSpPr>
            <a:spLocks noGrp="1"/>
          </p:cNvSpPr>
          <p:nvPr>
            <p:ph type="subTitle" idx="1"/>
          </p:nvPr>
        </p:nvSpPr>
        <p:spPr/>
        <p:txBody>
          <a:bodyPr/>
          <a:lstStyle/>
          <a:p>
            <a:endParaRPr lang="en-US"/>
          </a:p>
        </p:txBody>
      </p:sp>
      <p:pic>
        <p:nvPicPr>
          <p:cNvPr id="44034" name="Picture 2" descr="Chapter 7 biblestudyresourcecenter.com. Daniel Introduction 1.Deported as a  teenager 2.Nebuchadnezzar's Dream 3.Bow or Burn; The Furnace  4.Nebuchadnezzar's. - ppt download">
            <a:extLst>
              <a:ext uri="{FF2B5EF4-FFF2-40B4-BE49-F238E27FC236}">
                <a16:creationId xmlns:a16="http://schemas.microsoft.com/office/drawing/2014/main" id="{4B010525-EE41-A91F-C1AF-8A79537AA8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201C18F-BADA-44CA-0ADA-641261A7394D}"/>
              </a:ext>
            </a:extLst>
          </p:cNvPr>
          <p:cNvSpPr txBox="1"/>
          <p:nvPr/>
        </p:nvSpPr>
        <p:spPr>
          <a:xfrm>
            <a:off x="373711" y="5033176"/>
            <a:ext cx="8507896" cy="1077218"/>
          </a:xfrm>
          <a:prstGeom prst="rect">
            <a:avLst/>
          </a:prstGeom>
          <a:noFill/>
        </p:spPr>
        <p:txBody>
          <a:bodyPr wrap="square" rtlCol="0">
            <a:spAutoFit/>
          </a:bodyPr>
          <a:lstStyle/>
          <a:p>
            <a:pPr algn="ctr"/>
            <a:r>
              <a:rPr lang="en-US" sz="3200" b="1" dirty="0">
                <a:solidFill>
                  <a:srgbClr val="6C0000"/>
                </a:solidFill>
                <a:latin typeface="Times New Roman" panose="02020603050405020304" pitchFamily="18" charset="0"/>
                <a:cs typeface="Times New Roman" panose="02020603050405020304" pitchFamily="18" charset="0"/>
              </a:rPr>
              <a:t>3.5 years x 360-day Hebrew year = 1260 days</a:t>
            </a:r>
          </a:p>
          <a:p>
            <a:pPr algn="ctr"/>
            <a:r>
              <a:rPr lang="en-US" sz="3200" b="1" dirty="0">
                <a:solidFill>
                  <a:srgbClr val="6C0000"/>
                </a:solidFill>
                <a:latin typeface="Times New Roman" panose="02020603050405020304" pitchFamily="18" charset="0"/>
                <a:cs typeface="Times New Roman" panose="02020603050405020304" pitchFamily="18" charset="0"/>
              </a:rPr>
              <a:t>1260 prophetic years</a:t>
            </a:r>
          </a:p>
        </p:txBody>
      </p:sp>
      <p:sp>
        <p:nvSpPr>
          <p:cNvPr id="5" name="TextBox 4">
            <a:extLst>
              <a:ext uri="{FF2B5EF4-FFF2-40B4-BE49-F238E27FC236}">
                <a16:creationId xmlns:a16="http://schemas.microsoft.com/office/drawing/2014/main" id="{DC48C76D-30F2-D198-1E72-709EE46DBA41}"/>
              </a:ext>
            </a:extLst>
          </p:cNvPr>
          <p:cNvSpPr txBox="1"/>
          <p:nvPr/>
        </p:nvSpPr>
        <p:spPr>
          <a:xfrm>
            <a:off x="373711" y="5955527"/>
            <a:ext cx="8714630" cy="523220"/>
          </a:xfrm>
          <a:prstGeom prst="rect">
            <a:avLst/>
          </a:prstGeom>
          <a:noFill/>
        </p:spPr>
        <p:txBody>
          <a:bodyPr wrap="square" rtlCol="0">
            <a:spAutoFit/>
          </a:bodyPr>
          <a:lstStyle/>
          <a:p>
            <a:r>
              <a:rPr lang="en-US" sz="2800" b="1" dirty="0"/>
              <a:t>Year-for-a-Day Principle (Numbers 14:34, Ezekiel 4:5-6)</a:t>
            </a:r>
          </a:p>
        </p:txBody>
      </p:sp>
    </p:spTree>
    <p:extLst>
      <p:ext uri="{BB962C8B-B14F-4D97-AF65-F5344CB8AC3E}">
        <p14:creationId xmlns:p14="http://schemas.microsoft.com/office/powerpoint/2010/main" val="1463213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7:26</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200" dirty="0"/>
              <a:t>But the judgment shall sit, and they shall take away his dominion, to consume and to destroy it unto the end.</a:t>
            </a:r>
          </a:p>
        </p:txBody>
      </p:sp>
      <p:pic>
        <p:nvPicPr>
          <p:cNvPr id="45058" name="Picture 2" descr="Second Coming and Rapture l Emissary of the Way Ministries">
            <a:extLst>
              <a:ext uri="{FF2B5EF4-FFF2-40B4-BE49-F238E27FC236}">
                <a16:creationId xmlns:a16="http://schemas.microsoft.com/office/drawing/2014/main" id="{F78E8FCF-0D50-0813-ED4C-5FCAB4C8EC6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2390" r="-281"/>
          <a:stretch>
            <a:fillRect/>
          </a:stretch>
        </p:blipFill>
        <p:spPr bwMode="auto">
          <a:xfrm>
            <a:off x="4762831" y="2684161"/>
            <a:ext cx="2988532" cy="30533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World History: Daniel 7:27</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t>And the kingdom and dominion, and the greatness of the kingdom under the whole heaven, shall be given to the people of the saints of the most High, whose kingdom is an everlasting kingdom, and all dominions shall serve and obey him.</a:t>
            </a:r>
          </a:p>
        </p:txBody>
      </p:sp>
      <p:pic>
        <p:nvPicPr>
          <p:cNvPr id="46082" name="Picture 2" descr="What does Psalms 145:13 mean? | Bible Art">
            <a:extLst>
              <a:ext uri="{FF2B5EF4-FFF2-40B4-BE49-F238E27FC236}">
                <a16:creationId xmlns:a16="http://schemas.microsoft.com/office/drawing/2014/main" id="{27E9893D-683A-188A-420B-8FC966B5BAF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63022" y="2423663"/>
            <a:ext cx="3519000" cy="351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Daniel 2, 7, 8">
            <a:extLst>
              <a:ext uri="{FF2B5EF4-FFF2-40B4-BE49-F238E27FC236}">
                <a16:creationId xmlns:a16="http://schemas.microsoft.com/office/drawing/2014/main" id="{60E27CF4-8143-4EFC-AAEB-D300F0FEB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81"/>
            <a:ext cx="5748793" cy="68380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8DA9373-A74B-9C66-83BE-687EEE462CE2}"/>
              </a:ext>
            </a:extLst>
          </p:cNvPr>
          <p:cNvSpPr txBox="1"/>
          <p:nvPr/>
        </p:nvSpPr>
        <p:spPr>
          <a:xfrm>
            <a:off x="5748793" y="181957"/>
            <a:ext cx="3395207" cy="6494085"/>
          </a:xfrm>
          <a:prstGeom prst="rect">
            <a:avLst/>
          </a:prstGeom>
          <a:solidFill>
            <a:srgbClr val="E0C09A"/>
          </a:solidFill>
          <a:ln>
            <a:solidFill>
              <a:srgbClr val="DFBD97"/>
            </a:solidFill>
          </a:ln>
        </p:spPr>
        <p:txBody>
          <a:bodyPr wrap="square" rtlCol="0">
            <a:spAutoFit/>
          </a:bodyPr>
          <a:lstStyle/>
          <a:p>
            <a:r>
              <a:rPr lang="en-US" sz="3200" b="1" dirty="0"/>
              <a:t>Daniel 2 and Daniel 7 give us the SAME outline of world history with increasing detail.  As it turns out, Daniel 8 gives us yet another outline with still more details.  But the overview is absolutely the same.  </a:t>
            </a:r>
          </a:p>
        </p:txBody>
      </p:sp>
    </p:spTree>
    <p:extLst>
      <p:ext uri="{BB962C8B-B14F-4D97-AF65-F5344CB8AC3E}">
        <p14:creationId xmlns:p14="http://schemas.microsoft.com/office/powerpoint/2010/main" val="1409386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13:1</a:t>
            </a:r>
          </a:p>
        </p:txBody>
      </p:sp>
      <p:sp>
        <p:nvSpPr>
          <p:cNvPr id="4" name="Content Placeholder 3"/>
          <p:cNvSpPr>
            <a:spLocks noGrp="1"/>
          </p:cNvSpPr>
          <p:nvPr>
            <p:ph sz="half" idx="2"/>
          </p:nvPr>
        </p:nvSpPr>
        <p:spPr/>
        <p:txBody>
          <a:bodyPr/>
          <a:lstStyle/>
          <a:p>
            <a:pPr>
              <a:defRPr sz="2400">
                <a:solidFill>
                  <a:srgbClr val="000000"/>
                </a:solidFill>
                <a:latin typeface="Calibri"/>
              </a:defRPr>
            </a:pPr>
            <a:r>
              <a:rPr dirty="0"/>
              <a:t>And I stood upon the sand of the sea, and saw a beast rise up out of the sea, having seven heads and ten horns, and upon his horns ten crowns, and upon his heads the name of blasphemy.</a:t>
            </a:r>
          </a:p>
        </p:txBody>
      </p:sp>
      <p:pic>
        <p:nvPicPr>
          <p:cNvPr id="48130" name="Picture 2" descr="What Is the Seven-Headed Wild Beast of ...">
            <a:extLst>
              <a:ext uri="{FF2B5EF4-FFF2-40B4-BE49-F238E27FC236}">
                <a16:creationId xmlns:a16="http://schemas.microsoft.com/office/drawing/2014/main" id="{777B558E-EE21-3EDD-4BAD-1AE607E2B49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719" r="19230"/>
          <a:stretch>
            <a:fillRect/>
          </a:stretch>
        </p:blipFill>
        <p:spPr bwMode="auto">
          <a:xfrm>
            <a:off x="1065547" y="2487168"/>
            <a:ext cx="3657600" cy="3447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B9FC-8916-0C0E-0AB5-9CCCF8493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DF271-4CFC-35E8-6D44-A39BA17D3EBB}"/>
              </a:ext>
            </a:extLst>
          </p:cNvPr>
          <p:cNvSpPr>
            <a:spLocks noGrp="1"/>
          </p:cNvSpPr>
          <p:nvPr>
            <p:ph type="title"/>
          </p:nvPr>
        </p:nvSpPr>
        <p:spPr/>
        <p:txBody>
          <a:bodyPr/>
          <a:lstStyle/>
          <a:p>
            <a:r>
              <a:rPr dirty="0"/>
              <a:t>The First Beast: Revelation 13:1</a:t>
            </a:r>
          </a:p>
        </p:txBody>
      </p:sp>
      <p:sp>
        <p:nvSpPr>
          <p:cNvPr id="4" name="Content Placeholder 3">
            <a:extLst>
              <a:ext uri="{FF2B5EF4-FFF2-40B4-BE49-F238E27FC236}">
                <a16:creationId xmlns:a16="http://schemas.microsoft.com/office/drawing/2014/main" id="{AA7312CB-8C6C-CEEF-3596-CB26B8FBF066}"/>
              </a:ext>
            </a:extLst>
          </p:cNvPr>
          <p:cNvSpPr>
            <a:spLocks noGrp="1"/>
          </p:cNvSpPr>
          <p:nvPr>
            <p:ph sz="half" idx="2"/>
          </p:nvPr>
        </p:nvSpPr>
        <p:spPr/>
        <p:txBody>
          <a:bodyPr/>
          <a:lstStyle/>
          <a:p>
            <a:pPr>
              <a:defRPr sz="2400">
                <a:solidFill>
                  <a:srgbClr val="000000"/>
                </a:solidFill>
                <a:latin typeface="Calibri"/>
              </a:defRPr>
            </a:pPr>
            <a:r>
              <a:rPr dirty="0"/>
              <a:t>And I stood upon the sand of the sea, and saw a beast rise up out of the sea, having seven heads and ten horns, and upon his horns ten crowns, and upon his heads the name of blasphemy.</a:t>
            </a:r>
          </a:p>
        </p:txBody>
      </p:sp>
      <p:pic>
        <p:nvPicPr>
          <p:cNvPr id="48130" name="Picture 2" descr="What Is the Seven-Headed Wild Beast of ...">
            <a:extLst>
              <a:ext uri="{FF2B5EF4-FFF2-40B4-BE49-F238E27FC236}">
                <a16:creationId xmlns:a16="http://schemas.microsoft.com/office/drawing/2014/main" id="{34639912-ACC1-8474-2D62-D9207464B68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719" r="19230"/>
          <a:stretch>
            <a:fillRect/>
          </a:stretch>
        </p:blipFill>
        <p:spPr bwMode="auto">
          <a:xfrm>
            <a:off x="1065547" y="2487168"/>
            <a:ext cx="3657600" cy="3447288"/>
          </a:xfrm>
          <a:prstGeom prst="rect">
            <a:avLst/>
          </a:prstGeom>
          <a:noFill/>
          <a:extLst>
            <a:ext uri="{909E8E84-426E-40DD-AFC4-6F175D3DCCD1}">
              <a14:hiddenFill xmlns:a14="http://schemas.microsoft.com/office/drawing/2010/main">
                <a:solidFill>
                  <a:srgbClr val="FFFFFF"/>
                </a:solidFill>
              </a14:hiddenFill>
            </a:ext>
          </a:extLst>
        </p:spPr>
      </p:pic>
      <p:sp>
        <p:nvSpPr>
          <p:cNvPr id="3" name="Arrow: Pentagon 2">
            <a:extLst>
              <a:ext uri="{FF2B5EF4-FFF2-40B4-BE49-F238E27FC236}">
                <a16:creationId xmlns:a16="http://schemas.microsoft.com/office/drawing/2014/main" id="{C5B1D2F7-9AF1-D2B0-BBFC-32CDEC9863DA}"/>
              </a:ext>
            </a:extLst>
          </p:cNvPr>
          <p:cNvSpPr/>
          <p:nvPr/>
        </p:nvSpPr>
        <p:spPr>
          <a:xfrm rot="861567">
            <a:off x="525654" y="1281158"/>
            <a:ext cx="6667655" cy="4140170"/>
          </a:xfrm>
          <a:prstGeom prst="homePlat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dirty="0">
                <a:solidFill>
                  <a:schemeClr val="tx1"/>
                </a:solidFill>
              </a:rPr>
              <a:t>10 Horns?  Recall the fourth beast, dreadful and terrible… great iron teeth: it devoured and brake in pieces… it was diverse from all the beasts that were before it; and it had ten horns. (Dan. 7:7)</a:t>
            </a:r>
          </a:p>
          <a:p>
            <a:pPr algn="ctr"/>
            <a:r>
              <a:rPr lang="en-US" sz="2800" b="1" dirty="0">
                <a:solidFill>
                  <a:schemeClr val="tx1"/>
                </a:solidFill>
              </a:rPr>
              <a:t>(ROME)</a:t>
            </a:r>
          </a:p>
        </p:txBody>
      </p:sp>
    </p:spTree>
    <p:extLst>
      <p:ext uri="{BB962C8B-B14F-4D97-AF65-F5344CB8AC3E}">
        <p14:creationId xmlns:p14="http://schemas.microsoft.com/office/powerpoint/2010/main" val="3565003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13:14</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t>And deceiveth them that dwell on the earth by the means of those miracles which he had power to do in the sight of the beast; saying to them that dwell on the earth, that they should make an image to the beast, which had the wound by a sword, and did live.</a:t>
            </a:r>
          </a:p>
        </p:txBody>
      </p:sp>
      <p:pic>
        <p:nvPicPr>
          <p:cNvPr id="4098" name="Picture 2" descr="God's - THE COMEBACK &quot;And I saw one of his heads as it were wounded to  death; and his deadly wound was healed: and all the world wondered after  the beast.&quot; Revelation">
            <a:extLst>
              <a:ext uri="{FF2B5EF4-FFF2-40B4-BE49-F238E27FC236}">
                <a16:creationId xmlns:a16="http://schemas.microsoft.com/office/drawing/2014/main" id="{6F97A0DB-882A-7639-CB9C-44794FD8283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5124" y="2487168"/>
            <a:ext cx="3137480" cy="3179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First Beast: Revelation 13:2</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rPr dirty="0"/>
              <a:t>And the beast which I saw was like unto a leopard, and his feet were as the feet of a bear, and his mouth as the mouth of a lion: and the dragon gave him his power, and his seat, and great authority.</a:t>
            </a:r>
          </a:p>
        </p:txBody>
      </p:sp>
      <p:pic>
        <p:nvPicPr>
          <p:cNvPr id="49154" name="Picture 2" descr="Revelation 13 – Ten Horns and Seven ...">
            <a:extLst>
              <a:ext uri="{FF2B5EF4-FFF2-40B4-BE49-F238E27FC236}">
                <a16:creationId xmlns:a16="http://schemas.microsoft.com/office/drawing/2014/main" id="{64BD8967-4090-B30A-D7FC-89DC25D00FB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127" r="21143"/>
          <a:stretch>
            <a:fillRect/>
          </a:stretch>
        </p:blipFill>
        <p:spPr bwMode="auto">
          <a:xfrm>
            <a:off x="1558456" y="2589343"/>
            <a:ext cx="2940393" cy="32429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878E7-C52C-2116-F16F-B89BA5E02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02352-5541-D008-13BF-A18E0B98DCAC}"/>
              </a:ext>
            </a:extLst>
          </p:cNvPr>
          <p:cNvSpPr>
            <a:spLocks noGrp="1"/>
          </p:cNvSpPr>
          <p:nvPr>
            <p:ph type="title"/>
          </p:nvPr>
        </p:nvSpPr>
        <p:spPr/>
        <p:txBody>
          <a:bodyPr/>
          <a:lstStyle/>
          <a:p>
            <a:r>
              <a:rPr dirty="0"/>
              <a:t>The First Beast: Revelation 13:2</a:t>
            </a:r>
          </a:p>
        </p:txBody>
      </p:sp>
      <p:sp>
        <p:nvSpPr>
          <p:cNvPr id="4" name="Content Placeholder 3">
            <a:extLst>
              <a:ext uri="{FF2B5EF4-FFF2-40B4-BE49-F238E27FC236}">
                <a16:creationId xmlns:a16="http://schemas.microsoft.com/office/drawing/2014/main" id="{7DFA9799-19A7-2508-D9B3-AFB3770E21D3}"/>
              </a:ext>
            </a:extLst>
          </p:cNvPr>
          <p:cNvSpPr>
            <a:spLocks noGrp="1"/>
          </p:cNvSpPr>
          <p:nvPr>
            <p:ph sz="half" idx="2"/>
          </p:nvPr>
        </p:nvSpPr>
        <p:spPr/>
        <p:txBody>
          <a:bodyPr>
            <a:normAutofit lnSpcReduction="10000"/>
          </a:bodyPr>
          <a:lstStyle/>
          <a:p>
            <a:pPr>
              <a:defRPr sz="2400">
                <a:solidFill>
                  <a:srgbClr val="000000"/>
                </a:solidFill>
                <a:latin typeface="Calibri"/>
              </a:defRPr>
            </a:pPr>
            <a:r>
              <a:rPr dirty="0"/>
              <a:t>And the beast which I saw was like unto a leopard, and his feet were as the feet of a bear, and his mouth as the mouth of a lion: and the dragon gave him his power, and his seat, and great authority.</a:t>
            </a:r>
          </a:p>
        </p:txBody>
      </p:sp>
      <p:pic>
        <p:nvPicPr>
          <p:cNvPr id="49154" name="Picture 2" descr="Revelation 13 – Ten Horns and Seven ...">
            <a:extLst>
              <a:ext uri="{FF2B5EF4-FFF2-40B4-BE49-F238E27FC236}">
                <a16:creationId xmlns:a16="http://schemas.microsoft.com/office/drawing/2014/main" id="{0CD0F66F-D39B-F617-CAAD-0FA2EC71E28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127" r="21143"/>
          <a:stretch>
            <a:fillRect/>
          </a:stretch>
        </p:blipFill>
        <p:spPr bwMode="auto">
          <a:xfrm>
            <a:off x="1558456" y="2589343"/>
            <a:ext cx="2940393" cy="3242937"/>
          </a:xfrm>
          <a:prstGeom prst="rect">
            <a:avLst/>
          </a:prstGeom>
          <a:noFill/>
          <a:extLst>
            <a:ext uri="{909E8E84-426E-40DD-AFC4-6F175D3DCCD1}">
              <a14:hiddenFill xmlns:a14="http://schemas.microsoft.com/office/drawing/2010/main">
                <a:solidFill>
                  <a:srgbClr val="FFFFFF"/>
                </a:solidFill>
              </a14:hiddenFill>
            </a:ext>
          </a:extLst>
        </p:spPr>
      </p:pic>
      <p:sp>
        <p:nvSpPr>
          <p:cNvPr id="5" name="Arrow: Pentagon 4">
            <a:extLst>
              <a:ext uri="{FF2B5EF4-FFF2-40B4-BE49-F238E27FC236}">
                <a16:creationId xmlns:a16="http://schemas.microsoft.com/office/drawing/2014/main" id="{B99CC9C6-EBB6-1C47-580B-C3B72686CF7B}"/>
              </a:ext>
            </a:extLst>
          </p:cNvPr>
          <p:cNvSpPr/>
          <p:nvPr/>
        </p:nvSpPr>
        <p:spPr>
          <a:xfrm>
            <a:off x="469127" y="3153096"/>
            <a:ext cx="4389517" cy="405516"/>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t>Greece (Leopard, Dan. 7)</a:t>
            </a:r>
          </a:p>
        </p:txBody>
      </p:sp>
      <p:sp>
        <p:nvSpPr>
          <p:cNvPr id="3" name="Arrow: Pentagon 2">
            <a:extLst>
              <a:ext uri="{FF2B5EF4-FFF2-40B4-BE49-F238E27FC236}">
                <a16:creationId xmlns:a16="http://schemas.microsoft.com/office/drawing/2014/main" id="{CB75A500-82F1-52BE-5017-EE1BCCDA1A20}"/>
              </a:ext>
            </a:extLst>
          </p:cNvPr>
          <p:cNvSpPr/>
          <p:nvPr/>
        </p:nvSpPr>
        <p:spPr>
          <a:xfrm>
            <a:off x="469125" y="3716849"/>
            <a:ext cx="4389517" cy="405516"/>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t>Medo-Persia (Bear, Dan. 7)</a:t>
            </a:r>
          </a:p>
        </p:txBody>
      </p:sp>
      <p:sp>
        <p:nvSpPr>
          <p:cNvPr id="6" name="Arrow: Pentagon 5">
            <a:extLst>
              <a:ext uri="{FF2B5EF4-FFF2-40B4-BE49-F238E27FC236}">
                <a16:creationId xmlns:a16="http://schemas.microsoft.com/office/drawing/2014/main" id="{93673448-A0E5-D093-2701-E8A4A061C3D2}"/>
              </a:ext>
            </a:extLst>
          </p:cNvPr>
          <p:cNvSpPr/>
          <p:nvPr/>
        </p:nvSpPr>
        <p:spPr>
          <a:xfrm>
            <a:off x="469126" y="4166321"/>
            <a:ext cx="4389517" cy="405516"/>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t>Babylon (Lion, Dan. 7)</a:t>
            </a:r>
          </a:p>
        </p:txBody>
      </p:sp>
      <p:sp>
        <p:nvSpPr>
          <p:cNvPr id="7" name="Arrow: Pentagon 6">
            <a:extLst>
              <a:ext uri="{FF2B5EF4-FFF2-40B4-BE49-F238E27FC236}">
                <a16:creationId xmlns:a16="http://schemas.microsoft.com/office/drawing/2014/main" id="{8CA55818-EBA7-6C8B-3B1C-8A136BEC885B}"/>
              </a:ext>
            </a:extLst>
          </p:cNvPr>
          <p:cNvSpPr/>
          <p:nvPr/>
        </p:nvSpPr>
        <p:spPr>
          <a:xfrm rot="20186078">
            <a:off x="1777809" y="5225675"/>
            <a:ext cx="4389517" cy="798517"/>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t>That old serpent called the devil and Satan.  </a:t>
            </a:r>
          </a:p>
        </p:txBody>
      </p:sp>
    </p:spTree>
    <p:extLst>
      <p:ext uri="{BB962C8B-B14F-4D97-AF65-F5344CB8AC3E}">
        <p14:creationId xmlns:p14="http://schemas.microsoft.com/office/powerpoint/2010/main" val="3141349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13:3</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rPr sz="3200" dirty="0"/>
              <a:t>And I saw one of his heads as it were wounded to death; and his deadly wound was healed: and all the world wondered after the beast.</a:t>
            </a:r>
          </a:p>
        </p:txBody>
      </p:sp>
      <p:pic>
        <p:nvPicPr>
          <p:cNvPr id="5" name="Picture 2" descr="God's - THE COMEBACK &quot;And I saw one of his heads as it were wounded to  death; and his deadly wound was healed: and all the world wondered after  the beast.&quot; Revelation">
            <a:extLst>
              <a:ext uri="{FF2B5EF4-FFF2-40B4-BE49-F238E27FC236}">
                <a16:creationId xmlns:a16="http://schemas.microsoft.com/office/drawing/2014/main" id="{1AF1C398-3352-6A67-D3EC-848BAB1CA53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15467" y="2568184"/>
            <a:ext cx="3329685" cy="33744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13:4</a:t>
            </a:r>
          </a:p>
        </p:txBody>
      </p:sp>
      <p:sp>
        <p:nvSpPr>
          <p:cNvPr id="4" name="Content Placeholder 3"/>
          <p:cNvSpPr>
            <a:spLocks noGrp="1"/>
          </p:cNvSpPr>
          <p:nvPr>
            <p:ph sz="half" idx="2"/>
          </p:nvPr>
        </p:nvSpPr>
        <p:spPr/>
        <p:txBody>
          <a:bodyPr/>
          <a:lstStyle/>
          <a:p>
            <a:pPr>
              <a:defRPr sz="2400">
                <a:solidFill>
                  <a:srgbClr val="000000"/>
                </a:solidFill>
                <a:latin typeface="Calibri"/>
              </a:defRPr>
            </a:pPr>
            <a:r>
              <a:t>And they worshipped the dragon which gave power unto the beast: and they worshipped the beast, saying, Who is like unto the beast? who is able to make war with him?</a:t>
            </a:r>
          </a:p>
        </p:txBody>
      </p:sp>
      <p:pic>
        <p:nvPicPr>
          <p:cNvPr id="50180" name="Picture 4" descr="The Beast Who Lived – Revelation 13:3-4 ...">
            <a:extLst>
              <a:ext uri="{FF2B5EF4-FFF2-40B4-BE49-F238E27FC236}">
                <a16:creationId xmlns:a16="http://schemas.microsoft.com/office/drawing/2014/main" id="{C86DE232-9818-0220-4B40-577F6AEAADC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79821" y="2759978"/>
            <a:ext cx="3665331" cy="24613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13:5</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2800" dirty="0"/>
              <a:t>And there was given unto him a mouth speaking great things and blasphemies; and power was given unto him to continue forty and two months.</a:t>
            </a:r>
          </a:p>
        </p:txBody>
      </p:sp>
      <p:pic>
        <p:nvPicPr>
          <p:cNvPr id="51202" name="Picture 2" descr="A SMALL HORN GAINS THE ASCENDANCY">
            <a:extLst>
              <a:ext uri="{FF2B5EF4-FFF2-40B4-BE49-F238E27FC236}">
                <a16:creationId xmlns:a16="http://schemas.microsoft.com/office/drawing/2014/main" id="{F4B33D11-C587-6ADA-4591-D523FF28292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88163" y="2487613"/>
            <a:ext cx="2519624" cy="3446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pter 7 biblestudyresourcecenter.com. Daniel Introduction 1.Deported as a  teenager 2.Nebuchadnezzar's Dream 3.Bow or Burn; The Furnace  4.Nebuchadnezzar's. - ppt download">
            <a:extLst>
              <a:ext uri="{FF2B5EF4-FFF2-40B4-BE49-F238E27FC236}">
                <a16:creationId xmlns:a16="http://schemas.microsoft.com/office/drawing/2014/main" id="{16C55B42-77BA-444B-1670-EF1D9A849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D44B735-09E5-B9EC-E4E7-068771515511}"/>
              </a:ext>
            </a:extLst>
          </p:cNvPr>
          <p:cNvSpPr txBox="1"/>
          <p:nvPr/>
        </p:nvSpPr>
        <p:spPr>
          <a:xfrm>
            <a:off x="394283" y="276837"/>
            <a:ext cx="8313489" cy="830997"/>
          </a:xfrm>
          <a:prstGeom prst="rect">
            <a:avLst/>
          </a:prstGeom>
          <a:solidFill>
            <a:srgbClr val="6C0000"/>
          </a:solidFill>
        </p:spPr>
        <p:txBody>
          <a:bodyPr wrap="square" rtlCol="0">
            <a:spAutoFit/>
          </a:bodyPr>
          <a:lstStyle/>
          <a:p>
            <a:pPr algn="ctr"/>
            <a:r>
              <a:rPr lang="en-US" sz="4800" dirty="0">
                <a:solidFill>
                  <a:srgbClr val="FFFF00"/>
                </a:solidFill>
                <a:latin typeface="Times New Roman" panose="02020603050405020304" pitchFamily="18" charset="0"/>
                <a:cs typeface="Times New Roman" panose="02020603050405020304" pitchFamily="18" charset="0"/>
              </a:rPr>
              <a:t>Forty and Two Months</a:t>
            </a:r>
          </a:p>
        </p:txBody>
      </p:sp>
      <p:sp>
        <p:nvSpPr>
          <p:cNvPr id="4" name="TextBox 3">
            <a:extLst>
              <a:ext uri="{FF2B5EF4-FFF2-40B4-BE49-F238E27FC236}">
                <a16:creationId xmlns:a16="http://schemas.microsoft.com/office/drawing/2014/main" id="{F0208910-EE4B-7C47-2B4C-78345258A8ED}"/>
              </a:ext>
            </a:extLst>
          </p:cNvPr>
          <p:cNvSpPr txBox="1"/>
          <p:nvPr/>
        </p:nvSpPr>
        <p:spPr>
          <a:xfrm>
            <a:off x="536895" y="2445391"/>
            <a:ext cx="8170877" cy="2800767"/>
          </a:xfrm>
          <a:prstGeom prst="rect">
            <a:avLst/>
          </a:prstGeom>
          <a:solidFill>
            <a:srgbClr val="D7C595"/>
          </a:solidFill>
        </p:spPr>
        <p:txBody>
          <a:bodyPr wrap="square" rtlCol="0">
            <a:spAutoFit/>
          </a:bodyPr>
          <a:lstStyle/>
          <a:p>
            <a:r>
              <a:rPr lang="en-US" sz="4400" b="1" dirty="0">
                <a:latin typeface="Times New Roman" panose="02020603050405020304" pitchFamily="18" charset="0"/>
                <a:cs typeface="Times New Roman" panose="02020603050405020304" pitchFamily="18" charset="0"/>
              </a:rPr>
              <a:t>Forty- Two months				42</a:t>
            </a:r>
          </a:p>
          <a:p>
            <a:r>
              <a:rPr lang="en-US" sz="4400" b="1" dirty="0">
                <a:latin typeface="Times New Roman" panose="02020603050405020304" pitchFamily="18" charset="0"/>
                <a:cs typeface="Times New Roman" panose="02020603050405020304" pitchFamily="18" charset="0"/>
              </a:rPr>
              <a:t>30-day Hebrew month 		 </a:t>
            </a:r>
            <a:r>
              <a:rPr lang="en-US" sz="2800" b="1" dirty="0">
                <a:latin typeface="Times New Roman" panose="02020603050405020304" pitchFamily="18" charset="0"/>
                <a:cs typeface="Times New Roman" panose="02020603050405020304" pitchFamily="18" charset="0"/>
              </a:rPr>
              <a:t>x</a:t>
            </a:r>
            <a:r>
              <a:rPr lang="en-US" sz="4400" b="1" dirty="0">
                <a:latin typeface="Times New Roman" panose="02020603050405020304" pitchFamily="18" charset="0"/>
                <a:cs typeface="Times New Roman" panose="02020603050405020304" pitchFamily="18" charset="0"/>
              </a:rPr>
              <a:t> 30</a:t>
            </a:r>
          </a:p>
          <a:p>
            <a:r>
              <a:rPr lang="en-US" sz="4400" b="1" dirty="0">
                <a:latin typeface="Times New Roman" panose="02020603050405020304" pitchFamily="18" charset="0"/>
                <a:cs typeface="Times New Roman" panose="02020603050405020304" pitchFamily="18" charset="0"/>
              </a:rPr>
              <a:t>													1260 															days</a:t>
            </a:r>
          </a:p>
        </p:txBody>
      </p:sp>
      <p:sp>
        <p:nvSpPr>
          <p:cNvPr id="5" name="TextBox 4">
            <a:extLst>
              <a:ext uri="{FF2B5EF4-FFF2-40B4-BE49-F238E27FC236}">
                <a16:creationId xmlns:a16="http://schemas.microsoft.com/office/drawing/2014/main" id="{F92D2D6D-81E1-BF2E-DE1C-0F5E43E67BCC}"/>
              </a:ext>
            </a:extLst>
          </p:cNvPr>
          <p:cNvSpPr txBox="1"/>
          <p:nvPr/>
        </p:nvSpPr>
        <p:spPr>
          <a:xfrm>
            <a:off x="298210" y="5955527"/>
            <a:ext cx="8714630" cy="523220"/>
          </a:xfrm>
          <a:prstGeom prst="rect">
            <a:avLst/>
          </a:prstGeom>
          <a:noFill/>
        </p:spPr>
        <p:txBody>
          <a:bodyPr wrap="square" rtlCol="0">
            <a:spAutoFit/>
          </a:bodyPr>
          <a:lstStyle/>
          <a:p>
            <a:r>
              <a:rPr lang="en-US" sz="2800" b="1" dirty="0"/>
              <a:t>Year-for-a-Day Principle (Numbers 14:34, Ezekiel 4:5-6)</a:t>
            </a:r>
          </a:p>
        </p:txBody>
      </p:sp>
      <p:cxnSp>
        <p:nvCxnSpPr>
          <p:cNvPr id="7" name="Straight Connector 6">
            <a:extLst>
              <a:ext uri="{FF2B5EF4-FFF2-40B4-BE49-F238E27FC236}">
                <a16:creationId xmlns:a16="http://schemas.microsoft.com/office/drawing/2014/main" id="{C6624B1D-17AA-6E05-38B2-B3F7EF65CB02}"/>
              </a:ext>
            </a:extLst>
          </p:cNvPr>
          <p:cNvCxnSpPr>
            <a:cxnSpLocks/>
          </p:cNvCxnSpPr>
          <p:nvPr/>
        </p:nvCxnSpPr>
        <p:spPr>
          <a:xfrm>
            <a:off x="6316910" y="3816991"/>
            <a:ext cx="1761688" cy="0"/>
          </a:xfrm>
          <a:prstGeom prst="line">
            <a:avLst/>
          </a:prstGeom>
          <a:ln w="19050"/>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CF6D33EB-2C96-2C42-7B17-EA6A875077FA}"/>
              </a:ext>
            </a:extLst>
          </p:cNvPr>
          <p:cNvSpPr txBox="1"/>
          <p:nvPr/>
        </p:nvSpPr>
        <p:spPr>
          <a:xfrm>
            <a:off x="401577" y="5299848"/>
            <a:ext cx="8507896" cy="584775"/>
          </a:xfrm>
          <a:prstGeom prst="rect">
            <a:avLst/>
          </a:prstGeom>
          <a:noFill/>
        </p:spPr>
        <p:txBody>
          <a:bodyPr wrap="square" rtlCol="0">
            <a:spAutoFit/>
          </a:bodyPr>
          <a:lstStyle/>
          <a:p>
            <a:pPr algn="ctr"/>
            <a:r>
              <a:rPr lang="en-US" sz="3200" b="1" dirty="0">
                <a:solidFill>
                  <a:srgbClr val="6C0000"/>
                </a:solidFill>
                <a:latin typeface="Times New Roman" panose="02020603050405020304" pitchFamily="18" charset="0"/>
                <a:cs typeface="Times New Roman" panose="02020603050405020304" pitchFamily="18" charset="0"/>
              </a:rPr>
              <a:t>1260 prophetic years</a:t>
            </a:r>
          </a:p>
        </p:txBody>
      </p:sp>
    </p:spTree>
    <p:extLst>
      <p:ext uri="{BB962C8B-B14F-4D97-AF65-F5344CB8AC3E}">
        <p14:creationId xmlns:p14="http://schemas.microsoft.com/office/powerpoint/2010/main" val="30452503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13:6</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rPr sz="3200" dirty="0"/>
              <a:t>And he opened his mouth in blasphemy against God, to blaspheme his name, and his tabernacle, and them that dwell in heaven.</a:t>
            </a:r>
          </a:p>
        </p:txBody>
      </p:sp>
      <p:pic>
        <p:nvPicPr>
          <p:cNvPr id="53250" name="Picture 2" descr="The Little Horn of Daniel 7 | White Throne Ministries">
            <a:extLst>
              <a:ext uri="{FF2B5EF4-FFF2-40B4-BE49-F238E27FC236}">
                <a16:creationId xmlns:a16="http://schemas.microsoft.com/office/drawing/2014/main" id="{30A634AC-EA78-0A51-C422-DF857103AB9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34441" y="2959227"/>
            <a:ext cx="3337559" cy="25031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13:7</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2800" dirty="0"/>
              <a:t>And it was given unto him to make war with the saints, and to overcome them: and power was given him over all kindreds, and tongues, and nations.</a:t>
            </a:r>
          </a:p>
        </p:txBody>
      </p:sp>
      <p:pic>
        <p:nvPicPr>
          <p:cNvPr id="54278" name="Picture 6" descr="The Beast (Revelation) - Wikipedia">
            <a:extLst>
              <a:ext uri="{FF2B5EF4-FFF2-40B4-BE49-F238E27FC236}">
                <a16:creationId xmlns:a16="http://schemas.microsoft.com/office/drawing/2014/main" id="{1F6132AB-5D64-D3ED-672A-D2E0AF630AB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541"/>
          <a:stretch>
            <a:fillRect/>
          </a:stretch>
        </p:blipFill>
        <p:spPr bwMode="auto">
          <a:xfrm>
            <a:off x="1257007" y="2785145"/>
            <a:ext cx="3241842" cy="26843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First Beast: Revelation 13:8</a:t>
            </a:r>
          </a:p>
        </p:txBody>
      </p:sp>
      <p:sp>
        <p:nvSpPr>
          <p:cNvPr id="4" name="Content Placeholder 3"/>
          <p:cNvSpPr>
            <a:spLocks noGrp="1"/>
          </p:cNvSpPr>
          <p:nvPr>
            <p:ph sz="half" idx="2"/>
          </p:nvPr>
        </p:nvSpPr>
        <p:spPr/>
        <p:txBody>
          <a:bodyPr/>
          <a:lstStyle/>
          <a:p>
            <a:pPr>
              <a:defRPr sz="2400">
                <a:solidFill>
                  <a:srgbClr val="000000"/>
                </a:solidFill>
                <a:latin typeface="Calibri"/>
              </a:defRPr>
            </a:pPr>
            <a:r>
              <a:t>And all that dwell upon the earth shall worship him, whose names are not written in the book of life of the Lamb slain from the foundation of the world.</a:t>
            </a:r>
          </a:p>
        </p:txBody>
      </p:sp>
      <p:pic>
        <p:nvPicPr>
          <p:cNvPr id="5" name="Content Placeholder 4" descr="Revelation and the Mark of the Beast ...">
            <a:extLst>
              <a:ext uri="{FF2B5EF4-FFF2-40B4-BE49-F238E27FC236}">
                <a16:creationId xmlns:a16="http://schemas.microsoft.com/office/drawing/2014/main" id="{6F6D94E6-9D1C-601E-A0D0-5DF8BBCFF2D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0438"/>
          <a:stretch>
            <a:fillRect/>
          </a:stretch>
        </p:blipFill>
        <p:spPr bwMode="auto">
          <a:xfrm>
            <a:off x="1299977" y="2654948"/>
            <a:ext cx="3345175" cy="27978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The Beast from the Sea | Beth Immanuel Messianic Synagogue">
            <a:extLst>
              <a:ext uri="{FF2B5EF4-FFF2-40B4-BE49-F238E27FC236}">
                <a16:creationId xmlns:a16="http://schemas.microsoft.com/office/drawing/2014/main" id="{67708375-88C7-0551-F93C-552A42262E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3890"/>
            <a:ext cx="9144000" cy="6586538"/>
          </a:xfrm>
          <a:prstGeom prst="rect">
            <a:avLst/>
          </a:prstGeom>
          <a:noFill/>
          <a:extLst>
            <a:ext uri="{909E8E84-426E-40DD-AFC4-6F175D3DCCD1}">
              <a14:hiddenFill xmlns:a14="http://schemas.microsoft.com/office/drawing/2010/main">
                <a:solidFill>
                  <a:srgbClr val="FFFFFF"/>
                </a:solidFill>
              </a14:hiddenFill>
            </a:ext>
          </a:extLst>
        </p:spPr>
      </p:pic>
      <p:pic>
        <p:nvPicPr>
          <p:cNvPr id="56324" name="Picture 4" descr="The Sacred Roots of Modern Government ...">
            <a:extLst>
              <a:ext uri="{FF2B5EF4-FFF2-40B4-BE49-F238E27FC236}">
                <a16:creationId xmlns:a16="http://schemas.microsoft.com/office/drawing/2014/main" id="{4296CE63-55C0-40C2-B0FE-86494C037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93985"/>
            <a:ext cx="5535984" cy="3683946"/>
          </a:xfrm>
          <a:prstGeom prst="rect">
            <a:avLst/>
          </a:prstGeom>
          <a:noFill/>
          <a:extLst>
            <a:ext uri="{909E8E84-426E-40DD-AFC4-6F175D3DCCD1}">
              <a14:hiddenFill xmlns:a14="http://schemas.microsoft.com/office/drawing/2010/main">
                <a:solidFill>
                  <a:srgbClr val="FFFFFF"/>
                </a:solidFill>
              </a14:hiddenFill>
            </a:ext>
          </a:extLst>
        </p:spPr>
      </p:pic>
      <p:pic>
        <p:nvPicPr>
          <p:cNvPr id="56326" name="Picture 6" descr="Middle Ages: Representation of Pope Innocenzo III (Innocentius)  (1198-1216).' Giclee Print | AllPosters.com">
            <a:extLst>
              <a:ext uri="{FF2B5EF4-FFF2-40B4-BE49-F238E27FC236}">
                <a16:creationId xmlns:a16="http://schemas.microsoft.com/office/drawing/2014/main" id="{B33D63D2-5651-82F2-8828-418DE690D2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4159" y="1733333"/>
            <a:ext cx="3933825"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01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13:15</a:t>
            </a:r>
          </a:p>
        </p:txBody>
      </p:sp>
      <p:sp>
        <p:nvSpPr>
          <p:cNvPr id="3" name="Content Placeholder 2"/>
          <p:cNvSpPr>
            <a:spLocks noGrp="1"/>
          </p:cNvSpPr>
          <p:nvPr>
            <p:ph sz="half" idx="1"/>
          </p:nvPr>
        </p:nvSpPr>
        <p:spPr/>
        <p:txBody>
          <a:bodyPr>
            <a:normAutofit lnSpcReduction="10000"/>
          </a:bodyPr>
          <a:lstStyle/>
          <a:p>
            <a:pPr>
              <a:defRPr sz="2400">
                <a:solidFill>
                  <a:srgbClr val="000000"/>
                </a:solidFill>
                <a:latin typeface="Calibri"/>
              </a:defRPr>
            </a:pPr>
            <a:r>
              <a:rPr dirty="0"/>
              <a:t>And he had power to give life unto the image of the beast, that the image of the beast should both speak, and cause that as many as would not worship the image of the beast should be killed.</a:t>
            </a:r>
          </a:p>
        </p:txBody>
      </p:sp>
      <p:pic>
        <p:nvPicPr>
          <p:cNvPr id="5122" name="Picture 2" descr="Little Horn&quot; Images – Browse 92 Stock ...">
            <a:extLst>
              <a:ext uri="{FF2B5EF4-FFF2-40B4-BE49-F238E27FC236}">
                <a16:creationId xmlns:a16="http://schemas.microsoft.com/office/drawing/2014/main" id="{672615FE-7E4A-8829-15B2-0BC11287DD9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160" r="19119"/>
          <a:stretch>
            <a:fillRect/>
          </a:stretch>
        </p:blipFill>
        <p:spPr bwMode="auto">
          <a:xfrm>
            <a:off x="4515442" y="2598485"/>
            <a:ext cx="3448982" cy="3031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13:11</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200" dirty="0"/>
              <a:t>And I beheld another beast coming up out of the earth; and he had two horns like a lamb, and he </a:t>
            </a:r>
            <a:r>
              <a:rPr sz="3200" dirty="0" err="1"/>
              <a:t>spake</a:t>
            </a:r>
            <a:r>
              <a:rPr sz="3200" dirty="0"/>
              <a:t> as a dragon.</a:t>
            </a:r>
          </a:p>
        </p:txBody>
      </p:sp>
      <p:pic>
        <p:nvPicPr>
          <p:cNvPr id="58372" name="Picture 4" descr="Revelation 17 Part 9 A Summary of Revelation 13 Part B - God's Character  Ministires">
            <a:extLst>
              <a:ext uri="{FF2B5EF4-FFF2-40B4-BE49-F238E27FC236}">
                <a16:creationId xmlns:a16="http://schemas.microsoft.com/office/drawing/2014/main" id="{84B9F937-2D7B-D849-34D1-423E96036CD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494"/>
          <a:stretch>
            <a:fillRect/>
          </a:stretch>
        </p:blipFill>
        <p:spPr bwMode="auto">
          <a:xfrm>
            <a:off x="4823672" y="2388264"/>
            <a:ext cx="3040834" cy="32832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13:12</a:t>
            </a:r>
          </a:p>
        </p:txBody>
      </p:sp>
      <p:sp>
        <p:nvSpPr>
          <p:cNvPr id="3" name="Content Placeholder 2"/>
          <p:cNvSpPr>
            <a:spLocks noGrp="1"/>
          </p:cNvSpPr>
          <p:nvPr>
            <p:ph sz="half" idx="1"/>
          </p:nvPr>
        </p:nvSpPr>
        <p:spPr/>
        <p:txBody>
          <a:bodyPr/>
          <a:lstStyle/>
          <a:p>
            <a:pPr>
              <a:defRPr sz="2400">
                <a:solidFill>
                  <a:srgbClr val="000000"/>
                </a:solidFill>
                <a:latin typeface="Calibri"/>
              </a:defRPr>
            </a:pPr>
            <a:r>
              <a:rPr dirty="0"/>
              <a:t>And he </a:t>
            </a:r>
            <a:r>
              <a:rPr dirty="0" err="1"/>
              <a:t>exerciseth</a:t>
            </a:r>
            <a:r>
              <a:rPr dirty="0"/>
              <a:t> all the power of the first beast before him, and </a:t>
            </a:r>
            <a:r>
              <a:rPr dirty="0" err="1"/>
              <a:t>causeth</a:t>
            </a:r>
            <a:r>
              <a:rPr dirty="0"/>
              <a:t> the earth and them which dwell therein to worship the first beast, whose deadly wound was healed.</a:t>
            </a:r>
          </a:p>
        </p:txBody>
      </p:sp>
      <p:pic>
        <p:nvPicPr>
          <p:cNvPr id="59394" name="Picture 2" descr="They Worship the Beast - Elisha's Outcast Eagles">
            <a:extLst>
              <a:ext uri="{FF2B5EF4-FFF2-40B4-BE49-F238E27FC236}">
                <a16:creationId xmlns:a16="http://schemas.microsoft.com/office/drawing/2014/main" id="{36C4464A-80A6-F0FF-4140-59471D1F1D9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704" r="15718"/>
          <a:stretch>
            <a:fillRect/>
          </a:stretch>
        </p:blipFill>
        <p:spPr bwMode="auto">
          <a:xfrm>
            <a:off x="4714614" y="2487169"/>
            <a:ext cx="3045203" cy="33599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13:13</a:t>
            </a:r>
          </a:p>
        </p:txBody>
      </p:sp>
      <p:sp>
        <p:nvSpPr>
          <p:cNvPr id="3" name="Content Placeholder 2"/>
          <p:cNvSpPr>
            <a:spLocks noGrp="1"/>
          </p:cNvSpPr>
          <p:nvPr>
            <p:ph sz="half" idx="1"/>
          </p:nvPr>
        </p:nvSpPr>
        <p:spPr/>
        <p:txBody>
          <a:bodyPr>
            <a:normAutofit fontScale="92500"/>
          </a:bodyPr>
          <a:lstStyle/>
          <a:p>
            <a:pPr>
              <a:defRPr sz="2400">
                <a:solidFill>
                  <a:srgbClr val="000000"/>
                </a:solidFill>
                <a:latin typeface="Calibri"/>
              </a:defRPr>
            </a:pPr>
            <a:r>
              <a:rPr sz="3200" dirty="0"/>
              <a:t>And he doeth great wonders, so that he maketh fire come down from heaven on the earth in the sight of men,</a:t>
            </a:r>
          </a:p>
        </p:txBody>
      </p:sp>
      <p:pic>
        <p:nvPicPr>
          <p:cNvPr id="60418" name="Picture 2" descr="What does Revelation 13:11 mean ...">
            <a:extLst>
              <a:ext uri="{FF2B5EF4-FFF2-40B4-BE49-F238E27FC236}">
                <a16:creationId xmlns:a16="http://schemas.microsoft.com/office/drawing/2014/main" id="{FA5320A9-3855-99FB-A9D3-F529CA8B4F1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49073" y="2487167"/>
            <a:ext cx="3343181" cy="33431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13:14</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t>And deceiveth them that dwell on the earth by the means of those miracles which he had power to do in the sight of the beast; saying to them that dwell on the earth, that they should make an image to the beast, which had the wound by a sword, and did live.</a:t>
            </a:r>
          </a:p>
        </p:txBody>
      </p:sp>
      <p:pic>
        <p:nvPicPr>
          <p:cNvPr id="61442" name="Picture 2" descr="The Lamb that speaks like a Dragon">
            <a:extLst>
              <a:ext uri="{FF2B5EF4-FFF2-40B4-BE49-F238E27FC236}">
                <a16:creationId xmlns:a16="http://schemas.microsoft.com/office/drawing/2014/main" id="{26D6CE82-4C34-3217-2EFF-84B79960EEA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703" r="11406"/>
          <a:stretch>
            <a:fillRect/>
          </a:stretch>
        </p:blipFill>
        <p:spPr bwMode="auto">
          <a:xfrm>
            <a:off x="4764938" y="2768366"/>
            <a:ext cx="3411998" cy="2952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13:15</a:t>
            </a:r>
          </a:p>
        </p:txBody>
      </p:sp>
      <p:sp>
        <p:nvSpPr>
          <p:cNvPr id="3" name="Content Placeholder 2"/>
          <p:cNvSpPr>
            <a:spLocks noGrp="1"/>
          </p:cNvSpPr>
          <p:nvPr>
            <p:ph sz="half" idx="1"/>
          </p:nvPr>
        </p:nvSpPr>
        <p:spPr/>
        <p:txBody>
          <a:bodyPr>
            <a:normAutofit lnSpcReduction="10000"/>
          </a:bodyPr>
          <a:lstStyle/>
          <a:p>
            <a:pPr>
              <a:defRPr sz="2400">
                <a:solidFill>
                  <a:srgbClr val="000000"/>
                </a:solidFill>
                <a:latin typeface="Calibri"/>
              </a:defRPr>
            </a:pPr>
            <a:r>
              <a:rPr dirty="0"/>
              <a:t>And he had power to give life unto the image of the beast, that the image of the beast should both speak, and cause that as many as would not worship the image of the beast should be killed.</a:t>
            </a:r>
          </a:p>
        </p:txBody>
      </p:sp>
      <p:pic>
        <p:nvPicPr>
          <p:cNvPr id="62466" name="Picture 2" descr="Naming the Beast (Rev 13) | to tell the ...">
            <a:extLst>
              <a:ext uri="{FF2B5EF4-FFF2-40B4-BE49-F238E27FC236}">
                <a16:creationId xmlns:a16="http://schemas.microsoft.com/office/drawing/2014/main" id="{B973C190-6218-A5EB-3EC7-462D393DF1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40448" y="2464964"/>
            <a:ext cx="2962217" cy="34916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ADB6B-2F89-9DB1-76EE-8A3966502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A8D71-5284-E925-1028-4FAE00F90A88}"/>
              </a:ext>
            </a:extLst>
          </p:cNvPr>
          <p:cNvSpPr>
            <a:spLocks noGrp="1"/>
          </p:cNvSpPr>
          <p:nvPr>
            <p:ph type="title"/>
          </p:nvPr>
        </p:nvSpPr>
        <p:spPr/>
        <p:txBody>
          <a:bodyPr>
            <a:normAutofit fontScale="90000"/>
          </a:bodyPr>
          <a:lstStyle/>
          <a:p>
            <a:r>
              <a:t>The Second Beast: Revelation 13:15</a:t>
            </a:r>
          </a:p>
        </p:txBody>
      </p:sp>
      <p:sp>
        <p:nvSpPr>
          <p:cNvPr id="3" name="Content Placeholder 2">
            <a:extLst>
              <a:ext uri="{FF2B5EF4-FFF2-40B4-BE49-F238E27FC236}">
                <a16:creationId xmlns:a16="http://schemas.microsoft.com/office/drawing/2014/main" id="{33532035-07F6-D237-F630-0E176D9977C0}"/>
              </a:ext>
            </a:extLst>
          </p:cNvPr>
          <p:cNvSpPr>
            <a:spLocks noGrp="1"/>
          </p:cNvSpPr>
          <p:nvPr>
            <p:ph sz="half" idx="1"/>
          </p:nvPr>
        </p:nvSpPr>
        <p:spPr/>
        <p:txBody>
          <a:bodyPr>
            <a:normAutofit lnSpcReduction="10000"/>
          </a:bodyPr>
          <a:lstStyle/>
          <a:p>
            <a:pPr>
              <a:defRPr sz="2400">
                <a:solidFill>
                  <a:srgbClr val="000000"/>
                </a:solidFill>
                <a:latin typeface="Calibri"/>
              </a:defRPr>
            </a:pPr>
            <a:r>
              <a:rPr dirty="0"/>
              <a:t>And he had power to give life unto the image of the beast, that the image of the beast should both speak, and cause that </a:t>
            </a:r>
            <a:r>
              <a:rPr dirty="0">
                <a:highlight>
                  <a:srgbClr val="FFFF00"/>
                </a:highlight>
              </a:rPr>
              <a:t>as many as would not worship</a:t>
            </a:r>
            <a:r>
              <a:rPr dirty="0"/>
              <a:t> the image of the beast should be killed.</a:t>
            </a:r>
          </a:p>
        </p:txBody>
      </p:sp>
      <p:pic>
        <p:nvPicPr>
          <p:cNvPr id="62466" name="Picture 2" descr="Naming the Beast (Rev 13) | to tell the ...">
            <a:extLst>
              <a:ext uri="{FF2B5EF4-FFF2-40B4-BE49-F238E27FC236}">
                <a16:creationId xmlns:a16="http://schemas.microsoft.com/office/drawing/2014/main" id="{25DA697C-747D-0CE3-8201-C828320745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40448" y="2464964"/>
            <a:ext cx="2962217" cy="3491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560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13:16</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3200" dirty="0"/>
              <a:t>And he </a:t>
            </a:r>
            <a:r>
              <a:rPr sz="3200" dirty="0" err="1"/>
              <a:t>causeth</a:t>
            </a:r>
            <a:r>
              <a:rPr sz="3200" dirty="0"/>
              <a:t> all, both small and great, rich and poor, free and bond, to receive a mark in their right hand, or in their foreheads:</a:t>
            </a:r>
          </a:p>
        </p:txBody>
      </p:sp>
      <p:pic>
        <p:nvPicPr>
          <p:cNvPr id="63490" name="Picture 2" descr="Andy Warhol, The Mark of the Beast ...">
            <a:extLst>
              <a:ext uri="{FF2B5EF4-FFF2-40B4-BE49-F238E27FC236}">
                <a16:creationId xmlns:a16="http://schemas.microsoft.com/office/drawing/2014/main" id="{16E43583-B88A-9490-E90B-02DDBFD181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88928" y="2617371"/>
            <a:ext cx="2639121" cy="3325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DBC07-B550-23DB-E11B-E31E6C4E96F0}"/>
              </a:ext>
            </a:extLst>
          </p:cNvPr>
          <p:cNvSpPr>
            <a:spLocks noGrp="1"/>
          </p:cNvSpPr>
          <p:nvPr>
            <p:ph type="title"/>
          </p:nvPr>
        </p:nvSpPr>
        <p:spPr>
          <a:solidFill>
            <a:schemeClr val="accent1">
              <a:lumMod val="20000"/>
              <a:lumOff val="80000"/>
            </a:schemeClr>
          </a:solidFill>
        </p:spPr>
        <p:txBody>
          <a:bodyPr/>
          <a:lstStyle/>
          <a:p>
            <a:r>
              <a:rPr lang="en-US" b="1" dirty="0"/>
              <a:t>Deuteronomy 6:4-6, 8</a:t>
            </a:r>
          </a:p>
        </p:txBody>
      </p:sp>
      <p:sp>
        <p:nvSpPr>
          <p:cNvPr id="3" name="Content Placeholder 2">
            <a:extLst>
              <a:ext uri="{FF2B5EF4-FFF2-40B4-BE49-F238E27FC236}">
                <a16:creationId xmlns:a16="http://schemas.microsoft.com/office/drawing/2014/main" id="{DE776AC3-FF4E-2AEC-70A5-B2233A35C61F}"/>
              </a:ext>
            </a:extLst>
          </p:cNvPr>
          <p:cNvSpPr>
            <a:spLocks noGrp="1"/>
          </p:cNvSpPr>
          <p:nvPr>
            <p:ph idx="1"/>
          </p:nvPr>
        </p:nvSpPr>
        <p:spPr>
          <a:xfrm>
            <a:off x="620785" y="2490135"/>
            <a:ext cx="7835318" cy="3826775"/>
          </a:xfrm>
          <a:solidFill>
            <a:schemeClr val="accent1">
              <a:lumMod val="20000"/>
              <a:lumOff val="80000"/>
            </a:schemeClr>
          </a:solidFill>
        </p:spPr>
        <p:txBody>
          <a:bodyPr>
            <a:normAutofit fontScale="77500" lnSpcReduction="20000"/>
          </a:bodyPr>
          <a:lstStyle/>
          <a:p>
            <a:r>
              <a:rPr lang="en-US" sz="3600" baseline="30000" dirty="0"/>
              <a:t>4 </a:t>
            </a:r>
            <a:r>
              <a:rPr lang="en-US" sz="3600" dirty="0"/>
              <a:t>Hear, O Israel: The </a:t>
            </a:r>
            <a:r>
              <a:rPr lang="en-US" sz="3600" cap="small" dirty="0"/>
              <a:t>Lord</a:t>
            </a:r>
            <a:r>
              <a:rPr lang="en-US" sz="3600" dirty="0"/>
              <a:t> our God is one </a:t>
            </a:r>
            <a:r>
              <a:rPr lang="en-US" sz="3600" cap="small" dirty="0"/>
              <a:t>Lord</a:t>
            </a:r>
            <a:r>
              <a:rPr lang="en-US" sz="3600" dirty="0"/>
              <a:t>:</a:t>
            </a:r>
          </a:p>
          <a:p>
            <a:r>
              <a:rPr lang="en-US" sz="3600" baseline="30000" dirty="0"/>
              <a:t>5 </a:t>
            </a:r>
            <a:r>
              <a:rPr lang="en-US" sz="3600" dirty="0"/>
              <a:t>And thou shalt love the </a:t>
            </a:r>
            <a:r>
              <a:rPr lang="en-US" sz="3600" cap="small" dirty="0"/>
              <a:t>Lord</a:t>
            </a:r>
            <a:r>
              <a:rPr lang="en-US" sz="3600" dirty="0"/>
              <a:t> thy God with all thine heart, and with all thy soul, and with all thy might.</a:t>
            </a:r>
          </a:p>
          <a:p>
            <a:r>
              <a:rPr lang="en-US" sz="3600" baseline="30000" dirty="0"/>
              <a:t>6 </a:t>
            </a:r>
            <a:r>
              <a:rPr lang="en-US" sz="3600" dirty="0"/>
              <a:t>And these words, which I command thee this day, shall be in thine heart…</a:t>
            </a:r>
          </a:p>
          <a:p>
            <a:r>
              <a:rPr lang="en-US" sz="3600" baseline="30000" dirty="0"/>
              <a:t>8 </a:t>
            </a:r>
            <a:r>
              <a:rPr lang="en-US" sz="3600" dirty="0"/>
              <a:t>And thou shalt bind them for a sign upon thine hand, and they shall be as frontlets between thine eyes.</a:t>
            </a:r>
          </a:p>
        </p:txBody>
      </p:sp>
    </p:spTree>
    <p:extLst>
      <p:ext uri="{BB962C8B-B14F-4D97-AF65-F5344CB8AC3E}">
        <p14:creationId xmlns:p14="http://schemas.microsoft.com/office/powerpoint/2010/main" val="28966189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13:17</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3200" dirty="0"/>
              <a:t>And that no man might buy or sell, save he that had the mark, or the name of the beast, or the number of his name.</a:t>
            </a:r>
          </a:p>
        </p:txBody>
      </p:sp>
      <p:pic>
        <p:nvPicPr>
          <p:cNvPr id="65538" name="Picture 2" descr="Why Will Anyone Accept the Mark of the ...">
            <a:extLst>
              <a:ext uri="{FF2B5EF4-FFF2-40B4-BE49-F238E27FC236}">
                <a16:creationId xmlns:a16="http://schemas.microsoft.com/office/drawing/2014/main" id="{8E4890A3-D409-11BC-901F-26518AB2FF8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184" r="26845"/>
          <a:stretch>
            <a:fillRect/>
          </a:stretch>
        </p:blipFill>
        <p:spPr bwMode="auto">
          <a:xfrm>
            <a:off x="4719144" y="2597944"/>
            <a:ext cx="3166507" cy="32257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Second Beast: Revelation 13:18</a:t>
            </a:r>
          </a:p>
        </p:txBody>
      </p:sp>
      <p:sp>
        <p:nvSpPr>
          <p:cNvPr id="3" name="Content Placeholder 2"/>
          <p:cNvSpPr>
            <a:spLocks noGrp="1"/>
          </p:cNvSpPr>
          <p:nvPr>
            <p:ph sz="half" idx="1"/>
          </p:nvPr>
        </p:nvSpPr>
        <p:spPr/>
        <p:txBody>
          <a:bodyPr/>
          <a:lstStyle/>
          <a:p>
            <a:pPr>
              <a:defRPr sz="2400">
                <a:solidFill>
                  <a:srgbClr val="000000"/>
                </a:solidFill>
                <a:latin typeface="Calibri"/>
              </a:defRPr>
            </a:pPr>
            <a:r>
              <a:rPr dirty="0"/>
              <a:t>Here is wisdom. Let him that hath understanding count the number of the beast: for it is the number of a man; and his number is Six hundred threescore and six.</a:t>
            </a:r>
          </a:p>
        </p:txBody>
      </p:sp>
      <p:pic>
        <p:nvPicPr>
          <p:cNvPr id="64514" name="Picture 2" descr="What is the mark of the beast? | Psephizo">
            <a:extLst>
              <a:ext uri="{FF2B5EF4-FFF2-40B4-BE49-F238E27FC236}">
                <a16:creationId xmlns:a16="http://schemas.microsoft.com/office/drawing/2014/main" id="{FBA01BB5-C95C-5509-5A34-685AA817B69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99012" y="3453606"/>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a:t>
            </a:r>
            <a:r>
              <a:rPr lang="en-US" dirty="0"/>
              <a:t> </a:t>
            </a:r>
            <a:br>
              <a:rPr lang="en-US" dirty="0"/>
            </a:br>
            <a:r>
              <a:rPr dirty="0"/>
              <a:t>Revelation 13:16</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3200" dirty="0"/>
              <a:t>And he </a:t>
            </a:r>
            <a:r>
              <a:rPr sz="3200" dirty="0" err="1"/>
              <a:t>causeth</a:t>
            </a:r>
            <a:r>
              <a:rPr sz="3200" dirty="0"/>
              <a:t> all, both small and great, rich and poor, free and bond, to receive a mark in their right hand, or in their foreheads:</a:t>
            </a:r>
          </a:p>
        </p:txBody>
      </p:sp>
      <p:pic>
        <p:nvPicPr>
          <p:cNvPr id="6146" name="Picture 2" descr="40 Woman Question Mark On Forehead ...">
            <a:extLst>
              <a:ext uri="{FF2B5EF4-FFF2-40B4-BE49-F238E27FC236}">
                <a16:creationId xmlns:a16="http://schemas.microsoft.com/office/drawing/2014/main" id="{9462DCF3-F85F-28CD-43D3-0AA1F11E9AE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787" r="31083"/>
          <a:stretch>
            <a:fillRect/>
          </a:stretch>
        </p:blipFill>
        <p:spPr bwMode="auto">
          <a:xfrm>
            <a:off x="5057030" y="2487168"/>
            <a:ext cx="2639834" cy="34275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a:t>
            </a:r>
          </a:p>
        </p:txBody>
      </p:sp>
      <p:sp>
        <p:nvSpPr>
          <p:cNvPr id="4" name="Content Placeholder 3"/>
          <p:cNvSpPr>
            <a:spLocks noGrp="1"/>
          </p:cNvSpPr>
          <p:nvPr>
            <p:ph sz="half" idx="2"/>
          </p:nvPr>
        </p:nvSpPr>
        <p:spPr/>
        <p:txBody>
          <a:bodyPr/>
          <a:lstStyle/>
          <a:p>
            <a:pPr>
              <a:defRPr sz="2400">
                <a:solidFill>
                  <a:srgbClr val="000000"/>
                </a:solidFill>
                <a:latin typeface="Calibri"/>
              </a:defRPr>
            </a:pPr>
            <a:r>
              <a:rPr dirty="0"/>
              <a:t>Nebuchadnezzar the king made an image of gold, whose height was threescore cubits, and the breadth thereof six cubits: he set it up in the plain of Dura, in the province of Babylon.</a:t>
            </a:r>
          </a:p>
        </p:txBody>
      </p:sp>
      <p:pic>
        <p:nvPicPr>
          <p:cNvPr id="66562" name="Picture 2" descr="The Golden Image at the CPAC Convention">
            <a:extLst>
              <a:ext uri="{FF2B5EF4-FFF2-40B4-BE49-F238E27FC236}">
                <a16:creationId xmlns:a16="http://schemas.microsoft.com/office/drawing/2014/main" id="{9E079F15-1E6A-4EF6-5B47-EF3AF928E6E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43969"/>
            <a:ext cx="2809875" cy="3333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a:t>
            </a:r>
          </a:p>
        </p:txBody>
      </p:sp>
      <p:sp>
        <p:nvSpPr>
          <p:cNvPr id="4" name="Content Placeholder 3"/>
          <p:cNvSpPr>
            <a:spLocks noGrp="1"/>
          </p:cNvSpPr>
          <p:nvPr>
            <p:ph sz="half" idx="2"/>
          </p:nvPr>
        </p:nvSpPr>
        <p:spPr/>
        <p:txBody>
          <a:bodyPr>
            <a:normAutofit fontScale="85000" lnSpcReduction="10000"/>
          </a:bodyPr>
          <a:lstStyle/>
          <a:p>
            <a:pPr>
              <a:defRPr sz="2400">
                <a:solidFill>
                  <a:srgbClr val="000000"/>
                </a:solidFill>
                <a:latin typeface="Calibri"/>
              </a:defRPr>
            </a:pPr>
            <a:r>
              <a:t>Then Nebuchadnezzar the king sent to gather together the princes, the governors, and the captains, the judges, the treasurers, the counsellors, the sheriffs, and all the rulers of the provinces, to come to the dedication of the image which Nebuchadnezzar the king had set up.</a:t>
            </a:r>
          </a:p>
        </p:txBody>
      </p:sp>
      <p:pic>
        <p:nvPicPr>
          <p:cNvPr id="67586" name="Picture 2" descr="Within the royal court were people of many different nations and customs - people who had been conquered and then chosen to help King Nebuchadnezzar rule his empire. – Slide 2">
            <a:extLst>
              <a:ext uri="{FF2B5EF4-FFF2-40B4-BE49-F238E27FC236}">
                <a16:creationId xmlns:a16="http://schemas.microsoft.com/office/drawing/2014/main" id="{5D031EB9-6050-C17F-C97D-39E736A7F9E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3:3</a:t>
            </a:r>
          </a:p>
        </p:txBody>
      </p:sp>
      <p:sp>
        <p:nvSpPr>
          <p:cNvPr id="4" name="Content Placeholder 3"/>
          <p:cNvSpPr>
            <a:spLocks noGrp="1"/>
          </p:cNvSpPr>
          <p:nvPr>
            <p:ph sz="half" idx="2"/>
          </p:nvPr>
        </p:nvSpPr>
        <p:spPr/>
        <p:txBody>
          <a:bodyPr>
            <a:normAutofit fontScale="85000" lnSpcReduction="20000"/>
          </a:bodyPr>
          <a:lstStyle/>
          <a:p>
            <a:pPr>
              <a:defRPr sz="2400">
                <a:solidFill>
                  <a:srgbClr val="000000"/>
                </a:solidFill>
                <a:latin typeface="Calibri"/>
              </a:defRPr>
            </a:pPr>
            <a:r>
              <a:t>Then the princes, the governors, and captains, the judges, the treasurers, the counsellors, the sheriffs, and all the rulers of the provinces, were gathered together unto the dedication of the image that Nebuchadnezzar the king had set up; and they stood before the image that Nebuchadnezzar had set up.</a:t>
            </a:r>
          </a:p>
        </p:txBody>
      </p:sp>
      <p:pic>
        <p:nvPicPr>
          <p:cNvPr id="68612" name="Picture 4" descr="The statue was 90 feet (30 metres) tall and made of gold. This was to be their god. At the sound of the musical instruments everyone was to bow down and worship the golden image. – Slide 9">
            <a:extLst>
              <a:ext uri="{FF2B5EF4-FFF2-40B4-BE49-F238E27FC236}">
                <a16:creationId xmlns:a16="http://schemas.microsoft.com/office/drawing/2014/main" id="{82CAB346-48AA-16D7-A7F4-5FEF93822A2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79868" y="2543416"/>
            <a:ext cx="3492132" cy="2619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3:4</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3600" dirty="0"/>
              <a:t>Then an herald cried aloud, To you it is commanded, O people, nations, and languages,</a:t>
            </a:r>
          </a:p>
        </p:txBody>
      </p:sp>
      <p:pic>
        <p:nvPicPr>
          <p:cNvPr id="69634" name="Picture 2" descr="‘All people, nations and languages hear the Kings command,’ the herald announced. Then he went on to say that the King had made a gigantic statue in his own likeness. – Slide 8">
            <a:extLst>
              <a:ext uri="{FF2B5EF4-FFF2-40B4-BE49-F238E27FC236}">
                <a16:creationId xmlns:a16="http://schemas.microsoft.com/office/drawing/2014/main" id="{0D9CF3F4-3B10-4652-375C-8F4BC00BE80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3:5</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t>That at what time ye hear the sound of the cornet, flute, harp, sackbut, psaltery, dulcimer, and all kinds of musick, ye fall down and worship the golden image that Nebuchadnezzar the king hath set up:</a:t>
            </a:r>
          </a:p>
        </p:txBody>
      </p:sp>
      <p:pic>
        <p:nvPicPr>
          <p:cNvPr id="70658" name="Picture 2" descr="So when the musical instruments played … – Slide 11">
            <a:extLst>
              <a:ext uri="{FF2B5EF4-FFF2-40B4-BE49-F238E27FC236}">
                <a16:creationId xmlns:a16="http://schemas.microsoft.com/office/drawing/2014/main" id="{04FD9857-90F8-3EBD-702E-6A31C694FD6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3:6</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3200" dirty="0"/>
              <a:t>And whoso falleth not down and </a:t>
            </a:r>
            <a:r>
              <a:rPr sz="3200" dirty="0" err="1"/>
              <a:t>worshippeth</a:t>
            </a:r>
            <a:r>
              <a:rPr sz="3200" dirty="0"/>
              <a:t> shall the same hour be cast into the midst of a burning fiery furnace.</a:t>
            </a:r>
          </a:p>
        </p:txBody>
      </p:sp>
      <p:pic>
        <p:nvPicPr>
          <p:cNvPr id="71682" name="Picture 2" descr="It wasn’t long before the furnace was made seven times hotter than it usually was. – Slide 28">
            <a:extLst>
              <a:ext uri="{FF2B5EF4-FFF2-40B4-BE49-F238E27FC236}">
                <a16:creationId xmlns:a16="http://schemas.microsoft.com/office/drawing/2014/main" id="{FEE7FB49-70EE-7484-396C-85563F85B2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3:7</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t>Therefore at that time, when all the people heard the sound of the cornet, flute, harp, sackbut, psaltery, and all kinds of musick, all the people, the nations, and the languages, fell down and worshipped the golden image that Nebuchadnezzar the king had set up.</a:t>
            </a:r>
          </a:p>
        </p:txBody>
      </p:sp>
      <p:pic>
        <p:nvPicPr>
          <p:cNvPr id="72706" name="Picture 2" descr="Two Chaldeans were worshipping close together when suddenly one of them saw something that made him tug at the other one’s robe in an effort to get his attention. – Slide 13">
            <a:extLst>
              <a:ext uri="{FF2B5EF4-FFF2-40B4-BE49-F238E27FC236}">
                <a16:creationId xmlns:a16="http://schemas.microsoft.com/office/drawing/2014/main" id="{3C240D04-4DB9-701D-3FD0-50F9E327C14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68604" y="2704781"/>
            <a:ext cx="3676548" cy="27574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3:8</a:t>
            </a:r>
          </a:p>
        </p:txBody>
      </p:sp>
      <p:sp>
        <p:nvSpPr>
          <p:cNvPr id="4" name="Content Placeholder 3"/>
          <p:cNvSpPr>
            <a:spLocks noGrp="1"/>
          </p:cNvSpPr>
          <p:nvPr>
            <p:ph sz="half" idx="2"/>
          </p:nvPr>
        </p:nvSpPr>
        <p:spPr/>
        <p:txBody>
          <a:bodyPr>
            <a:normAutofit/>
          </a:bodyPr>
          <a:lstStyle/>
          <a:p>
            <a:pPr>
              <a:defRPr sz="2400">
                <a:solidFill>
                  <a:srgbClr val="000000"/>
                </a:solidFill>
                <a:latin typeface="Calibri"/>
              </a:defRPr>
            </a:pPr>
            <a:r>
              <a:rPr sz="3200" dirty="0"/>
              <a:t>Wherefore at that time certain Chaldeans came near, and accused the Jews.</a:t>
            </a:r>
          </a:p>
        </p:txBody>
      </p:sp>
      <p:pic>
        <p:nvPicPr>
          <p:cNvPr id="73730" name="Picture 2" descr="‘Look,’ the Chaldean said. ‘It’s just as we thought. The three of them see, they are not bowing down. They are refusing to worship the golden image. – Slide 14">
            <a:extLst>
              <a:ext uri="{FF2B5EF4-FFF2-40B4-BE49-F238E27FC236}">
                <a16:creationId xmlns:a16="http://schemas.microsoft.com/office/drawing/2014/main" id="{DAE085A7-7884-75DF-8817-638A6BBF0ED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3:9</a:t>
            </a:r>
          </a:p>
        </p:txBody>
      </p:sp>
      <p:sp>
        <p:nvSpPr>
          <p:cNvPr id="4" name="Content Placeholder 3"/>
          <p:cNvSpPr>
            <a:spLocks noGrp="1"/>
          </p:cNvSpPr>
          <p:nvPr>
            <p:ph sz="half" idx="2"/>
          </p:nvPr>
        </p:nvSpPr>
        <p:spPr/>
        <p:txBody>
          <a:bodyPr>
            <a:normAutofit/>
          </a:bodyPr>
          <a:lstStyle/>
          <a:p>
            <a:pPr>
              <a:defRPr sz="2400">
                <a:solidFill>
                  <a:srgbClr val="000000"/>
                </a:solidFill>
                <a:latin typeface="Calibri"/>
              </a:defRPr>
            </a:pPr>
            <a:r>
              <a:rPr sz="3600" dirty="0"/>
              <a:t>They </a:t>
            </a:r>
            <a:r>
              <a:rPr sz="3600" dirty="0" err="1"/>
              <a:t>spake</a:t>
            </a:r>
            <a:r>
              <a:rPr sz="3600" dirty="0"/>
              <a:t> and said to the king Nebuchadnezzar, O king, live for ever.</a:t>
            </a:r>
          </a:p>
        </p:txBody>
      </p:sp>
      <p:pic>
        <p:nvPicPr>
          <p:cNvPr id="74754" name="Picture 2" descr="So they slyly reminded the King that these men who had refused to bow down were the very men the King had placed over the affairs of Babylon. – Slide 21">
            <a:extLst>
              <a:ext uri="{FF2B5EF4-FFF2-40B4-BE49-F238E27FC236}">
                <a16:creationId xmlns:a16="http://schemas.microsoft.com/office/drawing/2014/main" id="{3C560506-FE73-DBF7-3859-286394E50F9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3:10</a:t>
            </a:r>
          </a:p>
        </p:txBody>
      </p:sp>
      <p:sp>
        <p:nvSpPr>
          <p:cNvPr id="4" name="Content Placeholder 3"/>
          <p:cNvSpPr>
            <a:spLocks noGrp="1"/>
          </p:cNvSpPr>
          <p:nvPr>
            <p:ph sz="half" idx="2"/>
          </p:nvPr>
        </p:nvSpPr>
        <p:spPr/>
        <p:txBody>
          <a:bodyPr>
            <a:normAutofit lnSpcReduction="10000"/>
          </a:bodyPr>
          <a:lstStyle/>
          <a:p>
            <a:pPr>
              <a:defRPr sz="2400">
                <a:solidFill>
                  <a:srgbClr val="000000"/>
                </a:solidFill>
                <a:latin typeface="Calibri"/>
              </a:defRPr>
            </a:pPr>
            <a:r>
              <a:t>Thou, O king, hast made a decree, that every man that shall hear the sound of the cornet, flute, harp, sackbut, psaltery, and dulcimer, and all kinds of musick, shall fall down and worship the golden image:</a:t>
            </a:r>
          </a:p>
        </p:txBody>
      </p:sp>
      <p:pic>
        <p:nvPicPr>
          <p:cNvPr id="75778" name="Picture 2" descr="The two Chaldeans lost no time in reporting what they had seen to the King. They were jealous of Shadrach, Meshach and Abednego. – Slide 20">
            <a:extLst>
              <a:ext uri="{FF2B5EF4-FFF2-40B4-BE49-F238E27FC236}">
                <a16:creationId xmlns:a16="http://schemas.microsoft.com/office/drawing/2014/main" id="{B1F022EC-902C-B355-8C1E-35A048F092E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13:17</a:t>
            </a:r>
          </a:p>
        </p:txBody>
      </p:sp>
      <p:sp>
        <p:nvSpPr>
          <p:cNvPr id="3" name="Content Placeholder 2"/>
          <p:cNvSpPr>
            <a:spLocks noGrp="1"/>
          </p:cNvSpPr>
          <p:nvPr>
            <p:ph sz="half" idx="1"/>
          </p:nvPr>
        </p:nvSpPr>
        <p:spPr/>
        <p:txBody>
          <a:bodyPr>
            <a:normAutofit fontScale="92500" lnSpcReduction="10000"/>
          </a:bodyPr>
          <a:lstStyle/>
          <a:p>
            <a:pPr>
              <a:defRPr sz="2400">
                <a:solidFill>
                  <a:srgbClr val="000000"/>
                </a:solidFill>
                <a:latin typeface="Calibri"/>
              </a:defRPr>
            </a:pPr>
            <a:r>
              <a:rPr sz="3200" dirty="0"/>
              <a:t>And that no man might buy or sell, save he that had the mark, or the name of the beast, or the number of his name.</a:t>
            </a:r>
          </a:p>
        </p:txBody>
      </p:sp>
      <p:pic>
        <p:nvPicPr>
          <p:cNvPr id="7170" name="Picture 2" descr="Stigmata - Wikipedia">
            <a:extLst>
              <a:ext uri="{FF2B5EF4-FFF2-40B4-BE49-F238E27FC236}">
                <a16:creationId xmlns:a16="http://schemas.microsoft.com/office/drawing/2014/main" id="{78932C1F-BA3A-7645-DFC1-16BB3F3A3B5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63447" y="2487168"/>
            <a:ext cx="2652796" cy="3447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3:11</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3200" dirty="0"/>
              <a:t>And whoso falleth not down and </a:t>
            </a:r>
            <a:r>
              <a:rPr sz="3200" dirty="0" err="1"/>
              <a:t>worshippeth</a:t>
            </a:r>
            <a:r>
              <a:rPr sz="3200" dirty="0"/>
              <a:t>, that he should be cast into the midst of a burning fiery furnace.</a:t>
            </a:r>
          </a:p>
        </p:txBody>
      </p:sp>
      <p:pic>
        <p:nvPicPr>
          <p:cNvPr id="76802" name="Picture 2" descr="The King stood up. The great moment had arrived. – Slide 4">
            <a:extLst>
              <a:ext uri="{FF2B5EF4-FFF2-40B4-BE49-F238E27FC236}">
                <a16:creationId xmlns:a16="http://schemas.microsoft.com/office/drawing/2014/main" id="{4C6E9273-979C-FEFC-3281-81231B236EA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3:12</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t>There are certain Jews whom thou hast set over the affairs of the province of Babylon, Shadrach, Meshach, and Abednego; these men, O king, have not regarded thee: they serve not thy gods, nor worship the golden image which thou hast set up.</a:t>
            </a:r>
          </a:p>
        </p:txBody>
      </p:sp>
      <p:pic>
        <p:nvPicPr>
          <p:cNvPr id="77826" name="Picture 2" descr="The Chaldean was right. Three young princes, the rulers of the capital city itself were openly disobeying the King. – Slide 15">
            <a:extLst>
              <a:ext uri="{FF2B5EF4-FFF2-40B4-BE49-F238E27FC236}">
                <a16:creationId xmlns:a16="http://schemas.microsoft.com/office/drawing/2014/main" id="{9402A1E1-E3BF-E223-76D2-3C600B76DFA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3:13</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2800" dirty="0"/>
              <a:t>Then Nebuchadnezzar in his rage and fury commanded to bring Shadrach, Meshach, and Abednego. Then they brought these men before the king.</a:t>
            </a:r>
          </a:p>
        </p:txBody>
      </p:sp>
      <p:pic>
        <p:nvPicPr>
          <p:cNvPr id="78850" name="Picture 2" descr="‘How dare these men disobey me!’ shouted the King. ‘Bring them here at once. – Slide 22">
            <a:extLst>
              <a:ext uri="{FF2B5EF4-FFF2-40B4-BE49-F238E27FC236}">
                <a16:creationId xmlns:a16="http://schemas.microsoft.com/office/drawing/2014/main" id="{27DF215A-A487-CE0B-16AE-4CB69A715D4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3:14</a:t>
            </a:r>
          </a:p>
        </p:txBody>
      </p:sp>
      <p:sp>
        <p:nvSpPr>
          <p:cNvPr id="4" name="Content Placeholder 3"/>
          <p:cNvSpPr>
            <a:spLocks noGrp="1"/>
          </p:cNvSpPr>
          <p:nvPr>
            <p:ph sz="half" idx="2"/>
          </p:nvPr>
        </p:nvSpPr>
        <p:spPr/>
        <p:txBody>
          <a:bodyPr/>
          <a:lstStyle/>
          <a:p>
            <a:pPr>
              <a:defRPr sz="2400">
                <a:solidFill>
                  <a:srgbClr val="000000"/>
                </a:solidFill>
                <a:latin typeface="Calibri"/>
              </a:defRPr>
            </a:pPr>
            <a:r>
              <a:rPr dirty="0"/>
              <a:t>Nebuchadnezzar </a:t>
            </a:r>
            <a:r>
              <a:rPr dirty="0" err="1"/>
              <a:t>spake</a:t>
            </a:r>
            <a:r>
              <a:rPr dirty="0"/>
              <a:t> and said unto them, Is it true, O Shadrach, Meshach, and Abednego, do not ye serve my gods, nor worship the golden image which I have set up?</a:t>
            </a:r>
          </a:p>
        </p:txBody>
      </p:sp>
      <p:pic>
        <p:nvPicPr>
          <p:cNvPr id="79874" name="Picture 2">
            <a:extLst>
              <a:ext uri="{FF2B5EF4-FFF2-40B4-BE49-F238E27FC236}">
                <a16:creationId xmlns:a16="http://schemas.microsoft.com/office/drawing/2014/main" id="{C9D6F8AA-4B19-E679-2B9F-4B1C3A0F67E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3:16</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2800" dirty="0"/>
              <a:t>Shadrach, Meshach, and Abednego, answered and said to the king, O Nebuchadnezzar, we are not careful to answer thee in this matter.</a:t>
            </a:r>
          </a:p>
        </p:txBody>
      </p:sp>
      <p:pic>
        <p:nvPicPr>
          <p:cNvPr id="80898" name="Picture 2" descr="The brave young men replied, ‘Our God is able to deliver us, but even if He choses not to, we will never serve your gods or worship the golden image. – Slide 25">
            <a:extLst>
              <a:ext uri="{FF2B5EF4-FFF2-40B4-BE49-F238E27FC236}">
                <a16:creationId xmlns:a16="http://schemas.microsoft.com/office/drawing/2014/main" id="{D002D2B9-B997-4357-6CF7-851EC644EED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3:17</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3200" dirty="0"/>
              <a:t>If it be so, our God whom we serve is able to deliver us from the burning fiery furnace, and he will deliver us out of thine hand, O king.</a:t>
            </a:r>
          </a:p>
        </p:txBody>
      </p:sp>
      <p:pic>
        <p:nvPicPr>
          <p:cNvPr id="82946" name="Picture 2" descr="Shadrach, Meshach and Abednego were hurried to the royal pavilion. And when the king asked them if it was true they had not bowed down to the golden images they told him it was true. – Slide 23">
            <a:extLst>
              <a:ext uri="{FF2B5EF4-FFF2-40B4-BE49-F238E27FC236}">
                <a16:creationId xmlns:a16="http://schemas.microsoft.com/office/drawing/2014/main" id="{30AF0834-6F5B-0343-FFAD-028AD721280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3:18</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3200" dirty="0"/>
              <a:t>But if not, be it known unto thee, O king, that we will not serve thy gods, nor worship the golden image which thou hast set up.</a:t>
            </a:r>
          </a:p>
        </p:txBody>
      </p:sp>
      <p:pic>
        <p:nvPicPr>
          <p:cNvPr id="83970" name="Picture 2" descr="The King was furious. He commanded the furnace be heated up seven times hotter. – Slide 26">
            <a:extLst>
              <a:ext uri="{FF2B5EF4-FFF2-40B4-BE49-F238E27FC236}">
                <a16:creationId xmlns:a16="http://schemas.microsoft.com/office/drawing/2014/main" id="{DB0D79A9-9955-0CA1-46C0-BABDEF92907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3:19</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t>Then was Nebuchadnezzar full of fury, and the form of his visage was changed against Shadrach, Meshach, and Abednego: therefore he spake, and commanded that they should heat the furnace one seven times more than it was wont to be heated.</a:t>
            </a:r>
          </a:p>
        </p:txBody>
      </p:sp>
      <p:pic>
        <p:nvPicPr>
          <p:cNvPr id="81922" name="Picture 2" descr="And he ordered that Shadrach, Meshach and Abednego be taken to the furnace and be put to death for their willful disobedience. – Slide 27">
            <a:extLst>
              <a:ext uri="{FF2B5EF4-FFF2-40B4-BE49-F238E27FC236}">
                <a16:creationId xmlns:a16="http://schemas.microsoft.com/office/drawing/2014/main" id="{FB6BBD9A-FC60-03C6-CB73-739290B3AD0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3:20</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2800" dirty="0"/>
              <a:t>And he commanded the most mighty men that were in his army to bind Shadrach, Meshach, and Abednego, and to cast them into the burning fiery furnace.</a:t>
            </a:r>
          </a:p>
        </p:txBody>
      </p:sp>
      <p:pic>
        <p:nvPicPr>
          <p:cNvPr id="84994" name="Picture 2" descr="And the three young Jewish men were securely tied. – Slide 29">
            <a:extLst>
              <a:ext uri="{FF2B5EF4-FFF2-40B4-BE49-F238E27FC236}">
                <a16:creationId xmlns:a16="http://schemas.microsoft.com/office/drawing/2014/main" id="{BBECDD17-7C6E-003D-02C1-9B428F45797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3:21</a:t>
            </a:r>
          </a:p>
        </p:txBody>
      </p:sp>
      <p:sp>
        <p:nvSpPr>
          <p:cNvPr id="4" name="Content Placeholder 3"/>
          <p:cNvSpPr>
            <a:spLocks noGrp="1"/>
          </p:cNvSpPr>
          <p:nvPr>
            <p:ph sz="half" idx="2"/>
          </p:nvPr>
        </p:nvSpPr>
        <p:spPr/>
        <p:txBody>
          <a:bodyPr/>
          <a:lstStyle/>
          <a:p>
            <a:pPr>
              <a:defRPr sz="2400">
                <a:solidFill>
                  <a:srgbClr val="000000"/>
                </a:solidFill>
                <a:latin typeface="Calibri"/>
              </a:defRPr>
            </a:pPr>
            <a:r>
              <a:t>Then these men were bound in their coats, their hosen, and their hats, and their other garments, and were cast into the midst of the burning fiery furnace.</a:t>
            </a:r>
          </a:p>
        </p:txBody>
      </p:sp>
      <p:pic>
        <p:nvPicPr>
          <p:cNvPr id="86018" name="Picture 2" descr="Then one by one they were thrown in the midst of the flames. – Slide 30">
            <a:extLst>
              <a:ext uri="{FF2B5EF4-FFF2-40B4-BE49-F238E27FC236}">
                <a16:creationId xmlns:a16="http://schemas.microsoft.com/office/drawing/2014/main" id="{0E39DFAD-61A1-C1F6-85BA-3B884A2F39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The End of the Story: </a:t>
            </a:r>
            <a:br>
              <a:rPr lang="en-US" dirty="0"/>
            </a:br>
            <a:r>
              <a:rPr dirty="0"/>
              <a:t>Revelation 13:18</a:t>
            </a:r>
          </a:p>
        </p:txBody>
      </p:sp>
      <p:sp>
        <p:nvSpPr>
          <p:cNvPr id="3" name="Content Placeholder 2"/>
          <p:cNvSpPr>
            <a:spLocks noGrp="1"/>
          </p:cNvSpPr>
          <p:nvPr>
            <p:ph sz="half" idx="1"/>
          </p:nvPr>
        </p:nvSpPr>
        <p:spPr/>
        <p:txBody>
          <a:bodyPr/>
          <a:lstStyle/>
          <a:p>
            <a:pPr>
              <a:defRPr sz="2400">
                <a:solidFill>
                  <a:srgbClr val="000000"/>
                </a:solidFill>
                <a:latin typeface="Calibri"/>
              </a:defRPr>
            </a:pPr>
            <a:r>
              <a:t>Here is wisdom. Let him that hath understanding count the number of the beast: for it is the number of a man; and his number is Six hundred threescore and six.</a:t>
            </a:r>
          </a:p>
        </p:txBody>
      </p:sp>
      <p:pic>
        <p:nvPicPr>
          <p:cNvPr id="8194" name="Picture 2" descr="What Is the Mark of the Beast (a.k.a ...">
            <a:extLst>
              <a:ext uri="{FF2B5EF4-FFF2-40B4-BE49-F238E27FC236}">
                <a16:creationId xmlns:a16="http://schemas.microsoft.com/office/drawing/2014/main" id="{13719895-CF07-19A0-0858-2D316291E47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8929" y="2487167"/>
            <a:ext cx="3455495" cy="34554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3:22</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rPr sz="2800" dirty="0"/>
              <a:t>Therefore because the king's commandment was urgent, and the furnace exceeding hot, the flame of the fire slew those men that took up Shadrach, Meshach, and Abednego.</a:t>
            </a:r>
          </a:p>
        </p:txBody>
      </p:sp>
      <p:pic>
        <p:nvPicPr>
          <p:cNvPr id="87042" name="Picture 2" descr="But the flames leaped out of the blazing furnace and burned them to death. – Slide 35">
            <a:extLst>
              <a:ext uri="{FF2B5EF4-FFF2-40B4-BE49-F238E27FC236}">
                <a16:creationId xmlns:a16="http://schemas.microsoft.com/office/drawing/2014/main" id="{91FAA1A4-F0B5-430E-AED1-65A17E4C6B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3:23</a:t>
            </a:r>
          </a:p>
        </p:txBody>
      </p:sp>
      <p:sp>
        <p:nvSpPr>
          <p:cNvPr id="4" name="Content Placeholder 3"/>
          <p:cNvSpPr>
            <a:spLocks noGrp="1"/>
          </p:cNvSpPr>
          <p:nvPr>
            <p:ph sz="half" idx="2"/>
          </p:nvPr>
        </p:nvSpPr>
        <p:spPr/>
        <p:txBody>
          <a:bodyPr>
            <a:normAutofit fontScale="92500" lnSpcReduction="10000"/>
          </a:bodyPr>
          <a:lstStyle/>
          <a:p>
            <a:pPr>
              <a:defRPr sz="2400">
                <a:solidFill>
                  <a:srgbClr val="000000"/>
                </a:solidFill>
                <a:latin typeface="Calibri"/>
              </a:defRPr>
            </a:pPr>
            <a:r>
              <a:rPr sz="3200" dirty="0"/>
              <a:t>And these three men, Shadrach, Meshach, and Abednego, fell down bound into the midst of the burning fiery furnace.</a:t>
            </a:r>
          </a:p>
        </p:txBody>
      </p:sp>
      <p:pic>
        <p:nvPicPr>
          <p:cNvPr id="88066" name="Picture 2" descr="Abednego, whose real name meant ‘The Lord is my helper’, joined them. – Slide 33">
            <a:extLst>
              <a:ext uri="{FF2B5EF4-FFF2-40B4-BE49-F238E27FC236}">
                <a16:creationId xmlns:a16="http://schemas.microsoft.com/office/drawing/2014/main" id="{E3C3C5CC-31E9-22AA-A17B-2C9C8BC0DA0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3:24</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t>Then Nebuchadnezzar the king was astonied, and rose up in haste, and spake, and said unto his counsellors, Did not we cast three men bound into the midst of the fire? They answered and said unto the king, True, O king.</a:t>
            </a:r>
          </a:p>
        </p:txBody>
      </p:sp>
      <p:pic>
        <p:nvPicPr>
          <p:cNvPr id="89090" name="Picture 2" descr="And then the King saw something that made him jump to his feet. He could not believe his eyes. – Slide 36">
            <a:extLst>
              <a:ext uri="{FF2B5EF4-FFF2-40B4-BE49-F238E27FC236}">
                <a16:creationId xmlns:a16="http://schemas.microsoft.com/office/drawing/2014/main" id="{A18B7160-F74D-4B57-0737-B63CC24EE62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3:25</a:t>
            </a:r>
          </a:p>
        </p:txBody>
      </p:sp>
      <p:sp>
        <p:nvSpPr>
          <p:cNvPr id="4" name="Content Placeholder 3"/>
          <p:cNvSpPr>
            <a:spLocks noGrp="1"/>
          </p:cNvSpPr>
          <p:nvPr>
            <p:ph sz="half" idx="2"/>
          </p:nvPr>
        </p:nvSpPr>
        <p:spPr/>
        <p:txBody>
          <a:bodyPr>
            <a:normAutofit fontScale="92500"/>
          </a:bodyPr>
          <a:lstStyle/>
          <a:p>
            <a:pPr>
              <a:defRPr sz="2400">
                <a:solidFill>
                  <a:srgbClr val="000000"/>
                </a:solidFill>
                <a:latin typeface="Calibri"/>
              </a:defRPr>
            </a:pPr>
            <a:r>
              <a:rPr sz="2800" dirty="0"/>
              <a:t>He answered and said, Lo, I see four men loose, walking in the midst of the fire, and they have no hurt; and the form of the fourth is like the Son of God.</a:t>
            </a:r>
          </a:p>
        </p:txBody>
      </p:sp>
      <p:pic>
        <p:nvPicPr>
          <p:cNvPr id="90114" name="Picture 2" descr="‘Didn’t we throw three men who were bound into the flames? – Slide 39">
            <a:extLst>
              <a:ext uri="{FF2B5EF4-FFF2-40B4-BE49-F238E27FC236}">
                <a16:creationId xmlns:a16="http://schemas.microsoft.com/office/drawing/2014/main" id="{B7335F35-5D03-1F40-E90B-7D33BC2F48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The (REAL) End of the Story: Daniel 3:26</a:t>
            </a:r>
          </a:p>
        </p:txBody>
      </p:sp>
      <p:sp>
        <p:nvSpPr>
          <p:cNvPr id="4" name="Content Placeholder 3"/>
          <p:cNvSpPr>
            <a:spLocks noGrp="1"/>
          </p:cNvSpPr>
          <p:nvPr>
            <p:ph sz="half" idx="2"/>
          </p:nvPr>
        </p:nvSpPr>
        <p:spPr/>
        <p:txBody>
          <a:bodyPr>
            <a:normAutofit fontScale="92500" lnSpcReduction="20000"/>
          </a:bodyPr>
          <a:lstStyle/>
          <a:p>
            <a:pPr>
              <a:defRPr sz="2400">
                <a:solidFill>
                  <a:srgbClr val="000000"/>
                </a:solidFill>
                <a:latin typeface="Calibri"/>
              </a:defRPr>
            </a:pPr>
            <a:r>
              <a:rPr dirty="0"/>
              <a:t>Then Nebuchadnezzar came near to the mouth of the burning fiery furnace, and </a:t>
            </a:r>
            <a:r>
              <a:rPr dirty="0" err="1"/>
              <a:t>spake</a:t>
            </a:r>
            <a:r>
              <a:rPr dirty="0"/>
              <a:t>, and said, Shadrach, Meshach, and Abednego, ye servants of the most high God, come forth, and come hither. Then Shadrach, Meshach, and Abednego, came forth of the midst of the fire.</a:t>
            </a:r>
          </a:p>
        </p:txBody>
      </p:sp>
      <p:pic>
        <p:nvPicPr>
          <p:cNvPr id="91138" name="Picture 2" descr="‘I see four. And they are loose and walking around. The fourth man looks like the Son of God.’ – Slide 40">
            <a:extLst>
              <a:ext uri="{FF2B5EF4-FFF2-40B4-BE49-F238E27FC236}">
                <a16:creationId xmlns:a16="http://schemas.microsoft.com/office/drawing/2014/main" id="{A10DC92D-56E8-B303-E4DB-C97B9CC0C01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9513"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0A2BF-7986-9FAE-4AA5-E8D47CCA93DA}"/>
              </a:ext>
            </a:extLst>
          </p:cNvPr>
          <p:cNvSpPr>
            <a:spLocks noGrp="1"/>
          </p:cNvSpPr>
          <p:nvPr>
            <p:ph type="ctrTitle"/>
          </p:nvPr>
        </p:nvSpPr>
        <p:spPr/>
        <p:txBody>
          <a:bodyPr/>
          <a:lstStyle/>
          <a:p>
            <a:r>
              <a:rPr lang="en-US" dirty="0"/>
              <a:t>THANK YOU and </a:t>
            </a:r>
          </a:p>
        </p:txBody>
      </p:sp>
      <p:sp>
        <p:nvSpPr>
          <p:cNvPr id="3" name="Subtitle 2">
            <a:extLst>
              <a:ext uri="{FF2B5EF4-FFF2-40B4-BE49-F238E27FC236}">
                <a16:creationId xmlns:a16="http://schemas.microsoft.com/office/drawing/2014/main" id="{618768A9-075B-9584-D131-27F7A5F20E4E}"/>
              </a:ext>
            </a:extLst>
          </p:cNvPr>
          <p:cNvSpPr>
            <a:spLocks noGrp="1"/>
          </p:cNvSpPr>
          <p:nvPr>
            <p:ph type="subTitle" idx="1"/>
          </p:nvPr>
        </p:nvSpPr>
        <p:spPr/>
        <p:txBody>
          <a:bodyPr>
            <a:normAutofit fontScale="92500"/>
          </a:bodyPr>
          <a:lstStyle/>
          <a:p>
            <a:r>
              <a:rPr lang="en-US" sz="6600" dirty="0"/>
              <a:t>Happy Sabbath!!</a:t>
            </a:r>
          </a:p>
        </p:txBody>
      </p:sp>
    </p:spTree>
    <p:extLst>
      <p:ext uri="{BB962C8B-B14F-4D97-AF65-F5344CB8AC3E}">
        <p14:creationId xmlns:p14="http://schemas.microsoft.com/office/powerpoint/2010/main" val="26629638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197</TotalTime>
  <Words>4239</Words>
  <Application>Microsoft Office PowerPoint</Application>
  <PresentationFormat>On-screen Show (4:3)</PresentationFormat>
  <Paragraphs>202</Paragraphs>
  <Slides>95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95</vt:i4>
      </vt:variant>
    </vt:vector>
  </HeadingPairs>
  <TitlesOfParts>
    <vt:vector size="99" baseType="lpstr">
      <vt:lpstr>Arial</vt:lpstr>
      <vt:lpstr>Garamond</vt:lpstr>
      <vt:lpstr>Times New Roman</vt:lpstr>
      <vt:lpstr>Organic</vt:lpstr>
      <vt:lpstr>Precursors</vt:lpstr>
      <vt:lpstr>The End of the Story:  Revelation 13:11</vt:lpstr>
      <vt:lpstr>The End of the Story:  Revelation 13:12</vt:lpstr>
      <vt:lpstr>The End of the Story:  Revelation 13:13</vt:lpstr>
      <vt:lpstr>The End of the Story:  Revelation 13:14</vt:lpstr>
      <vt:lpstr>The End of the Story:  Revelation 13:15</vt:lpstr>
      <vt:lpstr>The End of the Story:  Revelation 13:16</vt:lpstr>
      <vt:lpstr>The End of the Story:  Revelation 13:17</vt:lpstr>
      <vt:lpstr>The End of the Story:  Revelation 13:18</vt:lpstr>
      <vt:lpstr>Certainty: Daniel 2:27</vt:lpstr>
      <vt:lpstr>Certainty: Daniel 2:28</vt:lpstr>
      <vt:lpstr>Certainty: Daniel 2:29</vt:lpstr>
      <vt:lpstr>Certainty: Daniel 2:30</vt:lpstr>
      <vt:lpstr>Certainty: Daniel 2:31</vt:lpstr>
      <vt:lpstr>Certainty: Daniel 2:32</vt:lpstr>
      <vt:lpstr>Certainty: Daniel 2:33</vt:lpstr>
      <vt:lpstr>Certainty: Daniel 2:34</vt:lpstr>
      <vt:lpstr>Certainty: Daniel 2:35</vt:lpstr>
      <vt:lpstr>Certainty: Daniel 2:36</vt:lpstr>
      <vt:lpstr>Certainty: Daniel 2:37</vt:lpstr>
      <vt:lpstr>Certainty: Daniel 2:38</vt:lpstr>
      <vt:lpstr>Certainty: Daniel 2:39</vt:lpstr>
      <vt:lpstr>Certainty: Daniel 2:40</vt:lpstr>
      <vt:lpstr>Certainty: Daniel 2:41</vt:lpstr>
      <vt:lpstr>Certainty: Daniel 2:42</vt:lpstr>
      <vt:lpstr>Certainty: Daniel 2:43</vt:lpstr>
      <vt:lpstr>Certainty: Daniel 2:44</vt:lpstr>
      <vt:lpstr>Certainty: Daniel 2:45</vt:lpstr>
      <vt:lpstr>World History: Daniel 7:2</vt:lpstr>
      <vt:lpstr>World History: Daniel 7:3</vt:lpstr>
      <vt:lpstr>World History: Daniel 7:4</vt:lpstr>
      <vt:lpstr>World History: Daniel 7:5</vt:lpstr>
      <vt:lpstr>World History: Daniel 7:6</vt:lpstr>
      <vt:lpstr>World History: Daniel 7:7</vt:lpstr>
      <vt:lpstr>World History: Daniel 7:8</vt:lpstr>
      <vt:lpstr>World History: Daniel 7:17</vt:lpstr>
      <vt:lpstr>World History: Daniel 7:19</vt:lpstr>
      <vt:lpstr>World History: Daniel 7:20</vt:lpstr>
      <vt:lpstr>World History: Daniel 7:21</vt:lpstr>
      <vt:lpstr>World History: Daniel 7:22</vt:lpstr>
      <vt:lpstr>World History: Daniel 7:23</vt:lpstr>
      <vt:lpstr>World History: Daniel 7:24</vt:lpstr>
      <vt:lpstr>World History: Daniel 7:25</vt:lpstr>
      <vt:lpstr>PowerPoint Presentation</vt:lpstr>
      <vt:lpstr>World History: Daniel 7:26</vt:lpstr>
      <vt:lpstr>World History: Daniel 7:27</vt:lpstr>
      <vt:lpstr>PowerPoint Presentation</vt:lpstr>
      <vt:lpstr>The First Beast: Revelation 13:1</vt:lpstr>
      <vt:lpstr>The First Beast: Revelation 13:1</vt:lpstr>
      <vt:lpstr>The First Beast: Revelation 13:2</vt:lpstr>
      <vt:lpstr>The First Beast: Revelation 13:2</vt:lpstr>
      <vt:lpstr>The First Beast: Revelation 13:3</vt:lpstr>
      <vt:lpstr>The First Beast: Revelation 13:4</vt:lpstr>
      <vt:lpstr>The First Beast: Revelation 13:5</vt:lpstr>
      <vt:lpstr>PowerPoint Presentation</vt:lpstr>
      <vt:lpstr>The First Beast: Revelation 13:6</vt:lpstr>
      <vt:lpstr>The First Beast: Revelation 13:7</vt:lpstr>
      <vt:lpstr>The First Beast: Revelation 13:8</vt:lpstr>
      <vt:lpstr>PowerPoint Presentation</vt:lpstr>
      <vt:lpstr>The Second Beast: Revelation 13:11</vt:lpstr>
      <vt:lpstr>The Second Beast: Revelation 13:12</vt:lpstr>
      <vt:lpstr>The Second Beast: Revelation 13:13</vt:lpstr>
      <vt:lpstr>The Second Beast: Revelation 13:14</vt:lpstr>
      <vt:lpstr>The Second Beast: Revelation 13:15</vt:lpstr>
      <vt:lpstr>The Second Beast: Revelation 13:15</vt:lpstr>
      <vt:lpstr>The Second Beast: Revelation 13:16</vt:lpstr>
      <vt:lpstr>Deuteronomy 6:4-6, 8</vt:lpstr>
      <vt:lpstr>The Second Beast: Revelation 13:17</vt:lpstr>
      <vt:lpstr>The Second Beast: Revelation 13:18</vt:lpstr>
      <vt:lpstr>The (REAL) End of the Story: Daniel 3:1</vt:lpstr>
      <vt:lpstr>The (REAL) End of the Story: Daniel 3:2</vt:lpstr>
      <vt:lpstr>The (REAL) End of the Story: Daniel 3:3</vt:lpstr>
      <vt:lpstr>The (REAL) End of the Story: Daniel 3:4</vt:lpstr>
      <vt:lpstr>The (REAL) End of the Story: Daniel 3:5</vt:lpstr>
      <vt:lpstr>The (REAL) End of the Story: Daniel 3:6</vt:lpstr>
      <vt:lpstr>The (REAL) End of the Story: Daniel 3:7</vt:lpstr>
      <vt:lpstr>The (REAL) End of the Story: Daniel 3:8</vt:lpstr>
      <vt:lpstr>The (REAL) End of the Story: Daniel 3:9</vt:lpstr>
      <vt:lpstr>The (REAL) End of the Story: Daniel 3:10</vt:lpstr>
      <vt:lpstr>The (REAL) End of the Story: Daniel 3:11</vt:lpstr>
      <vt:lpstr>The (REAL) End of the Story: Daniel 3:12</vt:lpstr>
      <vt:lpstr>The (REAL) End of the Story: Daniel 3:13</vt:lpstr>
      <vt:lpstr>The (REAL) End of the Story: Daniel 3:14</vt:lpstr>
      <vt:lpstr>The (REAL) End of the Story: Daniel 3:16</vt:lpstr>
      <vt:lpstr>The (REAL) End of the Story: Daniel 3:17</vt:lpstr>
      <vt:lpstr>The (REAL) End of the Story: Daniel 3:18</vt:lpstr>
      <vt:lpstr>The (REAL) End of the Story: Daniel 3:19</vt:lpstr>
      <vt:lpstr>The (REAL) End of the Story: Daniel 3:20</vt:lpstr>
      <vt:lpstr>The (REAL) End of the Story: Daniel 3:21</vt:lpstr>
      <vt:lpstr>The (REAL) End of the Story: Daniel 3:22</vt:lpstr>
      <vt:lpstr>The (REAL) End of the Story: Daniel 3:23</vt:lpstr>
      <vt:lpstr>The (REAL) End of the Story: Daniel 3:24</vt:lpstr>
      <vt:lpstr>The (REAL) End of the Story: Daniel 3:25</vt:lpstr>
      <vt:lpstr>The (REAL) End of the Story: Daniel 3:26</vt:lpstr>
      <vt:lpstr>THANK YOU and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2</cp:revision>
  <dcterms:created xsi:type="dcterms:W3CDTF">2013-01-27T09:14:16Z</dcterms:created>
  <dcterms:modified xsi:type="dcterms:W3CDTF">2025-06-21T06:03:43Z</dcterms:modified>
  <cp:category/>
</cp:coreProperties>
</file>