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1"/>
  </p:sldMasterIdLst>
  <p:sldIdLst>
    <p:sldId id="344" r:id="rId2"/>
    <p:sldId id="256" r:id="rId3"/>
    <p:sldId id="258" r:id="rId4"/>
    <p:sldId id="345" r:id="rId5"/>
    <p:sldId id="260" r:id="rId6"/>
    <p:sldId id="261" r:id="rId7"/>
    <p:sldId id="346" r:id="rId8"/>
    <p:sldId id="262" r:id="rId9"/>
    <p:sldId id="350" r:id="rId10"/>
    <p:sldId id="351" r:id="rId11"/>
    <p:sldId id="352" r:id="rId12"/>
    <p:sldId id="353" r:id="rId13"/>
    <p:sldId id="354" r:id="rId14"/>
    <p:sldId id="349" r:id="rId15"/>
    <p:sldId id="263" r:id="rId16"/>
    <p:sldId id="347" r:id="rId17"/>
    <p:sldId id="265" r:id="rId18"/>
    <p:sldId id="266" r:id="rId19"/>
    <p:sldId id="267" r:id="rId20"/>
    <p:sldId id="268" r:id="rId21"/>
    <p:sldId id="269" r:id="rId22"/>
    <p:sldId id="270" r:id="rId23"/>
    <p:sldId id="271" r:id="rId24"/>
    <p:sldId id="277" r:id="rId25"/>
    <p:sldId id="278" r:id="rId26"/>
    <p:sldId id="279" r:id="rId27"/>
    <p:sldId id="280" r:id="rId28"/>
    <p:sldId id="355"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57" r:id="rId50"/>
    <p:sldId id="358" r:id="rId51"/>
    <p:sldId id="359" r:id="rId52"/>
    <p:sldId id="360" r:id="rId53"/>
    <p:sldId id="361"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56" r:id="rId69"/>
    <p:sldId id="315" r:id="rId70"/>
    <p:sldId id="316" r:id="rId71"/>
    <p:sldId id="362" r:id="rId72"/>
    <p:sldId id="363" r:id="rId73"/>
    <p:sldId id="319" r:id="rId74"/>
    <p:sldId id="320" r:id="rId75"/>
    <p:sldId id="321" r:id="rId76"/>
    <p:sldId id="322" r:id="rId77"/>
    <p:sldId id="317" r:id="rId78"/>
    <p:sldId id="323" r:id="rId79"/>
    <p:sldId id="324" r:id="rId80"/>
    <p:sldId id="325" r:id="rId81"/>
    <p:sldId id="326" r:id="rId82"/>
    <p:sldId id="364" r:id="rId8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57" d="100"/>
          <a:sy n="57" d="100"/>
        </p:scale>
        <p:origin x="915"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5BCAD085-E8A6-8845-BD4E-CB4CCA059FC4}" type="datetimeFigureOut">
              <a:rPr lang="en-US" smtClean="0"/>
              <a:t>6/27/2025</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1205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61939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6/27/2025</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93183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6/27/2025</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45225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5BCAD085-E8A6-8845-BD4E-CB4CCA059FC4}" type="datetimeFigureOut">
              <a:rPr lang="en-US" smtClean="0"/>
              <a:t>6/27/2025</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66218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6/27/2025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76412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6/27/2025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04437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49781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6/27/2025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72044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1068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6/27/2025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7942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6/27/2025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24703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6/27/2025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92658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6/27/2025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9342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15904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58428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6654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6/27/2025</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503731092"/>
      </p:ext>
    </p:extLst>
  </p:cSld>
  <p:clrMap bg1="dk1" tx1="lt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B3E16-3924-3FB7-F0B9-18EF479E4268}"/>
              </a:ext>
            </a:extLst>
          </p:cNvPr>
          <p:cNvSpPr>
            <a:spLocks noGrp="1"/>
          </p:cNvSpPr>
          <p:nvPr>
            <p:ph type="ctrTitle"/>
          </p:nvPr>
        </p:nvSpPr>
        <p:spPr/>
        <p:txBody>
          <a:bodyPr>
            <a:normAutofit fontScale="90000"/>
          </a:bodyPr>
          <a:lstStyle/>
          <a:p>
            <a:r>
              <a:rPr lang="en-US" sz="9600" dirty="0"/>
              <a:t>Images of the End</a:t>
            </a:r>
          </a:p>
        </p:txBody>
      </p:sp>
      <p:sp>
        <p:nvSpPr>
          <p:cNvPr id="3" name="Subtitle 2">
            <a:extLst>
              <a:ext uri="{FF2B5EF4-FFF2-40B4-BE49-F238E27FC236}">
                <a16:creationId xmlns:a16="http://schemas.microsoft.com/office/drawing/2014/main" id="{0FAD62F2-9B8C-6D76-B223-E90D005FFE0A}"/>
              </a:ext>
            </a:extLst>
          </p:cNvPr>
          <p:cNvSpPr>
            <a:spLocks noGrp="1"/>
          </p:cNvSpPr>
          <p:nvPr>
            <p:ph type="subTitle" idx="1"/>
          </p:nvPr>
        </p:nvSpPr>
        <p:spPr/>
        <p:txBody>
          <a:bodyPr>
            <a:normAutofit fontScale="85000" lnSpcReduction="10000"/>
          </a:bodyPr>
          <a:lstStyle/>
          <a:p>
            <a:r>
              <a:rPr lang="en-US" sz="4800" dirty="0"/>
              <a:t>2</a:t>
            </a:r>
            <a:r>
              <a:rPr lang="en-US" sz="4800" baseline="30000" dirty="0"/>
              <a:t>nd</a:t>
            </a:r>
            <a:r>
              <a:rPr lang="en-US" sz="4800" dirty="0"/>
              <a:t> Quarter 2025, Lesson 13</a:t>
            </a:r>
          </a:p>
        </p:txBody>
      </p:sp>
    </p:spTree>
    <p:extLst>
      <p:ext uri="{BB962C8B-B14F-4D97-AF65-F5344CB8AC3E}">
        <p14:creationId xmlns:p14="http://schemas.microsoft.com/office/powerpoint/2010/main" val="3931631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144D0-35EF-9D2F-2FF6-73C49CAFD9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6EACD-9124-4C58-0B8B-82A97FB0547A}"/>
              </a:ext>
            </a:extLst>
          </p:cNvPr>
          <p:cNvSpPr>
            <a:spLocks noGrp="1"/>
          </p:cNvSpPr>
          <p:nvPr>
            <p:ph type="title"/>
          </p:nvPr>
        </p:nvSpPr>
        <p:spPr/>
        <p:txBody>
          <a:bodyPr/>
          <a:lstStyle/>
          <a:p>
            <a:r>
              <a:rPr dirty="0"/>
              <a:t>Babylon</a:t>
            </a:r>
            <a:r>
              <a:rPr lang="en-US" dirty="0"/>
              <a:t>’s</a:t>
            </a:r>
            <a:r>
              <a:rPr dirty="0"/>
              <a:t> History </a:t>
            </a:r>
            <a:r>
              <a:rPr lang="en-US" dirty="0"/>
              <a:t>–</a:t>
            </a:r>
            <a:r>
              <a:rPr dirty="0"/>
              <a:t> </a:t>
            </a:r>
            <a:r>
              <a:rPr lang="en-US" dirty="0"/>
              <a:t>Genesis 11:6</a:t>
            </a:r>
            <a:endParaRPr dirty="0"/>
          </a:p>
        </p:txBody>
      </p:sp>
      <p:sp>
        <p:nvSpPr>
          <p:cNvPr id="4" name="Content Placeholder 3">
            <a:extLst>
              <a:ext uri="{FF2B5EF4-FFF2-40B4-BE49-F238E27FC236}">
                <a16:creationId xmlns:a16="http://schemas.microsoft.com/office/drawing/2014/main" id="{9EF70A8D-BD8D-1FFD-9E7E-B3628C5F8B6D}"/>
              </a:ext>
            </a:extLst>
          </p:cNvPr>
          <p:cNvSpPr>
            <a:spLocks noGrp="1"/>
          </p:cNvSpPr>
          <p:nvPr>
            <p:ph sz="half" idx="2"/>
          </p:nvPr>
        </p:nvSpPr>
        <p:spPr/>
        <p:txBody>
          <a:bodyPr>
            <a:normAutofit fontScale="92500" lnSpcReduction="20000"/>
          </a:bodyPr>
          <a:lstStyle/>
          <a:p>
            <a:r>
              <a:rPr lang="en-US" sz="3200" dirty="0"/>
              <a:t>And the </a:t>
            </a:r>
            <a:r>
              <a:rPr lang="en-US" sz="3200" cap="small" dirty="0"/>
              <a:t>Lord</a:t>
            </a:r>
            <a:r>
              <a:rPr lang="en-US" sz="3200" dirty="0"/>
              <a:t> said, Behold, the people is one, and they have all one language; and this they begin to do: and now nothing will be restrained from them, which they have imagined to do.</a:t>
            </a:r>
            <a:endParaRPr sz="6600" dirty="0"/>
          </a:p>
        </p:txBody>
      </p:sp>
      <p:pic>
        <p:nvPicPr>
          <p:cNvPr id="8194" name="Picture 2" descr="Tower of Babel - Works in Progress - Blender Artists Community">
            <a:extLst>
              <a:ext uri="{FF2B5EF4-FFF2-40B4-BE49-F238E27FC236}">
                <a16:creationId xmlns:a16="http://schemas.microsoft.com/office/drawing/2014/main" id="{F9383F1A-0521-5C47-29CF-475AAF41998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8764" y="2193925"/>
            <a:ext cx="3381521" cy="407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183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697DA-DA9B-D7D2-8F23-D3675155A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982EE1-B506-024D-E70E-041C95AD23F0}"/>
              </a:ext>
            </a:extLst>
          </p:cNvPr>
          <p:cNvSpPr>
            <a:spLocks noGrp="1"/>
          </p:cNvSpPr>
          <p:nvPr>
            <p:ph type="title"/>
          </p:nvPr>
        </p:nvSpPr>
        <p:spPr/>
        <p:txBody>
          <a:bodyPr/>
          <a:lstStyle/>
          <a:p>
            <a:r>
              <a:rPr dirty="0"/>
              <a:t>Babylon</a:t>
            </a:r>
            <a:r>
              <a:rPr lang="en-US" dirty="0"/>
              <a:t>’s</a:t>
            </a:r>
            <a:r>
              <a:rPr dirty="0"/>
              <a:t> History </a:t>
            </a:r>
            <a:r>
              <a:rPr lang="en-US" dirty="0"/>
              <a:t>–</a:t>
            </a:r>
            <a:r>
              <a:rPr dirty="0"/>
              <a:t> </a:t>
            </a:r>
            <a:r>
              <a:rPr lang="en-US" dirty="0"/>
              <a:t>Genesis 11:7</a:t>
            </a:r>
            <a:endParaRPr dirty="0"/>
          </a:p>
        </p:txBody>
      </p:sp>
      <p:sp>
        <p:nvSpPr>
          <p:cNvPr id="4" name="Content Placeholder 3">
            <a:extLst>
              <a:ext uri="{FF2B5EF4-FFF2-40B4-BE49-F238E27FC236}">
                <a16:creationId xmlns:a16="http://schemas.microsoft.com/office/drawing/2014/main" id="{674125C6-8A91-B0BF-883C-8CC0AD33E86F}"/>
              </a:ext>
            </a:extLst>
          </p:cNvPr>
          <p:cNvSpPr>
            <a:spLocks noGrp="1"/>
          </p:cNvSpPr>
          <p:nvPr>
            <p:ph sz="half" idx="2"/>
          </p:nvPr>
        </p:nvSpPr>
        <p:spPr/>
        <p:txBody>
          <a:bodyPr>
            <a:normAutofit/>
          </a:bodyPr>
          <a:lstStyle/>
          <a:p>
            <a:r>
              <a:rPr lang="en-US" sz="3600" dirty="0"/>
              <a:t>Go to, let us go down, and there confound their language, that they may not understand one another's speech.</a:t>
            </a:r>
            <a:endParaRPr sz="9600" dirty="0"/>
          </a:p>
        </p:txBody>
      </p:sp>
      <p:pic>
        <p:nvPicPr>
          <p:cNvPr id="9218" name="Picture 2" descr="Strategy Tower of Babel ...">
            <a:extLst>
              <a:ext uri="{FF2B5EF4-FFF2-40B4-BE49-F238E27FC236}">
                <a16:creationId xmlns:a16="http://schemas.microsoft.com/office/drawing/2014/main" id="{B3591764-251C-6E3D-23E6-0213909F7F5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00330" y="2194560"/>
            <a:ext cx="4271670" cy="3839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767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E1788-76BB-991A-2B7D-0131373D7E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0D5F3E-60D6-DE39-BECD-92CC4CBCED13}"/>
              </a:ext>
            </a:extLst>
          </p:cNvPr>
          <p:cNvSpPr>
            <a:spLocks noGrp="1"/>
          </p:cNvSpPr>
          <p:nvPr>
            <p:ph type="title"/>
          </p:nvPr>
        </p:nvSpPr>
        <p:spPr/>
        <p:txBody>
          <a:bodyPr/>
          <a:lstStyle/>
          <a:p>
            <a:r>
              <a:rPr dirty="0"/>
              <a:t>Babylon</a:t>
            </a:r>
            <a:r>
              <a:rPr lang="en-US" dirty="0"/>
              <a:t>’s</a:t>
            </a:r>
            <a:r>
              <a:rPr dirty="0"/>
              <a:t> History </a:t>
            </a:r>
            <a:r>
              <a:rPr lang="en-US" dirty="0"/>
              <a:t>–</a:t>
            </a:r>
            <a:r>
              <a:rPr dirty="0"/>
              <a:t> </a:t>
            </a:r>
            <a:r>
              <a:rPr lang="en-US" dirty="0"/>
              <a:t>Genesis 11:8</a:t>
            </a:r>
            <a:endParaRPr dirty="0"/>
          </a:p>
        </p:txBody>
      </p:sp>
      <p:sp>
        <p:nvSpPr>
          <p:cNvPr id="4" name="Content Placeholder 3">
            <a:extLst>
              <a:ext uri="{FF2B5EF4-FFF2-40B4-BE49-F238E27FC236}">
                <a16:creationId xmlns:a16="http://schemas.microsoft.com/office/drawing/2014/main" id="{FC217C6D-715B-D653-C3A2-70D5255830E3}"/>
              </a:ext>
            </a:extLst>
          </p:cNvPr>
          <p:cNvSpPr>
            <a:spLocks noGrp="1"/>
          </p:cNvSpPr>
          <p:nvPr>
            <p:ph sz="half" idx="2"/>
          </p:nvPr>
        </p:nvSpPr>
        <p:spPr/>
        <p:txBody>
          <a:bodyPr>
            <a:normAutofit fontScale="92500" lnSpcReduction="20000"/>
          </a:bodyPr>
          <a:lstStyle/>
          <a:p>
            <a:r>
              <a:rPr lang="en-US" sz="4000" dirty="0"/>
              <a:t>So the LORD scattered them abroad from thence upon the face of all the earth: and they left off to build the city.</a:t>
            </a:r>
            <a:endParaRPr sz="23900" dirty="0"/>
          </a:p>
        </p:txBody>
      </p:sp>
      <p:pic>
        <p:nvPicPr>
          <p:cNvPr id="10246" name="Picture 6" descr="The Tower of Babel (But Biblically ...">
            <a:extLst>
              <a:ext uri="{FF2B5EF4-FFF2-40B4-BE49-F238E27FC236}">
                <a16:creationId xmlns:a16="http://schemas.microsoft.com/office/drawing/2014/main" id="{E51C98C5-AE2C-7C11-C878-5ACEC514380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072" r="6228"/>
          <a:stretch>
            <a:fillRect/>
          </a:stretch>
        </p:blipFill>
        <p:spPr bwMode="auto">
          <a:xfrm>
            <a:off x="293337" y="2646217"/>
            <a:ext cx="4348762" cy="2664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459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797D1-CE72-5C60-3679-C7DE7AFE2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35824-E4BB-E221-DD56-B0225B74D85C}"/>
              </a:ext>
            </a:extLst>
          </p:cNvPr>
          <p:cNvSpPr>
            <a:spLocks noGrp="1"/>
          </p:cNvSpPr>
          <p:nvPr>
            <p:ph type="title"/>
          </p:nvPr>
        </p:nvSpPr>
        <p:spPr/>
        <p:txBody>
          <a:bodyPr/>
          <a:lstStyle/>
          <a:p>
            <a:r>
              <a:rPr dirty="0"/>
              <a:t>Babylon</a:t>
            </a:r>
            <a:r>
              <a:rPr lang="en-US" dirty="0"/>
              <a:t>’s</a:t>
            </a:r>
            <a:r>
              <a:rPr dirty="0"/>
              <a:t> History </a:t>
            </a:r>
            <a:r>
              <a:rPr lang="en-US" dirty="0"/>
              <a:t>–</a:t>
            </a:r>
            <a:r>
              <a:rPr dirty="0"/>
              <a:t> </a:t>
            </a:r>
            <a:r>
              <a:rPr lang="en-US" dirty="0"/>
              <a:t>Genesis 11:9</a:t>
            </a:r>
            <a:endParaRPr dirty="0"/>
          </a:p>
        </p:txBody>
      </p:sp>
      <p:sp>
        <p:nvSpPr>
          <p:cNvPr id="4" name="Content Placeholder 3">
            <a:extLst>
              <a:ext uri="{FF2B5EF4-FFF2-40B4-BE49-F238E27FC236}">
                <a16:creationId xmlns:a16="http://schemas.microsoft.com/office/drawing/2014/main" id="{0EC24AC2-6100-D8F0-006F-F30E58E8B4C8}"/>
              </a:ext>
            </a:extLst>
          </p:cNvPr>
          <p:cNvSpPr>
            <a:spLocks noGrp="1"/>
          </p:cNvSpPr>
          <p:nvPr>
            <p:ph sz="half" idx="2"/>
          </p:nvPr>
        </p:nvSpPr>
        <p:spPr/>
        <p:txBody>
          <a:bodyPr>
            <a:normAutofit fontScale="92500"/>
          </a:bodyPr>
          <a:lstStyle/>
          <a:p>
            <a:r>
              <a:rPr lang="en-US" sz="2800" dirty="0"/>
              <a:t>Therefore is the name of it called Babel; because the </a:t>
            </a:r>
            <a:r>
              <a:rPr lang="en-US" sz="2800" cap="small" dirty="0"/>
              <a:t>Lord</a:t>
            </a:r>
            <a:r>
              <a:rPr lang="en-US" sz="2800" dirty="0"/>
              <a:t> did there confound the language of all the earth: and from thence did the </a:t>
            </a:r>
            <a:r>
              <a:rPr lang="en-US" sz="2800" cap="small" dirty="0"/>
              <a:t>Lord</a:t>
            </a:r>
            <a:r>
              <a:rPr lang="en-US" sz="2800" dirty="0"/>
              <a:t> scatter them abroad upon the face of all the earth.</a:t>
            </a:r>
            <a:endParaRPr sz="38200" dirty="0"/>
          </a:p>
        </p:txBody>
      </p:sp>
      <p:pic>
        <p:nvPicPr>
          <p:cNvPr id="11266" name="Picture 2" descr="The Tower of Babel | Children's Bible Lessons">
            <a:extLst>
              <a:ext uri="{FF2B5EF4-FFF2-40B4-BE49-F238E27FC236}">
                <a16:creationId xmlns:a16="http://schemas.microsoft.com/office/drawing/2014/main" id="{D2A6E1EB-542F-5833-0D0A-0EA325128F7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59717" y="2327563"/>
            <a:ext cx="3423718" cy="3423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878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DAEE5-4862-7212-7C8F-4D9EAB9E9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73F250-7FFB-D5AC-7AAB-B8CCF5B00EEA}"/>
              </a:ext>
            </a:extLst>
          </p:cNvPr>
          <p:cNvSpPr>
            <a:spLocks noGrp="1"/>
          </p:cNvSpPr>
          <p:nvPr>
            <p:ph type="title"/>
          </p:nvPr>
        </p:nvSpPr>
        <p:spPr/>
        <p:txBody>
          <a:bodyPr/>
          <a:lstStyle/>
          <a:p>
            <a:r>
              <a:rPr dirty="0"/>
              <a:t>Babylon</a:t>
            </a:r>
            <a:r>
              <a:rPr lang="en-US" dirty="0"/>
              <a:t>’s</a:t>
            </a:r>
            <a:r>
              <a:rPr dirty="0"/>
              <a:t> History - Daniel 1:1</a:t>
            </a:r>
          </a:p>
        </p:txBody>
      </p:sp>
      <p:sp>
        <p:nvSpPr>
          <p:cNvPr id="4" name="Content Placeholder 3">
            <a:extLst>
              <a:ext uri="{FF2B5EF4-FFF2-40B4-BE49-F238E27FC236}">
                <a16:creationId xmlns:a16="http://schemas.microsoft.com/office/drawing/2014/main" id="{2E60F50F-2AD6-BCD2-6791-3C6414FAA04C}"/>
              </a:ext>
            </a:extLst>
          </p:cNvPr>
          <p:cNvSpPr>
            <a:spLocks noGrp="1"/>
          </p:cNvSpPr>
          <p:nvPr>
            <p:ph sz="half" idx="2"/>
          </p:nvPr>
        </p:nvSpPr>
        <p:spPr/>
        <p:txBody>
          <a:bodyPr>
            <a:normAutofit lnSpcReduction="10000"/>
          </a:bodyPr>
          <a:lstStyle/>
          <a:p>
            <a:r>
              <a:rPr sz="3600" dirty="0"/>
              <a:t>In the third year of the reign of Jehoiakim king of Judah came </a:t>
            </a:r>
            <a:r>
              <a:rPr sz="3600" dirty="0" err="1"/>
              <a:t>Nebuchad</a:t>
            </a:r>
            <a:r>
              <a:rPr lang="en-US" sz="3600" dirty="0" err="1"/>
              <a:t>-</a:t>
            </a:r>
            <a:r>
              <a:rPr sz="3600" dirty="0" err="1"/>
              <a:t>nezzar</a:t>
            </a:r>
            <a:r>
              <a:rPr sz="3600" dirty="0"/>
              <a:t> king of Babylon unto Jerusalem, and besieged it.</a:t>
            </a:r>
          </a:p>
        </p:txBody>
      </p:sp>
      <p:pic>
        <p:nvPicPr>
          <p:cNvPr id="12294" name="Picture 6" descr="586 BC: The Fall of Jerusalem – Bible Discovery TV">
            <a:extLst>
              <a:ext uri="{FF2B5EF4-FFF2-40B4-BE49-F238E27FC236}">
                <a16:creationId xmlns:a16="http://schemas.microsoft.com/office/drawing/2014/main" id="{E3036EB2-4B17-E731-E2FC-4A39C10566A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989" r="16275"/>
          <a:stretch>
            <a:fillRect/>
          </a:stretch>
        </p:blipFill>
        <p:spPr bwMode="auto">
          <a:xfrm>
            <a:off x="323563" y="2057400"/>
            <a:ext cx="4178340" cy="4206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916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a:t>
            </a:r>
            <a:r>
              <a:rPr lang="en-US" dirty="0"/>
              <a:t>’s</a:t>
            </a:r>
            <a:r>
              <a:rPr dirty="0"/>
              <a:t> History - Daniel 1:2</a:t>
            </a:r>
          </a:p>
        </p:txBody>
      </p:sp>
      <p:sp>
        <p:nvSpPr>
          <p:cNvPr id="4" name="Content Placeholder 3"/>
          <p:cNvSpPr>
            <a:spLocks noGrp="1"/>
          </p:cNvSpPr>
          <p:nvPr>
            <p:ph sz="half" idx="2"/>
          </p:nvPr>
        </p:nvSpPr>
        <p:spPr/>
        <p:txBody>
          <a:bodyPr>
            <a:normAutofit fontScale="92500" lnSpcReduction="10000"/>
          </a:bodyPr>
          <a:lstStyle/>
          <a:p>
            <a:r>
              <a:rPr sz="2800" dirty="0"/>
              <a:t>And the Lord gave Jehoiakim king of Judah into his hand, with part of the vessels of the house of God: which he carried into the land of Shinar to the house of his god; and he brought the vessels into the treasure house of his god.</a:t>
            </a:r>
          </a:p>
        </p:txBody>
      </p:sp>
      <p:pic>
        <p:nvPicPr>
          <p:cNvPr id="13314" name="Picture 2" descr="Jerusalem - Holy City, Ancient History ...">
            <a:extLst>
              <a:ext uri="{FF2B5EF4-FFF2-40B4-BE49-F238E27FC236}">
                <a16:creationId xmlns:a16="http://schemas.microsoft.com/office/drawing/2014/main" id="{B111F01F-E851-D522-EB97-1E5E6C696E4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9366" r="3032"/>
          <a:stretch>
            <a:fillRect/>
          </a:stretch>
        </p:blipFill>
        <p:spPr bwMode="auto">
          <a:xfrm>
            <a:off x="484908" y="2242386"/>
            <a:ext cx="4087092" cy="39734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28120-F8ED-B41F-038E-2FDC5489B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620BB-089B-02F8-F1DA-31E235F921ED}"/>
              </a:ext>
            </a:extLst>
          </p:cNvPr>
          <p:cNvSpPr>
            <a:spLocks noGrp="1"/>
          </p:cNvSpPr>
          <p:nvPr>
            <p:ph type="title"/>
          </p:nvPr>
        </p:nvSpPr>
        <p:spPr/>
        <p:txBody>
          <a:bodyPr>
            <a:normAutofit/>
          </a:bodyPr>
          <a:lstStyle/>
          <a:p>
            <a:r>
              <a:rPr dirty="0"/>
              <a:t>Babylon</a:t>
            </a:r>
            <a:r>
              <a:rPr lang="en-US" dirty="0"/>
              <a:t>’s</a:t>
            </a:r>
            <a:r>
              <a:rPr dirty="0"/>
              <a:t> Apostasy - Revelation 17:1</a:t>
            </a:r>
          </a:p>
        </p:txBody>
      </p:sp>
      <p:sp>
        <p:nvSpPr>
          <p:cNvPr id="3" name="Content Placeholder 2">
            <a:extLst>
              <a:ext uri="{FF2B5EF4-FFF2-40B4-BE49-F238E27FC236}">
                <a16:creationId xmlns:a16="http://schemas.microsoft.com/office/drawing/2014/main" id="{9D1936EB-0A79-9AD5-BC90-9CB2C85E40C8}"/>
              </a:ext>
            </a:extLst>
          </p:cNvPr>
          <p:cNvSpPr>
            <a:spLocks noGrp="1"/>
          </p:cNvSpPr>
          <p:nvPr>
            <p:ph sz="half" idx="1"/>
          </p:nvPr>
        </p:nvSpPr>
        <p:spPr/>
        <p:txBody>
          <a:bodyPr>
            <a:normAutofit fontScale="92500"/>
          </a:bodyPr>
          <a:lstStyle/>
          <a:p>
            <a:r>
              <a:rPr sz="2800" dirty="0"/>
              <a:t>And there came one of the seven angels which had the seven vials, and talked with me, saying unto me, Come hither; I will shew unto thee the judgment of the great whore that </a:t>
            </a:r>
            <a:r>
              <a:rPr sz="2800" dirty="0" err="1"/>
              <a:t>sitteth</a:t>
            </a:r>
            <a:r>
              <a:rPr sz="2800" dirty="0"/>
              <a:t> upon many waters:</a:t>
            </a:r>
          </a:p>
        </p:txBody>
      </p:sp>
      <p:pic>
        <p:nvPicPr>
          <p:cNvPr id="14338" name="Picture 2" descr="JUDGMENT OF THE GREAT WHORE">
            <a:extLst>
              <a:ext uri="{FF2B5EF4-FFF2-40B4-BE49-F238E27FC236}">
                <a16:creationId xmlns:a16="http://schemas.microsoft.com/office/drawing/2014/main" id="{6375B614-BBB6-F834-7726-6F38683B96C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361" r="11419"/>
          <a:stretch>
            <a:fillRect/>
          </a:stretch>
        </p:blipFill>
        <p:spPr bwMode="auto">
          <a:xfrm>
            <a:off x="4881518" y="2268047"/>
            <a:ext cx="3389646" cy="3427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977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Babylon</a:t>
            </a:r>
            <a:r>
              <a:rPr lang="en-US" dirty="0"/>
              <a:t>’s</a:t>
            </a:r>
            <a:r>
              <a:rPr dirty="0"/>
              <a:t> Apostasy - Revelation 17:2</a:t>
            </a:r>
          </a:p>
        </p:txBody>
      </p:sp>
      <p:sp>
        <p:nvSpPr>
          <p:cNvPr id="3" name="Content Placeholder 2"/>
          <p:cNvSpPr>
            <a:spLocks noGrp="1"/>
          </p:cNvSpPr>
          <p:nvPr>
            <p:ph sz="half" idx="1"/>
          </p:nvPr>
        </p:nvSpPr>
        <p:spPr/>
        <p:txBody>
          <a:bodyPr>
            <a:normAutofit fontScale="92500" lnSpcReduction="20000"/>
          </a:bodyPr>
          <a:lstStyle/>
          <a:p>
            <a:r>
              <a:rPr sz="3600" dirty="0"/>
              <a:t>With whom the kings of the earth have committed fornication, and the inhabitants of the earth have been made drunk with the wine of her fornication.</a:t>
            </a:r>
          </a:p>
        </p:txBody>
      </p:sp>
      <p:pic>
        <p:nvPicPr>
          <p:cNvPr id="15364" name="Picture 4" descr="Generated image">
            <a:extLst>
              <a:ext uri="{FF2B5EF4-FFF2-40B4-BE49-F238E27FC236}">
                <a16:creationId xmlns:a16="http://schemas.microsoft.com/office/drawing/2014/main" id="{7F2E9CB7-4833-7446-04CF-FDDD759218A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Babylon</a:t>
            </a:r>
            <a:r>
              <a:rPr lang="en-US" dirty="0"/>
              <a:t>’s</a:t>
            </a:r>
            <a:r>
              <a:rPr dirty="0"/>
              <a:t> Apostasy - Revelation 17:3</a:t>
            </a:r>
          </a:p>
        </p:txBody>
      </p:sp>
      <p:sp>
        <p:nvSpPr>
          <p:cNvPr id="3" name="Content Placeholder 2"/>
          <p:cNvSpPr>
            <a:spLocks noGrp="1"/>
          </p:cNvSpPr>
          <p:nvPr>
            <p:ph sz="half" idx="1"/>
          </p:nvPr>
        </p:nvSpPr>
        <p:spPr/>
        <p:txBody>
          <a:bodyPr>
            <a:normAutofit fontScale="92500" lnSpcReduction="20000"/>
          </a:bodyPr>
          <a:lstStyle/>
          <a:p>
            <a:r>
              <a:rPr sz="3200" dirty="0"/>
              <a:t>So he carried me away in the spirit into the wilderness: and I saw a woman sit upon a scarlet </a:t>
            </a:r>
            <a:r>
              <a:rPr sz="3200" dirty="0" err="1"/>
              <a:t>coloured</a:t>
            </a:r>
            <a:r>
              <a:rPr sz="3200" dirty="0"/>
              <a:t> beast, full of names of blasphemy, having seven heads and ten horns.</a:t>
            </a:r>
          </a:p>
        </p:txBody>
      </p:sp>
      <p:pic>
        <p:nvPicPr>
          <p:cNvPr id="16388" name="Picture 4" descr="The Scarlet Woman and the Scarlet Beast ...">
            <a:extLst>
              <a:ext uri="{FF2B5EF4-FFF2-40B4-BE49-F238E27FC236}">
                <a16:creationId xmlns:a16="http://schemas.microsoft.com/office/drawing/2014/main" id="{F8F165A8-5A2A-9961-B37F-1CC9BF855B1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91" r="23077"/>
          <a:stretch>
            <a:fillRect/>
          </a:stretch>
        </p:blipFill>
        <p:spPr bwMode="auto">
          <a:xfrm>
            <a:off x="4800600" y="2292926"/>
            <a:ext cx="3622964" cy="36705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Babylon</a:t>
            </a:r>
            <a:r>
              <a:rPr lang="en-US" dirty="0"/>
              <a:t>’s</a:t>
            </a:r>
            <a:r>
              <a:rPr dirty="0"/>
              <a:t> Apostasy - Revelation 17:4</a:t>
            </a:r>
          </a:p>
        </p:txBody>
      </p:sp>
      <p:sp>
        <p:nvSpPr>
          <p:cNvPr id="3" name="Content Placeholder 2"/>
          <p:cNvSpPr>
            <a:spLocks noGrp="1"/>
          </p:cNvSpPr>
          <p:nvPr>
            <p:ph sz="half" idx="1"/>
          </p:nvPr>
        </p:nvSpPr>
        <p:spPr/>
        <p:txBody>
          <a:bodyPr>
            <a:normAutofit fontScale="92500"/>
          </a:bodyPr>
          <a:lstStyle/>
          <a:p>
            <a:r>
              <a:rPr sz="2800" dirty="0"/>
              <a:t>And the woman was arrayed in purple and scarlet </a:t>
            </a:r>
            <a:r>
              <a:rPr sz="2800" dirty="0" err="1"/>
              <a:t>colour</a:t>
            </a:r>
            <a:r>
              <a:rPr sz="2800" dirty="0"/>
              <a:t>, and decked with gold and precious stones and pearls, having a golden cup in her hand full of abominations and filthiness of her fornication:</a:t>
            </a:r>
          </a:p>
        </p:txBody>
      </p:sp>
      <p:pic>
        <p:nvPicPr>
          <p:cNvPr id="18434" name="Picture 2">
            <a:extLst>
              <a:ext uri="{FF2B5EF4-FFF2-40B4-BE49-F238E27FC236}">
                <a16:creationId xmlns:a16="http://schemas.microsoft.com/office/drawing/2014/main" id="{D43B8943-5702-671C-0B68-63FFB39A545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838" t="3055" r="2179" b="3810"/>
          <a:stretch>
            <a:fillRect/>
          </a:stretch>
        </p:blipFill>
        <p:spPr bwMode="auto">
          <a:xfrm>
            <a:off x="4995949" y="2407955"/>
            <a:ext cx="3553691" cy="36422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Type and Antitype - Romans 5:14</a:t>
            </a:r>
          </a:p>
        </p:txBody>
      </p:sp>
      <p:sp>
        <p:nvSpPr>
          <p:cNvPr id="3" name="Content Placeholder 2"/>
          <p:cNvSpPr>
            <a:spLocks noGrp="1"/>
          </p:cNvSpPr>
          <p:nvPr>
            <p:ph sz="half" idx="1"/>
          </p:nvPr>
        </p:nvSpPr>
        <p:spPr/>
        <p:txBody>
          <a:bodyPr>
            <a:normAutofit fontScale="92500" lnSpcReduction="20000"/>
          </a:bodyPr>
          <a:lstStyle/>
          <a:p>
            <a:r>
              <a:rPr sz="3200" dirty="0"/>
              <a:t>Nevertheless death reigned from Adam to Moses, even over them that had not sinned after the similitude of Adam's transgression, who is the figure of him that was to come.</a:t>
            </a:r>
          </a:p>
        </p:txBody>
      </p:sp>
      <p:pic>
        <p:nvPicPr>
          <p:cNvPr id="1026" name="Picture 2" descr="ANTITYPE">
            <a:extLst>
              <a:ext uri="{FF2B5EF4-FFF2-40B4-BE49-F238E27FC236}">
                <a16:creationId xmlns:a16="http://schemas.microsoft.com/office/drawing/2014/main" id="{854E3B12-B9B5-72B1-BB9F-6408D5111C1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90101" y="2194561"/>
            <a:ext cx="3559540" cy="35595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Babylon</a:t>
            </a:r>
            <a:r>
              <a:rPr lang="en-US" dirty="0"/>
              <a:t>’s</a:t>
            </a:r>
            <a:r>
              <a:rPr dirty="0"/>
              <a:t> Apostasy - Revelation 17:5</a:t>
            </a:r>
          </a:p>
        </p:txBody>
      </p:sp>
      <p:sp>
        <p:nvSpPr>
          <p:cNvPr id="3" name="Content Placeholder 2"/>
          <p:cNvSpPr>
            <a:spLocks noGrp="1"/>
          </p:cNvSpPr>
          <p:nvPr>
            <p:ph sz="half" idx="1"/>
          </p:nvPr>
        </p:nvSpPr>
        <p:spPr/>
        <p:txBody>
          <a:bodyPr>
            <a:normAutofit fontScale="92500" lnSpcReduction="20000"/>
          </a:bodyPr>
          <a:lstStyle/>
          <a:p>
            <a:r>
              <a:rPr sz="3600" dirty="0"/>
              <a:t>And upon her forehead was a name written, MYSTERY, BABYLON THE GREAT, THE MOTHER OF HARLOTS AND ABOMINATIONS OF THE EARTH.</a:t>
            </a:r>
          </a:p>
        </p:txBody>
      </p:sp>
      <p:pic>
        <p:nvPicPr>
          <p:cNvPr id="19458" name="Picture 2" descr="Revelation 17:4-6 - Babylon the great, the mother of harlots">
            <a:extLst>
              <a:ext uri="{FF2B5EF4-FFF2-40B4-BE49-F238E27FC236}">
                <a16:creationId xmlns:a16="http://schemas.microsoft.com/office/drawing/2014/main" id="{A75A087C-F084-0D77-BB86-4F5F9E579CC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60273" y="2130739"/>
            <a:ext cx="4198360" cy="35362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a:t>
            </a:r>
            <a:r>
              <a:rPr lang="en-US" dirty="0"/>
              <a:t>’s</a:t>
            </a:r>
            <a:r>
              <a:rPr dirty="0"/>
              <a:t> Apostasy - Isaiah 47:8</a:t>
            </a:r>
          </a:p>
        </p:txBody>
      </p:sp>
      <p:sp>
        <p:nvSpPr>
          <p:cNvPr id="3" name="Content Placeholder 2"/>
          <p:cNvSpPr>
            <a:spLocks noGrp="1"/>
          </p:cNvSpPr>
          <p:nvPr>
            <p:ph sz="half" idx="1"/>
          </p:nvPr>
        </p:nvSpPr>
        <p:spPr/>
        <p:txBody>
          <a:bodyPr>
            <a:normAutofit fontScale="92500"/>
          </a:bodyPr>
          <a:lstStyle/>
          <a:p>
            <a:r>
              <a:rPr sz="2800" dirty="0"/>
              <a:t>Therefore hear now this, thou that art given to pleasures, that dwellest carelessly, that sayest in thine heart, I am, and none else beside me; I shall not sit as a widow, neither shall I know the loss of children:</a:t>
            </a:r>
          </a:p>
        </p:txBody>
      </p:sp>
      <p:pic>
        <p:nvPicPr>
          <p:cNvPr id="23554" name="Picture 2" descr="Generated image">
            <a:extLst>
              <a:ext uri="{FF2B5EF4-FFF2-40B4-BE49-F238E27FC236}">
                <a16:creationId xmlns:a16="http://schemas.microsoft.com/office/drawing/2014/main" id="{96531EB4-2478-8ACE-DE8B-1EE711CC739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a:t>
            </a:r>
            <a:r>
              <a:rPr lang="en-US" dirty="0"/>
              <a:t>’s</a:t>
            </a:r>
            <a:r>
              <a:rPr dirty="0"/>
              <a:t> Apostasy - Isaiah 47:9</a:t>
            </a:r>
          </a:p>
        </p:txBody>
      </p:sp>
      <p:sp>
        <p:nvSpPr>
          <p:cNvPr id="3" name="Content Placeholder 2"/>
          <p:cNvSpPr>
            <a:spLocks noGrp="1"/>
          </p:cNvSpPr>
          <p:nvPr>
            <p:ph sz="half" idx="1"/>
          </p:nvPr>
        </p:nvSpPr>
        <p:spPr/>
        <p:txBody>
          <a:bodyPr>
            <a:normAutofit fontScale="92500" lnSpcReduction="20000"/>
          </a:bodyPr>
          <a:lstStyle/>
          <a:p>
            <a:r>
              <a:rPr sz="2800" dirty="0"/>
              <a:t>But these two things shall come to thee in a moment in one day, the loss of children, and widowhood: they shall come upon thee in their perfection for the multitude of thy sorceries, and for the great abundance of thine enchantments.</a:t>
            </a:r>
          </a:p>
        </p:txBody>
      </p:sp>
      <p:pic>
        <p:nvPicPr>
          <p:cNvPr id="24578" name="Picture 2" descr="Generated image">
            <a:extLst>
              <a:ext uri="{FF2B5EF4-FFF2-40B4-BE49-F238E27FC236}">
                <a16:creationId xmlns:a16="http://schemas.microsoft.com/office/drawing/2014/main" id="{6538D0E1-621C-99CE-D1A4-F23215ECCC3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Fallen - Revelation 14:8</a:t>
            </a:r>
          </a:p>
        </p:txBody>
      </p:sp>
      <p:sp>
        <p:nvSpPr>
          <p:cNvPr id="4" name="Content Placeholder 3"/>
          <p:cNvSpPr>
            <a:spLocks noGrp="1"/>
          </p:cNvSpPr>
          <p:nvPr>
            <p:ph sz="half" idx="2"/>
          </p:nvPr>
        </p:nvSpPr>
        <p:spPr/>
        <p:txBody>
          <a:bodyPr>
            <a:normAutofit fontScale="92500" lnSpcReduction="10000"/>
          </a:bodyPr>
          <a:lstStyle/>
          <a:p>
            <a:r>
              <a:rPr sz="3200" dirty="0"/>
              <a:t>And there followed another angel, saying, Babylon is fallen, is fallen, that great city, because she made all nations drink of the wine of the wrath of her fornication.</a:t>
            </a:r>
          </a:p>
        </p:txBody>
      </p:sp>
      <p:pic>
        <p:nvPicPr>
          <p:cNvPr id="28676" name="Picture 4" descr="Generated image">
            <a:extLst>
              <a:ext uri="{FF2B5EF4-FFF2-40B4-BE49-F238E27FC236}">
                <a16:creationId xmlns:a16="http://schemas.microsoft.com/office/drawing/2014/main" id="{1609F8B4-CF8B-79EF-5BC7-A730A3C0688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73300"/>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Fallen - Jeremiah 50:38</a:t>
            </a:r>
          </a:p>
        </p:txBody>
      </p:sp>
      <p:sp>
        <p:nvSpPr>
          <p:cNvPr id="4" name="Content Placeholder 3"/>
          <p:cNvSpPr>
            <a:spLocks noGrp="1"/>
          </p:cNvSpPr>
          <p:nvPr>
            <p:ph sz="half" idx="2"/>
          </p:nvPr>
        </p:nvSpPr>
        <p:spPr/>
        <p:txBody>
          <a:bodyPr>
            <a:normAutofit fontScale="92500" lnSpcReduction="10000"/>
          </a:bodyPr>
          <a:lstStyle/>
          <a:p>
            <a:r>
              <a:rPr sz="3600" dirty="0"/>
              <a:t>A drought is upon her waters; and they shall be dried up: for it is the land of graven images, and they are mad upon their idols.</a:t>
            </a:r>
          </a:p>
        </p:txBody>
      </p:sp>
      <p:pic>
        <p:nvPicPr>
          <p:cNvPr id="20482" name="Picture 2" descr="Jeremiah 50:38 - &quot;A drought is upon her waters; and they shall be dried up: for it is the land of graven images, and they are mad upon their idols.&quot;">
            <a:extLst>
              <a:ext uri="{FF2B5EF4-FFF2-40B4-BE49-F238E27FC236}">
                <a16:creationId xmlns:a16="http://schemas.microsoft.com/office/drawing/2014/main" id="{AF62605F-1E3B-60B1-854B-198A84589EC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73300"/>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Babylon</a:t>
            </a:r>
            <a:r>
              <a:rPr lang="en-US" dirty="0"/>
              <a:t>’s</a:t>
            </a:r>
            <a:r>
              <a:rPr dirty="0"/>
              <a:t> Influence - Revelation 18:9</a:t>
            </a:r>
          </a:p>
        </p:txBody>
      </p:sp>
      <p:sp>
        <p:nvSpPr>
          <p:cNvPr id="3" name="Content Placeholder 2"/>
          <p:cNvSpPr>
            <a:spLocks noGrp="1"/>
          </p:cNvSpPr>
          <p:nvPr>
            <p:ph sz="half" idx="1"/>
          </p:nvPr>
        </p:nvSpPr>
        <p:spPr/>
        <p:txBody>
          <a:bodyPr>
            <a:normAutofit fontScale="92500" lnSpcReduction="20000"/>
          </a:bodyPr>
          <a:lstStyle/>
          <a:p>
            <a:r>
              <a:rPr sz="3200" dirty="0"/>
              <a:t>And the kings of the earth, who have committed fornication and lived deliciously with her, shall bewail her, and lament for her, when they shall see the smoke of her burning,</a:t>
            </a:r>
          </a:p>
        </p:txBody>
      </p:sp>
      <p:pic>
        <p:nvPicPr>
          <p:cNvPr id="21506" name="Picture 2" descr="Revelation 18:9 - &quot;And the kings of the earth, who have committed fornication and lived deliciously with her, shall bewail her, and lament for her, when they shall see the smoke of her burning,&quot;">
            <a:extLst>
              <a:ext uri="{FF2B5EF4-FFF2-40B4-BE49-F238E27FC236}">
                <a16:creationId xmlns:a16="http://schemas.microsoft.com/office/drawing/2014/main" id="{760CA6E3-EBA1-277F-100B-2971936BCD5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Babylon’s Influence: Revel</a:t>
            </a:r>
            <a:r>
              <a:rPr dirty="0"/>
              <a:t>ation 18:10</a:t>
            </a:r>
          </a:p>
        </p:txBody>
      </p:sp>
      <p:sp>
        <p:nvSpPr>
          <p:cNvPr id="3" name="Content Placeholder 2"/>
          <p:cNvSpPr>
            <a:spLocks noGrp="1"/>
          </p:cNvSpPr>
          <p:nvPr>
            <p:ph sz="half" idx="1"/>
          </p:nvPr>
        </p:nvSpPr>
        <p:spPr/>
        <p:txBody>
          <a:bodyPr>
            <a:normAutofit/>
          </a:bodyPr>
          <a:lstStyle/>
          <a:p>
            <a:r>
              <a:rPr sz="3200" dirty="0"/>
              <a:t>Standing afar off for the fear of her torment, saying, Alas, alas, that great city Babylon, that mighty city! for in one hour is thy judgment come.</a:t>
            </a:r>
          </a:p>
        </p:txBody>
      </p:sp>
      <p:pic>
        <p:nvPicPr>
          <p:cNvPr id="22530" name="Picture 2" descr="Revelation 18:10 - &quot;Standing afar off for the fear of her torment, saying, Alas, alas, that great city Babylon, that mighty city! for in one hour is thy judgment come.&quot;">
            <a:extLst>
              <a:ext uri="{FF2B5EF4-FFF2-40B4-BE49-F238E27FC236}">
                <a16:creationId xmlns:a16="http://schemas.microsoft.com/office/drawing/2014/main" id="{98E4B9B6-97DF-8196-D0AD-7E7631569EF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Babylon’s Influence: </a:t>
            </a:r>
            <a:r>
              <a:rPr dirty="0"/>
              <a:t>Revelation 17:</a:t>
            </a:r>
            <a:r>
              <a:rPr lang="en-US" dirty="0"/>
              <a:t>1</a:t>
            </a:r>
            <a:r>
              <a:rPr dirty="0"/>
              <a:t>8</a:t>
            </a:r>
          </a:p>
        </p:txBody>
      </p:sp>
      <p:sp>
        <p:nvSpPr>
          <p:cNvPr id="3" name="Content Placeholder 2"/>
          <p:cNvSpPr>
            <a:spLocks noGrp="1"/>
          </p:cNvSpPr>
          <p:nvPr>
            <p:ph sz="half" idx="1"/>
          </p:nvPr>
        </p:nvSpPr>
        <p:spPr>
          <a:xfrm>
            <a:off x="469128" y="1987825"/>
            <a:ext cx="4035812" cy="4452731"/>
          </a:xfrm>
        </p:spPr>
        <p:txBody>
          <a:bodyPr>
            <a:normAutofit fontScale="92500" lnSpcReduction="10000"/>
          </a:bodyPr>
          <a:lstStyle/>
          <a:p>
            <a:r>
              <a:rPr lang="en-US" sz="4400" dirty="0"/>
              <a:t>And the woman which thou </a:t>
            </a:r>
            <a:r>
              <a:rPr lang="en-US" sz="4400" dirty="0" err="1"/>
              <a:t>sawest</a:t>
            </a:r>
            <a:r>
              <a:rPr lang="en-US" sz="4400" dirty="0"/>
              <a:t> is that great city, which </a:t>
            </a:r>
            <a:r>
              <a:rPr lang="en-US" sz="4400" dirty="0" err="1"/>
              <a:t>reigneth</a:t>
            </a:r>
            <a:r>
              <a:rPr lang="en-US" sz="4400" dirty="0"/>
              <a:t> over the kings of the earth.</a:t>
            </a:r>
            <a:endParaRPr sz="4800" dirty="0"/>
          </a:p>
        </p:txBody>
      </p:sp>
      <p:pic>
        <p:nvPicPr>
          <p:cNvPr id="25602" name="Picture 2" descr="How the church interacts with the state says a lot about how both value  power">
            <a:extLst>
              <a:ext uri="{FF2B5EF4-FFF2-40B4-BE49-F238E27FC236}">
                <a16:creationId xmlns:a16="http://schemas.microsoft.com/office/drawing/2014/main" id="{B90AD28A-33FC-E087-38FB-EE5FFBA32A4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033" r="7131"/>
          <a:stretch>
            <a:fillRect/>
          </a:stretch>
        </p:blipFill>
        <p:spPr bwMode="auto">
          <a:xfrm>
            <a:off x="4504940" y="2322387"/>
            <a:ext cx="4073468" cy="36757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A9602-8DF3-9589-7AE2-1AAA8B24D204}"/>
              </a:ext>
            </a:extLst>
          </p:cNvPr>
          <p:cNvSpPr>
            <a:spLocks noGrp="1"/>
          </p:cNvSpPr>
          <p:nvPr>
            <p:ph type="title"/>
          </p:nvPr>
        </p:nvSpPr>
        <p:spPr>
          <a:xfrm>
            <a:off x="768351" y="753534"/>
            <a:ext cx="7613650" cy="3139594"/>
          </a:xfrm>
        </p:spPr>
        <p:txBody>
          <a:bodyPr>
            <a:normAutofit fontScale="90000"/>
          </a:bodyPr>
          <a:lstStyle/>
          <a:p>
            <a:r>
              <a:rPr lang="en-US" dirty="0"/>
              <a:t>Babylon is a symbol of apostasy. The name Babylon, which signifies confusion, was given to the ancient city because of its false worship and rebellion against God. In the last days, Babylon represents all who oppose the truth and follow after false systems of worship.</a:t>
            </a:r>
          </a:p>
        </p:txBody>
      </p:sp>
      <p:sp>
        <p:nvSpPr>
          <p:cNvPr id="4" name="Text Placeholder 3">
            <a:extLst>
              <a:ext uri="{FF2B5EF4-FFF2-40B4-BE49-F238E27FC236}">
                <a16:creationId xmlns:a16="http://schemas.microsoft.com/office/drawing/2014/main" id="{4972F816-7C2F-47EE-AE95-AC45D9062DED}"/>
              </a:ext>
            </a:extLst>
          </p:cNvPr>
          <p:cNvSpPr>
            <a:spLocks noGrp="1"/>
          </p:cNvSpPr>
          <p:nvPr>
            <p:ph type="body" sz="half" idx="2"/>
          </p:nvPr>
        </p:nvSpPr>
        <p:spPr/>
        <p:txBody>
          <a:bodyPr>
            <a:normAutofit/>
          </a:bodyPr>
          <a:lstStyle/>
          <a:p>
            <a:r>
              <a:rPr lang="en-US" sz="3600" dirty="0"/>
              <a:t>The Great Controversy p. 381</a:t>
            </a:r>
          </a:p>
        </p:txBody>
      </p:sp>
    </p:spTree>
    <p:extLst>
      <p:ext uri="{BB962C8B-B14F-4D97-AF65-F5344CB8AC3E}">
        <p14:creationId xmlns:p14="http://schemas.microsoft.com/office/powerpoint/2010/main" val="3507238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4:28</a:t>
            </a:r>
          </a:p>
        </p:txBody>
      </p:sp>
      <p:sp>
        <p:nvSpPr>
          <p:cNvPr id="4" name="Content Placeholder 3"/>
          <p:cNvSpPr>
            <a:spLocks noGrp="1"/>
          </p:cNvSpPr>
          <p:nvPr>
            <p:ph sz="half" idx="2"/>
          </p:nvPr>
        </p:nvSpPr>
        <p:spPr/>
        <p:txBody>
          <a:bodyPr>
            <a:normAutofit/>
          </a:bodyPr>
          <a:lstStyle/>
          <a:p>
            <a:r>
              <a:rPr sz="4400" dirty="0"/>
              <a:t>All this came upon the king </a:t>
            </a:r>
            <a:r>
              <a:rPr sz="4400" dirty="0" err="1"/>
              <a:t>Nebuchad</a:t>
            </a:r>
            <a:r>
              <a:rPr lang="en-US" sz="4400" dirty="0" err="1"/>
              <a:t>-</a:t>
            </a:r>
            <a:r>
              <a:rPr sz="4400" dirty="0" err="1"/>
              <a:t>nezzar</a:t>
            </a:r>
            <a:r>
              <a:rPr sz="4400" dirty="0"/>
              <a:t>.</a:t>
            </a:r>
          </a:p>
        </p:txBody>
      </p:sp>
      <p:pic>
        <p:nvPicPr>
          <p:cNvPr id="17410" name="Picture 2">
            <a:extLst>
              <a:ext uri="{FF2B5EF4-FFF2-40B4-BE49-F238E27FC236}">
                <a16:creationId xmlns:a16="http://schemas.microsoft.com/office/drawing/2014/main" id="{0E87593B-FE34-CECB-EE35-2CACC03A611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73300"/>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Type and Antitype - John 6:32-33</a:t>
            </a:r>
          </a:p>
        </p:txBody>
      </p:sp>
      <p:sp>
        <p:nvSpPr>
          <p:cNvPr id="3" name="Content Placeholder 2"/>
          <p:cNvSpPr>
            <a:spLocks noGrp="1"/>
          </p:cNvSpPr>
          <p:nvPr>
            <p:ph sz="half" idx="1"/>
          </p:nvPr>
        </p:nvSpPr>
        <p:spPr>
          <a:xfrm>
            <a:off x="262394" y="2194560"/>
            <a:ext cx="4242546" cy="4069080"/>
          </a:xfrm>
        </p:spPr>
        <p:txBody>
          <a:bodyPr>
            <a:normAutofit/>
          </a:bodyPr>
          <a:lstStyle/>
          <a:p>
            <a:r>
              <a:rPr sz="2400" dirty="0"/>
              <a:t>Then Jesus said unto them, Verily, verily, I say unto you, Moses gave you not that bread from heaven; but my Father giveth you the true bread from heaven. </a:t>
            </a:r>
          </a:p>
          <a:p>
            <a:r>
              <a:rPr sz="2400" dirty="0"/>
              <a:t>For the bread of God is he which cometh down from heaven, and giveth life unto the world.</a:t>
            </a:r>
          </a:p>
        </p:txBody>
      </p:sp>
      <p:pic>
        <p:nvPicPr>
          <p:cNvPr id="2050" name="Picture 2" descr="Chapter 28. Types And Antitypes - Dispensational Truth - Study Resources">
            <a:extLst>
              <a:ext uri="{FF2B5EF4-FFF2-40B4-BE49-F238E27FC236}">
                <a16:creationId xmlns:a16="http://schemas.microsoft.com/office/drawing/2014/main" id="{0710043F-226E-A291-60C7-C8BCF2FD775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950" t="8144" r="20434" b="8144"/>
          <a:stretch>
            <a:fillRect/>
          </a:stretch>
        </p:blipFill>
        <p:spPr bwMode="auto">
          <a:xfrm>
            <a:off x="4572000" y="2310245"/>
            <a:ext cx="4303270" cy="38377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4:29</a:t>
            </a:r>
          </a:p>
        </p:txBody>
      </p:sp>
      <p:sp>
        <p:nvSpPr>
          <p:cNvPr id="4" name="Content Placeholder 3"/>
          <p:cNvSpPr>
            <a:spLocks noGrp="1"/>
          </p:cNvSpPr>
          <p:nvPr>
            <p:ph sz="half" idx="2"/>
          </p:nvPr>
        </p:nvSpPr>
        <p:spPr/>
        <p:txBody>
          <a:bodyPr>
            <a:normAutofit/>
          </a:bodyPr>
          <a:lstStyle/>
          <a:p>
            <a:r>
              <a:rPr sz="3600" dirty="0"/>
              <a:t>At the end of twelve months he walked in the palace of the kingdom of Babylon.</a:t>
            </a:r>
          </a:p>
        </p:txBody>
      </p:sp>
      <p:pic>
        <p:nvPicPr>
          <p:cNvPr id="26626" name="Picture 2" descr="Nebuchadnezzar II - World History ...">
            <a:extLst>
              <a:ext uri="{FF2B5EF4-FFF2-40B4-BE49-F238E27FC236}">
                <a16:creationId xmlns:a16="http://schemas.microsoft.com/office/drawing/2014/main" id="{30EBBE17-4DF6-B610-F55D-6B9612C90F4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4360" y="1954956"/>
            <a:ext cx="3823880" cy="38238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4:30</a:t>
            </a:r>
          </a:p>
        </p:txBody>
      </p:sp>
      <p:sp>
        <p:nvSpPr>
          <p:cNvPr id="4" name="Content Placeholder 3"/>
          <p:cNvSpPr>
            <a:spLocks noGrp="1"/>
          </p:cNvSpPr>
          <p:nvPr>
            <p:ph sz="half" idx="2"/>
          </p:nvPr>
        </p:nvSpPr>
        <p:spPr/>
        <p:txBody>
          <a:bodyPr>
            <a:normAutofit fontScale="92500" lnSpcReduction="10000"/>
          </a:bodyPr>
          <a:lstStyle/>
          <a:p>
            <a:r>
              <a:rPr sz="3200" dirty="0"/>
              <a:t>The king </a:t>
            </a:r>
            <a:r>
              <a:rPr sz="3200" dirty="0" err="1"/>
              <a:t>spake</a:t>
            </a:r>
            <a:r>
              <a:rPr sz="3200" dirty="0"/>
              <a:t>, and said, Is not this great Babylon, that I have built for the house of the kingdom by the might of my power, and for the </a:t>
            </a:r>
            <a:r>
              <a:rPr sz="3200" dirty="0" err="1"/>
              <a:t>honour</a:t>
            </a:r>
            <a:r>
              <a:rPr sz="3200" dirty="0"/>
              <a:t> of my majesty?</a:t>
            </a:r>
          </a:p>
        </p:txBody>
      </p:sp>
      <p:pic>
        <p:nvPicPr>
          <p:cNvPr id="27652" name="Picture 4" descr="Daniel 4:30 - &quot;The king spake, and said, Is not this great Babylon, that I have built for the house of the kingdom by the might of my power, and for the honour of my majesty?&quot;">
            <a:extLst>
              <a:ext uri="{FF2B5EF4-FFF2-40B4-BE49-F238E27FC236}">
                <a16:creationId xmlns:a16="http://schemas.microsoft.com/office/drawing/2014/main" id="{A1CC9BDE-E1FD-01CE-E480-D791925D59C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0302" y="2057401"/>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 Daniel 4:31</a:t>
            </a:r>
          </a:p>
        </p:txBody>
      </p:sp>
      <p:sp>
        <p:nvSpPr>
          <p:cNvPr id="4" name="Content Placeholder 3"/>
          <p:cNvSpPr>
            <a:spLocks noGrp="1"/>
          </p:cNvSpPr>
          <p:nvPr>
            <p:ph sz="half" idx="2"/>
          </p:nvPr>
        </p:nvSpPr>
        <p:spPr/>
        <p:txBody>
          <a:bodyPr>
            <a:normAutofit fontScale="92500" lnSpcReduction="20000"/>
          </a:bodyPr>
          <a:lstStyle/>
          <a:p>
            <a:r>
              <a:rPr sz="3200" dirty="0"/>
              <a:t>While the word was in the king's mouth, there fell a voice from heaven, saying, O king Nebuchadnezzar, to thee it is spoken; The kingdom is departed from thee.</a:t>
            </a:r>
          </a:p>
        </p:txBody>
      </p:sp>
      <p:pic>
        <p:nvPicPr>
          <p:cNvPr id="32770" name="Picture 2" descr="Generated image">
            <a:extLst>
              <a:ext uri="{FF2B5EF4-FFF2-40B4-BE49-F238E27FC236}">
                <a16:creationId xmlns:a16="http://schemas.microsoft.com/office/drawing/2014/main" id="{2D82FC7F-7B50-AA26-3AF5-085AE3E6D5F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73300"/>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4:32</a:t>
            </a:r>
          </a:p>
        </p:txBody>
      </p:sp>
      <p:sp>
        <p:nvSpPr>
          <p:cNvPr id="4" name="Content Placeholder 3"/>
          <p:cNvSpPr>
            <a:spLocks noGrp="1"/>
          </p:cNvSpPr>
          <p:nvPr>
            <p:ph sz="half" idx="2"/>
          </p:nvPr>
        </p:nvSpPr>
        <p:spPr/>
        <p:txBody>
          <a:bodyPr>
            <a:normAutofit lnSpcReduction="10000"/>
          </a:bodyPr>
          <a:lstStyle/>
          <a:p>
            <a:r>
              <a:rPr sz="2400" dirty="0"/>
              <a:t>And they shall drive thee from men, and thy dwelling shall be with the beasts of the field: they shall make thee to eat grass as oxen, and seven times shall pass over thee, until thou know that the most High </a:t>
            </a:r>
            <a:r>
              <a:rPr sz="2400" dirty="0" err="1"/>
              <a:t>ruleth</a:t>
            </a:r>
            <a:r>
              <a:rPr sz="2400" dirty="0"/>
              <a:t> in the kingdom of men, and giveth it to whomsoever he will.</a:t>
            </a:r>
          </a:p>
        </p:txBody>
      </p:sp>
      <p:pic>
        <p:nvPicPr>
          <p:cNvPr id="29698" name="Picture 2" descr="Daniel 4:32 - &quot;And they shall drive thee from men, and thy dwelling shall be with the beasts of the field: they shall make thee to eat grass as oxen, and seven times shall pass over thee, until thou know that the most High ruleth in the kingdom of men, and giveth it to whomsoever he will.&quot;&#10;&#10;Create a digital art representation of the passage from Daniel 4:32. Show a scene where a man is being driven away from human civilization. His habitat starts becoming closer to where animals reside, in the wild fields. Over time, he begins to eat grass as if he were as simple as an ox. Symbolically represent the passage of seven periods of time over him. This challenging experience helps him understand the concept that the highest power governs the kingdom of men and has the will to bestow it upon anyone chosen.">
            <a:extLst>
              <a:ext uri="{FF2B5EF4-FFF2-40B4-BE49-F238E27FC236}">
                <a16:creationId xmlns:a16="http://schemas.microsoft.com/office/drawing/2014/main" id="{F4A5D3B9-DA0F-0B45-B9EA-7A56BB75720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9591" t="48901" r="87" b="4990"/>
          <a:stretch>
            <a:fillRect/>
          </a:stretch>
        </p:blipFill>
        <p:spPr bwMode="auto">
          <a:xfrm>
            <a:off x="565049" y="2382474"/>
            <a:ext cx="3936854" cy="36072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4:33</a:t>
            </a:r>
          </a:p>
        </p:txBody>
      </p:sp>
      <p:sp>
        <p:nvSpPr>
          <p:cNvPr id="4" name="Content Placeholder 3"/>
          <p:cNvSpPr>
            <a:spLocks noGrp="1"/>
          </p:cNvSpPr>
          <p:nvPr>
            <p:ph sz="half" idx="2"/>
          </p:nvPr>
        </p:nvSpPr>
        <p:spPr/>
        <p:txBody>
          <a:bodyPr>
            <a:normAutofit fontScale="92500" lnSpcReduction="20000"/>
          </a:bodyPr>
          <a:lstStyle/>
          <a:p>
            <a:r>
              <a:rPr sz="2800" dirty="0"/>
              <a:t>The same hour was the thing fulfilled upon Nebuchadnezzar: and he was driven from men, and did eat grass as oxen, and his body was wet with the dew of heaven, till his hairs were grown like eagles' feathers, and his nails like birds' claws.</a:t>
            </a:r>
          </a:p>
        </p:txBody>
      </p:sp>
      <p:pic>
        <p:nvPicPr>
          <p:cNvPr id="30722" name="Picture 2" descr="Daniel 4:33 - &quot;The same hour was the thing fulfilled upon Nebuchadnezzar: and he was driven from men, and did eat grass as oxen, and his body was wet with the dew of heaven, till his hairs were grown like eagles' feathers, and his nails like birds' claws.&quot;">
            <a:extLst>
              <a:ext uri="{FF2B5EF4-FFF2-40B4-BE49-F238E27FC236}">
                <a16:creationId xmlns:a16="http://schemas.microsoft.com/office/drawing/2014/main" id="{A2ECED6B-88BD-C22B-E963-6BE095C4084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73300"/>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4:34</a:t>
            </a:r>
          </a:p>
        </p:txBody>
      </p:sp>
      <p:sp>
        <p:nvSpPr>
          <p:cNvPr id="3" name="Content Placeholder 2"/>
          <p:cNvSpPr>
            <a:spLocks noGrp="1"/>
          </p:cNvSpPr>
          <p:nvPr>
            <p:ph sz="half" idx="1"/>
          </p:nvPr>
        </p:nvSpPr>
        <p:spPr/>
        <p:txBody>
          <a:bodyPr>
            <a:normAutofit fontScale="92500" lnSpcReduction="10000"/>
          </a:bodyPr>
          <a:lstStyle/>
          <a:p>
            <a:r>
              <a:rPr sz="2400" dirty="0"/>
              <a:t>And at the end of the days I Nebuchadnezzar lifted up mine eyes unto heaven, and mine understanding returned unto me, and I blessed the most High, and I praised and </a:t>
            </a:r>
            <a:r>
              <a:rPr sz="2400" dirty="0" err="1"/>
              <a:t>honoured</a:t>
            </a:r>
            <a:r>
              <a:rPr sz="2400" dirty="0"/>
              <a:t> him that </a:t>
            </a:r>
            <a:r>
              <a:rPr sz="2400" dirty="0" err="1"/>
              <a:t>liveth</a:t>
            </a:r>
            <a:r>
              <a:rPr sz="2400" dirty="0"/>
              <a:t> for ever, whose dominion is an everlasting dominion, and his kingdom is from generation to generation:</a:t>
            </a:r>
          </a:p>
        </p:txBody>
      </p:sp>
      <p:pic>
        <p:nvPicPr>
          <p:cNvPr id="31746" name="Picture 2" descr="Daniel 4:34 - &quot;And at the end of the days I Nebuchadnezzar lifted up mine eyes unto heaven, and mine understanding returned unto me, and I blessed the most High, and I praised and honoured him that liveth for ever, whose dominion is an everlasting dominion, and his kingdom is from generation to generation:&quot;">
            <a:extLst>
              <a:ext uri="{FF2B5EF4-FFF2-40B4-BE49-F238E27FC236}">
                <a16:creationId xmlns:a16="http://schemas.microsoft.com/office/drawing/2014/main" id="{7E0CD283-2099-A54D-6471-B492C80BE69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4:35</a:t>
            </a:r>
          </a:p>
        </p:txBody>
      </p:sp>
      <p:sp>
        <p:nvSpPr>
          <p:cNvPr id="3" name="Content Placeholder 2"/>
          <p:cNvSpPr>
            <a:spLocks noGrp="1"/>
          </p:cNvSpPr>
          <p:nvPr>
            <p:ph sz="half" idx="1"/>
          </p:nvPr>
        </p:nvSpPr>
        <p:spPr/>
        <p:txBody>
          <a:bodyPr>
            <a:normAutofit fontScale="92500" lnSpcReduction="10000"/>
          </a:bodyPr>
          <a:lstStyle/>
          <a:p>
            <a:r>
              <a:rPr sz="2800" dirty="0"/>
              <a:t>And all the inhabitants of the earth are reputed as nothing: and he doeth according to his will in the army of heaven, and among the inhabitants of the earth: and none can stay his hand, or say unto him, What </a:t>
            </a:r>
            <a:r>
              <a:rPr sz="2800" dirty="0" err="1"/>
              <a:t>doest</a:t>
            </a:r>
            <a:r>
              <a:rPr sz="2800" dirty="0"/>
              <a:t> thou?</a:t>
            </a:r>
          </a:p>
        </p:txBody>
      </p:sp>
      <p:pic>
        <p:nvPicPr>
          <p:cNvPr id="33794" name="Picture 2" descr="Job 35:4 - &quot;I will answer thee, and thy companions with thee.&quot;">
            <a:extLst>
              <a:ext uri="{FF2B5EF4-FFF2-40B4-BE49-F238E27FC236}">
                <a16:creationId xmlns:a16="http://schemas.microsoft.com/office/drawing/2014/main" id="{85AC8DCC-2D20-5E47-0B29-79813C847E8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4:36</a:t>
            </a:r>
          </a:p>
        </p:txBody>
      </p:sp>
      <p:sp>
        <p:nvSpPr>
          <p:cNvPr id="3" name="Content Placeholder 2"/>
          <p:cNvSpPr>
            <a:spLocks noGrp="1"/>
          </p:cNvSpPr>
          <p:nvPr>
            <p:ph sz="half" idx="1"/>
          </p:nvPr>
        </p:nvSpPr>
        <p:spPr/>
        <p:txBody>
          <a:bodyPr>
            <a:normAutofit/>
          </a:bodyPr>
          <a:lstStyle/>
          <a:p>
            <a:r>
              <a:rPr sz="2400" dirty="0"/>
              <a:t>At the same time my reason returned unto me; and for the glory of my kingdom, mine </a:t>
            </a:r>
            <a:r>
              <a:rPr sz="2400" dirty="0" err="1"/>
              <a:t>honour</a:t>
            </a:r>
            <a:r>
              <a:rPr sz="2400" dirty="0"/>
              <a:t> and brightness returned unto me; and my counsellors and my lords sought unto me; and I was established in my kingdom, and excellent majesty was added unto me.</a:t>
            </a:r>
          </a:p>
        </p:txBody>
      </p:sp>
      <p:pic>
        <p:nvPicPr>
          <p:cNvPr id="34818" name="Picture 2" descr="Assyrian and Babylonian texts ...">
            <a:extLst>
              <a:ext uri="{FF2B5EF4-FFF2-40B4-BE49-F238E27FC236}">
                <a16:creationId xmlns:a16="http://schemas.microsoft.com/office/drawing/2014/main" id="{1BBD8FBE-E020-6896-9B85-54B91763C64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0705"/>
          <a:stretch>
            <a:fillRect/>
          </a:stretch>
        </p:blipFill>
        <p:spPr bwMode="auto">
          <a:xfrm>
            <a:off x="4639063" y="2508309"/>
            <a:ext cx="4125100" cy="33336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Nebuchadnezzar- Daniel 4:37</a:t>
            </a:r>
          </a:p>
        </p:txBody>
      </p:sp>
      <p:sp>
        <p:nvSpPr>
          <p:cNvPr id="3" name="Content Placeholder 2"/>
          <p:cNvSpPr>
            <a:spLocks noGrp="1"/>
          </p:cNvSpPr>
          <p:nvPr>
            <p:ph sz="half" idx="1"/>
          </p:nvPr>
        </p:nvSpPr>
        <p:spPr/>
        <p:txBody>
          <a:bodyPr>
            <a:normAutofit fontScale="92500" lnSpcReduction="20000"/>
          </a:bodyPr>
          <a:lstStyle/>
          <a:p>
            <a:r>
              <a:rPr sz="3200" dirty="0"/>
              <a:t>Now I Nebuchadnezzar praise and extol and </a:t>
            </a:r>
            <a:r>
              <a:rPr sz="3200" dirty="0" err="1"/>
              <a:t>honour</a:t>
            </a:r>
            <a:r>
              <a:rPr sz="3200" dirty="0"/>
              <a:t> the King of heaven, all whose works are truth, and his ways judgment: and those that walk in pride he is able to abase.</a:t>
            </a:r>
          </a:p>
        </p:txBody>
      </p:sp>
      <p:pic>
        <p:nvPicPr>
          <p:cNvPr id="35842" name="Picture 2" descr="Thursday: Humble and Grateful | Sabbath School Net">
            <a:extLst>
              <a:ext uri="{FF2B5EF4-FFF2-40B4-BE49-F238E27FC236}">
                <a16:creationId xmlns:a16="http://schemas.microsoft.com/office/drawing/2014/main" id="{480E46AE-DC6C-D6EC-9E25-7CA4DA55650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20248"/>
          <a:stretch>
            <a:fillRect/>
          </a:stretch>
        </p:blipFill>
        <p:spPr bwMode="auto">
          <a:xfrm>
            <a:off x="4984013" y="2065020"/>
            <a:ext cx="3565627" cy="37915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5:1</a:t>
            </a:r>
          </a:p>
        </p:txBody>
      </p:sp>
      <p:sp>
        <p:nvSpPr>
          <p:cNvPr id="4" name="Content Placeholder 3"/>
          <p:cNvSpPr>
            <a:spLocks noGrp="1"/>
          </p:cNvSpPr>
          <p:nvPr>
            <p:ph sz="half" idx="2"/>
          </p:nvPr>
        </p:nvSpPr>
        <p:spPr/>
        <p:txBody>
          <a:bodyPr>
            <a:normAutofit/>
          </a:bodyPr>
          <a:lstStyle/>
          <a:p>
            <a:r>
              <a:rPr sz="3600" dirty="0"/>
              <a:t>Belshazzar the king made a great feast to a thousand of his lords, and drank wine before the thousand.</a:t>
            </a:r>
          </a:p>
        </p:txBody>
      </p:sp>
      <p:pic>
        <p:nvPicPr>
          <p:cNvPr id="36866" name="Picture 2" descr="King Belshazzar sent out invitations to a great feast for 1,000 of his nobles. – Slide 2">
            <a:extLst>
              <a:ext uri="{FF2B5EF4-FFF2-40B4-BE49-F238E27FC236}">
                <a16:creationId xmlns:a16="http://schemas.microsoft.com/office/drawing/2014/main" id="{9330A881-46F7-FD69-6CED-C0206E4460E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3669"/>
          <a:stretch>
            <a:fillRect/>
          </a:stretch>
        </p:blipFill>
        <p:spPr bwMode="auto">
          <a:xfrm>
            <a:off x="563792" y="2309408"/>
            <a:ext cx="3907540" cy="3839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39D46-872C-8051-5319-E1AE1DF704CA}"/>
              </a:ext>
            </a:extLst>
          </p:cNvPr>
          <p:cNvSpPr>
            <a:spLocks noGrp="1"/>
          </p:cNvSpPr>
          <p:nvPr>
            <p:ph type="title"/>
          </p:nvPr>
        </p:nvSpPr>
        <p:spPr>
          <a:xfrm>
            <a:off x="768351" y="477078"/>
            <a:ext cx="7613650" cy="4254111"/>
          </a:xfrm>
        </p:spPr>
        <p:txBody>
          <a:bodyPr>
            <a:normAutofit/>
          </a:bodyPr>
          <a:lstStyle/>
          <a:p>
            <a:r>
              <a:rPr lang="en-US" dirty="0"/>
              <a:t>God revealed His plan of salvation through types and symbols. The sacrificial system was designed to illustrate the way in which Christ would save humanity. The lambs that were slain pointed to the Lamb of God, who would take away the sin of the world.</a:t>
            </a:r>
          </a:p>
        </p:txBody>
      </p:sp>
      <p:sp>
        <p:nvSpPr>
          <p:cNvPr id="4" name="Text Placeholder 3">
            <a:extLst>
              <a:ext uri="{FF2B5EF4-FFF2-40B4-BE49-F238E27FC236}">
                <a16:creationId xmlns:a16="http://schemas.microsoft.com/office/drawing/2014/main" id="{90F7DCDC-C560-1840-3FEF-981BADF4BDEB}"/>
              </a:ext>
            </a:extLst>
          </p:cNvPr>
          <p:cNvSpPr>
            <a:spLocks noGrp="1"/>
          </p:cNvSpPr>
          <p:nvPr>
            <p:ph type="body" sz="half" idx="2"/>
          </p:nvPr>
        </p:nvSpPr>
        <p:spPr>
          <a:xfrm>
            <a:off x="768351" y="4731189"/>
            <a:ext cx="7778752" cy="821265"/>
          </a:xfrm>
        </p:spPr>
        <p:txBody>
          <a:bodyPr>
            <a:normAutofit/>
          </a:bodyPr>
          <a:lstStyle/>
          <a:p>
            <a:r>
              <a:rPr lang="en-US" sz="3600" dirty="0"/>
              <a:t>The Desire of Ages p. 28</a:t>
            </a:r>
          </a:p>
        </p:txBody>
      </p:sp>
    </p:spTree>
    <p:extLst>
      <p:ext uri="{BB962C8B-B14F-4D97-AF65-F5344CB8AC3E}">
        <p14:creationId xmlns:p14="http://schemas.microsoft.com/office/powerpoint/2010/main" val="7673620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5:2</a:t>
            </a:r>
          </a:p>
        </p:txBody>
      </p:sp>
      <p:sp>
        <p:nvSpPr>
          <p:cNvPr id="4" name="Content Placeholder 3"/>
          <p:cNvSpPr>
            <a:spLocks noGrp="1"/>
          </p:cNvSpPr>
          <p:nvPr>
            <p:ph sz="half" idx="2"/>
          </p:nvPr>
        </p:nvSpPr>
        <p:spPr/>
        <p:txBody>
          <a:bodyPr>
            <a:normAutofit lnSpcReduction="10000"/>
          </a:bodyPr>
          <a:lstStyle/>
          <a:p>
            <a:r>
              <a:rPr sz="2400" dirty="0"/>
              <a:t>Belshazzar, whiles he tasted the wine, commanded to bring the golden and silver vessels which his father Nebuchadnezzar had taken out of the temple which was in Jerusalem; that the king, and his princes, his wives, and his concubines, might drink therein.</a:t>
            </a:r>
          </a:p>
        </p:txBody>
      </p:sp>
      <p:pic>
        <p:nvPicPr>
          <p:cNvPr id="37890" name="Picture 2" descr="King Nebuchadnezzar had taken objects from the Temple when he invaded Jerusalem, including gold and silver cups. King Belshazzar wanted these cups to be used at the feast for his guests to drink wine. – Slide 3">
            <a:extLst>
              <a:ext uri="{FF2B5EF4-FFF2-40B4-BE49-F238E27FC236}">
                <a16:creationId xmlns:a16="http://schemas.microsoft.com/office/drawing/2014/main" id="{E0A04EAB-1A83-AE80-F5F3-A42169CE4E7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774"/>
          <a:stretch>
            <a:fillRect/>
          </a:stretch>
        </p:blipFill>
        <p:spPr bwMode="auto">
          <a:xfrm>
            <a:off x="436228" y="2305049"/>
            <a:ext cx="4272567" cy="37163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5:3</a:t>
            </a:r>
          </a:p>
        </p:txBody>
      </p:sp>
      <p:sp>
        <p:nvSpPr>
          <p:cNvPr id="4" name="Content Placeholder 3"/>
          <p:cNvSpPr>
            <a:spLocks noGrp="1"/>
          </p:cNvSpPr>
          <p:nvPr>
            <p:ph sz="half" idx="2"/>
          </p:nvPr>
        </p:nvSpPr>
        <p:spPr/>
        <p:txBody>
          <a:bodyPr>
            <a:normAutofit fontScale="92500" lnSpcReduction="20000"/>
          </a:bodyPr>
          <a:lstStyle/>
          <a:p>
            <a:r>
              <a:rPr sz="3200" dirty="0"/>
              <a:t>Then they brought the golden vessels that were taken out of the temple of the house of God which was at Jerusalem; and the king, and his princes, his wives, and his concubines, drank in them.</a:t>
            </a:r>
          </a:p>
        </p:txBody>
      </p:sp>
      <p:pic>
        <p:nvPicPr>
          <p:cNvPr id="38914" name="Picture 2" descr="So the king and his nobles, his wives, and his harem drank wine from cups taken from God’s temple. While they drank from them they praised their idols made of gold, silver, bronze, iron, wood, and stone. – Slide 4">
            <a:extLst>
              <a:ext uri="{FF2B5EF4-FFF2-40B4-BE49-F238E27FC236}">
                <a16:creationId xmlns:a16="http://schemas.microsoft.com/office/drawing/2014/main" id="{E4C9B7A0-009B-D31F-801C-433E06468A6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846"/>
          <a:stretch>
            <a:fillRect/>
          </a:stretch>
        </p:blipFill>
        <p:spPr bwMode="auto">
          <a:xfrm>
            <a:off x="440862" y="2409825"/>
            <a:ext cx="4131138" cy="36385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5:4</a:t>
            </a:r>
          </a:p>
        </p:txBody>
      </p:sp>
      <p:sp>
        <p:nvSpPr>
          <p:cNvPr id="4" name="Content Placeholder 3"/>
          <p:cNvSpPr>
            <a:spLocks noGrp="1"/>
          </p:cNvSpPr>
          <p:nvPr>
            <p:ph sz="half" idx="2"/>
          </p:nvPr>
        </p:nvSpPr>
        <p:spPr/>
        <p:txBody>
          <a:bodyPr>
            <a:normAutofit lnSpcReduction="10000"/>
          </a:bodyPr>
          <a:lstStyle/>
          <a:p>
            <a:r>
              <a:rPr sz="4000" dirty="0"/>
              <a:t>They drank wine, and praised the gods of gold, and of silver, of brass, of iron, of wood, and of stone.</a:t>
            </a:r>
          </a:p>
        </p:txBody>
      </p:sp>
      <p:pic>
        <p:nvPicPr>
          <p:cNvPr id="39938" name="Picture 2" descr="So the king and his nobles, his wives, and his harem drank wine from cups taken from God’s temple. While they drank from them they praised their idols made of gold, silver, bronze, iron, wood, and stone. – Slide 4">
            <a:extLst>
              <a:ext uri="{FF2B5EF4-FFF2-40B4-BE49-F238E27FC236}">
                <a16:creationId xmlns:a16="http://schemas.microsoft.com/office/drawing/2014/main" id="{75181499-C8A8-24EC-59CF-77F82EF5896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258" t="2183" r="27612" b="24243"/>
          <a:stretch>
            <a:fillRect/>
          </a:stretch>
        </p:blipFill>
        <p:spPr bwMode="auto">
          <a:xfrm>
            <a:off x="372077" y="2478786"/>
            <a:ext cx="4270022" cy="33599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5:5</a:t>
            </a:r>
          </a:p>
        </p:txBody>
      </p:sp>
      <p:sp>
        <p:nvSpPr>
          <p:cNvPr id="4" name="Content Placeholder 3"/>
          <p:cNvSpPr>
            <a:spLocks noGrp="1"/>
          </p:cNvSpPr>
          <p:nvPr>
            <p:ph sz="half" idx="2"/>
          </p:nvPr>
        </p:nvSpPr>
        <p:spPr/>
        <p:txBody>
          <a:bodyPr>
            <a:normAutofit fontScale="92500"/>
          </a:bodyPr>
          <a:lstStyle/>
          <a:p>
            <a:r>
              <a:rPr sz="2800" dirty="0"/>
              <a:t>In the same hour came forth fingers of a man's hand, and wrote over against the candlestick upon the </a:t>
            </a:r>
            <a:r>
              <a:rPr sz="2800" dirty="0" err="1"/>
              <a:t>plaister</a:t>
            </a:r>
            <a:r>
              <a:rPr sz="2800" dirty="0"/>
              <a:t> of the wall of the king's palace: and the king saw the part of the hand that wrote.</a:t>
            </a:r>
          </a:p>
        </p:txBody>
      </p:sp>
      <p:pic>
        <p:nvPicPr>
          <p:cNvPr id="40962" name="Picture 2" descr="Suddenly, they saw the fingers of a human hand writing on the plaster wall of the king’s palace, near the lampstand. The king’s face turned pale with fright. His knees knocked together in fear and his legs gave way beneath him. – Slide 5">
            <a:extLst>
              <a:ext uri="{FF2B5EF4-FFF2-40B4-BE49-F238E27FC236}">
                <a16:creationId xmlns:a16="http://schemas.microsoft.com/office/drawing/2014/main" id="{7F86C90F-3285-C715-338D-EC5D013A93A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0948"/>
          <a:stretch>
            <a:fillRect/>
          </a:stretch>
        </p:blipFill>
        <p:spPr bwMode="auto">
          <a:xfrm>
            <a:off x="593725" y="2286359"/>
            <a:ext cx="4048374" cy="34095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5:6</a:t>
            </a:r>
          </a:p>
        </p:txBody>
      </p:sp>
      <p:sp>
        <p:nvSpPr>
          <p:cNvPr id="4" name="Content Placeholder 3"/>
          <p:cNvSpPr>
            <a:spLocks noGrp="1"/>
          </p:cNvSpPr>
          <p:nvPr>
            <p:ph sz="half" idx="2"/>
          </p:nvPr>
        </p:nvSpPr>
        <p:spPr/>
        <p:txBody>
          <a:bodyPr>
            <a:normAutofit fontScale="92500" lnSpcReduction="20000"/>
          </a:bodyPr>
          <a:lstStyle/>
          <a:p>
            <a:r>
              <a:rPr sz="3600" dirty="0"/>
              <a:t>Then the king's countenance was changed, and his thoughts troubled him, so that the joints of his loins were loosed, and his knees smote one against another.</a:t>
            </a:r>
          </a:p>
        </p:txBody>
      </p:sp>
      <p:pic>
        <p:nvPicPr>
          <p:cNvPr id="41986" name="Picture 2" descr="The king shouted for the enchanters, astrologers, and fortune-tellers to be brought to him.‘Whoever can read this writing and tell me what it means will be dressed in purple robes of royal honor and will have a gold chain placed around his neck. He will become the third highest ruler in the kingdom!’ – Slide 6">
            <a:extLst>
              <a:ext uri="{FF2B5EF4-FFF2-40B4-BE49-F238E27FC236}">
                <a16:creationId xmlns:a16="http://schemas.microsoft.com/office/drawing/2014/main" id="{DAB73657-B8FA-E6CB-09EB-4A8D17C6A77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909" r="13737"/>
          <a:stretch>
            <a:fillRect/>
          </a:stretch>
        </p:blipFill>
        <p:spPr bwMode="auto">
          <a:xfrm>
            <a:off x="447602" y="2127697"/>
            <a:ext cx="4194497" cy="38199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5:7</a:t>
            </a:r>
          </a:p>
        </p:txBody>
      </p:sp>
      <p:sp>
        <p:nvSpPr>
          <p:cNvPr id="4" name="Content Placeholder 3"/>
          <p:cNvSpPr>
            <a:spLocks noGrp="1"/>
          </p:cNvSpPr>
          <p:nvPr>
            <p:ph sz="half" idx="2"/>
          </p:nvPr>
        </p:nvSpPr>
        <p:spPr/>
        <p:txBody>
          <a:bodyPr>
            <a:normAutofit lnSpcReduction="10000"/>
          </a:bodyPr>
          <a:lstStyle/>
          <a:p>
            <a:r>
              <a:t>The king cried aloud to bring in the astrologers, the Chaldeans, and the soothsayers. And the king spake, and said to the wise men of Babylon, Whosoever shall read this writing, and shew me the interpretation thereof, shall be clothed with scarlet, and have a chain of gold about his neck, and shall be the third ruler in the kingdom.</a:t>
            </a:r>
          </a:p>
        </p:txBody>
      </p:sp>
      <p:pic>
        <p:nvPicPr>
          <p:cNvPr id="43010" name="Picture 2" descr="But none of the king’s wise men could read the writing or tell him what it meant. The king grew even more alarmed, and his face turned pale. His nobles, too, were shaken. – Slide 7">
            <a:extLst>
              <a:ext uri="{FF2B5EF4-FFF2-40B4-BE49-F238E27FC236}">
                <a16:creationId xmlns:a16="http://schemas.microsoft.com/office/drawing/2014/main" id="{DA14929A-522D-2B35-EA48-46727CF0ED4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9789" r="10735" b="34118"/>
          <a:stretch>
            <a:fillRect/>
          </a:stretch>
        </p:blipFill>
        <p:spPr bwMode="auto">
          <a:xfrm>
            <a:off x="827701" y="2267125"/>
            <a:ext cx="3744299" cy="37393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5:8</a:t>
            </a:r>
          </a:p>
        </p:txBody>
      </p:sp>
      <p:sp>
        <p:nvSpPr>
          <p:cNvPr id="4" name="Content Placeholder 3"/>
          <p:cNvSpPr>
            <a:spLocks noGrp="1"/>
          </p:cNvSpPr>
          <p:nvPr>
            <p:ph sz="half" idx="2"/>
          </p:nvPr>
        </p:nvSpPr>
        <p:spPr>
          <a:xfrm>
            <a:off x="4177717" y="2194560"/>
            <a:ext cx="4371922" cy="4069080"/>
          </a:xfrm>
        </p:spPr>
        <p:txBody>
          <a:bodyPr>
            <a:normAutofit/>
          </a:bodyPr>
          <a:lstStyle/>
          <a:p>
            <a:r>
              <a:rPr sz="3200" dirty="0"/>
              <a:t>Then came in all the king's wise men: but they could not read the writing, nor make known to the king the interpretation thereof.</a:t>
            </a:r>
          </a:p>
        </p:txBody>
      </p:sp>
      <p:pic>
        <p:nvPicPr>
          <p:cNvPr id="44034" name="Picture 2" descr="But none of the king’s wise men could read the writing or tell him what it meant. The king grew even more alarmed, and his face turned pale. His nobles, too, were shaken. – Slide 7">
            <a:extLst>
              <a:ext uri="{FF2B5EF4-FFF2-40B4-BE49-F238E27FC236}">
                <a16:creationId xmlns:a16="http://schemas.microsoft.com/office/drawing/2014/main" id="{62686D5E-F56B-414C-ED10-D005C68B73E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58131" b="18581"/>
          <a:stretch>
            <a:fillRect/>
          </a:stretch>
        </p:blipFill>
        <p:spPr bwMode="auto">
          <a:xfrm>
            <a:off x="1130620" y="2194560"/>
            <a:ext cx="2627647" cy="38323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Feast - Daniel 5:9</a:t>
            </a:r>
          </a:p>
        </p:txBody>
      </p:sp>
      <p:sp>
        <p:nvSpPr>
          <p:cNvPr id="4" name="Content Placeholder 3"/>
          <p:cNvSpPr>
            <a:spLocks noGrp="1"/>
          </p:cNvSpPr>
          <p:nvPr>
            <p:ph sz="half" idx="2"/>
          </p:nvPr>
        </p:nvSpPr>
        <p:spPr/>
        <p:txBody>
          <a:bodyPr>
            <a:normAutofit fontScale="92500"/>
          </a:bodyPr>
          <a:lstStyle/>
          <a:p>
            <a:r>
              <a:rPr sz="3600" dirty="0"/>
              <a:t>Then was king Belshazzar greatly troubled, and his countenance was changed in him, and his lords were astonied.</a:t>
            </a:r>
          </a:p>
        </p:txBody>
      </p:sp>
      <p:pic>
        <p:nvPicPr>
          <p:cNvPr id="45058" name="Picture 2" descr="Suddenly, they saw the fingers of a human hand writing on the plaster wall of the king’s palace, near the lampstand. The king’s face turned pale with fright. His knees knocked together in fear and his legs gave way beneath him. – Slide 5">
            <a:extLst>
              <a:ext uri="{FF2B5EF4-FFF2-40B4-BE49-F238E27FC236}">
                <a16:creationId xmlns:a16="http://schemas.microsoft.com/office/drawing/2014/main" id="{D9DB750D-9040-518A-A1D7-0E9A14FF415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26516" r="46550"/>
          <a:stretch>
            <a:fillRect/>
          </a:stretch>
        </p:blipFill>
        <p:spPr bwMode="auto">
          <a:xfrm>
            <a:off x="593724" y="2190757"/>
            <a:ext cx="3399435" cy="35051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a:t>
            </a:r>
            <a:r>
              <a:rPr lang="en-US" dirty="0"/>
              <a:t>13</a:t>
            </a:r>
            <a:endParaRPr dirty="0"/>
          </a:p>
        </p:txBody>
      </p:sp>
      <p:sp>
        <p:nvSpPr>
          <p:cNvPr id="3" name="Content Placeholder 2"/>
          <p:cNvSpPr>
            <a:spLocks noGrp="1"/>
          </p:cNvSpPr>
          <p:nvPr>
            <p:ph sz="half" idx="1"/>
          </p:nvPr>
        </p:nvSpPr>
        <p:spPr/>
        <p:txBody>
          <a:bodyPr>
            <a:normAutofit fontScale="92500"/>
          </a:bodyPr>
          <a:lstStyle/>
          <a:p>
            <a:r>
              <a:rPr lang="en-US" sz="2800" b="1" baseline="30000" dirty="0"/>
              <a:t>13 </a:t>
            </a:r>
            <a:r>
              <a:rPr lang="en-US" sz="2800" dirty="0"/>
              <a:t>Then was Daniel brought in before the king. And the king </a:t>
            </a:r>
            <a:r>
              <a:rPr lang="en-US" sz="2800" dirty="0" err="1"/>
              <a:t>spake</a:t>
            </a:r>
            <a:r>
              <a:rPr lang="en-US" sz="2800" dirty="0"/>
              <a:t> and said unto Daniel, Art thou that Daniel, which art of the children of the captivity of Judah, whom the king my father brought out of Jewry?</a:t>
            </a:r>
            <a:endParaRPr sz="4800" dirty="0"/>
          </a:p>
        </p:txBody>
      </p:sp>
      <p:pic>
        <p:nvPicPr>
          <p:cNvPr id="46082" name="Picture 2" descr="Daniel was brought in before the king. ‘I am told that you can give interpretations and solve difficult problems,’ the king told him. ‘If you can read these words and tell me their meaning, you will be clothed in purple robes of royal honor, and you will have a gold chain placed around your neck. You will become the third highest ruler in the kingdom.’ – Slide 9">
            <a:extLst>
              <a:ext uri="{FF2B5EF4-FFF2-40B4-BE49-F238E27FC236}">
                <a16:creationId xmlns:a16="http://schemas.microsoft.com/office/drawing/2014/main" id="{96BD68A2-7481-6F66-5B69-5CF85AF33CE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730" r="11424"/>
          <a:stretch>
            <a:fillRect/>
          </a:stretch>
        </p:blipFill>
        <p:spPr bwMode="auto">
          <a:xfrm>
            <a:off x="4738471" y="2331893"/>
            <a:ext cx="3910579" cy="36732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3858F-B517-4292-A52A-E2700E14A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6E3CD4-243D-9EB4-8E78-489C1D62CB26}"/>
              </a:ext>
            </a:extLst>
          </p:cNvPr>
          <p:cNvSpPr>
            <a:spLocks noGrp="1"/>
          </p:cNvSpPr>
          <p:nvPr>
            <p:ph type="title"/>
          </p:nvPr>
        </p:nvSpPr>
        <p:spPr/>
        <p:txBody>
          <a:bodyPr/>
          <a:lstStyle/>
          <a:p>
            <a:r>
              <a:rPr dirty="0"/>
              <a:t>Babylon Falls </a:t>
            </a:r>
            <a:r>
              <a:rPr lang="en-US" dirty="0"/>
              <a:t>–</a:t>
            </a:r>
            <a:r>
              <a:rPr dirty="0"/>
              <a:t> </a:t>
            </a:r>
            <a:br>
              <a:rPr lang="en-US" dirty="0"/>
            </a:br>
            <a:r>
              <a:rPr dirty="0"/>
              <a:t>Daniel 5:</a:t>
            </a:r>
            <a:r>
              <a:rPr lang="en-US" dirty="0"/>
              <a:t>16</a:t>
            </a:r>
            <a:endParaRPr dirty="0"/>
          </a:p>
        </p:txBody>
      </p:sp>
      <p:sp>
        <p:nvSpPr>
          <p:cNvPr id="3" name="Content Placeholder 2">
            <a:extLst>
              <a:ext uri="{FF2B5EF4-FFF2-40B4-BE49-F238E27FC236}">
                <a16:creationId xmlns:a16="http://schemas.microsoft.com/office/drawing/2014/main" id="{DD3D9E76-0DA6-3FD0-E6AF-24491B471F8E}"/>
              </a:ext>
            </a:extLst>
          </p:cNvPr>
          <p:cNvSpPr>
            <a:spLocks noGrp="1"/>
          </p:cNvSpPr>
          <p:nvPr>
            <p:ph sz="half" idx="1"/>
          </p:nvPr>
        </p:nvSpPr>
        <p:spPr/>
        <p:txBody>
          <a:bodyPr>
            <a:normAutofit/>
          </a:bodyPr>
          <a:lstStyle/>
          <a:p>
            <a:r>
              <a:rPr lang="en-US" dirty="0"/>
              <a:t>And I have heard of thee, that thou canst make interpretations, and dissolve doubts: now if thou canst read the writing, and make known to me the interpretation thereof, thou shalt be clothed with scarlet, and have a chain of gold about thy neck, and shalt be the third ruler in the kingdom.</a:t>
            </a:r>
            <a:endParaRPr sz="4000" dirty="0"/>
          </a:p>
        </p:txBody>
      </p:sp>
      <p:pic>
        <p:nvPicPr>
          <p:cNvPr id="47106" name="Picture 2" descr="The queen mother heard what was happening and hurried to the banquet hall. ‘There is a man who has divine knowledge. In Nebuchadnezzar’s reign, a Jew called Daniel was found to have understanding, and wisdom. He can interpret dreams, explain riddles, and solve difficult problems. Call for Daniel, and he will tell you what the writing means.’ – Slide 8">
            <a:extLst>
              <a:ext uri="{FF2B5EF4-FFF2-40B4-BE49-F238E27FC236}">
                <a16:creationId xmlns:a16="http://schemas.microsoft.com/office/drawing/2014/main" id="{E7D81AE2-C527-E7D1-3D2B-A7E27653556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082" r="39326" b="27713"/>
          <a:stretch>
            <a:fillRect/>
          </a:stretch>
        </p:blipFill>
        <p:spPr bwMode="auto">
          <a:xfrm flipH="1">
            <a:off x="4764945" y="2194560"/>
            <a:ext cx="4006369" cy="390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704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Type and Antitype </a:t>
            </a:r>
            <a:r>
              <a:rPr lang="en-US" dirty="0"/>
              <a:t>–</a:t>
            </a:r>
            <a:r>
              <a:rPr dirty="0"/>
              <a:t> </a:t>
            </a:r>
            <a:br>
              <a:rPr lang="en-US" dirty="0"/>
            </a:br>
            <a:r>
              <a:rPr dirty="0"/>
              <a:t>1 Corinthians 10:11</a:t>
            </a:r>
          </a:p>
        </p:txBody>
      </p:sp>
      <p:sp>
        <p:nvSpPr>
          <p:cNvPr id="3" name="Content Placeholder 2"/>
          <p:cNvSpPr>
            <a:spLocks noGrp="1"/>
          </p:cNvSpPr>
          <p:nvPr>
            <p:ph sz="half" idx="1"/>
          </p:nvPr>
        </p:nvSpPr>
        <p:spPr/>
        <p:txBody>
          <a:bodyPr>
            <a:normAutofit fontScale="92500" lnSpcReduction="20000"/>
          </a:bodyPr>
          <a:lstStyle/>
          <a:p>
            <a:r>
              <a:rPr sz="3600" dirty="0"/>
              <a:t>Now all these things happened unto them for ensamples: and they are written for our admonition, upon whom the ends of the world are come.</a:t>
            </a:r>
          </a:p>
        </p:txBody>
      </p:sp>
      <p:pic>
        <p:nvPicPr>
          <p:cNvPr id="3074" name="Picture 2" descr="antitype | Pastor Ray's blog: rayliu1">
            <a:extLst>
              <a:ext uri="{FF2B5EF4-FFF2-40B4-BE49-F238E27FC236}">
                <a16:creationId xmlns:a16="http://schemas.microsoft.com/office/drawing/2014/main" id="{8BB19274-2675-F579-2E85-47E3119E228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15" t="20293" r="49097" b="7169"/>
          <a:stretch>
            <a:fillRect/>
          </a:stretch>
        </p:blipFill>
        <p:spPr bwMode="auto">
          <a:xfrm>
            <a:off x="4639063" y="2005632"/>
            <a:ext cx="3636820" cy="40173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471B0-95EA-EE4A-1EC3-97994F1974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77CBAB-29E8-D3DA-C955-BD642A25E7AD}"/>
              </a:ext>
            </a:extLst>
          </p:cNvPr>
          <p:cNvSpPr>
            <a:spLocks noGrp="1"/>
          </p:cNvSpPr>
          <p:nvPr>
            <p:ph type="title"/>
          </p:nvPr>
        </p:nvSpPr>
        <p:spPr/>
        <p:txBody>
          <a:bodyPr/>
          <a:lstStyle/>
          <a:p>
            <a:r>
              <a:rPr dirty="0"/>
              <a:t>Babylon Falls </a:t>
            </a:r>
            <a:r>
              <a:rPr lang="en-US" dirty="0"/>
              <a:t>–</a:t>
            </a:r>
            <a:r>
              <a:rPr dirty="0"/>
              <a:t> </a:t>
            </a:r>
            <a:br>
              <a:rPr lang="en-US" dirty="0"/>
            </a:br>
            <a:r>
              <a:rPr dirty="0"/>
              <a:t>Daniel 5:</a:t>
            </a:r>
            <a:r>
              <a:rPr lang="en-US" dirty="0"/>
              <a:t>17</a:t>
            </a:r>
            <a:endParaRPr dirty="0"/>
          </a:p>
        </p:txBody>
      </p:sp>
      <p:sp>
        <p:nvSpPr>
          <p:cNvPr id="3" name="Content Placeholder 2">
            <a:extLst>
              <a:ext uri="{FF2B5EF4-FFF2-40B4-BE49-F238E27FC236}">
                <a16:creationId xmlns:a16="http://schemas.microsoft.com/office/drawing/2014/main" id="{C69063DD-2F2E-8A44-0F6D-42A06EB19A75}"/>
              </a:ext>
            </a:extLst>
          </p:cNvPr>
          <p:cNvSpPr>
            <a:spLocks noGrp="1"/>
          </p:cNvSpPr>
          <p:nvPr>
            <p:ph sz="half" idx="1"/>
          </p:nvPr>
        </p:nvSpPr>
        <p:spPr/>
        <p:txBody>
          <a:bodyPr>
            <a:normAutofit fontScale="92500" lnSpcReduction="20000"/>
          </a:bodyPr>
          <a:lstStyle/>
          <a:p>
            <a:r>
              <a:rPr lang="en-US" sz="3200" dirty="0"/>
              <a:t>Then Daniel answered and said before the king, Let thy gifts be to thyself, and give thy rewards to another; yet I will read the writing unto the king, and make known to him the interpretation.</a:t>
            </a:r>
            <a:endParaRPr sz="5400" dirty="0"/>
          </a:p>
        </p:txBody>
      </p:sp>
      <p:pic>
        <p:nvPicPr>
          <p:cNvPr id="48130" name="Picture 2" descr="‘You can keep your gifts,’ Daniel told him. ‘Like Nebuchadnezzar you have become proud and arrogant. You have defied the Lord of heaven by drinking wine from these cups and by praising gods of silver, gold, bronze, iron, wood, and stone – Slide 10">
            <a:extLst>
              <a:ext uri="{FF2B5EF4-FFF2-40B4-BE49-F238E27FC236}">
                <a16:creationId xmlns:a16="http://schemas.microsoft.com/office/drawing/2014/main" id="{5CD56F14-AE5A-BE50-3F1B-8E43C03E0A0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915" r="11656"/>
          <a:stretch>
            <a:fillRect/>
          </a:stretch>
        </p:blipFill>
        <p:spPr bwMode="auto">
          <a:xfrm>
            <a:off x="4639063" y="2194560"/>
            <a:ext cx="4077049" cy="3898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9391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341D1-7267-B40E-A777-06AA9B66E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B3DC3F-AC5C-39CB-016A-7DB49A11D6CB}"/>
              </a:ext>
            </a:extLst>
          </p:cNvPr>
          <p:cNvSpPr>
            <a:spLocks noGrp="1"/>
          </p:cNvSpPr>
          <p:nvPr>
            <p:ph type="title"/>
          </p:nvPr>
        </p:nvSpPr>
        <p:spPr/>
        <p:txBody>
          <a:bodyPr/>
          <a:lstStyle/>
          <a:p>
            <a:r>
              <a:rPr dirty="0"/>
              <a:t>Babylon Falls </a:t>
            </a:r>
            <a:r>
              <a:rPr lang="en-US" dirty="0"/>
              <a:t>–</a:t>
            </a:r>
            <a:r>
              <a:rPr dirty="0"/>
              <a:t> </a:t>
            </a:r>
            <a:br>
              <a:rPr lang="en-US" dirty="0"/>
            </a:br>
            <a:r>
              <a:rPr dirty="0"/>
              <a:t>Daniel 5:</a:t>
            </a:r>
            <a:r>
              <a:rPr lang="en-US" dirty="0"/>
              <a:t>18</a:t>
            </a:r>
            <a:endParaRPr dirty="0"/>
          </a:p>
        </p:txBody>
      </p:sp>
      <p:sp>
        <p:nvSpPr>
          <p:cNvPr id="3" name="Content Placeholder 2">
            <a:extLst>
              <a:ext uri="{FF2B5EF4-FFF2-40B4-BE49-F238E27FC236}">
                <a16:creationId xmlns:a16="http://schemas.microsoft.com/office/drawing/2014/main" id="{70F7ED61-17B0-E071-52AD-C76359E54113}"/>
              </a:ext>
            </a:extLst>
          </p:cNvPr>
          <p:cNvSpPr>
            <a:spLocks noGrp="1"/>
          </p:cNvSpPr>
          <p:nvPr>
            <p:ph sz="half" idx="1"/>
          </p:nvPr>
        </p:nvSpPr>
        <p:spPr/>
        <p:txBody>
          <a:bodyPr>
            <a:normAutofit lnSpcReduction="10000"/>
          </a:bodyPr>
          <a:lstStyle/>
          <a:p>
            <a:r>
              <a:rPr lang="en-US" sz="3600" dirty="0"/>
              <a:t>O thou king, the most high God gave Nebuchadnezzar thy father a kingdom, and majesty, and glory, and </a:t>
            </a:r>
            <a:r>
              <a:rPr lang="en-US" sz="3600" dirty="0" err="1"/>
              <a:t>honour</a:t>
            </a:r>
            <a:r>
              <a:rPr lang="en-US" sz="3600" dirty="0"/>
              <a:t>:</a:t>
            </a:r>
            <a:endParaRPr sz="6000" dirty="0"/>
          </a:p>
        </p:txBody>
      </p:sp>
      <p:pic>
        <p:nvPicPr>
          <p:cNvPr id="49154" name="Picture 2" descr="Daniel was brought in before the king. ‘I am told that you can give interpretations and solve difficult problems,’ the king told him. ‘If you can read these words and tell me their meaning, you will be clothed in purple robes of royal honor, and you will have a gold chain placed around your neck. You will become the third highest ruler in the kingdom.’ – Slide 9">
            <a:extLst>
              <a:ext uri="{FF2B5EF4-FFF2-40B4-BE49-F238E27FC236}">
                <a16:creationId xmlns:a16="http://schemas.microsoft.com/office/drawing/2014/main" id="{6C72F7F1-2C82-9451-1A27-E252DA309EB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813" r="11424"/>
          <a:stretch>
            <a:fillRect/>
          </a:stretch>
        </p:blipFill>
        <p:spPr bwMode="auto">
          <a:xfrm>
            <a:off x="4914991" y="2347211"/>
            <a:ext cx="3634649" cy="3746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6912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A76A5-4391-FD63-8194-B0F80F1FD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EDF117-B637-85DC-7D6A-70F54A448615}"/>
              </a:ext>
            </a:extLst>
          </p:cNvPr>
          <p:cNvSpPr>
            <a:spLocks noGrp="1"/>
          </p:cNvSpPr>
          <p:nvPr>
            <p:ph type="title"/>
          </p:nvPr>
        </p:nvSpPr>
        <p:spPr/>
        <p:txBody>
          <a:bodyPr/>
          <a:lstStyle/>
          <a:p>
            <a:r>
              <a:rPr dirty="0"/>
              <a:t>Babylon Falls </a:t>
            </a:r>
            <a:r>
              <a:rPr lang="en-US" dirty="0"/>
              <a:t>–</a:t>
            </a:r>
            <a:r>
              <a:rPr dirty="0"/>
              <a:t> </a:t>
            </a:r>
            <a:br>
              <a:rPr lang="en-US" dirty="0"/>
            </a:br>
            <a:r>
              <a:rPr dirty="0"/>
              <a:t>Daniel 5:2</a:t>
            </a:r>
            <a:r>
              <a:rPr lang="en-US" dirty="0"/>
              <a:t>0</a:t>
            </a:r>
            <a:endParaRPr dirty="0"/>
          </a:p>
        </p:txBody>
      </p:sp>
      <p:sp>
        <p:nvSpPr>
          <p:cNvPr id="3" name="Content Placeholder 2">
            <a:extLst>
              <a:ext uri="{FF2B5EF4-FFF2-40B4-BE49-F238E27FC236}">
                <a16:creationId xmlns:a16="http://schemas.microsoft.com/office/drawing/2014/main" id="{0E1A7DE4-6ECB-A60F-F596-BB72479CBAB8}"/>
              </a:ext>
            </a:extLst>
          </p:cNvPr>
          <p:cNvSpPr>
            <a:spLocks noGrp="1"/>
          </p:cNvSpPr>
          <p:nvPr>
            <p:ph sz="half" idx="1"/>
          </p:nvPr>
        </p:nvSpPr>
        <p:spPr/>
        <p:txBody>
          <a:bodyPr>
            <a:normAutofit fontScale="92500" lnSpcReduction="10000"/>
          </a:bodyPr>
          <a:lstStyle/>
          <a:p>
            <a:r>
              <a:rPr lang="en-US" sz="3600" dirty="0"/>
              <a:t>But when his heart was lifted up, and his mind hardened in pride, he was deposed from his kingly throne, and they took his glory from him:</a:t>
            </a:r>
            <a:endParaRPr sz="6000" dirty="0"/>
          </a:p>
        </p:txBody>
      </p:sp>
      <p:pic>
        <p:nvPicPr>
          <p:cNvPr id="50178" name="Picture 2" descr="Daniel was brought in before the king. ‘I am told that you can give interpretations and solve difficult problems,’ the king told him. ‘If you can read these words and tell me their meaning, you will be clothed in purple robes of royal honor, and you will have a gold chain placed around your neck. You will become the third highest ruler in the kingdom.’ – Slide 9">
            <a:extLst>
              <a:ext uri="{FF2B5EF4-FFF2-40B4-BE49-F238E27FC236}">
                <a16:creationId xmlns:a16="http://schemas.microsoft.com/office/drawing/2014/main" id="{4AA2D382-62F7-4A00-4E2E-A01A6FDCB6A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7054" b="35440"/>
          <a:stretch>
            <a:fillRect/>
          </a:stretch>
        </p:blipFill>
        <p:spPr bwMode="auto">
          <a:xfrm>
            <a:off x="4868353" y="2194560"/>
            <a:ext cx="3827375" cy="350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8200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FF1CD-C62A-6781-5B51-8C8144DC7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3087F7-481D-5DEC-BE3D-261CBA5F86FF}"/>
              </a:ext>
            </a:extLst>
          </p:cNvPr>
          <p:cNvSpPr>
            <a:spLocks noGrp="1"/>
          </p:cNvSpPr>
          <p:nvPr>
            <p:ph type="title"/>
          </p:nvPr>
        </p:nvSpPr>
        <p:spPr/>
        <p:txBody>
          <a:bodyPr/>
          <a:lstStyle/>
          <a:p>
            <a:r>
              <a:rPr dirty="0"/>
              <a:t>Babylon Falls </a:t>
            </a:r>
            <a:r>
              <a:rPr lang="en-US" dirty="0"/>
              <a:t>–</a:t>
            </a:r>
            <a:r>
              <a:rPr dirty="0"/>
              <a:t> </a:t>
            </a:r>
            <a:br>
              <a:rPr lang="en-US" dirty="0"/>
            </a:br>
            <a:r>
              <a:rPr dirty="0"/>
              <a:t>Daniel 5:22</a:t>
            </a:r>
          </a:p>
        </p:txBody>
      </p:sp>
      <p:sp>
        <p:nvSpPr>
          <p:cNvPr id="3" name="Content Placeholder 2">
            <a:extLst>
              <a:ext uri="{FF2B5EF4-FFF2-40B4-BE49-F238E27FC236}">
                <a16:creationId xmlns:a16="http://schemas.microsoft.com/office/drawing/2014/main" id="{354FBEED-32CC-20BA-3854-25FF93B65322}"/>
              </a:ext>
            </a:extLst>
          </p:cNvPr>
          <p:cNvSpPr>
            <a:spLocks noGrp="1"/>
          </p:cNvSpPr>
          <p:nvPr>
            <p:ph sz="half" idx="1"/>
          </p:nvPr>
        </p:nvSpPr>
        <p:spPr/>
        <p:txBody>
          <a:bodyPr>
            <a:normAutofit fontScale="92500" lnSpcReduction="10000"/>
          </a:bodyPr>
          <a:lstStyle/>
          <a:p>
            <a:r>
              <a:rPr sz="4000" dirty="0"/>
              <a:t>And thou his son, O Belshazzar, hast not humbled thine heart, though thou </a:t>
            </a:r>
            <a:r>
              <a:rPr sz="4000" dirty="0" err="1"/>
              <a:t>knewest</a:t>
            </a:r>
            <a:r>
              <a:rPr sz="4000" dirty="0"/>
              <a:t> all this;</a:t>
            </a:r>
          </a:p>
        </p:txBody>
      </p:sp>
      <p:pic>
        <p:nvPicPr>
          <p:cNvPr id="51202" name="Picture 2" descr="‘So God has sent this hand to write this message, “Mene, Mene, Tekel, Parsin” This is what these words mean: – Slide 11">
            <a:extLst>
              <a:ext uri="{FF2B5EF4-FFF2-40B4-BE49-F238E27FC236}">
                <a16:creationId xmlns:a16="http://schemas.microsoft.com/office/drawing/2014/main" id="{657EDB95-763F-3070-A271-5E714E7BD9B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232" r="6917"/>
          <a:stretch>
            <a:fillRect/>
          </a:stretch>
        </p:blipFill>
        <p:spPr bwMode="auto">
          <a:xfrm>
            <a:off x="4504939" y="2314866"/>
            <a:ext cx="3993161" cy="3614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7825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5:23</a:t>
            </a:r>
          </a:p>
        </p:txBody>
      </p:sp>
      <p:sp>
        <p:nvSpPr>
          <p:cNvPr id="3" name="Content Placeholder 2"/>
          <p:cNvSpPr>
            <a:spLocks noGrp="1"/>
          </p:cNvSpPr>
          <p:nvPr>
            <p:ph sz="half" idx="1"/>
          </p:nvPr>
        </p:nvSpPr>
        <p:spPr>
          <a:xfrm>
            <a:off x="339436" y="1641763"/>
            <a:ext cx="4165503" cy="4939145"/>
          </a:xfrm>
        </p:spPr>
        <p:txBody>
          <a:bodyPr>
            <a:normAutofit/>
          </a:bodyPr>
          <a:lstStyle/>
          <a:p>
            <a:r>
              <a:rPr dirty="0"/>
              <a:t>But hast lifted up thyself against the Lord of heaven; and they have brought the vessels of his house before thee, and thou, and thy lords, thy wives, and thy concubines, have drunk wine in them; and thou hast praised the gods of silver, and gold, of brass, iron, wood, and stone, which see not, nor hear, nor know: and the God in whose hand thy breath is, and whose are all thy ways, hast thou not glorified:</a:t>
            </a:r>
          </a:p>
        </p:txBody>
      </p:sp>
      <p:pic>
        <p:nvPicPr>
          <p:cNvPr id="52226" name="Picture 2" descr="‘So God has sent this hand to write this message, “Mene, Mene, Tekel, Parsin” This is what these words mean: – Slide 11">
            <a:extLst>
              <a:ext uri="{FF2B5EF4-FFF2-40B4-BE49-F238E27FC236}">
                <a16:creationId xmlns:a16="http://schemas.microsoft.com/office/drawing/2014/main" id="{EB22B9E4-F5CE-9476-E456-591FC338FDB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4701" b="18842"/>
          <a:stretch>
            <a:fillRect/>
          </a:stretch>
        </p:blipFill>
        <p:spPr bwMode="auto">
          <a:xfrm>
            <a:off x="5012750" y="2624048"/>
            <a:ext cx="3722084" cy="34695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5:24</a:t>
            </a:r>
          </a:p>
        </p:txBody>
      </p:sp>
      <p:sp>
        <p:nvSpPr>
          <p:cNvPr id="3" name="Content Placeholder 2"/>
          <p:cNvSpPr>
            <a:spLocks noGrp="1"/>
          </p:cNvSpPr>
          <p:nvPr>
            <p:ph sz="half" idx="1"/>
          </p:nvPr>
        </p:nvSpPr>
        <p:spPr/>
        <p:txBody>
          <a:bodyPr>
            <a:normAutofit/>
          </a:bodyPr>
          <a:lstStyle/>
          <a:p>
            <a:r>
              <a:rPr sz="4000" dirty="0"/>
              <a:t>Then was the part of the hand sent from him; and this writing was written.</a:t>
            </a:r>
          </a:p>
        </p:txBody>
      </p:sp>
      <p:pic>
        <p:nvPicPr>
          <p:cNvPr id="53250" name="Picture 2" descr="‘Mene means “numbered”. God has numbered the days of your reign and has brought it to an end.‘Tekel means “weighed”. You have been weighed on the balances and have not measured up.‘Parsi” means “divided”. Your kingdom has been divided and given to the Medes and Persians.’ – Slide 12">
            <a:extLst>
              <a:ext uri="{FF2B5EF4-FFF2-40B4-BE49-F238E27FC236}">
                <a16:creationId xmlns:a16="http://schemas.microsoft.com/office/drawing/2014/main" id="{CEA00C19-688C-5E50-7DA4-8F99FC89853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887" r="6058"/>
          <a:stretch>
            <a:fillRect/>
          </a:stretch>
        </p:blipFill>
        <p:spPr bwMode="auto">
          <a:xfrm>
            <a:off x="4784483" y="2303616"/>
            <a:ext cx="3596120" cy="3500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5:25</a:t>
            </a:r>
          </a:p>
        </p:txBody>
      </p:sp>
      <p:sp>
        <p:nvSpPr>
          <p:cNvPr id="3" name="Content Placeholder 2"/>
          <p:cNvSpPr>
            <a:spLocks noGrp="1"/>
          </p:cNvSpPr>
          <p:nvPr>
            <p:ph sz="half" idx="1"/>
          </p:nvPr>
        </p:nvSpPr>
        <p:spPr/>
        <p:txBody>
          <a:bodyPr>
            <a:normAutofit/>
          </a:bodyPr>
          <a:lstStyle/>
          <a:p>
            <a:r>
              <a:rPr sz="4000" dirty="0"/>
              <a:t>And this is the writing that was written, MENE, MENE, TEKEL, UPHARSIN.</a:t>
            </a:r>
          </a:p>
        </p:txBody>
      </p:sp>
      <p:pic>
        <p:nvPicPr>
          <p:cNvPr id="54274" name="Picture 2" descr="‘Mene means “numbered”. God has numbered the days of your reign and has brought it to an end.‘Tekel means “weighed”. You have been weighed on the balances and have not measured up.‘Parsi” means “divided”. Your kingdom has been divided and given to the Medes and Persians.’ – Slide 12">
            <a:extLst>
              <a:ext uri="{FF2B5EF4-FFF2-40B4-BE49-F238E27FC236}">
                <a16:creationId xmlns:a16="http://schemas.microsoft.com/office/drawing/2014/main" id="{616825F9-0A4C-BA5F-49CD-AC4CA4DB107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6751" b="30503"/>
          <a:stretch>
            <a:fillRect/>
          </a:stretch>
        </p:blipFill>
        <p:spPr bwMode="auto">
          <a:xfrm>
            <a:off x="4784464" y="2453049"/>
            <a:ext cx="3579360" cy="29497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5:26</a:t>
            </a:r>
          </a:p>
        </p:txBody>
      </p:sp>
      <p:sp>
        <p:nvSpPr>
          <p:cNvPr id="3" name="Content Placeholder 2"/>
          <p:cNvSpPr>
            <a:spLocks noGrp="1"/>
          </p:cNvSpPr>
          <p:nvPr>
            <p:ph sz="half" idx="1"/>
          </p:nvPr>
        </p:nvSpPr>
        <p:spPr/>
        <p:txBody>
          <a:bodyPr>
            <a:normAutofit lnSpcReduction="10000"/>
          </a:bodyPr>
          <a:lstStyle/>
          <a:p>
            <a:r>
              <a:rPr sz="4000" dirty="0"/>
              <a:t>This is the interpretation of the thing: MENE; God hath numbered thy kingdom, and finished it.</a:t>
            </a:r>
          </a:p>
        </p:txBody>
      </p:sp>
      <p:pic>
        <p:nvPicPr>
          <p:cNvPr id="55298" name="Picture 2" descr="‘You can keep your gifts,’ Daniel told him. ‘Like Nebuchadnezzar you have become proud and arrogant. You have defied the Lord of heaven by drinking wine from these cups and by praising gods of silver, gold, bronze, iron, wood, and stone – Slide 10">
            <a:extLst>
              <a:ext uri="{FF2B5EF4-FFF2-40B4-BE49-F238E27FC236}">
                <a16:creationId xmlns:a16="http://schemas.microsoft.com/office/drawing/2014/main" id="{63BE7C47-520A-AAD3-23DE-C16D59772FD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634" r="7442"/>
          <a:stretch>
            <a:fillRect/>
          </a:stretch>
        </p:blipFill>
        <p:spPr bwMode="auto">
          <a:xfrm flipH="1">
            <a:off x="4572000" y="2410421"/>
            <a:ext cx="4070143" cy="36373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5:27</a:t>
            </a:r>
          </a:p>
        </p:txBody>
      </p:sp>
      <p:sp>
        <p:nvSpPr>
          <p:cNvPr id="3" name="Content Placeholder 2"/>
          <p:cNvSpPr>
            <a:spLocks noGrp="1"/>
          </p:cNvSpPr>
          <p:nvPr>
            <p:ph sz="half" idx="1"/>
          </p:nvPr>
        </p:nvSpPr>
        <p:spPr/>
        <p:txBody>
          <a:bodyPr>
            <a:normAutofit lnSpcReduction="10000"/>
          </a:bodyPr>
          <a:lstStyle/>
          <a:p>
            <a:r>
              <a:rPr sz="4400" dirty="0"/>
              <a:t>TEKEL; Thou art weighed in the balances, and art found wanting.</a:t>
            </a:r>
          </a:p>
        </p:txBody>
      </p:sp>
      <p:pic>
        <p:nvPicPr>
          <p:cNvPr id="7" name="Picture 2" descr="The king shouted for the enchanters, astrologers, and fortune-tellers to be brought to him.‘Whoever can read this writing and tell me what it means will be dressed in purple robes of royal honor and will have a gold chain placed around his neck. He will become the third highest ruler in the kingdom!’ – Slide 6">
            <a:extLst>
              <a:ext uri="{FF2B5EF4-FFF2-40B4-BE49-F238E27FC236}">
                <a16:creationId xmlns:a16="http://schemas.microsoft.com/office/drawing/2014/main" id="{FBE11E3A-E239-403D-C523-FC253D457AC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571" r="48261" b="55889"/>
          <a:stretch>
            <a:fillRect/>
          </a:stretch>
        </p:blipFill>
        <p:spPr bwMode="auto">
          <a:xfrm>
            <a:off x="4780416" y="2328784"/>
            <a:ext cx="3910579" cy="35770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5:28</a:t>
            </a:r>
          </a:p>
        </p:txBody>
      </p:sp>
      <p:sp>
        <p:nvSpPr>
          <p:cNvPr id="3" name="Content Placeholder 2"/>
          <p:cNvSpPr>
            <a:spLocks noGrp="1"/>
          </p:cNvSpPr>
          <p:nvPr>
            <p:ph sz="half" idx="1"/>
          </p:nvPr>
        </p:nvSpPr>
        <p:spPr/>
        <p:txBody>
          <a:bodyPr>
            <a:normAutofit/>
          </a:bodyPr>
          <a:lstStyle/>
          <a:p>
            <a:r>
              <a:rPr sz="4400" dirty="0"/>
              <a:t>PERES; Thy kingdom is divided, and given to the Medes and Persians.</a:t>
            </a:r>
          </a:p>
        </p:txBody>
      </p:sp>
      <p:pic>
        <p:nvPicPr>
          <p:cNvPr id="6" name="Picture 2" descr="But none of the king’s wise men could read the writing or tell him what it meant. The king grew even more alarmed, and his face turned pale. His nobles, too, were shaken. – Slide 7">
            <a:extLst>
              <a:ext uri="{FF2B5EF4-FFF2-40B4-BE49-F238E27FC236}">
                <a16:creationId xmlns:a16="http://schemas.microsoft.com/office/drawing/2014/main" id="{D0A8CA2F-FB1E-DD65-074A-F00F12AB534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0800" t="7037" r="11424" b="41736"/>
          <a:stretch>
            <a:fillRect/>
          </a:stretch>
        </p:blipFill>
        <p:spPr bwMode="auto">
          <a:xfrm>
            <a:off x="5041783" y="2423281"/>
            <a:ext cx="3315461" cy="33720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Type and Antitype - Amos 3:7</a:t>
            </a:r>
          </a:p>
        </p:txBody>
      </p:sp>
      <p:sp>
        <p:nvSpPr>
          <p:cNvPr id="3" name="Content Placeholder 2"/>
          <p:cNvSpPr>
            <a:spLocks noGrp="1"/>
          </p:cNvSpPr>
          <p:nvPr>
            <p:ph sz="half" idx="1"/>
          </p:nvPr>
        </p:nvSpPr>
        <p:spPr/>
        <p:txBody>
          <a:bodyPr>
            <a:normAutofit fontScale="92500" lnSpcReduction="20000"/>
          </a:bodyPr>
          <a:lstStyle/>
          <a:p>
            <a:r>
              <a:rPr sz="4400" dirty="0"/>
              <a:t>Surely the Lord GOD will do nothing, but he </a:t>
            </a:r>
            <a:r>
              <a:rPr sz="4400" dirty="0" err="1"/>
              <a:t>revealeth</a:t>
            </a:r>
            <a:r>
              <a:rPr sz="4400" dirty="0"/>
              <a:t> his secret unto his servants the prophets.</a:t>
            </a:r>
          </a:p>
        </p:txBody>
      </p:sp>
      <p:pic>
        <p:nvPicPr>
          <p:cNvPr id="4098" name="Picture 2" descr="Amos 7:15 - &quot;And the LORD took me as I followed the flock, and the LORD said unto me, Go, prophesy unto my people Israel.&quot;">
            <a:extLst>
              <a:ext uri="{FF2B5EF4-FFF2-40B4-BE49-F238E27FC236}">
                <a16:creationId xmlns:a16="http://schemas.microsoft.com/office/drawing/2014/main" id="{B82AADBF-7D72-61DF-3C40-EBC74BDB8F4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5:29</a:t>
            </a:r>
          </a:p>
        </p:txBody>
      </p:sp>
      <p:sp>
        <p:nvSpPr>
          <p:cNvPr id="3" name="Content Placeholder 2"/>
          <p:cNvSpPr>
            <a:spLocks noGrp="1"/>
          </p:cNvSpPr>
          <p:nvPr>
            <p:ph sz="half" idx="1"/>
          </p:nvPr>
        </p:nvSpPr>
        <p:spPr/>
        <p:txBody>
          <a:bodyPr>
            <a:normAutofit fontScale="92500"/>
          </a:bodyPr>
          <a:lstStyle/>
          <a:p>
            <a:r>
              <a:rPr sz="2800" dirty="0"/>
              <a:t>Then commanded Belshazzar, and they clothed Daniel with scarlet, and put a chain of gold about his neck, and made a proclamation concerning him, that he should be the third ruler in the kingdom.</a:t>
            </a:r>
          </a:p>
        </p:txBody>
      </p:sp>
      <p:pic>
        <p:nvPicPr>
          <p:cNvPr id="58370" name="Picture 2" descr="At Belshazzar’s command, Daniel was dressed in purple robes and a gold chain was hung around his neck. He was proclaimed the third highest ruler in the kingdom. – Slide 13">
            <a:extLst>
              <a:ext uri="{FF2B5EF4-FFF2-40B4-BE49-F238E27FC236}">
                <a16:creationId xmlns:a16="http://schemas.microsoft.com/office/drawing/2014/main" id="{FE0A0377-8136-9954-DE5C-C3C34EF5CA9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467"/>
          <a:stretch>
            <a:fillRect/>
          </a:stretch>
        </p:blipFill>
        <p:spPr bwMode="auto">
          <a:xfrm>
            <a:off x="4840399" y="2494994"/>
            <a:ext cx="3578087" cy="34611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5:30</a:t>
            </a:r>
          </a:p>
        </p:txBody>
      </p:sp>
      <p:sp>
        <p:nvSpPr>
          <p:cNvPr id="3" name="Content Placeholder 2"/>
          <p:cNvSpPr>
            <a:spLocks noGrp="1"/>
          </p:cNvSpPr>
          <p:nvPr>
            <p:ph sz="half" idx="1"/>
          </p:nvPr>
        </p:nvSpPr>
        <p:spPr/>
        <p:txBody>
          <a:bodyPr>
            <a:normAutofit lnSpcReduction="10000"/>
          </a:bodyPr>
          <a:lstStyle/>
          <a:p>
            <a:r>
              <a:rPr sz="4400" dirty="0"/>
              <a:t>In that night was Belshazzar the king of the Chaldeans slain.</a:t>
            </a:r>
          </a:p>
        </p:txBody>
      </p:sp>
      <p:pic>
        <p:nvPicPr>
          <p:cNvPr id="59394" name="Picture 2" descr="That night Belshazzar, the Babylonian king, was killed and Darius the Mede took over the Babylonian kingdom. – Slide 14">
            <a:extLst>
              <a:ext uri="{FF2B5EF4-FFF2-40B4-BE49-F238E27FC236}">
                <a16:creationId xmlns:a16="http://schemas.microsoft.com/office/drawing/2014/main" id="{7D9102EF-3C7B-F6D5-8F44-0C4B47CE043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4088"/>
          <a:stretch>
            <a:fillRect/>
          </a:stretch>
        </p:blipFill>
        <p:spPr bwMode="auto">
          <a:xfrm flipH="1">
            <a:off x="5087715" y="2194559"/>
            <a:ext cx="3578111" cy="35351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 Falls </a:t>
            </a:r>
            <a:r>
              <a:rPr lang="en-US" dirty="0"/>
              <a:t>–</a:t>
            </a:r>
            <a:r>
              <a:rPr dirty="0"/>
              <a:t> </a:t>
            </a:r>
            <a:br>
              <a:rPr lang="en-US" dirty="0"/>
            </a:br>
            <a:r>
              <a:rPr dirty="0"/>
              <a:t>Daniel 5:31</a:t>
            </a:r>
          </a:p>
        </p:txBody>
      </p:sp>
      <p:sp>
        <p:nvSpPr>
          <p:cNvPr id="3" name="Content Placeholder 2"/>
          <p:cNvSpPr>
            <a:spLocks noGrp="1"/>
          </p:cNvSpPr>
          <p:nvPr>
            <p:ph sz="half" idx="1"/>
          </p:nvPr>
        </p:nvSpPr>
        <p:spPr/>
        <p:txBody>
          <a:bodyPr>
            <a:normAutofit lnSpcReduction="10000"/>
          </a:bodyPr>
          <a:lstStyle/>
          <a:p>
            <a:r>
              <a:rPr sz="4000" dirty="0"/>
              <a:t>And Darius the Median took the kingdom, being about threescore and two years old.</a:t>
            </a:r>
          </a:p>
        </p:txBody>
      </p:sp>
      <p:pic>
        <p:nvPicPr>
          <p:cNvPr id="60418" name="Picture 2" descr="That night Belshazzar, the Babylonian king, was killed and Darius the Mede took over the Babylonian kingdom. – Slide 14">
            <a:extLst>
              <a:ext uri="{FF2B5EF4-FFF2-40B4-BE49-F238E27FC236}">
                <a16:creationId xmlns:a16="http://schemas.microsoft.com/office/drawing/2014/main" id="{9FBC5A48-181F-8773-EDEA-5F81C71E349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7490" t="2172" r="11425" b="33151"/>
          <a:stretch>
            <a:fillRect/>
          </a:stretch>
        </p:blipFill>
        <p:spPr bwMode="auto">
          <a:xfrm>
            <a:off x="4269997" y="2251468"/>
            <a:ext cx="4279644" cy="4063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Babylon Rises - Revelation 18:1</a:t>
            </a:r>
          </a:p>
        </p:txBody>
      </p:sp>
      <p:sp>
        <p:nvSpPr>
          <p:cNvPr id="4" name="Content Placeholder 3"/>
          <p:cNvSpPr>
            <a:spLocks noGrp="1"/>
          </p:cNvSpPr>
          <p:nvPr>
            <p:ph sz="half" idx="2"/>
          </p:nvPr>
        </p:nvSpPr>
        <p:spPr/>
        <p:txBody>
          <a:bodyPr>
            <a:normAutofit fontScale="92500" lnSpcReduction="20000"/>
          </a:bodyPr>
          <a:lstStyle/>
          <a:p>
            <a:r>
              <a:rPr sz="3600" dirty="0"/>
              <a:t>And after these things I saw another angel come down from heaven, having great power; and the earth was lightened with his glory.</a:t>
            </a:r>
          </a:p>
        </p:txBody>
      </p:sp>
      <p:pic>
        <p:nvPicPr>
          <p:cNvPr id="61442" name="Picture 2" descr="Revelation 18:1 - &quot;And after these things I saw another angel come down from heaven, having great power; and the earth was lightened with his glory.&quot;">
            <a:extLst>
              <a:ext uri="{FF2B5EF4-FFF2-40B4-BE49-F238E27FC236}">
                <a16:creationId xmlns:a16="http://schemas.microsoft.com/office/drawing/2014/main" id="{E1FEF46A-35D7-38FF-CE6B-1F2713C6EBF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73300"/>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Babylon Rises - Revelation 18:2</a:t>
            </a:r>
          </a:p>
        </p:txBody>
      </p:sp>
      <p:sp>
        <p:nvSpPr>
          <p:cNvPr id="4" name="Content Placeholder 3"/>
          <p:cNvSpPr>
            <a:spLocks noGrp="1"/>
          </p:cNvSpPr>
          <p:nvPr>
            <p:ph sz="half" idx="2"/>
          </p:nvPr>
        </p:nvSpPr>
        <p:spPr/>
        <p:txBody>
          <a:bodyPr>
            <a:normAutofit fontScale="92500"/>
          </a:bodyPr>
          <a:lstStyle/>
          <a:p>
            <a:r>
              <a:rPr sz="2800" dirty="0"/>
              <a:t>And he cried mightily with a strong voice, saying, Babylon the great is fallen, is fallen, and is become the habitation of devils, and the hold of every foul spirit, and a cage of every unclean and hateful bird.</a:t>
            </a:r>
          </a:p>
        </p:txBody>
      </p:sp>
      <p:pic>
        <p:nvPicPr>
          <p:cNvPr id="62466" name="Picture 2" descr="Revelation 18:2 - &quot;And he cried mightily with a strong voice, saying, Babylon the great is fallen, is fallen, and is become the habitation of devils, and the hold of every foul spirit, and a cage of every unclean and hateful bird.&quot;">
            <a:extLst>
              <a:ext uri="{FF2B5EF4-FFF2-40B4-BE49-F238E27FC236}">
                <a16:creationId xmlns:a16="http://schemas.microsoft.com/office/drawing/2014/main" id="{C4279B82-E345-54B1-DE12-F6778BE1176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24023" r="26390"/>
          <a:stretch>
            <a:fillRect/>
          </a:stretch>
        </p:blipFill>
        <p:spPr bwMode="auto">
          <a:xfrm>
            <a:off x="593725" y="2115820"/>
            <a:ext cx="3942294" cy="4069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Babylon Rises - Revelation 18:3</a:t>
            </a:r>
          </a:p>
        </p:txBody>
      </p:sp>
      <p:sp>
        <p:nvSpPr>
          <p:cNvPr id="4" name="Content Placeholder 3"/>
          <p:cNvSpPr>
            <a:spLocks noGrp="1"/>
          </p:cNvSpPr>
          <p:nvPr>
            <p:ph sz="half" idx="2"/>
          </p:nvPr>
        </p:nvSpPr>
        <p:spPr/>
        <p:txBody>
          <a:bodyPr>
            <a:normAutofit fontScale="92500" lnSpcReduction="10000"/>
          </a:bodyPr>
          <a:lstStyle/>
          <a:p>
            <a:r>
              <a:rPr sz="2800" dirty="0"/>
              <a:t>For all nations have drunk of the wine of the wrath of her fornication, and the kings of the earth have committed fornication with her, and the merchants of the earth are waxed rich through the abundance of her delicacies.</a:t>
            </a:r>
          </a:p>
        </p:txBody>
      </p:sp>
      <p:pic>
        <p:nvPicPr>
          <p:cNvPr id="63492" name="Picture 4" descr="Separation of Church and State is an ...">
            <a:extLst>
              <a:ext uri="{FF2B5EF4-FFF2-40B4-BE49-F238E27FC236}">
                <a16:creationId xmlns:a16="http://schemas.microsoft.com/office/drawing/2014/main" id="{716AF057-35D6-FA56-A1A4-D85160BAB4B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6272"/>
          <a:stretch>
            <a:fillRect/>
          </a:stretch>
        </p:blipFill>
        <p:spPr bwMode="auto">
          <a:xfrm>
            <a:off x="458328" y="2281805"/>
            <a:ext cx="4108270" cy="37080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Babylon Rises - Revelation 18:4</a:t>
            </a:r>
          </a:p>
        </p:txBody>
      </p:sp>
      <p:sp>
        <p:nvSpPr>
          <p:cNvPr id="4" name="Content Placeholder 3"/>
          <p:cNvSpPr>
            <a:spLocks noGrp="1"/>
          </p:cNvSpPr>
          <p:nvPr>
            <p:ph sz="half" idx="2"/>
          </p:nvPr>
        </p:nvSpPr>
        <p:spPr/>
        <p:txBody>
          <a:bodyPr>
            <a:normAutofit fontScale="92500" lnSpcReduction="10000"/>
          </a:bodyPr>
          <a:lstStyle/>
          <a:p>
            <a:r>
              <a:rPr sz="3200" dirty="0"/>
              <a:t>And I heard another voice from heaven, saying, Come out of her, my people, that ye be not partakers of her sins, and that ye receive not of her plagues.</a:t>
            </a:r>
          </a:p>
        </p:txBody>
      </p:sp>
      <p:pic>
        <p:nvPicPr>
          <p:cNvPr id="69634" name="Picture 2" descr="Generated image">
            <a:extLst>
              <a:ext uri="{FF2B5EF4-FFF2-40B4-BE49-F238E27FC236}">
                <a16:creationId xmlns:a16="http://schemas.microsoft.com/office/drawing/2014/main" id="{20112611-65F4-A0B9-8447-95DC74C3BF6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73300"/>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Babylon Rises - Revelation 18:5</a:t>
            </a:r>
          </a:p>
        </p:txBody>
      </p:sp>
      <p:sp>
        <p:nvSpPr>
          <p:cNvPr id="4" name="Content Placeholder 3"/>
          <p:cNvSpPr>
            <a:spLocks noGrp="1"/>
          </p:cNvSpPr>
          <p:nvPr>
            <p:ph sz="half" idx="2"/>
          </p:nvPr>
        </p:nvSpPr>
        <p:spPr/>
        <p:txBody>
          <a:bodyPr>
            <a:normAutofit/>
          </a:bodyPr>
          <a:lstStyle/>
          <a:p>
            <a:r>
              <a:rPr sz="4000" dirty="0"/>
              <a:t>For her sins have reached unto heaven, and God hath remembered her iniquities.</a:t>
            </a:r>
          </a:p>
        </p:txBody>
      </p:sp>
      <p:pic>
        <p:nvPicPr>
          <p:cNvPr id="64514" name="Picture 2" descr="The Tower of Babel">
            <a:extLst>
              <a:ext uri="{FF2B5EF4-FFF2-40B4-BE49-F238E27FC236}">
                <a16:creationId xmlns:a16="http://schemas.microsoft.com/office/drawing/2014/main" id="{DF2AE98C-C9E2-9CDF-464D-A58FF6412FB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47227" y="1987926"/>
            <a:ext cx="3121434" cy="42757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A26B2-1F7D-BF0E-D30E-6197B55280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FE67D2-2ABC-B539-0E9E-7E1ABF10C0D5}"/>
              </a:ext>
            </a:extLst>
          </p:cNvPr>
          <p:cNvSpPr>
            <a:spLocks noGrp="1"/>
          </p:cNvSpPr>
          <p:nvPr>
            <p:ph type="title"/>
          </p:nvPr>
        </p:nvSpPr>
        <p:spPr>
          <a:xfrm>
            <a:off x="768351" y="477078"/>
            <a:ext cx="7613650" cy="4254111"/>
          </a:xfrm>
        </p:spPr>
        <p:txBody>
          <a:bodyPr>
            <a:normAutofit/>
          </a:bodyPr>
          <a:lstStyle/>
          <a:p>
            <a:r>
              <a:rPr lang="en-US" dirty="0"/>
              <a:t>The time will come when the call 'Come out of her, my people' will be heard with power, urging God's people to leave the apostate churches that have become Babylon, and to join themselves to the true and faithful believers.</a:t>
            </a:r>
          </a:p>
        </p:txBody>
      </p:sp>
      <p:sp>
        <p:nvSpPr>
          <p:cNvPr id="4" name="Text Placeholder 3">
            <a:extLst>
              <a:ext uri="{FF2B5EF4-FFF2-40B4-BE49-F238E27FC236}">
                <a16:creationId xmlns:a16="http://schemas.microsoft.com/office/drawing/2014/main" id="{54BE61C5-DAAC-0F5C-925F-8A4B677832E6}"/>
              </a:ext>
            </a:extLst>
          </p:cNvPr>
          <p:cNvSpPr>
            <a:spLocks noGrp="1"/>
          </p:cNvSpPr>
          <p:nvPr>
            <p:ph type="body" sz="half" idx="2"/>
          </p:nvPr>
        </p:nvSpPr>
        <p:spPr>
          <a:xfrm>
            <a:off x="768351" y="4731189"/>
            <a:ext cx="7778752" cy="821265"/>
          </a:xfrm>
        </p:spPr>
        <p:txBody>
          <a:bodyPr>
            <a:normAutofit/>
          </a:bodyPr>
          <a:lstStyle/>
          <a:p>
            <a:r>
              <a:rPr lang="en-US" sz="3600" dirty="0"/>
              <a:t>The Great Controversy p. 389</a:t>
            </a:r>
          </a:p>
        </p:txBody>
      </p:sp>
    </p:spTree>
    <p:extLst>
      <p:ext uri="{BB962C8B-B14F-4D97-AF65-F5344CB8AC3E}">
        <p14:creationId xmlns:p14="http://schemas.microsoft.com/office/powerpoint/2010/main" val="7325570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Warning</a:t>
            </a:r>
            <a:r>
              <a:rPr dirty="0"/>
              <a:t>- </a:t>
            </a:r>
            <a:br>
              <a:rPr lang="en-US" dirty="0"/>
            </a:br>
            <a:r>
              <a:rPr dirty="0"/>
              <a:t>Matthew 24:24</a:t>
            </a:r>
          </a:p>
        </p:txBody>
      </p:sp>
      <p:sp>
        <p:nvSpPr>
          <p:cNvPr id="4" name="Content Placeholder 3"/>
          <p:cNvSpPr>
            <a:spLocks noGrp="1"/>
          </p:cNvSpPr>
          <p:nvPr>
            <p:ph sz="half" idx="2"/>
          </p:nvPr>
        </p:nvSpPr>
        <p:spPr/>
        <p:txBody>
          <a:bodyPr>
            <a:normAutofit fontScale="92500" lnSpcReduction="10000"/>
          </a:bodyPr>
          <a:lstStyle/>
          <a:p>
            <a:r>
              <a:rPr sz="3200" dirty="0"/>
              <a:t>For there shall arise false Christs, and false prophets, and shall shew great signs and wonders; insomuch that, if it were possible, they shall deceive the very elect.</a:t>
            </a:r>
          </a:p>
        </p:txBody>
      </p:sp>
      <p:pic>
        <p:nvPicPr>
          <p:cNvPr id="65538" name="Picture 2" descr="Businessman hands holding true and ...">
            <a:extLst>
              <a:ext uri="{FF2B5EF4-FFF2-40B4-BE49-F238E27FC236}">
                <a16:creationId xmlns:a16="http://schemas.microsoft.com/office/drawing/2014/main" id="{C43802AC-CDE8-31F0-7688-8E144861CD4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0951" y="2057401"/>
            <a:ext cx="3760951" cy="39319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EDAA1-22E1-8850-C2A9-E4B0488DE5DC}"/>
              </a:ext>
            </a:extLst>
          </p:cNvPr>
          <p:cNvSpPr>
            <a:spLocks noGrp="1"/>
          </p:cNvSpPr>
          <p:nvPr>
            <p:ph type="title"/>
          </p:nvPr>
        </p:nvSpPr>
        <p:spPr>
          <a:xfrm>
            <a:off x="405517" y="751242"/>
            <a:ext cx="4264573" cy="632285"/>
          </a:xfrm>
        </p:spPr>
        <p:txBody>
          <a:bodyPr/>
          <a:lstStyle/>
          <a:p>
            <a:r>
              <a:rPr lang="en-US" b="1" dirty="0">
                <a:solidFill>
                  <a:schemeClr val="accent3">
                    <a:lumMod val="20000"/>
                    <a:lumOff val="80000"/>
                  </a:schemeClr>
                </a:solidFill>
              </a:rPr>
              <a:t>Babylon</a:t>
            </a:r>
          </a:p>
        </p:txBody>
      </p:sp>
      <p:sp>
        <p:nvSpPr>
          <p:cNvPr id="4" name="Text Placeholder 3">
            <a:extLst>
              <a:ext uri="{FF2B5EF4-FFF2-40B4-BE49-F238E27FC236}">
                <a16:creationId xmlns:a16="http://schemas.microsoft.com/office/drawing/2014/main" id="{906E3EED-A59B-8E73-BF36-8440388304FB}"/>
              </a:ext>
            </a:extLst>
          </p:cNvPr>
          <p:cNvSpPr>
            <a:spLocks noGrp="1"/>
          </p:cNvSpPr>
          <p:nvPr>
            <p:ph type="body" sz="half" idx="2"/>
          </p:nvPr>
        </p:nvSpPr>
        <p:spPr>
          <a:xfrm>
            <a:off x="405517" y="1383527"/>
            <a:ext cx="4264573" cy="4880113"/>
          </a:xfrm>
          <a:solidFill>
            <a:schemeClr val="accent3">
              <a:lumMod val="40000"/>
              <a:lumOff val="60000"/>
            </a:schemeClr>
          </a:solidFill>
        </p:spPr>
        <p:txBody>
          <a:bodyPr>
            <a:normAutofit fontScale="92500" lnSpcReduction="10000"/>
          </a:bodyPr>
          <a:lstStyle/>
          <a:p>
            <a:r>
              <a:rPr lang="en-US" sz="3200" dirty="0">
                <a:solidFill>
                  <a:schemeClr val="bg1"/>
                </a:solidFill>
              </a:rPr>
              <a:t>The ancient city of Babylon was a great empire in history, known for its wealth, power, and influence, but also for its idolatry and oppression. Historically, Babylon was the conqueror of Judah, and it served as a symbol of rebellion against God.</a:t>
            </a:r>
          </a:p>
        </p:txBody>
      </p:sp>
      <p:pic>
        <p:nvPicPr>
          <p:cNvPr id="5122" name="Picture 2" descr="Babylon: Ancient Site, Modern Problems (Video) | Ancient Origins">
            <a:extLst>
              <a:ext uri="{FF2B5EF4-FFF2-40B4-BE49-F238E27FC236}">
                <a16:creationId xmlns:a16="http://schemas.microsoft.com/office/drawing/2014/main" id="{B68A9EE4-760F-0D9A-C9D0-D6C6F6578E4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4379" r="2062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6602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Plan</a:t>
            </a:r>
            <a:r>
              <a:rPr dirty="0"/>
              <a:t> </a:t>
            </a:r>
            <a:r>
              <a:rPr lang="en-US" dirty="0"/>
              <a:t>–</a:t>
            </a:r>
            <a:r>
              <a:rPr dirty="0"/>
              <a:t> </a:t>
            </a:r>
            <a:br>
              <a:rPr lang="en-US" dirty="0"/>
            </a:br>
            <a:r>
              <a:rPr lang="en-US" dirty="0"/>
              <a:t>Acts 17:11</a:t>
            </a:r>
            <a:endParaRPr dirty="0"/>
          </a:p>
        </p:txBody>
      </p:sp>
      <p:sp>
        <p:nvSpPr>
          <p:cNvPr id="4" name="Content Placeholder 3"/>
          <p:cNvSpPr>
            <a:spLocks noGrp="1"/>
          </p:cNvSpPr>
          <p:nvPr>
            <p:ph sz="half" idx="2"/>
          </p:nvPr>
        </p:nvSpPr>
        <p:spPr>
          <a:xfrm>
            <a:off x="4642099" y="2194560"/>
            <a:ext cx="4183246" cy="4069080"/>
          </a:xfrm>
        </p:spPr>
        <p:txBody>
          <a:bodyPr>
            <a:normAutofit fontScale="92500" lnSpcReduction="20000"/>
          </a:bodyPr>
          <a:lstStyle/>
          <a:p>
            <a:r>
              <a:rPr lang="en-US" sz="3600" dirty="0"/>
              <a:t>These were more noble than those in Thessalonica, in that they received the word with all readiness of mind, and searched the scriptures daily, whether those things were so.</a:t>
            </a:r>
            <a:endParaRPr sz="4400" dirty="0"/>
          </a:p>
        </p:txBody>
      </p:sp>
      <p:pic>
        <p:nvPicPr>
          <p:cNvPr id="66562" name="Picture 2" descr="How to Study the Bible: Practical Steps ...">
            <a:extLst>
              <a:ext uri="{FF2B5EF4-FFF2-40B4-BE49-F238E27FC236}">
                <a16:creationId xmlns:a16="http://schemas.microsoft.com/office/drawing/2014/main" id="{04A6377C-107F-0F18-2D2F-CDB92774A87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432" r="12502"/>
          <a:stretch>
            <a:fillRect/>
          </a:stretch>
        </p:blipFill>
        <p:spPr bwMode="auto">
          <a:xfrm>
            <a:off x="403209" y="2242797"/>
            <a:ext cx="4168791" cy="34647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B3E84-11CE-FC5C-004A-89A66BACA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A5526C-4973-94A5-9C14-31709A185C10}"/>
              </a:ext>
            </a:extLst>
          </p:cNvPr>
          <p:cNvSpPr>
            <a:spLocks noGrp="1"/>
          </p:cNvSpPr>
          <p:nvPr>
            <p:ph type="title"/>
          </p:nvPr>
        </p:nvSpPr>
        <p:spPr/>
        <p:txBody>
          <a:bodyPr/>
          <a:lstStyle/>
          <a:p>
            <a:r>
              <a:rPr lang="en-US" dirty="0"/>
              <a:t>The Plan</a:t>
            </a:r>
            <a:r>
              <a:rPr dirty="0"/>
              <a:t> </a:t>
            </a:r>
            <a:r>
              <a:rPr lang="en-US" dirty="0"/>
              <a:t>–</a:t>
            </a:r>
            <a:r>
              <a:rPr dirty="0"/>
              <a:t> </a:t>
            </a:r>
            <a:br>
              <a:rPr lang="en-US" dirty="0"/>
            </a:br>
            <a:r>
              <a:rPr lang="en-US" dirty="0"/>
              <a:t>1 Thessalonians 5:21</a:t>
            </a:r>
            <a:endParaRPr dirty="0"/>
          </a:p>
        </p:txBody>
      </p:sp>
      <p:sp>
        <p:nvSpPr>
          <p:cNvPr id="4" name="Content Placeholder 3">
            <a:extLst>
              <a:ext uri="{FF2B5EF4-FFF2-40B4-BE49-F238E27FC236}">
                <a16:creationId xmlns:a16="http://schemas.microsoft.com/office/drawing/2014/main" id="{C968D8E2-51BE-C794-B91D-C8C5CBA54713}"/>
              </a:ext>
            </a:extLst>
          </p:cNvPr>
          <p:cNvSpPr>
            <a:spLocks noGrp="1"/>
          </p:cNvSpPr>
          <p:nvPr>
            <p:ph sz="half" idx="2"/>
          </p:nvPr>
        </p:nvSpPr>
        <p:spPr>
          <a:xfrm>
            <a:off x="4642099" y="2194560"/>
            <a:ext cx="4183246" cy="4069080"/>
          </a:xfrm>
        </p:spPr>
        <p:txBody>
          <a:bodyPr>
            <a:normAutofit/>
          </a:bodyPr>
          <a:lstStyle/>
          <a:p>
            <a:r>
              <a:rPr lang="en-US" sz="4800" dirty="0"/>
              <a:t>Prove all things; hold fast that which is good.</a:t>
            </a:r>
            <a:endParaRPr sz="6000" dirty="0"/>
          </a:p>
        </p:txBody>
      </p:sp>
      <p:pic>
        <p:nvPicPr>
          <p:cNvPr id="67586" name="Picture 2" descr="Small Group Bible Study ...">
            <a:extLst>
              <a:ext uri="{FF2B5EF4-FFF2-40B4-BE49-F238E27FC236}">
                <a16:creationId xmlns:a16="http://schemas.microsoft.com/office/drawing/2014/main" id="{7421037A-F089-2AD3-6164-0B90C4A078C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495" r="31162"/>
          <a:stretch>
            <a:fillRect/>
          </a:stretch>
        </p:blipFill>
        <p:spPr bwMode="auto">
          <a:xfrm>
            <a:off x="704677" y="2345362"/>
            <a:ext cx="3674378" cy="3255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0916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5B7C4-4263-8772-204D-8F55B52051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20497-A0C6-3448-8989-DAF067FCFB80}"/>
              </a:ext>
            </a:extLst>
          </p:cNvPr>
          <p:cNvSpPr>
            <a:spLocks noGrp="1"/>
          </p:cNvSpPr>
          <p:nvPr>
            <p:ph type="title"/>
          </p:nvPr>
        </p:nvSpPr>
        <p:spPr/>
        <p:txBody>
          <a:bodyPr/>
          <a:lstStyle/>
          <a:p>
            <a:r>
              <a:rPr lang="en-US" dirty="0"/>
              <a:t>The Plan</a:t>
            </a:r>
            <a:r>
              <a:rPr dirty="0"/>
              <a:t> </a:t>
            </a:r>
            <a:r>
              <a:rPr lang="en-US" dirty="0"/>
              <a:t>–</a:t>
            </a:r>
            <a:r>
              <a:rPr dirty="0"/>
              <a:t> </a:t>
            </a:r>
            <a:br>
              <a:rPr lang="en-US" dirty="0"/>
            </a:br>
            <a:r>
              <a:rPr dirty="0"/>
              <a:t>Daniel 1:8</a:t>
            </a:r>
          </a:p>
        </p:txBody>
      </p:sp>
      <p:sp>
        <p:nvSpPr>
          <p:cNvPr id="4" name="Content Placeholder 3">
            <a:extLst>
              <a:ext uri="{FF2B5EF4-FFF2-40B4-BE49-F238E27FC236}">
                <a16:creationId xmlns:a16="http://schemas.microsoft.com/office/drawing/2014/main" id="{D0B28C55-87E7-8EE9-B44B-BC0F18A10444}"/>
              </a:ext>
            </a:extLst>
          </p:cNvPr>
          <p:cNvSpPr>
            <a:spLocks noGrp="1"/>
          </p:cNvSpPr>
          <p:nvPr>
            <p:ph sz="half" idx="2"/>
          </p:nvPr>
        </p:nvSpPr>
        <p:spPr>
          <a:xfrm>
            <a:off x="4642099" y="2194560"/>
            <a:ext cx="4183246" cy="4069080"/>
          </a:xfrm>
        </p:spPr>
        <p:txBody>
          <a:bodyPr>
            <a:normAutofit fontScale="92500"/>
          </a:bodyPr>
          <a:lstStyle/>
          <a:p>
            <a:r>
              <a:rPr sz="2800" dirty="0"/>
              <a:t>But Daniel purposed in his heart that he would not defile himself with the portion of the king's meat, nor with the wine which he drank: therefore he requested of the prince of the eunuchs that he might not defile himself.</a:t>
            </a:r>
          </a:p>
        </p:txBody>
      </p:sp>
      <p:pic>
        <p:nvPicPr>
          <p:cNvPr id="68610" name="Picture 2" descr="King Nebuchadnezzar and Four Boys in Babylon | Bible Story">
            <a:extLst>
              <a:ext uri="{FF2B5EF4-FFF2-40B4-BE49-F238E27FC236}">
                <a16:creationId xmlns:a16="http://schemas.microsoft.com/office/drawing/2014/main" id="{1F4730CF-169E-BE5E-204C-A65125E36D1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983" r="35398"/>
          <a:stretch>
            <a:fillRect/>
          </a:stretch>
        </p:blipFill>
        <p:spPr bwMode="auto">
          <a:xfrm>
            <a:off x="572027" y="2315361"/>
            <a:ext cx="3929875" cy="3470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4525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Final Victory - Isaiah 13:19</a:t>
            </a:r>
          </a:p>
        </p:txBody>
      </p:sp>
      <p:sp>
        <p:nvSpPr>
          <p:cNvPr id="3" name="Content Placeholder 2"/>
          <p:cNvSpPr>
            <a:spLocks noGrp="1"/>
          </p:cNvSpPr>
          <p:nvPr>
            <p:ph sz="half" idx="1"/>
          </p:nvPr>
        </p:nvSpPr>
        <p:spPr/>
        <p:txBody>
          <a:bodyPr>
            <a:normAutofit fontScale="92500" lnSpcReduction="20000"/>
          </a:bodyPr>
          <a:lstStyle/>
          <a:p>
            <a:r>
              <a:rPr sz="3600" dirty="0"/>
              <a:t>And Babylon, the glory of kingdoms, the beauty of the Chaldees' excellency, shall be as when God overthrew Sodom and Gomorrah.</a:t>
            </a:r>
          </a:p>
        </p:txBody>
      </p:sp>
      <p:pic>
        <p:nvPicPr>
          <p:cNvPr id="70658" name="Picture 2" descr="GOD Announces The Coming Destruction Of Sodom And Gomorrah">
            <a:extLst>
              <a:ext uri="{FF2B5EF4-FFF2-40B4-BE49-F238E27FC236}">
                <a16:creationId xmlns:a16="http://schemas.microsoft.com/office/drawing/2014/main" id="{84991D11-CD53-63B9-3A51-FE1598B997A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Final Victory - Isaiah 13:20</a:t>
            </a:r>
          </a:p>
        </p:txBody>
      </p:sp>
      <p:sp>
        <p:nvSpPr>
          <p:cNvPr id="3" name="Content Placeholder 2"/>
          <p:cNvSpPr>
            <a:spLocks noGrp="1"/>
          </p:cNvSpPr>
          <p:nvPr>
            <p:ph sz="half" idx="1"/>
          </p:nvPr>
        </p:nvSpPr>
        <p:spPr/>
        <p:txBody>
          <a:bodyPr>
            <a:normAutofit fontScale="92500" lnSpcReduction="20000"/>
          </a:bodyPr>
          <a:lstStyle/>
          <a:p>
            <a:r>
              <a:rPr sz="3200" dirty="0"/>
              <a:t>It shall never be inhabited, neither shall it be dwelt in from generation to generation: neither shall the Arabian pitch tent there; neither shall the shepherds make their fold there.</a:t>
            </a:r>
          </a:p>
        </p:txBody>
      </p:sp>
      <p:pic>
        <p:nvPicPr>
          <p:cNvPr id="71684" name="Picture 4" descr="Numbers 33:8 - &quot;And they departed from before Pi-hahiroth, and passed through the midst of the sea into the wilderness, and went three days' journey in the wilderness of Etham, and pitched in Marah.&quot;&#10;&#10;Create a digital art scene that represents numbers 33:8 - 'Departing from before a rocky area, passing through the midst of the sea into a barren wasteland. The journey continues for three days, traversing through the vast expanses of a wild plains. Ultimately, this path concludes at an isolated locale.'">
            <a:extLst>
              <a:ext uri="{FF2B5EF4-FFF2-40B4-BE49-F238E27FC236}">
                <a16:creationId xmlns:a16="http://schemas.microsoft.com/office/drawing/2014/main" id="{4E8D4EC8-201B-5AC9-89D0-20BE26F5237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Final Victory - Isaiah 13:21</a:t>
            </a:r>
          </a:p>
        </p:txBody>
      </p:sp>
      <p:sp>
        <p:nvSpPr>
          <p:cNvPr id="3" name="Content Placeholder 2"/>
          <p:cNvSpPr>
            <a:spLocks noGrp="1"/>
          </p:cNvSpPr>
          <p:nvPr>
            <p:ph sz="half" idx="1"/>
          </p:nvPr>
        </p:nvSpPr>
        <p:spPr/>
        <p:txBody>
          <a:bodyPr>
            <a:normAutofit fontScale="92500" lnSpcReduction="20000"/>
          </a:bodyPr>
          <a:lstStyle/>
          <a:p>
            <a:r>
              <a:rPr sz="3600" dirty="0"/>
              <a:t>But wild beasts of the desert shall lie there; and their houses shall be full of doleful creatures; and owls shall dwell there, and satyrs shall dance there.</a:t>
            </a:r>
          </a:p>
        </p:txBody>
      </p:sp>
      <p:pic>
        <p:nvPicPr>
          <p:cNvPr id="75778" name="Picture 2" descr="Generated image">
            <a:extLst>
              <a:ext uri="{FF2B5EF4-FFF2-40B4-BE49-F238E27FC236}">
                <a16:creationId xmlns:a16="http://schemas.microsoft.com/office/drawing/2014/main" id="{D7AA8297-99B5-08AF-3A81-F2F19D9BEF9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Final Victory - Isaiah 13:22</a:t>
            </a:r>
          </a:p>
        </p:txBody>
      </p:sp>
      <p:sp>
        <p:nvSpPr>
          <p:cNvPr id="3" name="Content Placeholder 2"/>
          <p:cNvSpPr>
            <a:spLocks noGrp="1"/>
          </p:cNvSpPr>
          <p:nvPr>
            <p:ph sz="half" idx="1"/>
          </p:nvPr>
        </p:nvSpPr>
        <p:spPr/>
        <p:txBody>
          <a:bodyPr>
            <a:normAutofit fontScale="92500" lnSpcReduction="20000"/>
          </a:bodyPr>
          <a:lstStyle/>
          <a:p>
            <a:r>
              <a:rPr sz="3200" dirty="0"/>
              <a:t>And the wild beasts of the islands shall cry in their desolate houses, and dragons in their pleasant palaces: and her time is near to come, and her days shall not be prolonged.</a:t>
            </a:r>
          </a:p>
        </p:txBody>
      </p:sp>
      <p:pic>
        <p:nvPicPr>
          <p:cNvPr id="76804" name="Picture 4" descr="Generated image">
            <a:extLst>
              <a:ext uri="{FF2B5EF4-FFF2-40B4-BE49-F238E27FC236}">
                <a16:creationId xmlns:a16="http://schemas.microsoft.com/office/drawing/2014/main" id="{18C46A12-516E-BBA5-3C9E-A50BD5EFF30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Assurance –</a:t>
            </a:r>
            <a:r>
              <a:rPr dirty="0"/>
              <a:t> </a:t>
            </a:r>
            <a:br>
              <a:rPr lang="en-US" dirty="0"/>
            </a:br>
            <a:r>
              <a:rPr dirty="0"/>
              <a:t>Daniel 6:22</a:t>
            </a:r>
          </a:p>
        </p:txBody>
      </p:sp>
      <p:sp>
        <p:nvSpPr>
          <p:cNvPr id="4" name="Content Placeholder 3"/>
          <p:cNvSpPr>
            <a:spLocks noGrp="1"/>
          </p:cNvSpPr>
          <p:nvPr>
            <p:ph sz="half" idx="2"/>
          </p:nvPr>
        </p:nvSpPr>
        <p:spPr/>
        <p:txBody>
          <a:bodyPr>
            <a:normAutofit fontScale="92500"/>
          </a:bodyPr>
          <a:lstStyle/>
          <a:p>
            <a:r>
              <a:rPr sz="2800" dirty="0"/>
              <a:t>My God hath sent his angel, and hath shut the lions' mouths, that they have not hurt me: forasmuch as before him </a:t>
            </a:r>
            <a:r>
              <a:rPr sz="2800" dirty="0" err="1"/>
              <a:t>innocency</a:t>
            </a:r>
            <a:r>
              <a:rPr sz="2800" dirty="0"/>
              <a:t> was found in me; and also before thee, O king, have I done no hurt.</a:t>
            </a:r>
          </a:p>
        </p:txBody>
      </p:sp>
      <p:pic>
        <p:nvPicPr>
          <p:cNvPr id="72706" name="Picture 2" descr="Daniel 6:22 – &quot;My God sent his angel, and he shut the mouths of the lions.&quot;">
            <a:extLst>
              <a:ext uri="{FF2B5EF4-FFF2-40B4-BE49-F238E27FC236}">
                <a16:creationId xmlns:a16="http://schemas.microsoft.com/office/drawing/2014/main" id="{F003F991-02F7-904A-35C0-ADB7280688D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73300"/>
            <a:ext cx="3911600" cy="391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Assurance</a:t>
            </a:r>
            <a:r>
              <a:rPr dirty="0"/>
              <a:t> - Psalm 91:7</a:t>
            </a:r>
          </a:p>
        </p:txBody>
      </p:sp>
      <p:sp>
        <p:nvSpPr>
          <p:cNvPr id="3" name="Content Placeholder 2"/>
          <p:cNvSpPr>
            <a:spLocks noGrp="1"/>
          </p:cNvSpPr>
          <p:nvPr>
            <p:ph sz="half" idx="1"/>
          </p:nvPr>
        </p:nvSpPr>
        <p:spPr/>
        <p:txBody>
          <a:bodyPr>
            <a:normAutofit/>
          </a:bodyPr>
          <a:lstStyle/>
          <a:p>
            <a:r>
              <a:rPr sz="3600" dirty="0"/>
              <a:t>A thousand shall fall at thy side, and ten thousand at thy right hand; but it shall not come nigh thee.</a:t>
            </a:r>
          </a:p>
        </p:txBody>
      </p:sp>
      <p:pic>
        <p:nvPicPr>
          <p:cNvPr id="78850" name="Picture 2" descr="Psalm 91:1-16">
            <a:extLst>
              <a:ext uri="{FF2B5EF4-FFF2-40B4-BE49-F238E27FC236}">
                <a16:creationId xmlns:a16="http://schemas.microsoft.com/office/drawing/2014/main" id="{D440A937-3E77-B127-D14E-1BE1DE93502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Assurance - </a:t>
            </a:r>
            <a:r>
              <a:rPr dirty="0"/>
              <a:t>Psalm 91:8</a:t>
            </a:r>
          </a:p>
        </p:txBody>
      </p:sp>
      <p:sp>
        <p:nvSpPr>
          <p:cNvPr id="3" name="Content Placeholder 2"/>
          <p:cNvSpPr>
            <a:spLocks noGrp="1"/>
          </p:cNvSpPr>
          <p:nvPr>
            <p:ph sz="half" idx="1"/>
          </p:nvPr>
        </p:nvSpPr>
        <p:spPr/>
        <p:txBody>
          <a:bodyPr>
            <a:normAutofit fontScale="92500" lnSpcReduction="10000"/>
          </a:bodyPr>
          <a:lstStyle/>
          <a:p>
            <a:r>
              <a:rPr sz="4800" dirty="0"/>
              <a:t>Only with thine eyes shalt thou behold and see the reward of the wicked.</a:t>
            </a:r>
          </a:p>
        </p:txBody>
      </p:sp>
      <p:pic>
        <p:nvPicPr>
          <p:cNvPr id="74754" name="Picture 2" descr="Psalm 91:1-16">
            <a:extLst>
              <a:ext uri="{FF2B5EF4-FFF2-40B4-BE49-F238E27FC236}">
                <a16:creationId xmlns:a16="http://schemas.microsoft.com/office/drawing/2014/main" id="{E3B68A40-3E72-CD70-D8BF-7A667A5CE74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Babylon</a:t>
            </a:r>
            <a:r>
              <a:rPr lang="en-US" dirty="0"/>
              <a:t>’s</a:t>
            </a:r>
            <a:r>
              <a:rPr dirty="0"/>
              <a:t> History </a:t>
            </a:r>
            <a:r>
              <a:rPr lang="en-US" dirty="0"/>
              <a:t>–</a:t>
            </a:r>
            <a:r>
              <a:rPr dirty="0"/>
              <a:t> </a:t>
            </a:r>
            <a:r>
              <a:rPr lang="en-US" dirty="0"/>
              <a:t>Genesis 11:4</a:t>
            </a:r>
            <a:endParaRPr dirty="0"/>
          </a:p>
        </p:txBody>
      </p:sp>
      <p:sp>
        <p:nvSpPr>
          <p:cNvPr id="4" name="Content Placeholder 3"/>
          <p:cNvSpPr>
            <a:spLocks noGrp="1"/>
          </p:cNvSpPr>
          <p:nvPr>
            <p:ph sz="half" idx="2"/>
          </p:nvPr>
        </p:nvSpPr>
        <p:spPr/>
        <p:txBody>
          <a:bodyPr>
            <a:normAutofit fontScale="92500" lnSpcReduction="20000"/>
          </a:bodyPr>
          <a:lstStyle/>
          <a:p>
            <a:r>
              <a:rPr lang="en-US" sz="3200" dirty="0"/>
              <a:t>And they said, Go to, let us build us a city and a tower, whose top may reach unto heaven; and let us make us a name, lest we be scattered abroad upon the face of the whole earth.</a:t>
            </a:r>
            <a:endParaRPr sz="4800" dirty="0"/>
          </a:p>
        </p:txBody>
      </p:sp>
      <p:pic>
        <p:nvPicPr>
          <p:cNvPr id="6146" name="Picture 2" descr="Tower of Babel - Wikipedia">
            <a:extLst>
              <a:ext uri="{FF2B5EF4-FFF2-40B4-BE49-F238E27FC236}">
                <a16:creationId xmlns:a16="http://schemas.microsoft.com/office/drawing/2014/main" id="{2CAB09E9-1CEE-281C-A80B-53B08617368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4360" y="2024546"/>
            <a:ext cx="3944153" cy="40690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Assurance - </a:t>
            </a:r>
            <a:r>
              <a:rPr dirty="0"/>
              <a:t>Psalm 91:9</a:t>
            </a:r>
          </a:p>
        </p:txBody>
      </p:sp>
      <p:sp>
        <p:nvSpPr>
          <p:cNvPr id="3" name="Content Placeholder 2"/>
          <p:cNvSpPr>
            <a:spLocks noGrp="1"/>
          </p:cNvSpPr>
          <p:nvPr>
            <p:ph sz="half" idx="1"/>
          </p:nvPr>
        </p:nvSpPr>
        <p:spPr/>
        <p:txBody>
          <a:bodyPr>
            <a:normAutofit lnSpcReduction="10000"/>
          </a:bodyPr>
          <a:lstStyle/>
          <a:p>
            <a:r>
              <a:rPr sz="4000" dirty="0"/>
              <a:t>Because thou hast made the LORD, which is my refuge, even the most High, thy habitation;</a:t>
            </a:r>
          </a:p>
        </p:txBody>
      </p:sp>
      <p:pic>
        <p:nvPicPr>
          <p:cNvPr id="77826" name="Picture 2" descr="Psalm 91:9-16&#10;Because you have made the LORD your refuge, the Most High your dwelling place,&#10;no evil shall befall you, no scourge come near your tent.&#10;">
            <a:extLst>
              <a:ext uri="{FF2B5EF4-FFF2-40B4-BE49-F238E27FC236}">
                <a16:creationId xmlns:a16="http://schemas.microsoft.com/office/drawing/2014/main" id="{BC87A960-0D20-7A8B-ED59-154EA1C8B6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Assurance – </a:t>
            </a:r>
            <a:br>
              <a:rPr lang="en-US" dirty="0"/>
            </a:br>
            <a:r>
              <a:rPr dirty="0"/>
              <a:t>Psalm 91:10</a:t>
            </a:r>
          </a:p>
        </p:txBody>
      </p:sp>
      <p:sp>
        <p:nvSpPr>
          <p:cNvPr id="3" name="Content Placeholder 2"/>
          <p:cNvSpPr>
            <a:spLocks noGrp="1"/>
          </p:cNvSpPr>
          <p:nvPr>
            <p:ph sz="half" idx="1"/>
          </p:nvPr>
        </p:nvSpPr>
        <p:spPr/>
        <p:txBody>
          <a:bodyPr>
            <a:normAutofit fontScale="92500" lnSpcReduction="10000"/>
          </a:bodyPr>
          <a:lstStyle/>
          <a:p>
            <a:r>
              <a:rPr sz="4800" dirty="0"/>
              <a:t>There shall no evil befall thee, neither shall any plague come nigh thy dwelling.</a:t>
            </a:r>
          </a:p>
        </p:txBody>
      </p:sp>
      <p:pic>
        <p:nvPicPr>
          <p:cNvPr id="73730" name="Picture 2" descr="Psalm 91:1-16">
            <a:extLst>
              <a:ext uri="{FF2B5EF4-FFF2-40B4-BE49-F238E27FC236}">
                <a16:creationId xmlns:a16="http://schemas.microsoft.com/office/drawing/2014/main" id="{7F292D0D-6B14-ACEB-2DD9-D368C301D32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E2381-EEAA-43D4-3753-48EBC152A574}"/>
              </a:ext>
            </a:extLst>
          </p:cNvPr>
          <p:cNvSpPr>
            <a:spLocks noGrp="1"/>
          </p:cNvSpPr>
          <p:nvPr>
            <p:ph type="ctrTitle"/>
          </p:nvPr>
        </p:nvSpPr>
        <p:spPr/>
        <p:txBody>
          <a:bodyPr/>
          <a:lstStyle/>
          <a:p>
            <a:r>
              <a:rPr lang="en-US" dirty="0"/>
              <a:t>Thank you and</a:t>
            </a:r>
          </a:p>
        </p:txBody>
      </p:sp>
      <p:sp>
        <p:nvSpPr>
          <p:cNvPr id="3" name="Subtitle 2">
            <a:extLst>
              <a:ext uri="{FF2B5EF4-FFF2-40B4-BE49-F238E27FC236}">
                <a16:creationId xmlns:a16="http://schemas.microsoft.com/office/drawing/2014/main" id="{EE1CE56A-90AB-69DB-49C5-02A48151A3BD}"/>
              </a:ext>
            </a:extLst>
          </p:cNvPr>
          <p:cNvSpPr>
            <a:spLocks noGrp="1"/>
          </p:cNvSpPr>
          <p:nvPr>
            <p:ph type="subTitle" idx="1"/>
          </p:nvPr>
        </p:nvSpPr>
        <p:spPr>
          <a:xfrm>
            <a:off x="914400" y="3632200"/>
            <a:ext cx="7315200" cy="1938089"/>
          </a:xfrm>
        </p:spPr>
        <p:txBody>
          <a:bodyPr>
            <a:normAutofit/>
          </a:bodyPr>
          <a:lstStyle/>
          <a:p>
            <a:r>
              <a:rPr lang="en-US" sz="6600" dirty="0">
                <a:solidFill>
                  <a:schemeClr val="accent5">
                    <a:lumMod val="40000"/>
                    <a:lumOff val="60000"/>
                  </a:schemeClr>
                </a:solidFill>
              </a:rPr>
              <a:t>HAPPY SABBATH!!</a:t>
            </a:r>
          </a:p>
        </p:txBody>
      </p:sp>
    </p:spTree>
    <p:extLst>
      <p:ext uri="{BB962C8B-B14F-4D97-AF65-F5344CB8AC3E}">
        <p14:creationId xmlns:p14="http://schemas.microsoft.com/office/powerpoint/2010/main" val="2960003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9B158-CC8B-FEA8-9E16-920EA7F0E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B9E41C-D517-86FA-08BA-DEFD3F866C88}"/>
              </a:ext>
            </a:extLst>
          </p:cNvPr>
          <p:cNvSpPr>
            <a:spLocks noGrp="1"/>
          </p:cNvSpPr>
          <p:nvPr>
            <p:ph type="title"/>
          </p:nvPr>
        </p:nvSpPr>
        <p:spPr/>
        <p:txBody>
          <a:bodyPr/>
          <a:lstStyle/>
          <a:p>
            <a:r>
              <a:rPr dirty="0"/>
              <a:t>Babylon</a:t>
            </a:r>
            <a:r>
              <a:rPr lang="en-US" dirty="0"/>
              <a:t>’s</a:t>
            </a:r>
            <a:r>
              <a:rPr dirty="0"/>
              <a:t> History </a:t>
            </a:r>
            <a:r>
              <a:rPr lang="en-US" dirty="0"/>
              <a:t>–</a:t>
            </a:r>
            <a:r>
              <a:rPr dirty="0"/>
              <a:t> </a:t>
            </a:r>
            <a:r>
              <a:rPr lang="en-US" dirty="0"/>
              <a:t>Genesis 11:5</a:t>
            </a:r>
            <a:endParaRPr dirty="0"/>
          </a:p>
        </p:txBody>
      </p:sp>
      <p:sp>
        <p:nvSpPr>
          <p:cNvPr id="4" name="Content Placeholder 3">
            <a:extLst>
              <a:ext uri="{FF2B5EF4-FFF2-40B4-BE49-F238E27FC236}">
                <a16:creationId xmlns:a16="http://schemas.microsoft.com/office/drawing/2014/main" id="{31C60C06-A522-BB7B-2EC5-E6304CD88CB9}"/>
              </a:ext>
            </a:extLst>
          </p:cNvPr>
          <p:cNvSpPr>
            <a:spLocks noGrp="1"/>
          </p:cNvSpPr>
          <p:nvPr>
            <p:ph sz="half" idx="2"/>
          </p:nvPr>
        </p:nvSpPr>
        <p:spPr/>
        <p:txBody>
          <a:bodyPr>
            <a:normAutofit/>
          </a:bodyPr>
          <a:lstStyle/>
          <a:p>
            <a:r>
              <a:rPr lang="en-US" sz="3600" dirty="0"/>
              <a:t>And the Lord came down to see the city and the tower, which the children of men </a:t>
            </a:r>
            <a:r>
              <a:rPr lang="en-US" sz="3600" dirty="0" err="1"/>
              <a:t>builded</a:t>
            </a:r>
            <a:r>
              <a:rPr lang="en-US" dirty="0"/>
              <a:t>.</a:t>
            </a:r>
            <a:endParaRPr sz="4800" dirty="0"/>
          </a:p>
        </p:txBody>
      </p:sp>
      <p:pic>
        <p:nvPicPr>
          <p:cNvPr id="7170" name="Picture 2" descr="Assyrian Account of the Tower of Babel ...">
            <a:extLst>
              <a:ext uri="{FF2B5EF4-FFF2-40B4-BE49-F238E27FC236}">
                <a16:creationId xmlns:a16="http://schemas.microsoft.com/office/drawing/2014/main" id="{3347F906-1772-43F2-2B10-CABEF770715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318" r="21623"/>
          <a:stretch>
            <a:fillRect/>
          </a:stretch>
        </p:blipFill>
        <p:spPr bwMode="auto">
          <a:xfrm>
            <a:off x="487362" y="2476065"/>
            <a:ext cx="3509675" cy="3072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49748"/>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310</TotalTime>
  <Words>3215</Words>
  <Application>Microsoft Office PowerPoint</Application>
  <PresentationFormat>On-screen Show (4:3)</PresentationFormat>
  <Paragraphs>165</Paragraphs>
  <Slides>82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82</vt:i4>
      </vt:variant>
    </vt:vector>
  </HeadingPairs>
  <TitlesOfParts>
    <vt:vector size="85" baseType="lpstr">
      <vt:lpstr>Arial</vt:lpstr>
      <vt:lpstr>Century Gothic</vt:lpstr>
      <vt:lpstr>Vapor Trail</vt:lpstr>
      <vt:lpstr>Images of the End</vt:lpstr>
      <vt:lpstr>Type and Antitype - Romans 5:14</vt:lpstr>
      <vt:lpstr>Type and Antitype - John 6:32-33</vt:lpstr>
      <vt:lpstr>God revealed His plan of salvation through types and symbols. The sacrificial system was designed to illustrate the way in which Christ would save humanity. The lambs that were slain pointed to the Lamb of God, who would take away the sin of the world.</vt:lpstr>
      <vt:lpstr>Type and Antitype –  1 Corinthians 10:11</vt:lpstr>
      <vt:lpstr>Type and Antitype - Amos 3:7</vt:lpstr>
      <vt:lpstr>Babylon</vt:lpstr>
      <vt:lpstr>Babylon’s History – Genesis 11:4</vt:lpstr>
      <vt:lpstr>Babylon’s History – Genesis 11:5</vt:lpstr>
      <vt:lpstr>Babylon’s History – Genesis 11:6</vt:lpstr>
      <vt:lpstr>Babylon’s History – Genesis 11:7</vt:lpstr>
      <vt:lpstr>Babylon’s History – Genesis 11:8</vt:lpstr>
      <vt:lpstr>Babylon’s History – Genesis 11:9</vt:lpstr>
      <vt:lpstr>Babylon’s History - Daniel 1:1</vt:lpstr>
      <vt:lpstr>Babylon’s History - Daniel 1:2</vt:lpstr>
      <vt:lpstr>Babylon’s Apostasy - Revelation 17:1</vt:lpstr>
      <vt:lpstr>Babylon’s Apostasy - Revelation 17:2</vt:lpstr>
      <vt:lpstr>Babylon’s Apostasy - Revelation 17:3</vt:lpstr>
      <vt:lpstr>Babylon’s Apostasy - Revelation 17:4</vt:lpstr>
      <vt:lpstr>Babylon’s Apostasy - Revelation 17:5</vt:lpstr>
      <vt:lpstr>Babylon’s Apostasy - Isaiah 47:8</vt:lpstr>
      <vt:lpstr>Babylon’s Apostasy - Isaiah 47:9</vt:lpstr>
      <vt:lpstr>Babylon Fallen - Revelation 14:8</vt:lpstr>
      <vt:lpstr>Babylon Fallen - Jeremiah 50:38</vt:lpstr>
      <vt:lpstr>Babylon’s Influence - Revelation 18:9</vt:lpstr>
      <vt:lpstr>Babylon’s Influence: Revelation 18:10</vt:lpstr>
      <vt:lpstr>Babylon’s Influence: Revelation 17:18</vt:lpstr>
      <vt:lpstr>Babylon is a symbol of apostasy. The name Babylon, which signifies confusion, was given to the ancient city because of its false worship and rebellion against God. In the last days, Babylon represents all who oppose the truth and follow after false systems of worship.</vt:lpstr>
      <vt:lpstr>Nebuchadnezzar- Daniel 4:28</vt:lpstr>
      <vt:lpstr>Nebuchadnezzar- Daniel 4:29</vt:lpstr>
      <vt:lpstr>Nebuchadnezzar- Daniel 4:30</vt:lpstr>
      <vt:lpstr>Nebuchadnezzar - Daniel 4:31</vt:lpstr>
      <vt:lpstr>Nebuchadnezzar- Daniel 4:32</vt:lpstr>
      <vt:lpstr>Nebuchadnezzar- Daniel 4:33</vt:lpstr>
      <vt:lpstr>Nebuchadnezzar- Daniel 4:34</vt:lpstr>
      <vt:lpstr>Nebuchadnezzar- Daniel 4:35</vt:lpstr>
      <vt:lpstr>Nebuchadnezzar- Daniel 4:36</vt:lpstr>
      <vt:lpstr>Nebuchadnezzar- Daniel 4:37</vt:lpstr>
      <vt:lpstr>The Feast - Daniel 5:1</vt:lpstr>
      <vt:lpstr>The Feast - Daniel 5:2</vt:lpstr>
      <vt:lpstr>The Feast - Daniel 5:3</vt:lpstr>
      <vt:lpstr>The Feast - Daniel 5:4</vt:lpstr>
      <vt:lpstr>The Feast - Daniel 5:5</vt:lpstr>
      <vt:lpstr>The Feast - Daniel 5:6</vt:lpstr>
      <vt:lpstr>The Feast - Daniel 5:7</vt:lpstr>
      <vt:lpstr>The Feast - Daniel 5:8</vt:lpstr>
      <vt:lpstr>The Feast - Daniel 5:9</vt:lpstr>
      <vt:lpstr>Babylon Falls –  Daniel 5:13</vt:lpstr>
      <vt:lpstr>Babylon Falls –  Daniel 5:16</vt:lpstr>
      <vt:lpstr>Babylon Falls –  Daniel 5:17</vt:lpstr>
      <vt:lpstr>Babylon Falls –  Daniel 5:18</vt:lpstr>
      <vt:lpstr>Babylon Falls –  Daniel 5:20</vt:lpstr>
      <vt:lpstr>Babylon Falls –  Daniel 5:22</vt:lpstr>
      <vt:lpstr>Babylon Falls –  Daniel 5:23</vt:lpstr>
      <vt:lpstr>Babylon Falls –  Daniel 5:24</vt:lpstr>
      <vt:lpstr>Babylon Falls –  Daniel 5:25</vt:lpstr>
      <vt:lpstr>Babylon Falls –  Daniel 5:26</vt:lpstr>
      <vt:lpstr>Babylon Falls –  Daniel 5:27</vt:lpstr>
      <vt:lpstr>Babylon Falls –  Daniel 5:28</vt:lpstr>
      <vt:lpstr>Babylon Falls –  Daniel 5:29</vt:lpstr>
      <vt:lpstr>Babylon Falls –  Daniel 5:30</vt:lpstr>
      <vt:lpstr>Babylon Falls –  Daniel 5:31</vt:lpstr>
      <vt:lpstr>Babylon Rises - Revelation 18:1</vt:lpstr>
      <vt:lpstr>Babylon Rises - Revelation 18:2</vt:lpstr>
      <vt:lpstr>Babylon Rises - Revelation 18:3</vt:lpstr>
      <vt:lpstr>Babylon Rises - Revelation 18:4</vt:lpstr>
      <vt:lpstr>Babylon Rises - Revelation 18:5</vt:lpstr>
      <vt:lpstr>The time will come when the call 'Come out of her, my people' will be heard with power, urging God's people to leave the apostate churches that have become Babylon, and to join themselves to the true and faithful believers.</vt:lpstr>
      <vt:lpstr>The Warning-  Matthew 24:24</vt:lpstr>
      <vt:lpstr>The Plan –  Acts 17:11</vt:lpstr>
      <vt:lpstr>The Plan –  1 Thessalonians 5:21</vt:lpstr>
      <vt:lpstr>The Plan –  Daniel 1:8</vt:lpstr>
      <vt:lpstr>The Final Victory - Isaiah 13:19</vt:lpstr>
      <vt:lpstr>The Final Victory - Isaiah 13:20</vt:lpstr>
      <vt:lpstr>The Final Victory - Isaiah 13:21</vt:lpstr>
      <vt:lpstr>The Final Victory - Isaiah 13:22</vt:lpstr>
      <vt:lpstr>Assurance –  Daniel 6:22</vt:lpstr>
      <vt:lpstr>Assurance - Psalm 91:7</vt:lpstr>
      <vt:lpstr>Assurance - Psalm 91:8</vt:lpstr>
      <vt:lpstr>Assurance - Psalm 91:9</vt:lpstr>
      <vt:lpstr>Assurance –  Psalm 91:10</vt:lpstr>
      <vt:lpstr>Thank you and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4</cp:revision>
  <dcterms:created xsi:type="dcterms:W3CDTF">2013-01-27T09:14:16Z</dcterms:created>
  <dcterms:modified xsi:type="dcterms:W3CDTF">2025-06-28T02:26:25Z</dcterms:modified>
  <cp:category/>
</cp:coreProperties>
</file>